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87" r:id="rId3"/>
    <p:sldId id="288" r:id="rId4"/>
    <p:sldId id="270" r:id="rId5"/>
    <p:sldId id="282" r:id="rId6"/>
    <p:sldId id="291" r:id="rId7"/>
    <p:sldId id="269" r:id="rId8"/>
    <p:sldId id="272" r:id="rId9"/>
    <p:sldId id="300" r:id="rId10"/>
    <p:sldId id="310" r:id="rId11"/>
    <p:sldId id="259" r:id="rId12"/>
    <p:sldId id="260" r:id="rId13"/>
    <p:sldId id="279" r:id="rId14"/>
    <p:sldId id="275" r:id="rId15"/>
    <p:sldId id="281" r:id="rId16"/>
    <p:sldId id="294" r:id="rId17"/>
    <p:sldId id="303" r:id="rId18"/>
    <p:sldId id="262" r:id="rId19"/>
    <p:sldId id="264" r:id="rId20"/>
    <p:sldId id="263" r:id="rId21"/>
    <p:sldId id="314" r:id="rId22"/>
    <p:sldId id="320" r:id="rId23"/>
    <p:sldId id="304" r:id="rId24"/>
    <p:sldId id="312" r:id="rId25"/>
    <p:sldId id="296" r:id="rId26"/>
    <p:sldId id="278" r:id="rId27"/>
    <p:sldId id="302" r:id="rId28"/>
    <p:sldId id="258" r:id="rId29"/>
    <p:sldId id="297" r:id="rId30"/>
    <p:sldId id="307" r:id="rId31"/>
    <p:sldId id="308" r:id="rId32"/>
    <p:sldId id="315" r:id="rId33"/>
    <p:sldId id="316" r:id="rId34"/>
    <p:sldId id="324" r:id="rId35"/>
    <p:sldId id="266" r:id="rId36"/>
    <p:sldId id="267" r:id="rId37"/>
    <p:sldId id="32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6F8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357" autoAdjust="0"/>
  </p:normalViewPr>
  <p:slideViewPr>
    <p:cSldViewPr snapToGrid="0">
      <p:cViewPr varScale="1">
        <p:scale>
          <a:sx n="60" d="100"/>
          <a:sy n="60" d="100"/>
        </p:scale>
        <p:origin x="87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24DAA-7472-41D5-BA06-2E8A59513319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24284-352B-48A7-9BE2-101057916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3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24284-352B-48A7-9BE2-1010579168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72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which included about 1.1 million b/d of biofuels.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7.5 billion barrels of oil consumed in 2018 - https://www.eia.gov/tools/faqs/faq.php?id=33&amp;t=6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24284-352B-48A7-9BE2-1010579168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67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7.5 billion barrels of oil consumed in 2018 - https://www.eia.gov/tools/faqs/faq.php?id=33&amp;t=6</a:t>
            </a:r>
          </a:p>
          <a:p>
            <a:endParaRPr lang="en-US" dirty="0"/>
          </a:p>
          <a:p>
            <a:r>
              <a:rPr lang="en-US" dirty="0"/>
              <a:t>Which number is right?</a:t>
            </a:r>
          </a:p>
          <a:p>
            <a:r>
              <a:rPr lang="en-US" dirty="0"/>
              <a:t>https://en.wikipedia.org/wiki/Oil_reserves_in_the_United_States</a:t>
            </a:r>
          </a:p>
          <a:p>
            <a:r>
              <a:rPr lang="en-US" dirty="0"/>
              <a:t>https://www.statista.com/statistics/236687/proven-crude-oil-reserves-in-the-usa-since-1980/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24284-352B-48A7-9BE2-1010579168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19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+4000 miles of pipeline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24284-352B-48A7-9BE2-10105791687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02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NAS 2019 Negative Emissions Report</a:t>
            </a:r>
          </a:p>
          <a:p>
            <a:r>
              <a:rPr lang="en-US" dirty="0"/>
              <a:t>EOR project example: http://large.stanford.edu/courses/2013/ph240/salehi2/docs/netl-2010-1417.pdf</a:t>
            </a:r>
          </a:p>
          <a:p>
            <a:r>
              <a:rPr lang="en-US" dirty="0"/>
              <a:t>https://web.archive.org/web/20191231185457/http://cornerstonemag.net/understanding-the-national-enhanced-oil-recovery-initiative/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24284-352B-48A7-9BE2-10105791687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06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NAS 2019 Negative Emissions Report</a:t>
            </a:r>
          </a:p>
          <a:p>
            <a:r>
              <a:rPr lang="en-US" dirty="0"/>
              <a:t>EOR project example: http://large.stanford.edu/courses/2013/ph240/salehi2/docs/netl-2010-1417.pdf</a:t>
            </a:r>
          </a:p>
          <a:p>
            <a:r>
              <a:rPr lang="en-US" dirty="0"/>
              <a:t>https://web.archive.org/web/20191231185457/http://cornerstonemag.net/understanding-the-national-enhanced-oil-recovery-initiative/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24284-352B-48A7-9BE2-10105791687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76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NAS 2019 Negative Emissions Report - https://www.nap.edu/catalog/25259/negative-emissions-technologies-and-reliable-sequestration-a-research-agenda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24284-352B-48A7-9BE2-10105791687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85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24284-352B-48A7-9BE2-10105791687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10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 average, ~$150/ton is spent on managing waste, which is globally produced at approximately ~2Gt/year (growing to 3.4 by 2050). Still need to figure out financing and revenue models.</a:t>
            </a:r>
            <a:endParaRPr lang="en-US" dirty="0">
              <a:effectLst/>
            </a:endParaRPr>
          </a:p>
          <a:p>
            <a:endParaRPr lang="en-US" dirty="0"/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$205 billion (2012)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to $375 billion (2025)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24284-352B-48A7-9BE2-10105791687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1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024CD-445A-4D43-A097-8358B1395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35B2E6-6918-4C4B-81C7-1392E5CEF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51484-3C51-441F-99F7-CEBC3A89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8213-AF3A-4B78-B7FA-77B76FB4F7A5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4D33D-1B6C-4193-8813-6608A4BB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4BB04-178D-4638-B197-173B1F91C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07A9-8A03-4ADF-AD87-B7890A4CC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79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66AC5-392E-472D-98E9-D5DCAE58E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C75FC5-7B5D-41BB-82D5-59CDC66BE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16545-EE33-4E4C-A126-D25F89017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8213-AF3A-4B78-B7FA-77B76FB4F7A5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EE3C3-D743-4355-85BB-37510881E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3B48A-5567-4D48-8126-605594EFE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07A9-8A03-4ADF-AD87-B7890A4CC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36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3A21C7-9F1F-4427-84E4-94094AF540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4DF92-71BE-45C4-9B4C-D9B44D674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25E4D-CB38-442D-BF06-7933CEBC0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8213-AF3A-4B78-B7FA-77B76FB4F7A5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64C80-42F9-43DF-B6E9-B9BB7C395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D47FC-205C-4FD4-A714-049047D6E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07A9-8A03-4ADF-AD87-B7890A4CC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F73EC-249B-4DE1-9DC0-BBAB9FB8D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630A7-29E5-4747-B7F6-4F0810C4F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B0ED2-F715-4381-A26B-5C68D6D83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8213-AF3A-4B78-B7FA-77B76FB4F7A5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118E7-2DEF-4CAF-8EF6-97B87DB6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BF7F3-3546-400B-9296-75D152701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07A9-8A03-4ADF-AD87-B7890A4CC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7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FD928-A834-4573-BB4D-C3951AA87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F54CB-6FAF-4630-9C7F-0568C8274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8FC0F-21E2-4295-9FA7-F1C08CFE5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8213-AF3A-4B78-B7FA-77B76FB4F7A5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EE465-379E-4196-9012-FE957092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6813C-FF1B-4838-B910-BD4B9D917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07A9-8A03-4ADF-AD87-B7890A4CC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0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0564D-2B2C-48B3-9C41-3CF32FB62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33DA1-3E9B-414C-8F49-C7D673D22B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FE9531-F227-40D3-BF34-0EB6724B0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76B8DF-5C92-4CB7-B50B-CDD9011FE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8213-AF3A-4B78-B7FA-77B76FB4F7A5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85CA0-818A-4D4B-918A-8D8371FB5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59F4B-2D13-4574-8E49-4B22CE858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07A9-8A03-4ADF-AD87-B7890A4CC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25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C0D8A-537D-4E19-ABAF-7C1C60F3C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99C8D-E260-41FF-9956-10ECAB4F6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A29772-FF31-4D6E-B43A-D6028908AB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767227-34CC-490A-A5D5-F39BE3E108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8A43A1-C3FB-4E14-B3C5-442C493D31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47A9E8-E087-48D5-A88C-8407A81A4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8213-AF3A-4B78-B7FA-77B76FB4F7A5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8D81EB-73FD-4536-97FE-18AA2C86D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FAF7BB-40D5-4CCD-944C-4B31EEAA1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07A9-8A03-4ADF-AD87-B7890A4CC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59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0A2A3-C078-49F6-B135-BBCD9F46E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CDF6A2-0824-4BC0-8780-F84DF468E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8213-AF3A-4B78-B7FA-77B76FB4F7A5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158642-8D89-4959-8DFF-B555DDF3E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E3CDD-698B-4920-9B3D-DFBEBED42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07A9-8A03-4ADF-AD87-B7890A4CC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3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F83E39-1318-4D86-95F5-5E74505DE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8213-AF3A-4B78-B7FA-77B76FB4F7A5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92B86D-3D51-4CDC-B581-D7843A53D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2CEBB-F5FC-4288-96F3-99954A366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07A9-8A03-4ADF-AD87-B7890A4CC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30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2DB6F-B818-414A-9A76-6A96A4E9E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ECA12-C1D7-48A6-9B6B-9E639FCC2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8DBE97-59BF-4387-9709-69E5F7F13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A7702F-EF5B-4E72-9B09-D8300232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8213-AF3A-4B78-B7FA-77B76FB4F7A5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5F2BC4-2A0C-47B9-9BAA-F6A558402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047F9-3FAB-4EDE-813A-B717979D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07A9-8A03-4ADF-AD87-B7890A4CC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92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CB9DD-6331-46D0-A060-894163A9F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D054ED-AD64-4E29-AB9B-1B0B2EF2F8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449FB4-42BA-425D-A70C-1B375ECA4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830E26-C3F4-421E-93F6-4DFC73E37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8213-AF3A-4B78-B7FA-77B76FB4F7A5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7ED145-CE57-4515-81D9-E65BD5D0E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E2653-4ECD-47BC-9F19-67E42FB47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07A9-8A03-4ADF-AD87-B7890A4CC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2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3A4F9F-BD4C-441F-BFD2-30F7BA36C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2CE31-7804-4137-8472-EDD03A648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E7CB6-C6F7-41F1-BC5D-F422CB8FB2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28213-AF3A-4B78-B7FA-77B76FB4F7A5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6E276-5244-4BD1-8EBF-A6555A58C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49AE4-8403-41C2-A2C8-CDA5DFB70C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607A9-8A03-4ADF-AD87-B7890A4CC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8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6408C-E3A7-45B6-A8A6-8123FBA09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4">
              <a:lumMod val="20000"/>
              <a:lumOff val="80000"/>
              <a:alpha val="50196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How enhanced oil recovery may perpetuate the climate crisis instead of helping address 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F86B84-C76E-4BEA-A5FF-540D0E02E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16993"/>
            <a:ext cx="9144000" cy="1655762"/>
          </a:xfrm>
        </p:spPr>
        <p:txBody>
          <a:bodyPr/>
          <a:lstStyle/>
          <a:p>
            <a:r>
              <a:rPr lang="en-US" dirty="0"/>
              <a:t>Toly Rinberg</a:t>
            </a:r>
          </a:p>
          <a:p>
            <a:r>
              <a:rPr lang="en-US" dirty="0"/>
              <a:t>HEJC 10/9/20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EB8C3D-F67D-40DD-9B0C-1A2A402A0D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038" b="-1"/>
          <a:stretch/>
        </p:blipFill>
        <p:spPr>
          <a:xfrm>
            <a:off x="0" y="5272755"/>
            <a:ext cx="12192000" cy="158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65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377E6-2044-4234-AA1B-7534E5506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Oil production and EOR</a:t>
            </a:r>
          </a:p>
        </p:txBody>
      </p:sp>
    </p:spTree>
    <p:extLst>
      <p:ext uri="{BB962C8B-B14F-4D97-AF65-F5344CB8AC3E}">
        <p14:creationId xmlns:p14="http://schemas.microsoft.com/office/powerpoint/2010/main" val="1016525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1DDE8-9F08-4D04-85B9-B8F4BF0DF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phases of oil well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05D3B-2729-4BFC-9E51-EF562E886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Primary recovery -  </a:t>
            </a:r>
            <a:r>
              <a:rPr lang="en-US" dirty="0"/>
              <a:t>Pop open the well and let internal pressure and processes drive extraction. 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Secondary recovery </a:t>
            </a:r>
            <a:r>
              <a:rPr lang="en-US" dirty="0"/>
              <a:t>– External energy applied to increase well pressure, typically by injecting water or gas</a:t>
            </a:r>
          </a:p>
          <a:p>
            <a:endParaRPr lang="en-US" dirty="0"/>
          </a:p>
          <a:p>
            <a:r>
              <a:rPr lang="en-US" b="1" dirty="0"/>
              <a:t>Tertiary (or enhanced) recovery </a:t>
            </a:r>
            <a:r>
              <a:rPr lang="en-US" dirty="0"/>
              <a:t>- Increase the mobility of the oil in order to increase extraction (CO2-EOR 60%, Thermal-EOR 40%, Chemical-EOR 1%)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0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2DEA78-5D27-4539-9C3E-C211FC779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521" y="0"/>
            <a:ext cx="7738957" cy="637535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A054D8-AE74-474C-93BD-BBC5216EF032}"/>
              </a:ext>
            </a:extLst>
          </p:cNvPr>
          <p:cNvSpPr txBox="1"/>
          <p:nvPr/>
        </p:nvSpPr>
        <p:spPr>
          <a:xfrm>
            <a:off x="7845804" y="6581001"/>
            <a:ext cx="45027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https://www.frontiersin.org/articles/10.3389/fclim.2019.00005/full</a:t>
            </a:r>
          </a:p>
        </p:txBody>
      </p:sp>
    </p:spTree>
    <p:extLst>
      <p:ext uri="{BB962C8B-B14F-4D97-AF65-F5344CB8AC3E}">
        <p14:creationId xmlns:p14="http://schemas.microsoft.com/office/powerpoint/2010/main" val="3527318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A6EEB-41EA-4B93-98C8-34DD3B31D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Case study: Shell Oil’s Denver Unit in the Wasson Field in West Texas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6A2D66-715F-40C9-8B02-72CB11A49A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4152" y="1448133"/>
            <a:ext cx="6704859" cy="49283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71E641-19FE-4B82-A353-3ED8F5942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9061" y="3585276"/>
            <a:ext cx="1714739" cy="27912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EB61DE-8AA5-4424-A5E5-4AD4010B1D71}"/>
              </a:ext>
            </a:extLst>
          </p:cNvPr>
          <p:cNvSpPr txBox="1"/>
          <p:nvPr/>
        </p:nvSpPr>
        <p:spPr>
          <a:xfrm>
            <a:off x="7034753" y="6581001"/>
            <a:ext cx="60944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https://www.netl.doe.gov/sites/default/files/netl-file/CO2_EOR_Primer.pdf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57D2DA-23FB-43AA-9994-3CB2E4317970}"/>
              </a:ext>
            </a:extLst>
          </p:cNvPr>
          <p:cNvSpPr txBox="1"/>
          <p:nvPr/>
        </p:nvSpPr>
        <p:spPr>
          <a:xfrm>
            <a:off x="9285402" y="1448133"/>
            <a:ext cx="19274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Initial oil in place: 2 billion barrels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Field started producing oil in </a:t>
            </a:r>
            <a:r>
              <a:rPr lang="en-US" b="1" u="sng" dirty="0"/>
              <a:t>1938</a:t>
            </a:r>
            <a:r>
              <a:rPr lang="en-US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40959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F300A0-AD08-43F0-A18C-E680A84DB9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0263" y="581818"/>
            <a:ext cx="8871474" cy="56943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CF0133-C2E0-4CE9-BD58-BC121F6B9CB1}"/>
              </a:ext>
            </a:extLst>
          </p:cNvPr>
          <p:cNvSpPr txBox="1"/>
          <p:nvPr/>
        </p:nvSpPr>
        <p:spPr>
          <a:xfrm>
            <a:off x="5412877" y="6581001"/>
            <a:ext cx="67791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https://www.globalenergyinstitute.org/sites/default/files/020174_EI21_EnhancedOilRecovery_final.pdf</a:t>
            </a:r>
          </a:p>
        </p:txBody>
      </p:sp>
    </p:spTree>
    <p:extLst>
      <p:ext uri="{BB962C8B-B14F-4D97-AF65-F5344CB8AC3E}">
        <p14:creationId xmlns:p14="http://schemas.microsoft.com/office/powerpoint/2010/main" val="817518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AEB61DE-8AA5-4424-A5E5-4AD4010B1D71}"/>
              </a:ext>
            </a:extLst>
          </p:cNvPr>
          <p:cNvSpPr txBox="1"/>
          <p:nvPr/>
        </p:nvSpPr>
        <p:spPr>
          <a:xfrm>
            <a:off x="7034753" y="6581001"/>
            <a:ext cx="60944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https://www.netl.doe.gov/sites/default/files/netl-file/CO2_EOR_Primer.pdf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343CF3C-8671-4822-8EFC-19A648F711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992"/>
          <a:stretch/>
        </p:blipFill>
        <p:spPr>
          <a:xfrm>
            <a:off x="838201" y="1593129"/>
            <a:ext cx="6802924" cy="447128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3A10CB1-B790-4A41-9A9A-DF248F9BB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783"/>
            <a:ext cx="10515600" cy="1325563"/>
          </a:xfrm>
        </p:spPr>
        <p:txBody>
          <a:bodyPr/>
          <a:lstStyle/>
          <a:p>
            <a:r>
              <a:rPr lang="en-US" dirty="0"/>
              <a:t>Current EOR infrastructure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4756B3-290C-4AD1-BBB3-738663B810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896" y="1539970"/>
            <a:ext cx="3015516" cy="18890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D7AE36-E0FE-45F3-9B1C-ABBDF6AF47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896" y="3881379"/>
            <a:ext cx="3090280" cy="20395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668C31-25DC-4D02-9D03-D425F9D006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896" y="1539969"/>
            <a:ext cx="3143666" cy="21152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71E29F-68E4-4640-8245-48A010517F6D}"/>
              </a:ext>
            </a:extLst>
          </p:cNvPr>
          <p:cNvSpPr txBox="1"/>
          <p:nvPr/>
        </p:nvSpPr>
        <p:spPr>
          <a:xfrm>
            <a:off x="7805746" y="1170636"/>
            <a:ext cx="2656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CO2 Domes in Colorado:</a:t>
            </a:r>
          </a:p>
        </p:txBody>
      </p:sp>
    </p:spTree>
    <p:extLst>
      <p:ext uri="{BB962C8B-B14F-4D97-AF65-F5344CB8AC3E}">
        <p14:creationId xmlns:p14="http://schemas.microsoft.com/office/powerpoint/2010/main" val="3472177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377E6-2044-4234-AA1B-7534E5506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/>
              <a:t>How to think about </a:t>
            </a:r>
            <a:br>
              <a:rPr lang="en-US" sz="6600" dirty="0"/>
            </a:br>
            <a:r>
              <a:rPr lang="en-US" sz="6600" dirty="0"/>
              <a:t>sequestration and EOR?</a:t>
            </a:r>
          </a:p>
        </p:txBody>
      </p:sp>
    </p:spTree>
    <p:extLst>
      <p:ext uri="{BB962C8B-B14F-4D97-AF65-F5344CB8AC3E}">
        <p14:creationId xmlns:p14="http://schemas.microsoft.com/office/powerpoint/2010/main" val="159490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7B2AB-2C81-4F6D-AAC4-1638E67F9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with the CO2 that is injected during EOR?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B86B3-6448-4A4F-91FC-F0B028464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Most of CO2 injected during EOR ends up getting trapped in the subsurface</a:t>
            </a:r>
          </a:p>
          <a:p>
            <a:r>
              <a:rPr lang="en-US" dirty="0"/>
              <a:t>Amount of CO2 needed per barrel of oil over time is highly variable [</a:t>
            </a:r>
            <a:r>
              <a:rPr lang="en-US" i="1" dirty="0"/>
              <a:t>see back up slide</a:t>
            </a:r>
            <a:r>
              <a:rPr lang="en-US" dirty="0"/>
              <a:t>]</a:t>
            </a:r>
          </a:p>
          <a:p>
            <a:r>
              <a:rPr lang="en-US" dirty="0"/>
              <a:t>Historical average is ~</a:t>
            </a:r>
            <a:r>
              <a:rPr lang="en-US" b="1" dirty="0"/>
              <a:t>0.5 tCO2 stored / barrel of oil produced</a:t>
            </a:r>
          </a:p>
          <a:p>
            <a:pPr lvl="1"/>
            <a:r>
              <a:rPr lang="en-US" u="sng" dirty="0"/>
              <a:t>Careful</a:t>
            </a:r>
            <a:r>
              <a:rPr lang="en-US" dirty="0"/>
              <a:t>: ***Big caveat on this number***</a:t>
            </a:r>
          </a:p>
          <a:p>
            <a:pPr lvl="1"/>
            <a:r>
              <a:rPr lang="en-US" u="sng" dirty="0"/>
              <a:t>Recall</a:t>
            </a:r>
            <a:r>
              <a:rPr lang="en-US" dirty="0"/>
              <a:t>: 1 barrel of oil combusted = 0.5 lifecycle tCO2 emissions</a:t>
            </a:r>
          </a:p>
          <a:p>
            <a:pPr lvl="1"/>
            <a:r>
              <a:rPr lang="en-US" u="sng" dirty="0"/>
              <a:t>Note</a:t>
            </a:r>
            <a:r>
              <a:rPr lang="en-US" dirty="0"/>
              <a:t>: don’t forget about legacy emissions from oil recovered from the well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But to evaluate the significance of these numbers, we have to ask </a:t>
            </a:r>
            <a:r>
              <a:rPr lang="en-US" b="1" dirty="0"/>
              <a:t>where the CO2 comes from…</a:t>
            </a:r>
          </a:p>
        </p:txBody>
      </p:sp>
    </p:spTree>
    <p:extLst>
      <p:ext uri="{BB962C8B-B14F-4D97-AF65-F5344CB8AC3E}">
        <p14:creationId xmlns:p14="http://schemas.microsoft.com/office/powerpoint/2010/main" val="141843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AA871-E126-4E72-8402-AEB526015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Underground CO2 (re)sequestered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5E5CF9E-306C-4785-A6B7-B1DEE7C21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58884"/>
            <a:ext cx="10515600" cy="34848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AB6F15-8ACF-4A87-968D-12D22C6E7A12}"/>
              </a:ext>
            </a:extLst>
          </p:cNvPr>
          <p:cNvSpPr txBox="1"/>
          <p:nvPr/>
        </p:nvSpPr>
        <p:spPr>
          <a:xfrm>
            <a:off x="7216628" y="6596390"/>
            <a:ext cx="503968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https://www.iea.org/commentaries/can-co2-eor-really-provide-carbon-negative-oil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0F8DC6-97F5-444F-A55A-F46F2BAC3F52}"/>
              </a:ext>
            </a:extLst>
          </p:cNvPr>
          <p:cNvSpPr txBox="1">
            <a:spLocks/>
          </p:cNvSpPr>
          <p:nvPr/>
        </p:nvSpPr>
        <p:spPr>
          <a:xfrm>
            <a:off x="9571371" y="337064"/>
            <a:ext cx="2349626" cy="14954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*Almost all EOR is done this way today</a:t>
            </a:r>
            <a:endParaRPr lang="en-US" baseline="-25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84A148-CD8A-4E08-95F2-59D820D5C739}"/>
              </a:ext>
            </a:extLst>
          </p:cNvPr>
          <p:cNvSpPr txBox="1"/>
          <p:nvPr/>
        </p:nvSpPr>
        <p:spPr>
          <a:xfrm>
            <a:off x="974221" y="2328827"/>
            <a:ext cx="2589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Today, comes from: </a:t>
            </a:r>
            <a:r>
              <a:rPr lang="en-US" dirty="0"/>
              <a:t>underground domes, mostly in Colorado</a:t>
            </a:r>
          </a:p>
        </p:txBody>
      </p:sp>
    </p:spTree>
    <p:extLst>
      <p:ext uri="{BB962C8B-B14F-4D97-AF65-F5344CB8AC3E}">
        <p14:creationId xmlns:p14="http://schemas.microsoft.com/office/powerpoint/2010/main" val="242504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AA871-E126-4E72-8402-AEB526015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Anthropogenic CO2 sequestered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AB6F15-8ACF-4A87-968D-12D22C6E7A12}"/>
              </a:ext>
            </a:extLst>
          </p:cNvPr>
          <p:cNvSpPr txBox="1"/>
          <p:nvPr/>
        </p:nvSpPr>
        <p:spPr>
          <a:xfrm>
            <a:off x="7216628" y="6596390"/>
            <a:ext cx="503968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https://www.iea.org/commentaries/can-co2-eor-really-provide-carbon-negative-oil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7E7C380-DBF8-4E7A-AC40-BB116C9959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64101"/>
            <a:ext cx="10515600" cy="3474385"/>
          </a:xfrm>
          <a:prstGeom prst="rect">
            <a:avLst/>
          </a:prstGeom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587AC1C8-AF81-4B53-80DF-32347BE4C2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728"/>
          <a:stretch/>
        </p:blipFill>
        <p:spPr>
          <a:xfrm>
            <a:off x="838200" y="5385732"/>
            <a:ext cx="10515600" cy="35797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054A91-F95E-4838-A411-A21FAF0F171A}"/>
              </a:ext>
            </a:extLst>
          </p:cNvPr>
          <p:cNvSpPr txBox="1">
            <a:spLocks/>
          </p:cNvSpPr>
          <p:nvPr/>
        </p:nvSpPr>
        <p:spPr>
          <a:xfrm>
            <a:off x="9571371" y="337064"/>
            <a:ext cx="2349626" cy="14954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Small % of EOR done this way</a:t>
            </a:r>
            <a:endParaRPr lang="en-US" baseline="-25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1629C5-7516-48A7-93FC-CF7977EF00F0}"/>
              </a:ext>
            </a:extLst>
          </p:cNvPr>
          <p:cNvSpPr txBox="1"/>
          <p:nvPr/>
        </p:nvSpPr>
        <p:spPr>
          <a:xfrm>
            <a:off x="974221" y="2328827"/>
            <a:ext cx="2589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Today, comes from: </a:t>
            </a:r>
            <a:r>
              <a:rPr lang="en-US" dirty="0"/>
              <a:t>Ammonia, ethanol production, natural gas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A5AFD2-4F30-418C-B4EA-CC1A5D35AE63}"/>
              </a:ext>
            </a:extLst>
          </p:cNvPr>
          <p:cNvSpPr txBox="1"/>
          <p:nvPr/>
        </p:nvSpPr>
        <p:spPr>
          <a:xfrm>
            <a:off x="1751886" y="3801944"/>
            <a:ext cx="1213503" cy="369332"/>
          </a:xfrm>
          <a:prstGeom prst="rect">
            <a:avLst/>
          </a:prstGeom>
          <a:solidFill>
            <a:srgbClr val="F4F6F8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Fossil fuel</a:t>
            </a:r>
          </a:p>
        </p:txBody>
      </p:sp>
    </p:spTree>
    <p:extLst>
      <p:ext uri="{BB962C8B-B14F-4D97-AF65-F5344CB8AC3E}">
        <p14:creationId xmlns:p14="http://schemas.microsoft.com/office/powerpoint/2010/main" val="264686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6A5868A-86C6-4068-9339-148976602FBE}"/>
              </a:ext>
            </a:extLst>
          </p:cNvPr>
          <p:cNvSpPr/>
          <p:nvPr/>
        </p:nvSpPr>
        <p:spPr>
          <a:xfrm>
            <a:off x="-5113976" y="4846948"/>
            <a:ext cx="22253660" cy="6103088"/>
          </a:xfrm>
          <a:prstGeom prst="ellipse">
            <a:avLst/>
          </a:prstGeom>
          <a:solidFill>
            <a:srgbClr val="9B7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88A8921-21EC-4940-81D5-06DF39A3011A}"/>
              </a:ext>
            </a:extLst>
          </p:cNvPr>
          <p:cNvSpPr/>
          <p:nvPr/>
        </p:nvSpPr>
        <p:spPr>
          <a:xfrm>
            <a:off x="-4953187" y="5706413"/>
            <a:ext cx="22253660" cy="6103088"/>
          </a:xfrm>
          <a:prstGeom prst="ellipse">
            <a:avLst/>
          </a:prstGeom>
          <a:solidFill>
            <a:srgbClr val="896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6EB26BE-4EDA-4582-9C58-6BFCD630DA2D}"/>
              </a:ext>
            </a:extLst>
          </p:cNvPr>
          <p:cNvSpPr/>
          <p:nvPr/>
        </p:nvSpPr>
        <p:spPr>
          <a:xfrm>
            <a:off x="-4953187" y="7085098"/>
            <a:ext cx="22253660" cy="6103088"/>
          </a:xfrm>
          <a:prstGeom prst="ellipse">
            <a:avLst/>
          </a:prstGeom>
          <a:solidFill>
            <a:srgbClr val="785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4AAC69D-03F9-4B22-8EC7-CEF8FDB4E759}"/>
              </a:ext>
            </a:extLst>
          </p:cNvPr>
          <p:cNvGrpSpPr/>
          <p:nvPr/>
        </p:nvGrpSpPr>
        <p:grpSpPr>
          <a:xfrm>
            <a:off x="688661" y="4720743"/>
            <a:ext cx="884073" cy="583405"/>
            <a:chOff x="479789" y="3255335"/>
            <a:chExt cx="1092945" cy="72124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527B2F4-DA78-4C64-B010-183611544B31}"/>
                </a:ext>
              </a:extLst>
            </p:cNvPr>
            <p:cNvSpPr/>
            <p:nvPr/>
          </p:nvSpPr>
          <p:spPr>
            <a:xfrm>
              <a:off x="902882" y="3429000"/>
              <a:ext cx="446568" cy="4572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E42F685-4339-4178-8CB4-0C61BC19A842}"/>
                </a:ext>
              </a:extLst>
            </p:cNvPr>
            <p:cNvSpPr/>
            <p:nvPr/>
          </p:nvSpPr>
          <p:spPr>
            <a:xfrm>
              <a:off x="479789" y="3519375"/>
              <a:ext cx="446568" cy="45720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FEAD9DB-E71C-4CD6-82F9-58385D3A1A54}"/>
                </a:ext>
              </a:extLst>
            </p:cNvPr>
            <p:cNvSpPr/>
            <p:nvPr/>
          </p:nvSpPr>
          <p:spPr>
            <a:xfrm>
              <a:off x="762170" y="3255335"/>
              <a:ext cx="299484" cy="7212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5668803-C324-4701-A29E-A058D5D3EB62}"/>
                </a:ext>
              </a:extLst>
            </p:cNvPr>
            <p:cNvSpPr/>
            <p:nvPr/>
          </p:nvSpPr>
          <p:spPr>
            <a:xfrm>
              <a:off x="1202366" y="3468006"/>
              <a:ext cx="370368" cy="37918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DC4C786A-6BA6-45F5-AFDB-116CBC029512}"/>
              </a:ext>
            </a:extLst>
          </p:cNvPr>
          <p:cNvSpPr/>
          <p:nvPr/>
        </p:nvSpPr>
        <p:spPr>
          <a:xfrm>
            <a:off x="2317897" y="5553169"/>
            <a:ext cx="6478772" cy="128560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Fossil resources</a:t>
            </a:r>
          </a:p>
          <a:p>
            <a:r>
              <a:rPr lang="en-US" dirty="0"/>
              <a:t>11,000 GtCO</a:t>
            </a:r>
            <a:r>
              <a:rPr lang="en-US" baseline="-25000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E7D4544-DA30-4700-9795-C540F1A59184}"/>
              </a:ext>
            </a:extLst>
          </p:cNvPr>
          <p:cNvSpPr/>
          <p:nvPr/>
        </p:nvSpPr>
        <p:spPr>
          <a:xfrm>
            <a:off x="11819123" y="5057848"/>
            <a:ext cx="206151" cy="3329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42D76CA-EFEF-4E03-976A-C984E56065D0}"/>
              </a:ext>
            </a:extLst>
          </p:cNvPr>
          <p:cNvSpPr/>
          <p:nvPr/>
        </p:nvSpPr>
        <p:spPr>
          <a:xfrm>
            <a:off x="11873508" y="5172375"/>
            <a:ext cx="206151" cy="21105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2E91D9C-87B0-4B9D-A87C-52AB622143BE}"/>
              </a:ext>
            </a:extLst>
          </p:cNvPr>
          <p:cNvSpPr/>
          <p:nvPr/>
        </p:nvSpPr>
        <p:spPr>
          <a:xfrm>
            <a:off x="11658584" y="5041127"/>
            <a:ext cx="138252" cy="3329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E3ABEDC-71C2-4178-88C8-9BF36D7D38CB}"/>
              </a:ext>
            </a:extLst>
          </p:cNvPr>
          <p:cNvSpPr/>
          <p:nvPr/>
        </p:nvSpPr>
        <p:spPr>
          <a:xfrm>
            <a:off x="11738222" y="5187955"/>
            <a:ext cx="170974" cy="17504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5FED0BB-AF01-4206-9B01-A780F0F14932}"/>
              </a:ext>
            </a:extLst>
          </p:cNvPr>
          <p:cNvSpPr/>
          <p:nvPr/>
        </p:nvSpPr>
        <p:spPr>
          <a:xfrm>
            <a:off x="11266052" y="4947158"/>
            <a:ext cx="209743" cy="3313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0FF17EE-A27A-4120-8001-DC4B37129D84}"/>
              </a:ext>
            </a:extLst>
          </p:cNvPr>
          <p:cNvSpPr/>
          <p:nvPr/>
        </p:nvSpPr>
        <p:spPr>
          <a:xfrm>
            <a:off x="10980948" y="5088428"/>
            <a:ext cx="446568" cy="17770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4223708-8EB7-44D0-AA6A-D629BEAF5748}"/>
              </a:ext>
            </a:extLst>
          </p:cNvPr>
          <p:cNvSpPr/>
          <p:nvPr/>
        </p:nvSpPr>
        <p:spPr>
          <a:xfrm>
            <a:off x="11622714" y="4614912"/>
            <a:ext cx="299484" cy="72124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7E2BE11-A3E6-4BD6-B5AC-730C98A8992B}"/>
              </a:ext>
            </a:extLst>
          </p:cNvPr>
          <p:cNvSpPr/>
          <p:nvPr/>
        </p:nvSpPr>
        <p:spPr>
          <a:xfrm>
            <a:off x="10899869" y="4911329"/>
            <a:ext cx="370368" cy="3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F491A8F-803D-4D98-B60A-E638B3295A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41" b="84815" l="14700" r="81500">
                        <a14:foregroundMark x1="60200" y1="47222" x2="60200" y2="47222"/>
                        <a14:foregroundMark x1="58700" y1="36296" x2="58700" y2="36296"/>
                        <a14:foregroundMark x1="68900" y1="43056" x2="68900" y2="43056"/>
                        <a14:foregroundMark x1="65500" y1="62315" x2="65500" y2="62315"/>
                        <a14:foregroundMark x1="65100" y1="59722" x2="65100" y2="59722"/>
                        <a14:foregroundMark x1="53600" y1="68426" x2="53600" y2="68426"/>
                        <a14:foregroundMark x1="58000" y1="68981" x2="58000" y2="68981"/>
                        <a14:foregroundMark x1="65200" y1="68889" x2="65200" y2="68889"/>
                        <a14:foregroundMark x1="60900" y1="71389" x2="60900" y2="71389"/>
                        <a14:foregroundMark x1="60600" y1="77222" x2="60600" y2="77222"/>
                        <a14:foregroundMark x1="56200" y1="74074" x2="65400" y2="75833"/>
                        <a14:foregroundMark x1="36100" y1="66019" x2="67800" y2="76574"/>
                        <a14:foregroundMark x1="54100" y1="63241" x2="54100" y2="63241"/>
                        <a14:foregroundMark x1="50800" y1="60926" x2="50800" y2="60926"/>
                        <a14:foregroundMark x1="46100" y1="61759" x2="46100" y2="61759"/>
                        <a14:foregroundMark x1="46100" y1="61759" x2="46100" y2="61759"/>
                        <a14:foregroundMark x1="61400" y1="52963" x2="61400" y2="52963"/>
                        <a14:foregroundMark x1="59300" y1="57870" x2="59300" y2="57870"/>
                        <a14:foregroundMark x1="69600" y1="54722" x2="69600" y2="54722"/>
                        <a14:foregroundMark x1="70300" y1="52222" x2="70300" y2="52222"/>
                        <a14:foregroundMark x1="69900" y1="42685" x2="70900" y2="76944"/>
                        <a14:foregroundMark x1="58200" y1="36944" x2="61600" y2="61667"/>
                        <a14:foregroundMark x1="39700" y1="62963" x2="64700" y2="64907"/>
                        <a14:foregroundMark x1="43000" y1="61019" x2="50700" y2="64352"/>
                        <a14:foregroundMark x1="48000" y1="58519" x2="48000" y2="68148"/>
                        <a14:foregroundMark x1="40800" y1="59074" x2="41000" y2="67963"/>
                        <a14:foregroundMark x1="47700" y1="77685" x2="47700" y2="8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21" r="13721" b="22288"/>
          <a:stretch/>
        </p:blipFill>
        <p:spPr>
          <a:xfrm>
            <a:off x="4432300" y="2391159"/>
            <a:ext cx="2133739" cy="2468133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F4C6E6F-DCFA-43A4-B561-AEF42C1E932A}"/>
              </a:ext>
            </a:extLst>
          </p:cNvPr>
          <p:cNvCxnSpPr>
            <a:cxnSpLocks/>
          </p:cNvCxnSpPr>
          <p:nvPr/>
        </p:nvCxnSpPr>
        <p:spPr>
          <a:xfrm flipV="1">
            <a:off x="5987607" y="4846948"/>
            <a:ext cx="0" cy="859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9A908AF2-3E02-4D24-9007-A1B6F821FED4}"/>
              </a:ext>
            </a:extLst>
          </p:cNvPr>
          <p:cNvSpPr/>
          <p:nvPr/>
        </p:nvSpPr>
        <p:spPr>
          <a:xfrm>
            <a:off x="11623969" y="5020014"/>
            <a:ext cx="206151" cy="3329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C7498E4-D883-41A8-ADFA-EFA29169927B}"/>
              </a:ext>
            </a:extLst>
          </p:cNvPr>
          <p:cNvSpPr/>
          <p:nvPr/>
        </p:nvSpPr>
        <p:spPr>
          <a:xfrm>
            <a:off x="11678354" y="5134541"/>
            <a:ext cx="206151" cy="21105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9C56768-7DC5-47D9-AFCC-9051789DD9FB}"/>
              </a:ext>
            </a:extLst>
          </p:cNvPr>
          <p:cNvSpPr/>
          <p:nvPr/>
        </p:nvSpPr>
        <p:spPr>
          <a:xfrm>
            <a:off x="11463430" y="5003293"/>
            <a:ext cx="138252" cy="3329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BB547CD-210D-4509-9A41-225386C4E83D}"/>
              </a:ext>
            </a:extLst>
          </p:cNvPr>
          <p:cNvSpPr/>
          <p:nvPr/>
        </p:nvSpPr>
        <p:spPr>
          <a:xfrm>
            <a:off x="11543068" y="5150121"/>
            <a:ext cx="170974" cy="17504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83CCDF1-B698-4FC3-A966-F253BD5D9077}"/>
              </a:ext>
            </a:extLst>
          </p:cNvPr>
          <p:cNvSpPr/>
          <p:nvPr/>
        </p:nvSpPr>
        <p:spPr>
          <a:xfrm>
            <a:off x="9726567" y="4710730"/>
            <a:ext cx="209743" cy="3313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ED1614C-D367-4250-B3F7-C7EA475AE0A5}"/>
              </a:ext>
            </a:extLst>
          </p:cNvPr>
          <p:cNvSpPr/>
          <p:nvPr/>
        </p:nvSpPr>
        <p:spPr>
          <a:xfrm>
            <a:off x="9441463" y="4852000"/>
            <a:ext cx="446568" cy="17770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D2A0B9C-5B7A-4DBA-B6BD-CC2CFDCF5A63}"/>
              </a:ext>
            </a:extLst>
          </p:cNvPr>
          <p:cNvSpPr/>
          <p:nvPr/>
        </p:nvSpPr>
        <p:spPr>
          <a:xfrm>
            <a:off x="9218179" y="4398841"/>
            <a:ext cx="299484" cy="72124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5297679-F1D7-4D98-853B-844EDB3D30D3}"/>
              </a:ext>
            </a:extLst>
          </p:cNvPr>
          <p:cNvSpPr/>
          <p:nvPr/>
        </p:nvSpPr>
        <p:spPr>
          <a:xfrm>
            <a:off x="9360384" y="4674901"/>
            <a:ext cx="370368" cy="3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CED1814-B853-403D-8081-516E133E7FBC}"/>
              </a:ext>
            </a:extLst>
          </p:cNvPr>
          <p:cNvSpPr/>
          <p:nvPr/>
        </p:nvSpPr>
        <p:spPr>
          <a:xfrm>
            <a:off x="10574618" y="4884022"/>
            <a:ext cx="206151" cy="3329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57DED88-735E-404D-8203-3FEC7A2FDDF6}"/>
              </a:ext>
            </a:extLst>
          </p:cNvPr>
          <p:cNvSpPr/>
          <p:nvPr/>
        </p:nvSpPr>
        <p:spPr>
          <a:xfrm>
            <a:off x="10629003" y="4998549"/>
            <a:ext cx="206151" cy="21105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D63247D-78B9-4C4C-9D1F-642DC0367AB3}"/>
              </a:ext>
            </a:extLst>
          </p:cNvPr>
          <p:cNvSpPr/>
          <p:nvPr/>
        </p:nvSpPr>
        <p:spPr>
          <a:xfrm>
            <a:off x="10414079" y="4867301"/>
            <a:ext cx="138252" cy="3329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E7CF8A-FAA5-4842-9C33-2A246E29B089}"/>
              </a:ext>
            </a:extLst>
          </p:cNvPr>
          <p:cNvSpPr/>
          <p:nvPr/>
        </p:nvSpPr>
        <p:spPr>
          <a:xfrm>
            <a:off x="10493717" y="5014129"/>
            <a:ext cx="170974" cy="17504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2B7A78B-740B-4BEA-86E0-86050A256BA7}"/>
              </a:ext>
            </a:extLst>
          </p:cNvPr>
          <p:cNvSpPr/>
          <p:nvPr/>
        </p:nvSpPr>
        <p:spPr>
          <a:xfrm>
            <a:off x="10264510" y="4779300"/>
            <a:ext cx="209743" cy="3313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691AF59-E6E8-4C7B-AC2A-68FBA9536F63}"/>
              </a:ext>
            </a:extLst>
          </p:cNvPr>
          <p:cNvSpPr/>
          <p:nvPr/>
        </p:nvSpPr>
        <p:spPr>
          <a:xfrm>
            <a:off x="9979406" y="4920570"/>
            <a:ext cx="446568" cy="17770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0E4695B-6D78-4FAC-8A8E-BFD226B1FCAB}"/>
              </a:ext>
            </a:extLst>
          </p:cNvPr>
          <p:cNvSpPr/>
          <p:nvPr/>
        </p:nvSpPr>
        <p:spPr>
          <a:xfrm>
            <a:off x="9898327" y="4743471"/>
            <a:ext cx="370368" cy="3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AFC8424-58AF-405D-B8AF-5A07DEDF8B05}"/>
              </a:ext>
            </a:extLst>
          </p:cNvPr>
          <p:cNvSpPr/>
          <p:nvPr/>
        </p:nvSpPr>
        <p:spPr>
          <a:xfrm>
            <a:off x="532899" y="4975532"/>
            <a:ext cx="206151" cy="3329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2E615B9-6BA2-4803-867D-2DD45AA666BA}"/>
              </a:ext>
            </a:extLst>
          </p:cNvPr>
          <p:cNvSpPr/>
          <p:nvPr/>
        </p:nvSpPr>
        <p:spPr>
          <a:xfrm>
            <a:off x="2511606" y="4873781"/>
            <a:ext cx="206151" cy="21105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13F40AD-67BE-48A2-A999-871A8A088055}"/>
              </a:ext>
            </a:extLst>
          </p:cNvPr>
          <p:cNvSpPr/>
          <p:nvPr/>
        </p:nvSpPr>
        <p:spPr>
          <a:xfrm>
            <a:off x="2296682" y="4742533"/>
            <a:ext cx="138252" cy="3329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5F2BE69-BD1F-49CC-9F83-E7E2F73CB9A3}"/>
              </a:ext>
            </a:extLst>
          </p:cNvPr>
          <p:cNvSpPr/>
          <p:nvPr/>
        </p:nvSpPr>
        <p:spPr>
          <a:xfrm>
            <a:off x="-1109" y="5145597"/>
            <a:ext cx="170974" cy="17504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D4E063D-F7BB-49D6-8104-562019A7C0C1}"/>
              </a:ext>
            </a:extLst>
          </p:cNvPr>
          <p:cNvSpPr/>
          <p:nvPr/>
        </p:nvSpPr>
        <p:spPr>
          <a:xfrm>
            <a:off x="2085696" y="4716307"/>
            <a:ext cx="209743" cy="3313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61F9C4D-4680-4CC1-BFB0-0F9EF757D2F5}"/>
              </a:ext>
            </a:extLst>
          </p:cNvPr>
          <p:cNvSpPr/>
          <p:nvPr/>
        </p:nvSpPr>
        <p:spPr>
          <a:xfrm>
            <a:off x="1597523" y="4978279"/>
            <a:ext cx="446568" cy="17770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37C74E3-2731-4913-AA62-80A06E88E673}"/>
              </a:ext>
            </a:extLst>
          </p:cNvPr>
          <p:cNvSpPr/>
          <p:nvPr/>
        </p:nvSpPr>
        <p:spPr>
          <a:xfrm>
            <a:off x="1921498" y="4375477"/>
            <a:ext cx="299484" cy="72124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74A71AC-BC3B-4311-B2CB-982E3F67A20B}"/>
              </a:ext>
            </a:extLst>
          </p:cNvPr>
          <p:cNvSpPr/>
          <p:nvPr/>
        </p:nvSpPr>
        <p:spPr>
          <a:xfrm>
            <a:off x="1446976" y="4816321"/>
            <a:ext cx="370368" cy="3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B63E683-903D-4675-A4C9-AB493AF9FEA1}"/>
              </a:ext>
            </a:extLst>
          </p:cNvPr>
          <p:cNvSpPr/>
          <p:nvPr/>
        </p:nvSpPr>
        <p:spPr>
          <a:xfrm>
            <a:off x="85876" y="4998549"/>
            <a:ext cx="206151" cy="3329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F897D22A-4198-4923-9C34-4794B6921A6D}"/>
              </a:ext>
            </a:extLst>
          </p:cNvPr>
          <p:cNvSpPr/>
          <p:nvPr/>
        </p:nvSpPr>
        <p:spPr>
          <a:xfrm>
            <a:off x="2316452" y="4835947"/>
            <a:ext cx="206151" cy="21105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4E673A45-8265-4A1F-B616-099BD5D2BA87}"/>
              </a:ext>
            </a:extLst>
          </p:cNvPr>
          <p:cNvSpPr/>
          <p:nvPr/>
        </p:nvSpPr>
        <p:spPr>
          <a:xfrm>
            <a:off x="427092" y="4940853"/>
            <a:ext cx="138252" cy="3329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77328DF-BB13-4A84-BEFE-A1935CBBE951}"/>
              </a:ext>
            </a:extLst>
          </p:cNvPr>
          <p:cNvSpPr/>
          <p:nvPr/>
        </p:nvSpPr>
        <p:spPr>
          <a:xfrm>
            <a:off x="2181166" y="4851527"/>
            <a:ext cx="170974" cy="17504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B7BD9FE-D3DA-48C5-9B2D-B27B5A868DAC}"/>
              </a:ext>
            </a:extLst>
          </p:cNvPr>
          <p:cNvSpPr/>
          <p:nvPr/>
        </p:nvSpPr>
        <p:spPr>
          <a:xfrm>
            <a:off x="166726" y="4918507"/>
            <a:ext cx="370368" cy="3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AE27FD15-35E8-4351-8386-E0488A5ACC91}"/>
              </a:ext>
            </a:extLst>
          </p:cNvPr>
          <p:cNvSpPr/>
          <p:nvPr/>
        </p:nvSpPr>
        <p:spPr>
          <a:xfrm>
            <a:off x="3300810" y="4649534"/>
            <a:ext cx="206151" cy="3329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C672947-939B-4BBC-9ACC-B51ED23FE9DF}"/>
              </a:ext>
            </a:extLst>
          </p:cNvPr>
          <p:cNvSpPr/>
          <p:nvPr/>
        </p:nvSpPr>
        <p:spPr>
          <a:xfrm>
            <a:off x="3218345" y="4793089"/>
            <a:ext cx="206151" cy="21105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85D6F248-F1D3-4E87-8F97-D3A93C7FC5D8}"/>
              </a:ext>
            </a:extLst>
          </p:cNvPr>
          <p:cNvSpPr/>
          <p:nvPr/>
        </p:nvSpPr>
        <p:spPr>
          <a:xfrm>
            <a:off x="3120648" y="4680237"/>
            <a:ext cx="138252" cy="3329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1284D345-06E8-426B-9999-9BB083A55AD0}"/>
              </a:ext>
            </a:extLst>
          </p:cNvPr>
          <p:cNvSpPr/>
          <p:nvPr/>
        </p:nvSpPr>
        <p:spPr>
          <a:xfrm>
            <a:off x="2508267" y="4740381"/>
            <a:ext cx="170974" cy="17504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6D5019E6-D952-46CF-BC4D-D74A7F8B1242}"/>
              </a:ext>
            </a:extLst>
          </p:cNvPr>
          <p:cNvSpPr/>
          <p:nvPr/>
        </p:nvSpPr>
        <p:spPr>
          <a:xfrm>
            <a:off x="2973266" y="4662244"/>
            <a:ext cx="209743" cy="3313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42D45496-9A9F-4063-A3F7-44B180E722BB}"/>
              </a:ext>
            </a:extLst>
          </p:cNvPr>
          <p:cNvSpPr/>
          <p:nvPr/>
        </p:nvSpPr>
        <p:spPr>
          <a:xfrm>
            <a:off x="2688162" y="4803514"/>
            <a:ext cx="446568" cy="17770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73ED6D5B-833A-4CEA-9F2D-95CB4C8BA647}"/>
              </a:ext>
            </a:extLst>
          </p:cNvPr>
          <p:cNvSpPr/>
          <p:nvPr/>
        </p:nvSpPr>
        <p:spPr>
          <a:xfrm>
            <a:off x="2607083" y="4626415"/>
            <a:ext cx="370368" cy="3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DC5F9D-8F06-45B3-B72B-DE96DCCBE6FF}"/>
              </a:ext>
            </a:extLst>
          </p:cNvPr>
          <p:cNvGrpSpPr/>
          <p:nvPr/>
        </p:nvGrpSpPr>
        <p:grpSpPr>
          <a:xfrm>
            <a:off x="166726" y="248782"/>
            <a:ext cx="6805644" cy="1713290"/>
            <a:chOff x="166726" y="248782"/>
            <a:chExt cx="6805644" cy="1713290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907C89D-CB5A-4409-82F3-BA19995F3F7B}"/>
                </a:ext>
              </a:extLst>
            </p:cNvPr>
            <p:cNvSpPr txBox="1"/>
            <p:nvPr/>
          </p:nvSpPr>
          <p:spPr>
            <a:xfrm>
              <a:off x="166726" y="248782"/>
              <a:ext cx="3649049" cy="17132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</a:rPr>
                <a:t>Global cumulative emission bound to stay below 2C warming:</a:t>
              </a:r>
            </a:p>
            <a:p>
              <a:r>
                <a:rPr lang="en-US" sz="3200" baseline="-25000" dirty="0">
                  <a:solidFill>
                    <a:srgbClr val="002060"/>
                  </a:solidFill>
                </a:rPr>
                <a:t>(2011-2050)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19BDCC1-E1C2-411D-B7E5-08987099B83E}"/>
                </a:ext>
              </a:extLst>
            </p:cNvPr>
            <p:cNvSpPr txBox="1"/>
            <p:nvPr/>
          </p:nvSpPr>
          <p:spPr>
            <a:xfrm>
              <a:off x="3772109" y="997149"/>
              <a:ext cx="320026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>
                  <a:solidFill>
                    <a:srgbClr val="002060"/>
                  </a:solidFill>
                </a:rPr>
                <a:t>~1000 GtCO</a:t>
              </a:r>
              <a:r>
                <a:rPr lang="en-US" sz="4000" baseline="-25000" dirty="0">
                  <a:solidFill>
                    <a:srgbClr val="002060"/>
                  </a:solidFill>
                </a:rPr>
                <a:t>2</a:t>
              </a:r>
              <a:endParaRPr lang="en-US" sz="4000" dirty="0"/>
            </a:p>
          </p:txBody>
        </p:sp>
      </p:grpSp>
      <p:pic>
        <p:nvPicPr>
          <p:cNvPr id="78" name="Content Placeholder 3">
            <a:extLst>
              <a:ext uri="{FF2B5EF4-FFF2-40B4-BE49-F238E27FC236}">
                <a16:creationId xmlns:a16="http://schemas.microsoft.com/office/drawing/2014/main" id="{E6E18CA3-AD30-499C-BDAD-18495DD52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5852"/>
          <a:stretch/>
        </p:blipFill>
        <p:spPr>
          <a:xfrm>
            <a:off x="7378701" y="248782"/>
            <a:ext cx="4700958" cy="37398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170D0C6-D035-47A5-8A8A-A136BD147265}"/>
              </a:ext>
            </a:extLst>
          </p:cNvPr>
          <p:cNvSpPr txBox="1"/>
          <p:nvPr/>
        </p:nvSpPr>
        <p:spPr>
          <a:xfrm>
            <a:off x="10166350" y="6578798"/>
            <a:ext cx="21717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Times New Roman" panose="02020603050405020304" pitchFamily="18" charset="0"/>
              </a:rPr>
              <a:t>McGlade &amp; Ekins (2015)</a:t>
            </a:r>
            <a:endParaRPr lang="en-US" sz="14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C31B3DA-AE01-4783-B169-AD5A714DD153}"/>
              </a:ext>
            </a:extLst>
          </p:cNvPr>
          <p:cNvSpPr/>
          <p:nvPr/>
        </p:nvSpPr>
        <p:spPr>
          <a:xfrm>
            <a:off x="4939261" y="5565513"/>
            <a:ext cx="2147186" cy="631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Reserves</a:t>
            </a:r>
          </a:p>
          <a:p>
            <a:pPr algn="ctr"/>
            <a:r>
              <a:rPr lang="en-US" dirty="0"/>
              <a:t>3000 GtCO</a:t>
            </a:r>
            <a:r>
              <a:rPr lang="en-US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5137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AA871-E126-4E72-8402-AEB526015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Atmospheric CO2 sequestered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AB6F15-8ACF-4A87-968D-12D22C6E7A12}"/>
              </a:ext>
            </a:extLst>
          </p:cNvPr>
          <p:cNvSpPr txBox="1"/>
          <p:nvPr/>
        </p:nvSpPr>
        <p:spPr>
          <a:xfrm>
            <a:off x="7216628" y="6596390"/>
            <a:ext cx="503968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https://www.iea.org/commentaries/can-co2-eor-really-provide-carbon-negative-oil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5DD8A9-A772-4D2D-83E0-9DA7E9CFE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65300"/>
            <a:ext cx="10515600" cy="3471987"/>
          </a:xfrm>
          <a:prstGeom prst="rect">
            <a:avLst/>
          </a:prstGeom>
        </p:spPr>
      </p:pic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6CB08AAB-FA2E-4C41-BB2C-1094EB1F78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728"/>
          <a:stretch/>
        </p:blipFill>
        <p:spPr>
          <a:xfrm>
            <a:off x="838200" y="5385732"/>
            <a:ext cx="10515600" cy="35797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B3439E-6A59-45B4-9E88-48DBBB2678CD}"/>
              </a:ext>
            </a:extLst>
          </p:cNvPr>
          <p:cNvSpPr txBox="1">
            <a:spLocks/>
          </p:cNvSpPr>
          <p:nvPr/>
        </p:nvSpPr>
        <p:spPr>
          <a:xfrm>
            <a:off x="9571371" y="337064"/>
            <a:ext cx="2349626" cy="14954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u="sng" dirty="0"/>
              <a:t>No</a:t>
            </a:r>
            <a:r>
              <a:rPr lang="en-US" dirty="0"/>
              <a:t> EOR done this way (some projects under development)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32306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28860-75DE-4358-BF35-FFB464621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of the envelope on:</a:t>
            </a:r>
            <a:br>
              <a:rPr lang="en-US" dirty="0"/>
            </a:br>
            <a:r>
              <a:rPr lang="en-US" sz="3600" dirty="0"/>
              <a:t>Sequestration and EOR costs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415C7-8E48-4E26-B3D0-3F747F17D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 of:</a:t>
            </a:r>
          </a:p>
          <a:p>
            <a:pPr lvl="1"/>
            <a:r>
              <a:rPr lang="en-US" dirty="0"/>
              <a:t>Sequestration: 				$10-20 / tCO2</a:t>
            </a:r>
          </a:p>
          <a:p>
            <a:pPr lvl="1"/>
            <a:r>
              <a:rPr lang="en-US" dirty="0"/>
              <a:t>EOR: $15-25 / barrel oil out:		~$30-50 / tCO2</a:t>
            </a:r>
          </a:p>
          <a:p>
            <a:pPr marL="0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BBEDFF-139B-482F-9D1D-2CAF29838FFA}"/>
              </a:ext>
            </a:extLst>
          </p:cNvPr>
          <p:cNvSpPr txBox="1"/>
          <p:nvPr/>
        </p:nvSpPr>
        <p:spPr>
          <a:xfrm>
            <a:off x="9048216" y="2413891"/>
            <a:ext cx="212790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+ cost of CO</a:t>
            </a:r>
            <a:r>
              <a:rPr lang="en-US" sz="2800" baseline="-25000" dirty="0"/>
              <a:t>2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B0C8CBD5-B2D2-4C2C-A567-BA1AA2BDC8CB}"/>
              </a:ext>
            </a:extLst>
          </p:cNvPr>
          <p:cNvSpPr/>
          <p:nvPr/>
        </p:nvSpPr>
        <p:spPr>
          <a:xfrm>
            <a:off x="8289421" y="2179178"/>
            <a:ext cx="581114" cy="992647"/>
          </a:xfrm>
          <a:prstGeom prst="rightBrace">
            <a:avLst>
              <a:gd name="adj1" fmla="val 3627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CCD13D7-60DB-48DB-9BE9-141032AB4192}"/>
              </a:ext>
            </a:extLst>
          </p:cNvPr>
          <p:cNvGrpSpPr/>
          <p:nvPr/>
        </p:nvGrpSpPr>
        <p:grpSpPr>
          <a:xfrm>
            <a:off x="6096000" y="3171825"/>
            <a:ext cx="5433345" cy="2534614"/>
            <a:chOff x="6096000" y="3171825"/>
            <a:chExt cx="5433345" cy="253461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296FC2-9247-4DC0-BD5B-87D9F137FABA}"/>
                </a:ext>
              </a:extLst>
            </p:cNvPr>
            <p:cNvSpPr txBox="1"/>
            <p:nvPr/>
          </p:nvSpPr>
          <p:spPr>
            <a:xfrm>
              <a:off x="6096000" y="4321444"/>
              <a:ext cx="5433345" cy="13849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lvl="1"/>
              <a:r>
                <a:rPr lang="en-US" sz="2800" dirty="0"/>
                <a:t>Underground CO2 : ~15 t/CO2</a:t>
              </a:r>
            </a:p>
            <a:p>
              <a:pPr lvl="1"/>
              <a:r>
                <a:rPr lang="en-US" sz="2800" dirty="0"/>
                <a:t>CCS: +$40 t/CO2</a:t>
              </a:r>
            </a:p>
            <a:p>
              <a:pPr lvl="1"/>
              <a:r>
                <a:rPr lang="en-US" sz="2800" dirty="0"/>
                <a:t>DAC: +$500 t/CO2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C09443D-CA0D-49E8-BF97-0F95DC7455D5}"/>
                </a:ext>
              </a:extLst>
            </p:cNvPr>
            <p:cNvCxnSpPr/>
            <p:nvPr/>
          </p:nvCxnSpPr>
          <p:spPr>
            <a:xfrm>
              <a:off x="10112167" y="3171825"/>
              <a:ext cx="0" cy="90451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C03121E-24A2-428E-B1DB-4F048ACCA4B1}"/>
              </a:ext>
            </a:extLst>
          </p:cNvPr>
          <p:cNvCxnSpPr>
            <a:cxnSpLocks/>
          </p:cNvCxnSpPr>
          <p:nvPr/>
        </p:nvCxnSpPr>
        <p:spPr>
          <a:xfrm>
            <a:off x="5386343" y="2895718"/>
            <a:ext cx="82075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DA3A57B-C74D-44BA-BC76-4E3280CFD5EE}"/>
              </a:ext>
            </a:extLst>
          </p:cNvPr>
          <p:cNvCxnSpPr>
            <a:cxnSpLocks/>
          </p:cNvCxnSpPr>
          <p:nvPr/>
        </p:nvCxnSpPr>
        <p:spPr>
          <a:xfrm>
            <a:off x="3540451" y="2502611"/>
            <a:ext cx="266664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00F095B-E2EC-477B-B75B-697D5B524329}"/>
              </a:ext>
            </a:extLst>
          </p:cNvPr>
          <p:cNvSpPr txBox="1"/>
          <p:nvPr/>
        </p:nvSpPr>
        <p:spPr>
          <a:xfrm>
            <a:off x="7034753" y="6588953"/>
            <a:ext cx="60944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https://www.netl.doe.gov/sites/default/files/netl-file/CO2_EOR_Primer.pdf</a:t>
            </a:r>
          </a:p>
        </p:txBody>
      </p:sp>
    </p:spTree>
    <p:extLst>
      <p:ext uri="{BB962C8B-B14F-4D97-AF65-F5344CB8AC3E}">
        <p14:creationId xmlns:p14="http://schemas.microsoft.com/office/powerpoint/2010/main" val="215607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B971A-F050-421C-95B5-2268048E3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it take to even out the costs?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26C49B1-2483-45C1-AEB7-5F205D0F8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/>
          <a:lstStyle/>
          <a:p>
            <a:r>
              <a:rPr lang="en-US" dirty="0"/>
              <a:t>Rough balance:</a:t>
            </a:r>
          </a:p>
          <a:p>
            <a:pPr lvl="1"/>
            <a:r>
              <a:rPr lang="en-US" dirty="0"/>
              <a:t>Sequestration: 	$10-20 / tCO2 	</a:t>
            </a:r>
          </a:p>
          <a:p>
            <a:pPr lvl="1"/>
            <a:r>
              <a:rPr lang="en-US" dirty="0"/>
              <a:t>EOR: 		$30-50 / tCO2 	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6CD4CC-FCCC-47EF-92AA-CD3F6E3CCA23}"/>
              </a:ext>
            </a:extLst>
          </p:cNvPr>
          <p:cNvSpPr txBox="1"/>
          <p:nvPr/>
        </p:nvSpPr>
        <p:spPr>
          <a:xfrm>
            <a:off x="1313914" y="4051253"/>
            <a:ext cx="6385847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/>
              <a:t>45Q Tax Credits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$50/ton for anthropogenic CO2 sequestered outside of EOR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$35/ton for anthropogenic CO2 sequestered by EOR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4AAB53F-96FA-4EE4-9DDB-7D6F78A06EC7}"/>
              </a:ext>
            </a:extLst>
          </p:cNvPr>
          <p:cNvGrpSpPr/>
          <p:nvPr/>
        </p:nvGrpSpPr>
        <p:grpSpPr>
          <a:xfrm>
            <a:off x="5321893" y="2196270"/>
            <a:ext cx="6666076" cy="1249822"/>
            <a:chOff x="4997153" y="2179178"/>
            <a:chExt cx="6666076" cy="124982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EB9D53A-8F08-495E-BF33-B4DD1C7A8FFE}"/>
                </a:ext>
              </a:extLst>
            </p:cNvPr>
            <p:cNvSpPr txBox="1"/>
            <p:nvPr/>
          </p:nvSpPr>
          <p:spPr>
            <a:xfrm>
              <a:off x="9535326" y="2413891"/>
              <a:ext cx="2127903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+ cost of CO</a:t>
              </a:r>
              <a:r>
                <a:rPr lang="en-US" sz="2800" baseline="-25000" dirty="0"/>
                <a:t>2</a:t>
              </a:r>
            </a:p>
          </p:txBody>
        </p:sp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42B8A12E-81C8-4881-99A9-EBB03CC935FF}"/>
                </a:ext>
              </a:extLst>
            </p:cNvPr>
            <p:cNvSpPr/>
            <p:nvPr/>
          </p:nvSpPr>
          <p:spPr>
            <a:xfrm>
              <a:off x="8776531" y="2179178"/>
              <a:ext cx="581114" cy="992647"/>
            </a:xfrm>
            <a:prstGeom prst="rightBrace">
              <a:avLst>
                <a:gd name="adj1" fmla="val 36274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5E577D7-5697-4F88-A100-1F20D0FFA046}"/>
                </a:ext>
              </a:extLst>
            </p:cNvPr>
            <p:cNvSpPr txBox="1"/>
            <p:nvPr/>
          </p:nvSpPr>
          <p:spPr>
            <a:xfrm>
              <a:off x="4997153" y="2228671"/>
              <a:ext cx="609742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/>
              <a:r>
                <a:rPr lang="en-US" sz="2400" dirty="0"/>
                <a:t>		- tax/subsidy</a:t>
              </a:r>
            </a:p>
            <a:p>
              <a:pPr lvl="1"/>
              <a:r>
                <a:rPr lang="en-US" sz="2400" dirty="0"/>
                <a:t>- oil sale	- tax/subsidy</a:t>
              </a:r>
            </a:p>
            <a:p>
              <a:pPr lvl="1"/>
              <a:endParaRPr lang="en-US" sz="24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FB1D806-AA27-4000-964A-316328CDEA04}"/>
              </a:ext>
            </a:extLst>
          </p:cNvPr>
          <p:cNvSpPr txBox="1"/>
          <p:nvPr/>
        </p:nvSpPr>
        <p:spPr>
          <a:xfrm>
            <a:off x="8226394" y="4051253"/>
            <a:ext cx="3541166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u="sng" dirty="0"/>
              <a:t>Note</a:t>
            </a:r>
            <a:r>
              <a:rPr lang="en-US" sz="2800" dirty="0"/>
              <a:t>: no modest tax/subsidy could close the DAC gap given current CO2 DAC costs of +$500 t/CO2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88A459-DF53-46B0-9AC7-D7276180114E}"/>
              </a:ext>
            </a:extLst>
          </p:cNvPr>
          <p:cNvSpPr txBox="1"/>
          <p:nvPr/>
        </p:nvSpPr>
        <p:spPr>
          <a:xfrm>
            <a:off x="7034753" y="6588953"/>
            <a:ext cx="60944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https://www.netl.doe.gov/sites/default/files/netl-file/CO2_EOR_Primer.pdf</a:t>
            </a:r>
          </a:p>
        </p:txBody>
      </p:sp>
    </p:spTree>
    <p:extLst>
      <p:ext uri="{BB962C8B-B14F-4D97-AF65-F5344CB8AC3E}">
        <p14:creationId xmlns:p14="http://schemas.microsoft.com/office/powerpoint/2010/main" val="333250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4701C-B810-427D-93E6-DD0C0AABE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5003" cy="1325563"/>
          </a:xfrm>
        </p:spPr>
        <p:txBody>
          <a:bodyPr/>
          <a:lstStyle/>
          <a:p>
            <a:r>
              <a:rPr lang="en-US" dirty="0"/>
              <a:t>The EOR operator’s choice determines everything about carbon balance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682B5-29EA-40E6-8AD7-40D6E7AE1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798" y="3248025"/>
            <a:ext cx="5592533" cy="1603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Underground CO2	    [~$15/tCO2]</a:t>
            </a:r>
          </a:p>
          <a:p>
            <a:pPr marL="0" indent="0">
              <a:buNone/>
            </a:pPr>
            <a:r>
              <a:rPr lang="en-US" dirty="0"/>
              <a:t>Anthropogenic (CCS) [+$40/tCO2]</a:t>
            </a:r>
          </a:p>
          <a:p>
            <a:pPr marL="0" indent="0">
              <a:buNone/>
            </a:pPr>
            <a:r>
              <a:rPr lang="en-US" dirty="0"/>
              <a:t>Direct air capture       [+$500/tCO2]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43B276-577D-422F-A1D5-00B3A100F54B}"/>
              </a:ext>
            </a:extLst>
          </p:cNvPr>
          <p:cNvGrpSpPr/>
          <p:nvPr/>
        </p:nvGrpSpPr>
        <p:grpSpPr>
          <a:xfrm>
            <a:off x="5843829" y="3416300"/>
            <a:ext cx="1828800" cy="1133473"/>
            <a:chOff x="4267200" y="1993900"/>
            <a:chExt cx="1828800" cy="1133473"/>
          </a:xfrm>
        </p:grpSpPr>
        <p:sp>
          <p:nvSpPr>
            <p:cNvPr id="5" name="Right Bracket 4">
              <a:extLst>
                <a:ext uri="{FF2B5EF4-FFF2-40B4-BE49-F238E27FC236}">
                  <a16:creationId xmlns:a16="http://schemas.microsoft.com/office/drawing/2014/main" id="{D07BCF9C-F60D-4088-A1A9-29580A6227ED}"/>
                </a:ext>
              </a:extLst>
            </p:cNvPr>
            <p:cNvSpPr/>
            <p:nvPr/>
          </p:nvSpPr>
          <p:spPr>
            <a:xfrm>
              <a:off x="4267200" y="1993900"/>
              <a:ext cx="1066800" cy="1133473"/>
            </a:xfrm>
            <a:prstGeom prst="rightBracket">
              <a:avLst>
                <a:gd name="adj" fmla="val 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F6953BB-01FC-4A55-AD56-F9FBA91CCF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79900" y="2578100"/>
              <a:ext cx="1816100" cy="0"/>
            </a:xfrm>
            <a:prstGeom prst="line">
              <a:avLst/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AEC9748-7117-4FF8-9443-038D8887455E}"/>
              </a:ext>
            </a:extLst>
          </p:cNvPr>
          <p:cNvSpPr/>
          <p:nvPr/>
        </p:nvSpPr>
        <p:spPr>
          <a:xfrm>
            <a:off x="7699778" y="3416300"/>
            <a:ext cx="1320800" cy="113347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CO2-EOR Rig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E744B91-7CF4-4095-A4BE-B1B9E5AB2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200" y="4141688"/>
            <a:ext cx="967029" cy="396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A1E464F-3309-4ECB-9E63-F9D71ECE8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200" y="3584458"/>
            <a:ext cx="967029" cy="3969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E75D650-6472-4AF9-943D-7094EBC64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602" y="2655606"/>
            <a:ext cx="684053" cy="74327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25CAC7-086C-444A-862A-E2188E610292}"/>
              </a:ext>
            </a:extLst>
          </p:cNvPr>
          <p:cNvCxnSpPr>
            <a:cxnSpLocks/>
          </p:cNvCxnSpPr>
          <p:nvPr/>
        </p:nvCxnSpPr>
        <p:spPr>
          <a:xfrm flipH="1">
            <a:off x="9018747" y="3975100"/>
            <a:ext cx="635082" cy="0"/>
          </a:xfrm>
          <a:prstGeom prst="line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85785E6C-5FCF-4D54-A7A0-C2B0BF6ADA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4503"/>
          <a:stretch/>
        </p:blipFill>
        <p:spPr>
          <a:xfrm>
            <a:off x="9717329" y="3237066"/>
            <a:ext cx="1474073" cy="1476067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5C38BA2-1B7B-4C63-BBF2-899EE3745BD2}"/>
              </a:ext>
            </a:extLst>
          </p:cNvPr>
          <p:cNvCxnSpPr>
            <a:cxnSpLocks/>
          </p:cNvCxnSpPr>
          <p:nvPr/>
        </p:nvCxnSpPr>
        <p:spPr>
          <a:xfrm flipV="1">
            <a:off x="10484847" y="4851400"/>
            <a:ext cx="0" cy="469900"/>
          </a:xfrm>
          <a:prstGeom prst="line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259B22E1-2D06-4BD0-B2BD-3B15B6D1B68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915"/>
          <a:stretch/>
        </p:blipFill>
        <p:spPr>
          <a:xfrm>
            <a:off x="9667063" y="5459567"/>
            <a:ext cx="1635567" cy="125036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08A5934-CA9F-4E07-BB58-92B64B60C6E5}"/>
              </a:ext>
            </a:extLst>
          </p:cNvPr>
          <p:cNvSpPr txBox="1"/>
          <p:nvPr/>
        </p:nvSpPr>
        <p:spPr>
          <a:xfrm>
            <a:off x="136026" y="6275385"/>
            <a:ext cx="60946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https://www.nap.edu/catalog/25259/negative-emissions-technologies-and-reliable-sequestration-a-research-agenda</a:t>
            </a:r>
          </a:p>
        </p:txBody>
      </p:sp>
    </p:spTree>
    <p:extLst>
      <p:ext uri="{BB962C8B-B14F-4D97-AF65-F5344CB8AC3E}">
        <p14:creationId xmlns:p14="http://schemas.microsoft.com/office/powerpoint/2010/main" val="3088772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5BEA9-8743-427B-824D-D34297DEC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main arguments being put forward supporting EOR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7EAF9-D428-4598-B9E8-48340AD66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5227"/>
            <a:ext cx="10515600" cy="435133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/>
              <a:t>EOR enables CO2 sequestration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EOR enables “learning by doing” for CCS and Direct Air Capture, even without a sequestration benefit (or with net emissions)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Isn’t “lower carbon” oil better?</a:t>
            </a:r>
          </a:p>
        </p:txBody>
      </p:sp>
    </p:spTree>
    <p:extLst>
      <p:ext uri="{BB962C8B-B14F-4D97-AF65-F5344CB8AC3E}">
        <p14:creationId xmlns:p14="http://schemas.microsoft.com/office/powerpoint/2010/main" val="296580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EE267-A41B-4B28-9374-1CD78CC62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How much does EOR enable CO2 sequestration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C89085-DF99-4473-9728-5241077F4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4726453" cy="43513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9AAFC6-ED34-4243-B768-4B1618CA05C6}"/>
              </a:ext>
            </a:extLst>
          </p:cNvPr>
          <p:cNvSpPr txBox="1"/>
          <p:nvPr/>
        </p:nvSpPr>
        <p:spPr>
          <a:xfrm>
            <a:off x="6817849" y="2358936"/>
            <a:ext cx="4256551" cy="30469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</a:rPr>
              <a:t>“Employing “next generation” CO2-EOR technology would create CO2 storage capacity in domestic oil fields of over 28 gigatons, equal to captured CO2 emissions from 151 GWs of coal-fired power plants (for 30 years)”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C40425-2D5F-4AEA-BB35-8FDA94896B44}"/>
              </a:ext>
            </a:extLst>
          </p:cNvPr>
          <p:cNvSpPr txBox="1"/>
          <p:nvPr/>
        </p:nvSpPr>
        <p:spPr>
          <a:xfrm>
            <a:off x="6096000" y="6492875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http://large.stanford.edu/courses/2013/ph240/salehi2/docs/netl-2010-1417.pdf</a:t>
            </a:r>
          </a:p>
        </p:txBody>
      </p:sp>
    </p:spTree>
    <p:extLst>
      <p:ext uri="{BB962C8B-B14F-4D97-AF65-F5344CB8AC3E}">
        <p14:creationId xmlns:p14="http://schemas.microsoft.com/office/powerpoint/2010/main" val="14861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1F8B3-9B61-47E1-A716-BB39BF5C2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capacity with and without EOR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4C490-32AA-4363-9089-C7BB2033E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20574" cy="4351338"/>
          </a:xfrm>
        </p:spPr>
        <p:txBody>
          <a:bodyPr/>
          <a:lstStyle/>
          <a:p>
            <a:r>
              <a:rPr lang="en-US" b="1" dirty="0"/>
              <a:t>Without EOR </a:t>
            </a:r>
          </a:p>
          <a:p>
            <a:pPr lvl="1"/>
            <a:r>
              <a:rPr lang="en-US" dirty="0"/>
              <a:t>DOE's Carbon Utilization and Storage Atlas Estimates at Least 2,400 Billion Metric Tons of U.S. CO2 Storage Resource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4C9CC19-BC91-4C3D-9AB5-9F54CCEB5B46}"/>
              </a:ext>
            </a:extLst>
          </p:cNvPr>
          <p:cNvSpPr txBox="1">
            <a:spLocks/>
          </p:cNvSpPr>
          <p:nvPr/>
        </p:nvSpPr>
        <p:spPr>
          <a:xfrm>
            <a:off x="6606702" y="1825625"/>
            <a:ext cx="492057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2BA48F-7360-46BA-BC45-0FFD0EF94774}"/>
              </a:ext>
            </a:extLst>
          </p:cNvPr>
          <p:cNvSpPr txBox="1">
            <a:spLocks/>
          </p:cNvSpPr>
          <p:nvPr/>
        </p:nvSpPr>
        <p:spPr>
          <a:xfrm>
            <a:off x="6433228" y="1825625"/>
            <a:ext cx="492057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With EOR</a:t>
            </a:r>
          </a:p>
          <a:p>
            <a:pPr lvl="1"/>
            <a:r>
              <a:rPr lang="en-US" b="1" dirty="0"/>
              <a:t>👏</a:t>
            </a:r>
            <a:r>
              <a:rPr lang="en-US" dirty="0"/>
              <a:t>this</a:t>
            </a:r>
            <a:r>
              <a:rPr lang="en-US" b="1" dirty="0"/>
              <a:t>👏</a:t>
            </a:r>
            <a:r>
              <a:rPr lang="en-US" dirty="0"/>
              <a:t> is</a:t>
            </a:r>
            <a:r>
              <a:rPr lang="en-US" b="1" dirty="0"/>
              <a:t>👏</a:t>
            </a:r>
            <a:r>
              <a:rPr lang="en-US" dirty="0"/>
              <a:t> irrelevant </a:t>
            </a:r>
            <a:r>
              <a:rPr lang="en-US" b="1" dirty="0"/>
              <a:t>👏</a:t>
            </a:r>
            <a:r>
              <a:rPr lang="en-US" dirty="0"/>
              <a:t> the current capacity is already so massive</a:t>
            </a:r>
          </a:p>
          <a:p>
            <a:pPr lvl="1"/>
            <a:r>
              <a:rPr lang="en-US" dirty="0"/>
              <a:t>Note: Cumulate global emissions = 1,500 GtCO</a:t>
            </a:r>
            <a:r>
              <a:rPr lang="en-US" baseline="-25000" dirty="0"/>
              <a:t>2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9F1417-B932-440F-AC3B-F33BF93FC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872" y="3803085"/>
            <a:ext cx="3405528" cy="26897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87D7A69-7133-4226-A69B-296D3DC766D6}"/>
              </a:ext>
            </a:extLst>
          </p:cNvPr>
          <p:cNvSpPr txBox="1"/>
          <p:nvPr/>
        </p:nvSpPr>
        <p:spPr>
          <a:xfrm>
            <a:off x="4834376" y="6550223"/>
            <a:ext cx="7391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https://www.energy.gov/fe/articles/does-carbon-utilization-and-storage-atlas-estimates-least-2400</a:t>
            </a:r>
          </a:p>
        </p:txBody>
      </p:sp>
    </p:spTree>
    <p:extLst>
      <p:ext uri="{BB962C8B-B14F-4D97-AF65-F5344CB8AC3E}">
        <p14:creationId xmlns:p14="http://schemas.microsoft.com/office/powerpoint/2010/main" val="35344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377E6-2044-4234-AA1B-7534E5506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/>
              <a:t>CO2-EOR </a:t>
            </a:r>
            <a:br>
              <a:rPr lang="en-US" sz="6600" dirty="0"/>
            </a:br>
            <a:r>
              <a:rPr lang="en-US" sz="6600" dirty="0"/>
              <a:t>and </a:t>
            </a:r>
            <a:br>
              <a:rPr lang="en-US" sz="6600" dirty="0"/>
            </a:br>
            <a:r>
              <a:rPr lang="en-US" sz="6600" dirty="0"/>
              <a:t>“learning by doing”</a:t>
            </a:r>
          </a:p>
        </p:txBody>
      </p:sp>
    </p:spTree>
    <p:extLst>
      <p:ext uri="{BB962C8B-B14F-4D97-AF65-F5344CB8AC3E}">
        <p14:creationId xmlns:p14="http://schemas.microsoft.com/office/powerpoint/2010/main" val="6091532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926D5-1C6E-4C60-A789-F67099143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EOR is the largest industrial use of CO2</a:t>
            </a:r>
            <a:br>
              <a:rPr lang="en-US" dirty="0"/>
            </a:br>
            <a:r>
              <a:rPr lang="en-US" sz="2800" dirty="0"/>
              <a:t>Total market size: ~100 MtCO2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39295DA-6836-4E05-9CFF-E71D89D18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308" y="1825625"/>
            <a:ext cx="7439384" cy="4351338"/>
          </a:xfrm>
        </p:spPr>
      </p:pic>
    </p:spTree>
    <p:extLst>
      <p:ext uri="{BB962C8B-B14F-4D97-AF65-F5344CB8AC3E}">
        <p14:creationId xmlns:p14="http://schemas.microsoft.com/office/powerpoint/2010/main" val="2249104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E0A983-68CC-4D56-A093-670373FB0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265799"/>
            <a:ext cx="6685365" cy="18932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6BE2C8-DF94-4D86-8284-140DDAD4B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29142"/>
            <a:ext cx="8535591" cy="43630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EF2054-6280-4A8F-AE14-C341EEEAB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942" y="2933700"/>
            <a:ext cx="4814694" cy="169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40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2B292-7F64-4051-87B1-160B74A83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emissions and oil in the U.S.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AB2C39-04FD-45A0-8FB4-FF7A690D70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4155505"/>
            <a:ext cx="6146800" cy="205269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B41F741-A95B-4760-B386-23953A21D29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2019, U.S. petroleum emissions = </a:t>
            </a:r>
            <a:r>
              <a:rPr lang="en-US" b="1" dirty="0"/>
              <a:t>2.4 GtCO</a:t>
            </a:r>
            <a:r>
              <a:rPr lang="en-US" b="1" baseline="-25000" dirty="0"/>
              <a:t>2</a:t>
            </a:r>
            <a:r>
              <a:rPr lang="en-US" b="1" dirty="0"/>
              <a:t> / year</a:t>
            </a:r>
          </a:p>
          <a:p>
            <a:r>
              <a:rPr lang="en-US" dirty="0"/>
              <a:t>Current U.S. emissions = </a:t>
            </a:r>
            <a:r>
              <a:rPr lang="en-US" b="1" dirty="0"/>
              <a:t>6.7 GtCO</a:t>
            </a:r>
            <a:r>
              <a:rPr lang="en-US" b="1" baseline="-25000" dirty="0"/>
              <a:t>2</a:t>
            </a:r>
            <a:r>
              <a:rPr lang="en-US" b="1" dirty="0"/>
              <a:t> / year</a:t>
            </a:r>
          </a:p>
          <a:p>
            <a:r>
              <a:rPr lang="en-US" dirty="0"/>
              <a:t>Cumulative U.S. emissions = </a:t>
            </a:r>
            <a:r>
              <a:rPr lang="en-US" b="1" dirty="0"/>
              <a:t>400 GtCO</a:t>
            </a:r>
            <a:r>
              <a:rPr lang="en-US" b="1" baseline="-25000" dirty="0"/>
              <a:t>2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D6D562-C9CD-4D71-8EB9-91EBA80DFFD8}"/>
              </a:ext>
            </a:extLst>
          </p:cNvPr>
          <p:cNvSpPr txBox="1"/>
          <p:nvPr/>
        </p:nvSpPr>
        <p:spPr>
          <a:xfrm>
            <a:off x="6096000" y="6492875"/>
            <a:ext cx="6248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https://www.eia.gov/energyexplained/oil-and-petroleum-products/use-of-oil.php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22D2AC-999A-4884-B82F-3C32B9A99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1791" y="2973857"/>
            <a:ext cx="3423609" cy="320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7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E0A983-68CC-4D56-A093-670373FB0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265799"/>
            <a:ext cx="6685365" cy="18932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A7E607E-DF7C-49AB-9C91-069017262430}"/>
              </a:ext>
            </a:extLst>
          </p:cNvPr>
          <p:cNvGrpSpPr/>
          <p:nvPr/>
        </p:nvGrpSpPr>
        <p:grpSpPr>
          <a:xfrm>
            <a:off x="585564" y="2491677"/>
            <a:ext cx="5862108" cy="4100524"/>
            <a:chOff x="2388964" y="2491677"/>
            <a:chExt cx="5862108" cy="410052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366D9E1-A432-4853-B848-F53E29AF2B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2707"/>
            <a:stretch/>
          </p:blipFill>
          <p:spPr>
            <a:xfrm>
              <a:off x="2388964" y="2491677"/>
              <a:ext cx="337304" cy="4100524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B0EE5E4-CF50-4E39-8278-13EAB12D4D23}"/>
                </a:ext>
              </a:extLst>
            </p:cNvPr>
            <p:cNvGrpSpPr/>
            <p:nvPr/>
          </p:nvGrpSpPr>
          <p:grpSpPr>
            <a:xfrm>
              <a:off x="2780838" y="3184483"/>
              <a:ext cx="5470234" cy="2714912"/>
              <a:chOff x="1193338" y="3184483"/>
              <a:chExt cx="5470234" cy="271491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833CA4F5-18C8-47CD-8DAC-C61718F754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8271" t="48651"/>
              <a:stretch/>
            </p:blipFill>
            <p:spPr>
              <a:xfrm>
                <a:off x="1193338" y="3184483"/>
                <a:ext cx="5470234" cy="2714912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B32B1C1-5341-456B-8ED7-8018C03D07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9783" y="3589306"/>
                <a:ext cx="1495634" cy="952633"/>
              </a:xfrm>
              <a:prstGeom prst="rect">
                <a:avLst/>
              </a:prstGeom>
            </p:spPr>
          </p:pic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E484533-7D59-4636-902C-D764EA47B5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5942" y="3059492"/>
            <a:ext cx="4814694" cy="169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904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E0A983-68CC-4D56-A093-670373FB0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199" y="265799"/>
            <a:ext cx="6685365" cy="18932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31C4E7-77BF-454E-9A4A-B0DE4301E7E3}"/>
              </a:ext>
            </a:extLst>
          </p:cNvPr>
          <p:cNvSpPr txBox="1"/>
          <p:nvPr/>
        </p:nvSpPr>
        <p:spPr>
          <a:xfrm>
            <a:off x="1805062" y="2713842"/>
            <a:ext cx="89882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C00000"/>
                </a:solidFill>
              </a:rPr>
              <a:t>This study does not evaluate the scenario where CO2 sequestration is treated as </a:t>
            </a:r>
            <a:r>
              <a:rPr lang="en-US" sz="3600" b="1" i="1" dirty="0">
                <a:solidFill>
                  <a:srgbClr val="C00000"/>
                </a:solidFill>
              </a:rPr>
              <a:t>waste management </a:t>
            </a:r>
            <a:r>
              <a:rPr lang="en-US" sz="3600" i="1" dirty="0">
                <a:solidFill>
                  <a:srgbClr val="C00000"/>
                </a:solidFill>
              </a:rPr>
              <a:t>(also no discussion of technological lock-in)</a:t>
            </a:r>
            <a:endParaRPr lang="en-US" sz="3600" b="1" i="1" dirty="0">
              <a:solidFill>
                <a:srgbClr val="C00000"/>
              </a:solidFill>
            </a:endParaRPr>
          </a:p>
          <a:p>
            <a:endParaRPr lang="en-US" sz="3600" b="1" i="1" dirty="0">
              <a:solidFill>
                <a:srgbClr val="C00000"/>
              </a:solidFill>
            </a:endParaRPr>
          </a:p>
          <a:p>
            <a:r>
              <a:rPr lang="en-US" sz="3600" i="1" dirty="0">
                <a:solidFill>
                  <a:srgbClr val="C00000"/>
                </a:solidFill>
              </a:rPr>
              <a:t>What if you pay people to just put (CCS or DAC) CO2 in the ground? </a:t>
            </a:r>
          </a:p>
        </p:txBody>
      </p:sp>
    </p:spTree>
    <p:extLst>
      <p:ext uri="{BB962C8B-B14F-4D97-AF65-F5344CB8AC3E}">
        <p14:creationId xmlns:p14="http://schemas.microsoft.com/office/powerpoint/2010/main" val="25071387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377E6-2044-4234-AA1B-7534E5506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/>
              <a:t>Isn’t “lower carbon” oil better?</a:t>
            </a:r>
          </a:p>
        </p:txBody>
      </p:sp>
    </p:spTree>
    <p:extLst>
      <p:ext uri="{BB962C8B-B14F-4D97-AF65-F5344CB8AC3E}">
        <p14:creationId xmlns:p14="http://schemas.microsoft.com/office/powerpoint/2010/main" val="29181453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1D771-EC16-41DA-AE78-41DAE1F3C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shouldn’t we care about “lower carbon” oil?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75630-14F4-49DC-A24E-8533F81D0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climate target is: </a:t>
            </a:r>
            <a:r>
              <a:rPr lang="en-US" b="1" u="sng" dirty="0"/>
              <a:t>atmospheric CO2</a:t>
            </a:r>
          </a:p>
          <a:p>
            <a:r>
              <a:rPr lang="en-US" dirty="0"/>
              <a:t>The decision to decarbonize society is a political one</a:t>
            </a:r>
          </a:p>
          <a:p>
            <a:endParaRPr lang="en-US" dirty="0"/>
          </a:p>
          <a:p>
            <a:r>
              <a:rPr lang="en-US" dirty="0"/>
              <a:t>If we need a certain amount of </a:t>
            </a:r>
            <a:r>
              <a:rPr lang="en-US" b="1" dirty="0"/>
              <a:t>oil</a:t>
            </a:r>
            <a:r>
              <a:rPr lang="en-US" dirty="0"/>
              <a:t> – great, let’s produce that oil</a:t>
            </a:r>
          </a:p>
          <a:p>
            <a:pPr lvl="1"/>
            <a:r>
              <a:rPr lang="en-US" dirty="0"/>
              <a:t>Current policy instruments are designed not to change the price of oil</a:t>
            </a:r>
          </a:p>
          <a:p>
            <a:pPr lvl="1"/>
            <a:r>
              <a:rPr lang="en-US" dirty="0"/>
              <a:t>So, we can just ask how much oil can be consumed (given the particular emissions reduction rate we enforce and rate of societal change we permit)</a:t>
            </a:r>
          </a:p>
          <a:p>
            <a:r>
              <a:rPr lang="en-US" dirty="0"/>
              <a:t>If we need to </a:t>
            </a:r>
            <a:r>
              <a:rPr lang="en-US" b="1" dirty="0"/>
              <a:t>sequester</a:t>
            </a:r>
            <a:r>
              <a:rPr lang="en-US" dirty="0"/>
              <a:t> a certain amount of CO2 – great, let’s sequester that much</a:t>
            </a:r>
          </a:p>
          <a:p>
            <a:pPr lvl="1"/>
            <a:r>
              <a:rPr lang="en-US" dirty="0"/>
              <a:t>We could set up a waste management system for the CO2 to be removed</a:t>
            </a:r>
          </a:p>
        </p:txBody>
      </p:sp>
    </p:spTree>
    <p:extLst>
      <p:ext uri="{BB962C8B-B14F-4D97-AF65-F5344CB8AC3E}">
        <p14:creationId xmlns:p14="http://schemas.microsoft.com/office/powerpoint/2010/main" val="423195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377E6-2044-4234-AA1B-7534E5506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/>
              <a:t>Current EOR market policies and their failures</a:t>
            </a:r>
          </a:p>
        </p:txBody>
      </p:sp>
    </p:spTree>
    <p:extLst>
      <p:ext uri="{BB962C8B-B14F-4D97-AF65-F5344CB8AC3E}">
        <p14:creationId xmlns:p14="http://schemas.microsoft.com/office/powerpoint/2010/main" val="29902012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CA331-C328-4576-AD33-CC28A411A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U.S. market-based policy landscape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AC280-7B60-40A8-965E-22E140036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45Q Tax Credits</a:t>
            </a:r>
          </a:p>
          <a:p>
            <a:pPr lvl="1"/>
            <a:r>
              <a:rPr lang="en-US" dirty="0"/>
              <a:t>$35/ton for CO2 sequestered by EOR</a:t>
            </a:r>
          </a:p>
          <a:p>
            <a:pPr lvl="1"/>
            <a:r>
              <a:rPr lang="en-US" dirty="0"/>
              <a:t>$35/ton for other beneficial uses of CO2 (e.g., synthetic fuels or plastics — my next article will be on this)</a:t>
            </a:r>
          </a:p>
          <a:p>
            <a:pPr lvl="1"/>
            <a:r>
              <a:rPr lang="en-US" dirty="0"/>
              <a:t>$50/ton for CO2 sequestered outside of EOR.</a:t>
            </a:r>
          </a:p>
          <a:p>
            <a:pPr marL="457200" lvl="1" indent="0">
              <a:buNone/>
            </a:pPr>
            <a:endParaRPr lang="en-US" b="1" dirty="0"/>
          </a:p>
          <a:p>
            <a:r>
              <a:rPr lang="en-US" b="1" dirty="0"/>
              <a:t>California’s Low Carbon Fuel Standard</a:t>
            </a:r>
          </a:p>
          <a:p>
            <a:pPr lvl="1"/>
            <a:r>
              <a:rPr lang="en-US" dirty="0"/>
              <a:t>Credit traded at an average around $175/tCO2</a:t>
            </a:r>
          </a:p>
        </p:txBody>
      </p:sp>
    </p:spTree>
    <p:extLst>
      <p:ext uri="{BB962C8B-B14F-4D97-AF65-F5344CB8AC3E}">
        <p14:creationId xmlns:p14="http://schemas.microsoft.com/office/powerpoint/2010/main" val="15539083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9D82A-15DE-4622-902E-0A8E08EB1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regulating market-policy: </a:t>
            </a:r>
            <a:br>
              <a:rPr lang="en-US" dirty="0"/>
            </a:br>
            <a:r>
              <a:rPr lang="en-US" dirty="0"/>
              <a:t>A tax fraud 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ED0D7-6CB9-4A72-8D67-BD0C95743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9801"/>
            <a:ext cx="10515600" cy="3967162"/>
          </a:xfrm>
        </p:spPr>
        <p:txBody>
          <a:bodyPr>
            <a:normAutofit/>
          </a:bodyPr>
          <a:lstStyle/>
          <a:p>
            <a:r>
              <a:rPr lang="en-US" dirty="0"/>
              <a:t>U.S. Treasury Inspector General for Tax Administration (TIGTA) revealed in April 2020: fossil fuel companies improperly claimed nearly </a:t>
            </a:r>
            <a:r>
              <a:rPr lang="en-US" b="1" u="sng" dirty="0"/>
              <a:t>$1 billion in clean air 45Q tax credits</a:t>
            </a:r>
          </a:p>
          <a:p>
            <a:pPr lvl="1"/>
            <a:r>
              <a:rPr lang="en-US" dirty="0"/>
              <a:t>Reason: noncompliance with EPA’s monitoring, reporting, and verification (MRV) requirements</a:t>
            </a:r>
          </a:p>
          <a:p>
            <a:r>
              <a:rPr lang="en-US" dirty="0"/>
              <a:t>“Of the ten companies claiming 99.9 percent of the 45Q credits, TIGTA found that only three had the required plans in place with the EPA  … hundreds of millions of improperly claimed taxpayer dollars remain unchallenged by the IRS.”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308BE-C56F-43EB-9DFD-6FD01FAABAEB}"/>
              </a:ext>
            </a:extLst>
          </p:cNvPr>
          <p:cNvSpPr txBox="1"/>
          <p:nvPr/>
        </p:nvSpPr>
        <p:spPr>
          <a:xfrm>
            <a:off x="6096000" y="623126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https://www.menendez.senate.gov/imo/media/doc/TIGTA%20IRC%2045Q%20Response%20Letter%20FINAL%2004-15-2020.pdf</a:t>
            </a:r>
          </a:p>
        </p:txBody>
      </p:sp>
    </p:spTree>
    <p:extLst>
      <p:ext uri="{BB962C8B-B14F-4D97-AF65-F5344CB8AC3E}">
        <p14:creationId xmlns:p14="http://schemas.microsoft.com/office/powerpoint/2010/main" val="16096835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788EF-C02B-41AA-B127-B57550E9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worlds lie ahead?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C36B9-0BE7-4DDF-8565-E6DBA2AE7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18" y="1825624"/>
            <a:ext cx="5613875" cy="489991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600" b="1" dirty="0"/>
              <a:t>Market world</a:t>
            </a:r>
          </a:p>
          <a:p>
            <a:r>
              <a:rPr lang="en-US" dirty="0"/>
              <a:t>Pedal on the break, pedal on the gas:</a:t>
            </a:r>
          </a:p>
          <a:p>
            <a:pPr lvl="1"/>
            <a:r>
              <a:rPr lang="en-US" dirty="0"/>
              <a:t>CO2 is a large cost, so operators will minimize its use as much as possible</a:t>
            </a:r>
          </a:p>
          <a:p>
            <a:pPr lvl="1"/>
            <a:r>
              <a:rPr lang="en-US" dirty="0"/>
              <a:t>EOR unlocks &gt;85 billion barrels of oil (&gt;43 GtCO2 emissions) and creates big incentive for profit</a:t>
            </a:r>
          </a:p>
          <a:p>
            <a:pPr lvl="1"/>
            <a:r>
              <a:rPr lang="en-US" dirty="0"/>
              <a:t>Fraud is already evident</a:t>
            </a:r>
          </a:p>
          <a:p>
            <a:r>
              <a:rPr lang="en-US" dirty="0"/>
              <a:t>“Learning by doing” for DAC isn’t feasible; for CCS must be evaluated with CO2 waste management counterfactual </a:t>
            </a:r>
          </a:p>
          <a:p>
            <a:r>
              <a:rPr lang="en-US" dirty="0"/>
              <a:t>Currently almost all CO2 for EOR comes from domes, NOT anthropogenic/atmospheric sources</a:t>
            </a:r>
          </a:p>
          <a:p>
            <a:r>
              <a:rPr lang="en-US" dirty="0"/>
              <a:t>EOR operator decisions extremely sensitive to price of oil</a:t>
            </a:r>
          </a:p>
          <a:p>
            <a:r>
              <a:rPr lang="en-US" dirty="0"/>
              <a:t>Technological lock-in not accounted for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5BFED72-D2BD-485B-9029-15E046A013CA}"/>
              </a:ext>
            </a:extLst>
          </p:cNvPr>
          <p:cNvSpPr txBox="1">
            <a:spLocks/>
          </p:cNvSpPr>
          <p:nvPr/>
        </p:nvSpPr>
        <p:spPr>
          <a:xfrm>
            <a:off x="6355934" y="1825625"/>
            <a:ext cx="56138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Reasonable world</a:t>
            </a:r>
          </a:p>
          <a:p>
            <a:r>
              <a:rPr lang="en-US" sz="2200" dirty="0"/>
              <a:t>Decouple sequestration targets from oil production targets </a:t>
            </a:r>
          </a:p>
          <a:p>
            <a:r>
              <a:rPr lang="en-US" sz="2200" dirty="0"/>
              <a:t>Does not muddy incentive for oil and drive for sequestration</a:t>
            </a:r>
          </a:p>
          <a:p>
            <a:r>
              <a:rPr lang="en-US" sz="2200" dirty="0"/>
              <a:t>Allows for targeting DAC if necessary, rather than setting up competition between CCS and traditional oil production</a:t>
            </a:r>
          </a:p>
          <a:p>
            <a:r>
              <a:rPr lang="en-US" sz="2200" dirty="0"/>
              <a:t>Avoids technological lock-in problem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83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136CEF-61FC-416A-B468-B43E566E3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94535"/>
            <a:ext cx="6639852" cy="510611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F5E60C3-430D-40ED-8C17-935B6A944E2A}"/>
              </a:ext>
            </a:extLst>
          </p:cNvPr>
          <p:cNvSpPr txBox="1"/>
          <p:nvPr/>
        </p:nvSpPr>
        <p:spPr>
          <a:xfrm>
            <a:off x="1850679" y="5104449"/>
            <a:ext cx="786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(2008)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9B5F18-A3C4-463E-9398-9B22A8CD4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oil in place, production, and reserves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0CE2B-8B74-4291-8D01-6254B4303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0" y="2383534"/>
            <a:ext cx="4508500" cy="287426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/>
              <a:t>Some rough CO</a:t>
            </a:r>
            <a:r>
              <a:rPr lang="en-US" sz="2400" b="1" baseline="-25000" dirty="0"/>
              <a:t>2</a:t>
            </a:r>
            <a:r>
              <a:rPr lang="en-US" sz="2400" b="1" dirty="0"/>
              <a:t> accounting:</a:t>
            </a:r>
          </a:p>
          <a:p>
            <a:r>
              <a:rPr lang="en-US" sz="2000" dirty="0"/>
              <a:t>Original oil in place: </a:t>
            </a:r>
            <a:r>
              <a:rPr lang="en-US" sz="2000" b="1" dirty="0"/>
              <a:t>300 GtCO</a:t>
            </a:r>
            <a:r>
              <a:rPr lang="en-US" sz="2000" b="1" baseline="-25000" dirty="0"/>
              <a:t>2</a:t>
            </a:r>
          </a:p>
          <a:p>
            <a:r>
              <a:rPr lang="en-US" sz="2000" dirty="0" err="1"/>
              <a:t>Cumul</a:t>
            </a:r>
            <a:r>
              <a:rPr lang="en-US" sz="2000" dirty="0"/>
              <a:t>. Production: </a:t>
            </a:r>
            <a:r>
              <a:rPr lang="en-US" sz="2000" b="1" dirty="0"/>
              <a:t>86 GtCO</a:t>
            </a:r>
            <a:r>
              <a:rPr lang="en-US" sz="2000" b="1" baseline="-25000" dirty="0"/>
              <a:t>2</a:t>
            </a:r>
            <a:endParaRPr lang="en-US" sz="2000" b="1" dirty="0"/>
          </a:p>
          <a:p>
            <a:r>
              <a:rPr lang="en-US" sz="2000" dirty="0"/>
              <a:t>Reserves:</a:t>
            </a:r>
            <a:r>
              <a:rPr lang="en-US" sz="2000" b="1" dirty="0"/>
              <a:t> 11 GtCO</a:t>
            </a:r>
            <a:r>
              <a:rPr lang="en-US" sz="2000" b="1" baseline="-25000" dirty="0"/>
              <a:t>2</a:t>
            </a:r>
            <a:endParaRPr lang="en-US" sz="2000" b="1" dirty="0"/>
          </a:p>
          <a:p>
            <a:r>
              <a:rPr lang="en-US" sz="2000" dirty="0"/>
              <a:t>Remaining: </a:t>
            </a:r>
            <a:r>
              <a:rPr lang="en-US" sz="2000" b="1" dirty="0"/>
              <a:t>200 GtCO</a:t>
            </a:r>
            <a:r>
              <a:rPr lang="en-US" sz="2000" b="1" baseline="-25000" dirty="0"/>
              <a:t>2</a:t>
            </a:r>
          </a:p>
          <a:p>
            <a:pPr marL="0" indent="0">
              <a:buNone/>
            </a:pPr>
            <a:endParaRPr lang="en-US" sz="2100" u="sng" dirty="0"/>
          </a:p>
          <a:p>
            <a:pPr marL="0" indent="0">
              <a:buNone/>
            </a:pPr>
            <a:r>
              <a:rPr lang="en-US" sz="2100" dirty="0"/>
              <a:t>Recall: </a:t>
            </a:r>
            <a:r>
              <a:rPr lang="en-US" sz="2100" dirty="0" err="1"/>
              <a:t>Cumul</a:t>
            </a:r>
            <a:r>
              <a:rPr lang="en-US" sz="2100" dirty="0"/>
              <a:t>. U.S. emissions = </a:t>
            </a:r>
            <a:r>
              <a:rPr lang="en-US" sz="2100" b="1" dirty="0"/>
              <a:t>400 GtCO</a:t>
            </a:r>
            <a:r>
              <a:rPr lang="en-US" sz="2100" b="1" baseline="-25000" dirty="0"/>
              <a:t>2</a:t>
            </a:r>
            <a:r>
              <a:rPr lang="en-US" sz="2100" b="1" dirty="0"/>
              <a:t> </a:t>
            </a:r>
          </a:p>
          <a:p>
            <a:pPr marL="0" indent="0">
              <a:buNone/>
            </a:pPr>
            <a:r>
              <a:rPr lang="en-US" sz="2000" dirty="0"/>
              <a:t>Note: 1 barrel of oil ~= 0.5 lifecycle tCO2 emissions</a:t>
            </a:r>
            <a:endParaRPr lang="en-US" dirty="0"/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2D6C72-6969-424C-B928-AF74C4688047}"/>
              </a:ext>
            </a:extLst>
          </p:cNvPr>
          <p:cNvSpPr txBox="1"/>
          <p:nvPr/>
        </p:nvSpPr>
        <p:spPr>
          <a:xfrm>
            <a:off x="7227683" y="6600648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https://www.netl.doe.gov/sites/default/files/netl-file/CO2_EOR_Primer.pdf</a:t>
            </a:r>
          </a:p>
        </p:txBody>
      </p:sp>
    </p:spTree>
    <p:extLst>
      <p:ext uri="{BB962C8B-B14F-4D97-AF65-F5344CB8AC3E}">
        <p14:creationId xmlns:p14="http://schemas.microsoft.com/office/powerpoint/2010/main" val="373351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A2799E-750C-494C-ACD8-69B5F21FD4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85" b="6720"/>
          <a:stretch/>
        </p:blipFill>
        <p:spPr>
          <a:xfrm>
            <a:off x="3079750" y="235898"/>
            <a:ext cx="6032500" cy="5971352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B8200A2F-E7A9-43BB-844F-5F068D1E6B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4484" r="31053" b="-205"/>
          <a:stretch/>
        </p:blipFill>
        <p:spPr>
          <a:xfrm>
            <a:off x="3678829" y="6492875"/>
            <a:ext cx="8513171" cy="36512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5F826FD-30AF-42D8-8CA8-D2F976E39A5C}"/>
              </a:ext>
            </a:extLst>
          </p:cNvPr>
          <p:cNvSpPr/>
          <p:nvPr/>
        </p:nvSpPr>
        <p:spPr>
          <a:xfrm>
            <a:off x="8953500" y="1367374"/>
            <a:ext cx="2184400" cy="1485900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Where is this going!?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47A9027-D795-4D92-AF3B-2057306D8036}"/>
              </a:ext>
            </a:extLst>
          </p:cNvPr>
          <p:cNvGrpSpPr/>
          <p:nvPr/>
        </p:nvGrpSpPr>
        <p:grpSpPr>
          <a:xfrm>
            <a:off x="4959350" y="2437775"/>
            <a:ext cx="2482850" cy="1638925"/>
            <a:chOff x="4959350" y="2437775"/>
            <a:chExt cx="2482850" cy="163892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3CFCF82-3B34-441C-BA7B-DF1B8FFCA0D5}"/>
                </a:ext>
              </a:extLst>
            </p:cNvPr>
            <p:cNvSpPr/>
            <p:nvPr/>
          </p:nvSpPr>
          <p:spPr>
            <a:xfrm>
              <a:off x="5829300" y="3098800"/>
              <a:ext cx="1612900" cy="977900"/>
            </a:xfrm>
            <a:custGeom>
              <a:avLst/>
              <a:gdLst>
                <a:gd name="connsiteX0" fmla="*/ 0 w 1612900"/>
                <a:gd name="connsiteY0" fmla="*/ 0 h 977900"/>
                <a:gd name="connsiteX1" fmla="*/ 1219200 w 1612900"/>
                <a:gd name="connsiteY1" fmla="*/ 355600 h 977900"/>
                <a:gd name="connsiteX2" fmla="*/ 1612900 w 1612900"/>
                <a:gd name="connsiteY2" fmla="*/ 977900 h 97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2900" h="977900">
                  <a:moveTo>
                    <a:pt x="0" y="0"/>
                  </a:moveTo>
                  <a:cubicBezTo>
                    <a:pt x="475191" y="96308"/>
                    <a:pt x="950383" y="192617"/>
                    <a:pt x="1219200" y="355600"/>
                  </a:cubicBezTo>
                  <a:cubicBezTo>
                    <a:pt x="1488017" y="518583"/>
                    <a:pt x="1550458" y="748241"/>
                    <a:pt x="1612900" y="977900"/>
                  </a:cubicBezTo>
                </a:path>
              </a:pathLst>
            </a:custGeom>
            <a:noFill/>
            <a:ln w="38100"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16E3341-F46F-4885-B443-8B2AB982D76A}"/>
                </a:ext>
              </a:extLst>
            </p:cNvPr>
            <p:cNvSpPr txBox="1"/>
            <p:nvPr/>
          </p:nvSpPr>
          <p:spPr>
            <a:xfrm>
              <a:off x="4959350" y="2437775"/>
              <a:ext cx="1612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1">
                      <a:lumMod val="50000"/>
                    </a:schemeClr>
                  </a:solidFill>
                </a:rPr>
                <a:t>What the frack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BAABFA5-CF67-4549-B9E5-44BF8E69C77F}"/>
              </a:ext>
            </a:extLst>
          </p:cNvPr>
          <p:cNvGrpSpPr/>
          <p:nvPr/>
        </p:nvGrpSpPr>
        <p:grpSpPr>
          <a:xfrm>
            <a:off x="9537474" y="3321050"/>
            <a:ext cx="2552926" cy="2770599"/>
            <a:chOff x="9537474" y="3321050"/>
            <a:chExt cx="2552926" cy="277059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3220521-8F8C-4611-97E3-DF01DED0DA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33" t="10319" r="24017"/>
            <a:stretch/>
          </p:blipFill>
          <p:spPr>
            <a:xfrm>
              <a:off x="9537474" y="4605749"/>
              <a:ext cx="1175201" cy="1485900"/>
            </a:xfrm>
            <a:prstGeom prst="rect">
              <a:avLst/>
            </a:prstGeom>
          </p:spPr>
        </p:pic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8709A289-F96A-4C18-B377-41047B765288}"/>
                </a:ext>
              </a:extLst>
            </p:cNvPr>
            <p:cNvSpPr/>
            <p:nvPr/>
          </p:nvSpPr>
          <p:spPr>
            <a:xfrm>
              <a:off x="10045700" y="3321050"/>
              <a:ext cx="2044700" cy="1511300"/>
            </a:xfrm>
            <a:prstGeom prst="wedgeEllipseCallou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4DC2BAE-2483-48C0-B1F1-063F7E4F1A43}"/>
              </a:ext>
            </a:extLst>
          </p:cNvPr>
          <p:cNvSpPr txBox="1"/>
          <p:nvPr/>
        </p:nvSpPr>
        <p:spPr>
          <a:xfrm>
            <a:off x="10515600" y="3615035"/>
            <a:ext cx="1409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“I am not banning fracking”</a:t>
            </a:r>
          </a:p>
        </p:txBody>
      </p:sp>
    </p:spTree>
    <p:extLst>
      <p:ext uri="{BB962C8B-B14F-4D97-AF65-F5344CB8AC3E}">
        <p14:creationId xmlns:p14="http://schemas.microsoft.com/office/powerpoint/2010/main" val="167376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136CEF-61FC-416A-B468-B43E566E3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94535"/>
            <a:ext cx="6639852" cy="510611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F5E60C3-430D-40ED-8C17-935B6A944E2A}"/>
              </a:ext>
            </a:extLst>
          </p:cNvPr>
          <p:cNvSpPr txBox="1"/>
          <p:nvPr/>
        </p:nvSpPr>
        <p:spPr>
          <a:xfrm>
            <a:off x="1850679" y="5104449"/>
            <a:ext cx="786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(2008)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9B5F18-A3C4-463E-9398-9B22A8CD4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Fossil fuels unlocked through EOR?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0CE2B-8B74-4291-8D01-6254B4303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3130" y="2357526"/>
            <a:ext cx="3775296" cy="2746924"/>
          </a:xfr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/>
              <a:t>~85 billion</a:t>
            </a:r>
            <a:r>
              <a:rPr lang="en-US" dirty="0"/>
              <a:t> barrels of oil are technically recoverable through CO</a:t>
            </a:r>
            <a:r>
              <a:rPr lang="en-US" baseline="-25000" dirty="0"/>
              <a:t>2</a:t>
            </a:r>
            <a:r>
              <a:rPr lang="en-US" dirty="0"/>
              <a:t>-EOR</a:t>
            </a:r>
          </a:p>
          <a:p>
            <a:pPr marL="0" indent="0" algn="ctr">
              <a:buNone/>
            </a:pPr>
            <a:r>
              <a:rPr lang="en-US" dirty="0"/>
              <a:t>(=43 GtCO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200" dirty="0"/>
              <a:t>*Note: this doesn’t count next gen EOR that adds +40 billion barrels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2D6C72-6969-424C-B928-AF74C4688047}"/>
              </a:ext>
            </a:extLst>
          </p:cNvPr>
          <p:cNvSpPr txBox="1"/>
          <p:nvPr/>
        </p:nvSpPr>
        <p:spPr>
          <a:xfrm>
            <a:off x="7227683" y="6600648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https://www.netl.doe.gov/sites/default/files/netl-file/CO2_EOR_Primer.pdf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E91E73A-B335-4565-A09B-7B73FD5F8E68}"/>
              </a:ext>
            </a:extLst>
          </p:cNvPr>
          <p:cNvGrpSpPr/>
          <p:nvPr/>
        </p:nvGrpSpPr>
        <p:grpSpPr>
          <a:xfrm>
            <a:off x="159946" y="3730988"/>
            <a:ext cx="3337076" cy="1574343"/>
            <a:chOff x="159946" y="3730988"/>
            <a:chExt cx="3337076" cy="1574343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E41625A-73A7-4091-896C-2B21F0DE15CA}"/>
                </a:ext>
              </a:extLst>
            </p:cNvPr>
            <p:cNvCxnSpPr/>
            <p:nvPr/>
          </p:nvCxnSpPr>
          <p:spPr>
            <a:xfrm>
              <a:off x="1122630" y="4644428"/>
              <a:ext cx="1303699" cy="660903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4F9E44-3ECA-4C93-9878-5D437DB51769}"/>
                </a:ext>
              </a:extLst>
            </p:cNvPr>
            <p:cNvSpPr txBox="1"/>
            <p:nvPr/>
          </p:nvSpPr>
          <p:spPr>
            <a:xfrm>
              <a:off x="159946" y="3730988"/>
              <a:ext cx="1614533" cy="830997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600" dirty="0"/>
                <a:t>Proved Reserves </a:t>
              </a:r>
            </a:p>
            <a:p>
              <a:r>
                <a:rPr lang="en-US" sz="1600" dirty="0"/>
                <a:t>43.8 billion barrels (2018)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FBC69B9-6419-4269-8078-27E6A3D86D7D}"/>
                </a:ext>
              </a:extLst>
            </p:cNvPr>
            <p:cNvSpPr/>
            <p:nvPr/>
          </p:nvSpPr>
          <p:spPr>
            <a:xfrm>
              <a:off x="2452733" y="4561985"/>
              <a:ext cx="571124" cy="5803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Connector: Elbow 10">
              <a:extLst>
                <a:ext uri="{FF2B5EF4-FFF2-40B4-BE49-F238E27FC236}">
                  <a16:creationId xmlns:a16="http://schemas.microsoft.com/office/drawing/2014/main" id="{2AEF155B-E3B1-4E87-8982-E867A087B199}"/>
                </a:ext>
              </a:extLst>
            </p:cNvPr>
            <p:cNvCxnSpPr>
              <a:cxnSpLocks/>
            </p:cNvCxnSpPr>
            <p:nvPr/>
          </p:nvCxnSpPr>
          <p:spPr>
            <a:xfrm>
              <a:off x="1919335" y="4358376"/>
              <a:ext cx="1577687" cy="195782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483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1E904-03C4-4CCA-8F65-1B4E83AED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Oil production in the U.S. today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21CC6F-39AF-4212-9069-311CF52F0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4727" y="1895974"/>
            <a:ext cx="7049199" cy="46159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76AE1E-4D67-4FEF-B02F-6BBDE446A6BA}"/>
              </a:ext>
            </a:extLst>
          </p:cNvPr>
          <p:cNvSpPr txBox="1"/>
          <p:nvPr/>
        </p:nvSpPr>
        <p:spPr>
          <a:xfrm>
            <a:off x="8167524" y="2690422"/>
            <a:ext cx="38085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Total oil produced:</a:t>
            </a:r>
          </a:p>
          <a:p>
            <a:r>
              <a:rPr lang="en-US" sz="2400" b="1" dirty="0"/>
              <a:t>~4.5 billion barrels / year</a:t>
            </a:r>
          </a:p>
          <a:p>
            <a:endParaRPr lang="en-US" sz="2400" dirty="0"/>
          </a:p>
          <a:p>
            <a:r>
              <a:rPr lang="en-US" sz="2400" dirty="0"/>
              <a:t>Oil from EOR (~2%): </a:t>
            </a:r>
          </a:p>
          <a:p>
            <a:r>
              <a:rPr lang="en-US" sz="2400" b="1" dirty="0"/>
              <a:t>~100 million barrels/year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C2005B-5B77-4F3A-BD97-7B0A341AD3B0}"/>
              </a:ext>
            </a:extLst>
          </p:cNvPr>
          <p:cNvSpPr txBox="1"/>
          <p:nvPr/>
        </p:nvSpPr>
        <p:spPr>
          <a:xfrm>
            <a:off x="7234990" y="6878476"/>
            <a:ext cx="52116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https://www.eia.gov/dnav/pet/PET_CRD_CRPDN_ADC_MBBLPD_A.htm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0B7761-CCA3-46D4-B0CE-F9F835234B61}"/>
              </a:ext>
            </a:extLst>
          </p:cNvPr>
          <p:cNvSpPr txBox="1"/>
          <p:nvPr/>
        </p:nvSpPr>
        <p:spPr>
          <a:xfrm>
            <a:off x="7234990" y="7155475"/>
            <a:ext cx="52938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https://www.eia.gov/energyexplained/oil-and-petroleum-products/where-our-oil-comes-from.php</a:t>
            </a:r>
          </a:p>
        </p:txBody>
      </p:sp>
    </p:spTree>
    <p:extLst>
      <p:ext uri="{BB962C8B-B14F-4D97-AF65-F5344CB8AC3E}">
        <p14:creationId xmlns:p14="http://schemas.microsoft.com/office/powerpoint/2010/main" val="3091773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6EBBC-C9F8-4C61-9998-466172E2D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667"/>
            <a:ext cx="10515600" cy="1325563"/>
          </a:xfrm>
        </p:spPr>
        <p:txBody>
          <a:bodyPr/>
          <a:lstStyle/>
          <a:p>
            <a:r>
              <a:rPr lang="en-US" dirty="0"/>
              <a:t>U.S. emissions from consumed oil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A7BEC9D-49A7-4C79-B380-0C9D6FFE37BA}"/>
              </a:ext>
            </a:extLst>
          </p:cNvPr>
          <p:cNvGrpSpPr/>
          <p:nvPr/>
        </p:nvGrpSpPr>
        <p:grpSpPr>
          <a:xfrm>
            <a:off x="1038167" y="1687997"/>
            <a:ext cx="7501023" cy="4442701"/>
            <a:chOff x="1008022" y="1687997"/>
            <a:chExt cx="7702841" cy="4442701"/>
          </a:xfrm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F8B8B8DC-86B5-4ABE-B02E-EC2675A44CB5}"/>
                </a:ext>
              </a:extLst>
            </p:cNvPr>
            <p:cNvSpPr/>
            <p:nvPr/>
          </p:nvSpPr>
          <p:spPr>
            <a:xfrm>
              <a:off x="1732546" y="2635670"/>
              <a:ext cx="5678901" cy="3025801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DFF569B-E5B6-45F9-B6D3-9E8C394C31CF}"/>
                </a:ext>
              </a:extLst>
            </p:cNvPr>
            <p:cNvGrpSpPr/>
            <p:nvPr/>
          </p:nvGrpSpPr>
          <p:grpSpPr>
            <a:xfrm>
              <a:off x="1732548" y="2197769"/>
              <a:ext cx="6978315" cy="3465094"/>
              <a:chOff x="1171074" y="2518611"/>
              <a:chExt cx="6978315" cy="3465094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AD24BAB9-05DA-4D14-AE20-83F8267FE024}"/>
                  </a:ext>
                </a:extLst>
              </p:cNvPr>
              <p:cNvCxnSpPr/>
              <p:nvPr/>
            </p:nvCxnSpPr>
            <p:spPr>
              <a:xfrm>
                <a:off x="1171074" y="2518611"/>
                <a:ext cx="0" cy="34650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FE55CAAD-320A-491F-A380-2480DC786D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1074" y="5983705"/>
                <a:ext cx="697831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9F87C06-9A64-490F-A0B5-956A72251B72}"/>
                </a:ext>
              </a:extLst>
            </p:cNvPr>
            <p:cNvCxnSpPr>
              <a:cxnSpLocks/>
            </p:cNvCxnSpPr>
            <p:nvPr/>
          </p:nvCxnSpPr>
          <p:spPr>
            <a:xfrm>
              <a:off x="7411453" y="5526505"/>
              <a:ext cx="0" cy="2727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7225895-A6CC-49DD-B3DB-754E995A44F0}"/>
                </a:ext>
              </a:extLst>
            </p:cNvPr>
            <p:cNvSpPr txBox="1"/>
            <p:nvPr/>
          </p:nvSpPr>
          <p:spPr>
            <a:xfrm>
              <a:off x="1406176" y="5730588"/>
              <a:ext cx="7040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2020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8A80A60-5F96-4EEC-B8F9-C37226FE48BE}"/>
                </a:ext>
              </a:extLst>
            </p:cNvPr>
            <p:cNvSpPr txBox="1"/>
            <p:nvPr/>
          </p:nvSpPr>
          <p:spPr>
            <a:xfrm>
              <a:off x="7085081" y="5730588"/>
              <a:ext cx="7040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2050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86C24CD-7F6C-4051-A5F7-6BECDDC97B27}"/>
                </a:ext>
              </a:extLst>
            </p:cNvPr>
            <p:cNvSpPr txBox="1"/>
            <p:nvPr/>
          </p:nvSpPr>
          <p:spPr>
            <a:xfrm>
              <a:off x="1167322" y="2449612"/>
              <a:ext cx="590873" cy="862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2.3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7031244-D2A7-4F0C-915D-AF354FDD0ADA}"/>
                </a:ext>
              </a:extLst>
            </p:cNvPr>
            <p:cNvSpPr txBox="1"/>
            <p:nvPr/>
          </p:nvSpPr>
          <p:spPr>
            <a:xfrm rot="16200000">
              <a:off x="468628" y="3612385"/>
              <a:ext cx="1552874" cy="4740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GtCO2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94F84E8-D65A-48E5-A4EF-C5DF182B12EA}"/>
                </a:ext>
              </a:extLst>
            </p:cNvPr>
            <p:cNvSpPr txBox="1"/>
            <p:nvPr/>
          </p:nvSpPr>
          <p:spPr>
            <a:xfrm>
              <a:off x="1406176" y="5363163"/>
              <a:ext cx="4291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0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9A610C1-3AD6-4E57-AC32-29EDDEB0AD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28638" y="4134117"/>
              <a:ext cx="2078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B1FFFDA-2440-4D8B-9878-8395BB878D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28638" y="2635532"/>
              <a:ext cx="2078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2EB5A59-1D86-4C6A-83F9-DD2A0AEAF373}"/>
                </a:ext>
              </a:extLst>
            </p:cNvPr>
            <p:cNvSpPr/>
            <p:nvPr/>
          </p:nvSpPr>
          <p:spPr>
            <a:xfrm rot="3862541" flipH="1">
              <a:off x="3627496" y="3115762"/>
              <a:ext cx="1028454" cy="1382004"/>
            </a:xfrm>
            <a:custGeom>
              <a:avLst/>
              <a:gdLst>
                <a:gd name="connsiteX0" fmla="*/ 3142034 w 3142034"/>
                <a:gd name="connsiteY0" fmla="*/ 88226 h 1382004"/>
                <a:gd name="connsiteX1" fmla="*/ 1459149 w 3142034"/>
                <a:gd name="connsiteY1" fmla="*/ 136864 h 1382004"/>
                <a:gd name="connsiteX2" fmla="*/ 0 w 3142034"/>
                <a:gd name="connsiteY2" fmla="*/ 1382004 h 1382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42034" h="1382004">
                  <a:moveTo>
                    <a:pt x="3142034" y="88226"/>
                  </a:moveTo>
                  <a:cubicBezTo>
                    <a:pt x="2562427" y="4730"/>
                    <a:pt x="1982821" y="-78766"/>
                    <a:pt x="1459149" y="136864"/>
                  </a:cubicBezTo>
                  <a:cubicBezTo>
                    <a:pt x="935477" y="352494"/>
                    <a:pt x="467738" y="867249"/>
                    <a:pt x="0" y="1382004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1FD0439-2CC8-47CE-8CCC-695D8FB93CF4}"/>
                </a:ext>
              </a:extLst>
            </p:cNvPr>
            <p:cNvSpPr txBox="1"/>
            <p:nvPr/>
          </p:nvSpPr>
          <p:spPr>
            <a:xfrm>
              <a:off x="1758195" y="1687997"/>
              <a:ext cx="610871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34.5 GtCO2 </a:t>
              </a:r>
            </a:p>
            <a:p>
              <a:pPr algn="ctr"/>
              <a:r>
                <a:rPr lang="en-US" sz="2800" b="1" dirty="0"/>
                <a:t>= </a:t>
              </a:r>
            </a:p>
            <a:p>
              <a:pPr algn="ctr"/>
              <a:r>
                <a:rPr lang="en-US" sz="2800" b="1" dirty="0"/>
                <a:t>~70 billion barrels of oil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DC4AEE3-591B-49F1-A6C5-A2EA6795E97E}"/>
              </a:ext>
            </a:extLst>
          </p:cNvPr>
          <p:cNvSpPr txBox="1"/>
          <p:nvPr/>
        </p:nvSpPr>
        <p:spPr>
          <a:xfrm>
            <a:off x="8331200" y="1898991"/>
            <a:ext cx="3481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Compare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Proven U.S. reserves = </a:t>
            </a:r>
            <a:r>
              <a:rPr lang="en-US" sz="2400" b="1" dirty="0"/>
              <a:t>44 billion barrels of oil (22 GtCO2)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Oil unlocked with EOR =  </a:t>
            </a:r>
            <a:r>
              <a:rPr lang="en-US" sz="2400" b="1" dirty="0"/>
              <a:t>85 billion barrels of oil (43 GtCO2)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B5D76E9-483F-4345-9984-84A0B7996AE3}"/>
              </a:ext>
            </a:extLst>
          </p:cNvPr>
          <p:cNvSpPr txBox="1"/>
          <p:nvPr/>
        </p:nvSpPr>
        <p:spPr>
          <a:xfrm>
            <a:off x="4533089" y="6492875"/>
            <a:ext cx="8783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https://www.eia.gov/outlooks/steo/report/renew_co2.php?src=Environment-b1</a:t>
            </a:r>
          </a:p>
        </p:txBody>
      </p:sp>
    </p:spTree>
    <p:extLst>
      <p:ext uri="{BB962C8B-B14F-4D97-AF65-F5344CB8AC3E}">
        <p14:creationId xmlns:p14="http://schemas.microsoft.com/office/powerpoint/2010/main" val="60852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E6BDE1D-713C-424B-AF62-AFD560DD99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2797" y="379998"/>
            <a:ext cx="9646405" cy="59112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80DD25-293D-41E9-84C3-4579070851E1}"/>
              </a:ext>
            </a:extLst>
          </p:cNvPr>
          <p:cNvSpPr txBox="1"/>
          <p:nvPr/>
        </p:nvSpPr>
        <p:spPr>
          <a:xfrm>
            <a:off x="6095999" y="6550223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http://large.stanford.edu/courses/2013/ph240/salehi2/docs/netl-2010-1417.pdf</a:t>
            </a:r>
          </a:p>
        </p:txBody>
      </p:sp>
    </p:spTree>
    <p:extLst>
      <p:ext uri="{BB962C8B-B14F-4D97-AF65-F5344CB8AC3E}">
        <p14:creationId xmlns:p14="http://schemas.microsoft.com/office/powerpoint/2010/main" val="3438252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15474</TotalTime>
  <Words>2150</Words>
  <Application>Microsoft Office PowerPoint</Application>
  <PresentationFormat>Widescreen</PresentationFormat>
  <Paragraphs>213</Paragraphs>
  <Slides>37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Office Theme</vt:lpstr>
      <vt:lpstr>How enhanced oil recovery may perpetuate the climate crisis instead of helping address it</vt:lpstr>
      <vt:lpstr>PowerPoint Presentation</vt:lpstr>
      <vt:lpstr>Focus on emissions and oil in the U.S.</vt:lpstr>
      <vt:lpstr>Original oil in place, production, and reserves</vt:lpstr>
      <vt:lpstr>PowerPoint Presentation</vt:lpstr>
      <vt:lpstr>Fossil fuels unlocked through EOR?</vt:lpstr>
      <vt:lpstr>Oil production in the U.S. today</vt:lpstr>
      <vt:lpstr>U.S. emissions from consumed oil</vt:lpstr>
      <vt:lpstr>PowerPoint Presentation</vt:lpstr>
      <vt:lpstr>Oil production and EOR</vt:lpstr>
      <vt:lpstr>The phases of oil well production</vt:lpstr>
      <vt:lpstr>PowerPoint Presentation</vt:lpstr>
      <vt:lpstr>Case study: Shell Oil’s Denver Unit in the Wasson Field in West Texas </vt:lpstr>
      <vt:lpstr>PowerPoint Presentation</vt:lpstr>
      <vt:lpstr>Current EOR infrastructure</vt:lpstr>
      <vt:lpstr>How to think about  sequestration and EOR?</vt:lpstr>
      <vt:lpstr>What happens with the CO2 that is injected during EOR?</vt:lpstr>
      <vt:lpstr>Underground CO2 (re)sequestered</vt:lpstr>
      <vt:lpstr>Anthropogenic CO2 sequestered</vt:lpstr>
      <vt:lpstr>Atmospheric CO2 sequestered</vt:lpstr>
      <vt:lpstr>Back of the envelope on: Sequestration and EOR costs</vt:lpstr>
      <vt:lpstr>What would it take to even out the costs?</vt:lpstr>
      <vt:lpstr>The EOR operator’s choice determines everything about carbon balance</vt:lpstr>
      <vt:lpstr>Three main arguments being put forward supporting EOR</vt:lpstr>
      <vt:lpstr>How much does EOR enable CO2 sequestration</vt:lpstr>
      <vt:lpstr>Storage capacity with and without EOR</vt:lpstr>
      <vt:lpstr>CO2-EOR  and  “learning by doing”</vt:lpstr>
      <vt:lpstr>EOR is the largest industrial use of CO2 Total market size: ~100 MtCO2</vt:lpstr>
      <vt:lpstr>PowerPoint Presentation</vt:lpstr>
      <vt:lpstr>PowerPoint Presentation</vt:lpstr>
      <vt:lpstr>PowerPoint Presentation</vt:lpstr>
      <vt:lpstr>Isn’t “lower carbon” oil better?</vt:lpstr>
      <vt:lpstr>Why shouldn’t we care about “lower carbon” oil?</vt:lpstr>
      <vt:lpstr>Current EOR market policies and their failures</vt:lpstr>
      <vt:lpstr>Current U.S. market-based policy landscape</vt:lpstr>
      <vt:lpstr>Issues with regulating market-policy:  A tax fraud case study</vt:lpstr>
      <vt:lpstr>What worlds lie ahead?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Toly Rinberg</dc:creator>
  <cp:lastModifiedBy>Toly Rinberg</cp:lastModifiedBy>
  <cp:revision>90</cp:revision>
  <dcterms:created xsi:type="dcterms:W3CDTF">2020-09-28T16:26:00Z</dcterms:created>
  <dcterms:modified xsi:type="dcterms:W3CDTF">2020-10-10T05:26:09Z</dcterms:modified>
</cp:coreProperties>
</file>