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77" r:id="rId2"/>
    <p:sldId id="303" r:id="rId3"/>
    <p:sldId id="305" r:id="rId4"/>
    <p:sldId id="304" r:id="rId5"/>
    <p:sldId id="278" r:id="rId6"/>
    <p:sldId id="314" r:id="rId7"/>
    <p:sldId id="306" r:id="rId8"/>
    <p:sldId id="307" r:id="rId9"/>
    <p:sldId id="315" r:id="rId10"/>
    <p:sldId id="311" r:id="rId11"/>
    <p:sldId id="308" r:id="rId12"/>
    <p:sldId id="309" r:id="rId13"/>
    <p:sldId id="310" r:id="rId14"/>
    <p:sldId id="313" r:id="rId15"/>
    <p:sldId id="312" r:id="rId16"/>
    <p:sldId id="317" r:id="rId17"/>
    <p:sldId id="316" r:id="rId18"/>
    <p:sldId id="29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Fell" initials="EF" lastIdx="1" clrIdx="0">
    <p:extLst>
      <p:ext uri="{19B8F6BF-5375-455C-9EA6-DF929625EA0E}">
        <p15:presenceInfo xmlns:p15="http://schemas.microsoft.com/office/powerpoint/2012/main" userId="22a524dcace9b4a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B"/>
    <a:srgbClr val="89C443"/>
    <a:srgbClr val="038BF1"/>
    <a:srgbClr val="D12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 snapToGrid="0">
      <p:cViewPr varScale="1">
        <p:scale>
          <a:sx n="62" d="100"/>
          <a:sy n="62" d="100"/>
        </p:scale>
        <p:origin x="14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4F6A3-3151-492B-80DB-0ACC3D7DE0CA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3016B-1513-44DB-98FF-F6804BA1C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34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ong - Science as Art - MRS F201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28604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950" spc="-4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none" spc="68" baseline="0">
                <a:solidFill>
                  <a:schemeClr val="tx2"/>
                </a:solidFill>
                <a:latin typeface="+mj-lt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8F17-EDD7-FD4C-9EA8-B6FE1D07C7D6}" type="datetime4">
              <a:rPr lang="en-US" smtClean="0">
                <a:solidFill>
                  <a:srgbClr val="000000"/>
                </a:solidFill>
              </a:rPr>
              <a:pPr/>
              <a:t>September 25,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5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5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11" descr="SEASLogo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559" y="0"/>
            <a:ext cx="2292566" cy="91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6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A7AA-1571-D04A-B115-79D58767F0E5}" type="datetime4">
              <a:rPr lang="en-US" smtClean="0">
                <a:solidFill>
                  <a:srgbClr val="000000"/>
                </a:solidFill>
              </a:rPr>
              <a:pPr/>
              <a:t>September 25, 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0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027-B56C-6E48-AB04-EFEDD43B50DA}" type="datetime4">
              <a:rPr lang="en-US" smtClean="0">
                <a:solidFill>
                  <a:srgbClr val="000000"/>
                </a:solidFill>
              </a:rPr>
              <a:pPr/>
              <a:t>September 25, 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13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7B507B1F-24E0-694A-9D18-04D299C13616}" type="datetime4">
              <a:rPr lang="en-US" smtClean="0">
                <a:solidFill>
                  <a:srgbClr val="000000"/>
                </a:solidFill>
              </a:rPr>
              <a:pPr/>
              <a:t>September 25,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5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4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950" b="0" cap="all" spc="-45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1125" b="0" cap="all" spc="68" baseline="0">
                <a:solidFill>
                  <a:schemeClr val="tx2"/>
                </a:solidFill>
                <a:latin typeface="+mj-lt"/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45C8-464D-B24D-B254-70FD143596E6}" type="datetime4">
              <a:rPr lang="en-US" smtClean="0">
                <a:solidFill>
                  <a:srgbClr val="000000"/>
                </a:solidFill>
              </a:rPr>
              <a:pPr/>
              <a:t>September 25,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 dirty="0">
              <a:solidFill>
                <a:srgbClr val="D1282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8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07E5-4BC8-6A47-A8D6-FBA967B9A421}" type="datetime4">
              <a:rPr lang="en-US" smtClean="0">
                <a:solidFill>
                  <a:srgbClr val="000000"/>
                </a:solidFill>
              </a:rPr>
              <a:pPr/>
              <a:t>September 25, 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95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013" b="0" cap="all" spc="56" baseline="0">
                <a:solidFill>
                  <a:schemeClr val="tx1"/>
                </a:solidFill>
                <a:latin typeface="+mj-lt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013" b="0" kern="1200" cap="all" spc="56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marL="0" lvl="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3AAC-049F-FA45-9943-42550D9443AF}" type="datetime4">
              <a:rPr lang="en-US" smtClean="0">
                <a:solidFill>
                  <a:srgbClr val="000000"/>
                </a:solidFill>
              </a:rPr>
              <a:pPr/>
              <a:t>September 25, 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3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E073-E7B3-C748-B19E-0188E3E9525D}" type="datetime4">
              <a:rPr lang="en-US" smtClean="0">
                <a:solidFill>
                  <a:srgbClr val="000000"/>
                </a:solidFill>
              </a:rPr>
              <a:pPr/>
              <a:t>September 25, 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6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9D6E-6BCB-124B-BCA7-C744645D3F6A}" type="datetime4">
              <a:rPr lang="en-US" smtClean="0">
                <a:solidFill>
                  <a:srgbClr val="000000"/>
                </a:solidFill>
              </a:rPr>
              <a:pPr/>
              <a:t>September 25, 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FBBA-50AF-9A4E-9B90-9E2F1288D430}" type="datetime4">
              <a:rPr lang="en-US" smtClean="0">
                <a:solidFill>
                  <a:srgbClr val="000000"/>
                </a:solidFill>
              </a:rPr>
              <a:pPr/>
              <a:t>September 25, 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4459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5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A6DB-0D03-BC44-9088-EBF26F29B263}" type="datetime4">
              <a:rPr lang="en-US" smtClean="0">
                <a:solidFill>
                  <a:srgbClr val="000000"/>
                </a:solidFill>
              </a:rPr>
              <a:pPr/>
              <a:t>September 25, 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5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6708558" cy="11811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2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563">
                <a:solidFill>
                  <a:schemeClr val="tx1"/>
                </a:solidFill>
              </a:defRPr>
            </a:lvl1pPr>
          </a:lstStyle>
          <a:p>
            <a:fld id="{57A1FF71-826D-784C-A7D1-B9587AFB69E3}" type="datetime4">
              <a:rPr lang="en-US" smtClean="0">
                <a:solidFill>
                  <a:srgbClr val="000000"/>
                </a:solidFill>
              </a:rPr>
              <a:pPr/>
              <a:t>September 25,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9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563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85405" y="6477005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 dirty="0">
              <a:solidFill>
                <a:srgbClr val="D1282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pic>
        <p:nvPicPr>
          <p:cNvPr id="11" name="Picture 10" descr="SEASLogo_RGB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559" y="0"/>
            <a:ext cx="2292566" cy="91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514350" rtl="0" eaLnBrk="1" latinLnBrk="0" hangingPunct="1">
        <a:spcBef>
          <a:spcPct val="0"/>
        </a:spcBef>
        <a:buNone/>
        <a:defRPr sz="2025" kern="1200" cap="none" spc="-34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spcBef>
          <a:spcPct val="20000"/>
        </a:spcBef>
        <a:spcAft>
          <a:spcPts val="338"/>
        </a:spcAft>
        <a:buFont typeface="Arial" pitchFamily="34" charset="0"/>
        <a:buNone/>
        <a:defRPr sz="1125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102870" algn="l" defTabSz="514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013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itylabs.net/" TargetMode="External"/><Relationship Id="rId2" Type="http://schemas.openxmlformats.org/officeDocument/2006/relationships/hyperlink" Target="https://www.nndc.bnl.gov/nudat2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db.technology/" TargetMode="External"/><Relationship Id="rId4" Type="http://schemas.openxmlformats.org/officeDocument/2006/relationships/hyperlink" Target="http://www.widetronix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892" y="2045815"/>
            <a:ext cx="6793339" cy="916170"/>
          </a:xfrm>
        </p:spPr>
        <p:txBody>
          <a:bodyPr>
            <a:noAutofit/>
          </a:bodyPr>
          <a:lstStyle/>
          <a:p>
            <a:pPr algn="ctr"/>
            <a:r>
              <a:rPr lang="en-CA" sz="3200" dirty="0"/>
              <a:t>Nuclear Batteries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0049173A-1B17-45FE-A001-36B815390BA8}"/>
              </a:ext>
            </a:extLst>
          </p:cNvPr>
          <p:cNvCxnSpPr>
            <a:cxnSpLocks/>
          </p:cNvCxnSpPr>
          <p:nvPr/>
        </p:nvCxnSpPr>
        <p:spPr>
          <a:xfrm>
            <a:off x="0" y="5220222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838F353-532C-4F78-A00E-22B3AF51CCD6}"/>
              </a:ext>
            </a:extLst>
          </p:cNvPr>
          <p:cNvSpPr txBox="1">
            <a:spLocks/>
          </p:cNvSpPr>
          <p:nvPr/>
        </p:nvSpPr>
        <p:spPr>
          <a:xfrm>
            <a:off x="730101" y="5536695"/>
            <a:ext cx="7099449" cy="916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514350" rtl="0" eaLnBrk="1" latinLnBrk="0" hangingPunct="1">
              <a:spcBef>
                <a:spcPct val="20000"/>
              </a:spcBef>
              <a:spcAft>
                <a:spcPts val="338"/>
              </a:spcAft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-102870" algn="l" defTabSz="51435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2200" b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01D70F-C8A8-4E70-8049-796754F94271}"/>
              </a:ext>
            </a:extLst>
          </p:cNvPr>
          <p:cNvSpPr/>
          <p:nvPr/>
        </p:nvSpPr>
        <p:spPr>
          <a:xfrm>
            <a:off x="6743700" y="952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40547A-ED51-46A9-BA31-47AED9B8EB9E}"/>
              </a:ext>
            </a:extLst>
          </p:cNvPr>
          <p:cNvSpPr txBox="1"/>
          <p:nvPr/>
        </p:nvSpPr>
        <p:spPr>
          <a:xfrm>
            <a:off x="996594" y="4046323"/>
            <a:ext cx="16387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HEJC </a:t>
            </a:r>
          </a:p>
          <a:p>
            <a:r>
              <a:rPr lang="en-US" sz="2000" b="1" dirty="0"/>
              <a:t>Sep 25, 2020</a:t>
            </a:r>
          </a:p>
          <a:p>
            <a:r>
              <a:rPr lang="en-US" sz="2000" b="1" dirty="0"/>
              <a:t>Eric Fell</a:t>
            </a:r>
          </a:p>
        </p:txBody>
      </p:sp>
    </p:spTree>
    <p:extLst>
      <p:ext uri="{BB962C8B-B14F-4D97-AF65-F5344CB8AC3E}">
        <p14:creationId xmlns:p14="http://schemas.microsoft.com/office/powerpoint/2010/main" val="169313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10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Radioisotope Thermoelectric Generators (RTGs) cont.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owering the Voyager Spacecraft with Radiation: The RTG (Radioisotope  Thermoelectric Generator) - News">
            <a:extLst>
              <a:ext uri="{FF2B5EF4-FFF2-40B4-BE49-F238E27FC236}">
                <a16:creationId xmlns:a16="http://schemas.microsoft.com/office/drawing/2014/main" id="{E7EF016C-98E1-4178-86A7-9F4C62765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77" y="1187959"/>
            <a:ext cx="3858649" cy="297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FC116DB-3A2B-49D5-BB76-AB196C74F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6" y="1561051"/>
            <a:ext cx="3318705" cy="442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F775204-6C97-496C-AABE-07D27D470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90" y="3889266"/>
            <a:ext cx="2041792" cy="281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652AD6-E4CC-4BAB-8393-B3EE510C9BC3}"/>
              </a:ext>
            </a:extLst>
          </p:cNvPr>
          <p:cNvSpPr txBox="1"/>
          <p:nvPr/>
        </p:nvSpPr>
        <p:spPr>
          <a:xfrm>
            <a:off x="5388282" y="5937118"/>
            <a:ext cx="2955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Curiosity rover uses an RTG with 11 </a:t>
            </a:r>
            <a:r>
              <a:rPr lang="en-US" dirty="0" err="1"/>
              <a:t>lbs</a:t>
            </a:r>
            <a:r>
              <a:rPr lang="en-US" dirty="0"/>
              <a:t> of </a:t>
            </a:r>
            <a:r>
              <a:rPr lang="en-US" sz="1800" baseline="30000" dirty="0"/>
              <a:t>238</a:t>
            </a:r>
            <a:r>
              <a:rPr lang="en-US" sz="1800" dirty="0"/>
              <a:t>PuO</a:t>
            </a:r>
            <a:r>
              <a:rPr lang="en-US" sz="1800" baseline="-25000" dirty="0"/>
              <a:t>2</a:t>
            </a:r>
            <a:r>
              <a:rPr lang="en-US" sz="1800" dirty="0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862A41-8FAD-4621-AE5C-6B0DA1986AFE}"/>
              </a:ext>
            </a:extLst>
          </p:cNvPr>
          <p:cNvSpPr txBox="1"/>
          <p:nvPr/>
        </p:nvSpPr>
        <p:spPr>
          <a:xfrm>
            <a:off x="6349656" y="4091385"/>
            <a:ext cx="2671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Voyager 1,2  </a:t>
            </a:r>
            <a:r>
              <a:rPr lang="en-US" dirty="0"/>
              <a:t>use 3 RTGs @157 W each</a:t>
            </a:r>
          </a:p>
        </p:txBody>
      </p:sp>
    </p:spTree>
    <p:extLst>
      <p:ext uri="{BB962C8B-B14F-4D97-AF65-F5344CB8AC3E}">
        <p14:creationId xmlns:p14="http://schemas.microsoft.com/office/powerpoint/2010/main" val="701746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11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Pacemakers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E40A636-14CA-4F1C-A77C-8EDF4453A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916" y="1746044"/>
            <a:ext cx="3923568" cy="312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A59213-9294-4A1C-90AF-C067D8D0AB42}"/>
              </a:ext>
            </a:extLst>
          </p:cNvPr>
          <p:cNvSpPr txBox="1"/>
          <p:nvPr/>
        </p:nvSpPr>
        <p:spPr>
          <a:xfrm>
            <a:off x="5167901" y="1352890"/>
            <a:ext cx="340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1967, Atomic Energy Commission</a:t>
            </a:r>
          </a:p>
        </p:txBody>
      </p:sp>
      <p:pic>
        <p:nvPicPr>
          <p:cNvPr id="3074" name="Picture 2" descr="David Pantalony on Twitter: &quot;@SciTechPreserv Great picture of the nuclear  pacemaker #Medtronic 9000, the same model reputedly implanted in Brezhnev  #heartifacts&quot;">
            <a:extLst>
              <a:ext uri="{FF2B5EF4-FFF2-40B4-BE49-F238E27FC236}">
                <a16:creationId xmlns:a16="http://schemas.microsoft.com/office/drawing/2014/main" id="{357A98EE-99F4-440A-9E91-577871B60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95" y="2385750"/>
            <a:ext cx="3196243" cy="26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1C9C69-1FAA-4CE0-A43A-B3EEEDF0EFB5}"/>
              </a:ext>
            </a:extLst>
          </p:cNvPr>
          <p:cNvSpPr txBox="1"/>
          <p:nvPr/>
        </p:nvSpPr>
        <p:spPr>
          <a:xfrm>
            <a:off x="438516" y="1763154"/>
            <a:ext cx="3363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 an RTG design using </a:t>
            </a:r>
            <a:r>
              <a:rPr lang="en-US" sz="1800" baseline="30000" dirty="0"/>
              <a:t>238</a:t>
            </a:r>
            <a:r>
              <a:rPr lang="en-US" sz="1800" dirty="0"/>
              <a:t>PuO</a:t>
            </a:r>
            <a:r>
              <a:rPr lang="en-US" sz="1800" baseline="-25000" dirty="0"/>
              <a:t>2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287235-B195-414F-9176-90562D8B799E}"/>
              </a:ext>
            </a:extLst>
          </p:cNvPr>
          <p:cNvSpPr txBox="1"/>
          <p:nvPr/>
        </p:nvSpPr>
        <p:spPr>
          <a:xfrm>
            <a:off x="4919869" y="5330399"/>
            <a:ext cx="378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Quickly replaced by lithium batteries once they became available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B1D5E0-5E31-4180-94BC-68FF09FB46CB}"/>
              </a:ext>
            </a:extLst>
          </p:cNvPr>
          <p:cNvSpPr txBox="1"/>
          <p:nvPr/>
        </p:nvSpPr>
        <p:spPr>
          <a:xfrm>
            <a:off x="854964" y="5830674"/>
            <a:ext cx="2719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designs used </a:t>
            </a:r>
            <a:r>
              <a:rPr lang="en-US" baseline="30000" dirty="0"/>
              <a:t>147</a:t>
            </a:r>
            <a:r>
              <a:rPr lang="en-US" sz="1800" dirty="0"/>
              <a:t>Pm in Betavoltaic device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94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12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err="1"/>
              <a:t>Betavoltaics</a:t>
            </a:r>
            <a:endParaRPr lang="en-CA" sz="3200" dirty="0"/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22FA68-C27A-41CD-AFAF-09ECAFCB1096}"/>
              </a:ext>
            </a:extLst>
          </p:cNvPr>
          <p:cNvSpPr txBox="1"/>
          <p:nvPr/>
        </p:nvSpPr>
        <p:spPr>
          <a:xfrm>
            <a:off x="263435" y="1250055"/>
            <a:ext cx="8418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Generate electric current from beta particle emission, using semiconductor junctions.</a:t>
            </a:r>
          </a:p>
        </p:txBody>
      </p:sp>
      <p:pic>
        <p:nvPicPr>
          <p:cNvPr id="5122" name="Picture 2" descr="About the Stability of hydrogen Isotopes - Physics Stack Exchange">
            <a:extLst>
              <a:ext uri="{FF2B5EF4-FFF2-40B4-BE49-F238E27FC236}">
                <a16:creationId xmlns:a16="http://schemas.microsoft.com/office/drawing/2014/main" id="{D6CE3EEA-8420-4F90-BE76-4A4817081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719" y="2119692"/>
            <a:ext cx="4237731" cy="201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190AFA-DF00-4DF4-BA32-122D669111E4}"/>
              </a:ext>
            </a:extLst>
          </p:cNvPr>
          <p:cNvSpPr txBox="1"/>
          <p:nvPr/>
        </p:nvSpPr>
        <p:spPr>
          <a:xfrm>
            <a:off x="5206901" y="4132614"/>
            <a:ext cx="350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Tritium is often used as it produces less radiation, half-life ~12.3 years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B5258C-6564-49AA-9A5B-FAADA3FC2D8F}"/>
              </a:ext>
            </a:extLst>
          </p:cNvPr>
          <p:cNvSpPr txBox="1"/>
          <p:nvPr/>
        </p:nvSpPr>
        <p:spPr>
          <a:xfrm>
            <a:off x="143060" y="4640859"/>
            <a:ext cx="44289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Beta emission generates electron-hole pairs which separate due to built-in electric field. Accumulation of separated charge across np-junction leads to current flow through external circuit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B27C42-AE3B-47F5-8984-1227E091ADFB}"/>
              </a:ext>
            </a:extLst>
          </p:cNvPr>
          <p:cNvSpPr txBox="1"/>
          <p:nvPr/>
        </p:nvSpPr>
        <p:spPr>
          <a:xfrm>
            <a:off x="5365101" y="5606254"/>
            <a:ext cx="3187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Similar to photovoltaics, except </a:t>
            </a:r>
            <a:r>
              <a:rPr lang="en-US" b="1" dirty="0"/>
              <a:t>much </a:t>
            </a:r>
            <a:r>
              <a:rPr lang="en-US" dirty="0"/>
              <a:t>smaller currents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DA0C7E6E-99C3-4C58-BCA3-4DABFB7B6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119692"/>
            <a:ext cx="4174415" cy="284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067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13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err="1"/>
              <a:t>Betavoltaics</a:t>
            </a:r>
            <a:r>
              <a:rPr lang="en-CA" sz="3200" dirty="0"/>
              <a:t> cont.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CB1308A-0AFE-4F8C-A3A5-4A437DA7E5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078506"/>
              </p:ext>
            </p:extLst>
          </p:nvPr>
        </p:nvGraphicFramePr>
        <p:xfrm>
          <a:off x="4529620" y="1796419"/>
          <a:ext cx="442816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7420">
                  <a:extLst>
                    <a:ext uri="{9D8B030D-6E8A-4147-A177-3AD203B41FA5}">
                      <a16:colId xmlns:a16="http://schemas.microsoft.com/office/drawing/2014/main" val="2081212110"/>
                    </a:ext>
                  </a:extLst>
                </a:gridCol>
                <a:gridCol w="1143580">
                  <a:extLst>
                    <a:ext uri="{9D8B030D-6E8A-4147-A177-3AD203B41FA5}">
                      <a16:colId xmlns:a16="http://schemas.microsoft.com/office/drawing/2014/main" val="645680288"/>
                    </a:ext>
                  </a:extLst>
                </a:gridCol>
                <a:gridCol w="1143580">
                  <a:extLst>
                    <a:ext uri="{9D8B030D-6E8A-4147-A177-3AD203B41FA5}">
                      <a16:colId xmlns:a16="http://schemas.microsoft.com/office/drawing/2014/main" val="1399162529"/>
                    </a:ext>
                  </a:extLst>
                </a:gridCol>
                <a:gridCol w="1143580">
                  <a:extLst>
                    <a:ext uri="{9D8B030D-6E8A-4147-A177-3AD203B41FA5}">
                      <a16:colId xmlns:a16="http://schemas.microsoft.com/office/drawing/2014/main" val="819933932"/>
                    </a:ext>
                  </a:extLst>
                </a:gridCol>
              </a:tblGrid>
              <a:tr h="8218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Isotope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Average </a:t>
                      </a:r>
                      <a:r>
                        <a:rPr lang="el-GR" sz="1600" b="1" dirty="0"/>
                        <a:t>β</a:t>
                      </a:r>
                      <a:r>
                        <a:rPr lang="en-US" sz="1600" b="1" dirty="0"/>
                        <a:t> Energy (keV)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Maximum </a:t>
                      </a:r>
                      <a:r>
                        <a:rPr lang="el-GR" sz="1600" b="1" dirty="0"/>
                        <a:t>β</a:t>
                      </a:r>
                      <a:r>
                        <a:rPr lang="en-US" sz="1600" b="1" dirty="0"/>
                        <a:t> Energy (keV)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Half-life (years)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238430"/>
                  </a:ext>
                </a:extLst>
              </a:tr>
              <a:tr h="290207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30000" dirty="0"/>
                        <a:t>3</a:t>
                      </a:r>
                      <a:r>
                        <a:rPr lang="en-US" sz="1600" b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266728"/>
                  </a:ext>
                </a:extLst>
              </a:tr>
              <a:tr h="290207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30000" dirty="0"/>
                        <a:t>63</a:t>
                      </a:r>
                      <a:r>
                        <a:rPr lang="en-US" sz="1600" b="0" dirty="0"/>
                        <a:t>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287838"/>
                  </a:ext>
                </a:extLst>
              </a:tr>
              <a:tr h="290207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30000" dirty="0"/>
                        <a:t>147</a:t>
                      </a:r>
                      <a:r>
                        <a:rPr lang="en-US" sz="1600" b="0" dirty="0"/>
                        <a:t>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74522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EE05AEF-164D-4328-9E1B-0680AF52921A}"/>
              </a:ext>
            </a:extLst>
          </p:cNvPr>
          <p:cNvSpPr txBox="1"/>
          <p:nvPr/>
        </p:nvSpPr>
        <p:spPr>
          <a:xfrm>
            <a:off x="186220" y="1609444"/>
            <a:ext cx="3811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Because radiation damage of the semiconductor is a concern, </a:t>
            </a:r>
            <a:r>
              <a:rPr lang="el-GR" dirty="0"/>
              <a:t>β</a:t>
            </a:r>
            <a:r>
              <a:rPr lang="en-US" dirty="0"/>
              <a:t>  energy typically needs to be &lt;300 keV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91783B-B4ED-4C06-84CE-D82AE5EDB4ED}"/>
              </a:ext>
            </a:extLst>
          </p:cNvPr>
          <p:cNvSpPr txBox="1"/>
          <p:nvPr/>
        </p:nvSpPr>
        <p:spPr>
          <a:xfrm>
            <a:off x="4304191" y="3986998"/>
            <a:ext cx="48087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Betavoltaics</a:t>
            </a:r>
            <a:r>
              <a:rPr lang="en-US" dirty="0"/>
              <a:t> have niche low-power applications: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Medical implants (pacemakers, pre ~1980s)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Outer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IOT devices, electronics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Trickle-charging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167D67-152A-4902-BC6D-55B60FE2DA70}"/>
              </a:ext>
            </a:extLst>
          </p:cNvPr>
          <p:cNvSpPr txBox="1"/>
          <p:nvPr/>
        </p:nvSpPr>
        <p:spPr>
          <a:xfrm>
            <a:off x="3257245" y="6178300"/>
            <a:ext cx="442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‘High’ efficiency </a:t>
            </a:r>
            <a:r>
              <a:rPr lang="en-US" dirty="0" err="1"/>
              <a:t>betavoltaic</a:t>
            </a:r>
            <a:r>
              <a:rPr lang="en-US" dirty="0"/>
              <a:t> is typically 6-8%</a:t>
            </a:r>
          </a:p>
        </p:txBody>
      </p:sp>
      <p:pic>
        <p:nvPicPr>
          <p:cNvPr id="1026" name="Picture 2" descr="Schematic of Olsen's Model 400 Betacel betavoltaic battery [7]. | Download  Scientific Diagram">
            <a:extLst>
              <a:ext uri="{FF2B5EF4-FFF2-40B4-BE49-F238E27FC236}">
                <a16:creationId xmlns:a16="http://schemas.microsoft.com/office/drawing/2014/main" id="{B8C15CCA-C543-4E09-B921-37810C8A9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90" y="3048758"/>
            <a:ext cx="3349482" cy="241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C77DB6-7D17-4CA8-94DE-DCFAB2BB854B}"/>
              </a:ext>
            </a:extLst>
          </p:cNvPr>
          <p:cNvSpPr txBox="1"/>
          <p:nvPr/>
        </p:nvSpPr>
        <p:spPr>
          <a:xfrm>
            <a:off x="241790" y="5610978"/>
            <a:ext cx="3349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Commercialized ‘</a:t>
            </a:r>
            <a:r>
              <a:rPr lang="en-US" dirty="0" err="1"/>
              <a:t>Betacel</a:t>
            </a:r>
            <a:r>
              <a:rPr lang="en-US" dirty="0"/>
              <a:t>’ 1970s</a:t>
            </a:r>
          </a:p>
        </p:txBody>
      </p:sp>
    </p:spTree>
    <p:extLst>
      <p:ext uri="{BB962C8B-B14F-4D97-AF65-F5344CB8AC3E}">
        <p14:creationId xmlns:p14="http://schemas.microsoft.com/office/powerpoint/2010/main" val="701029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14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Who’s currently working on </a:t>
            </a:r>
            <a:r>
              <a:rPr lang="en-CA" sz="3200" dirty="0" err="1"/>
              <a:t>Betavoltaics</a:t>
            </a:r>
            <a:r>
              <a:rPr lang="en-CA" sz="3200" dirty="0"/>
              <a:t>?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Widetronix - Crunchbase Company Profile &amp; Funding">
            <a:extLst>
              <a:ext uri="{FF2B5EF4-FFF2-40B4-BE49-F238E27FC236}">
                <a16:creationId xmlns:a16="http://schemas.microsoft.com/office/drawing/2014/main" id="{BEFAE4E3-2CA3-4197-88FE-0F2C8A13F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92" b="35248"/>
          <a:stretch/>
        </p:blipFill>
        <p:spPr bwMode="auto">
          <a:xfrm>
            <a:off x="1058238" y="1564910"/>
            <a:ext cx="2531993" cy="81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B8E027-863C-4FF3-B1E8-8A766233D9CD}"/>
              </a:ext>
            </a:extLst>
          </p:cNvPr>
          <p:cNvSpPr txBox="1"/>
          <p:nvPr/>
        </p:nvSpPr>
        <p:spPr>
          <a:xfrm>
            <a:off x="626724" y="2384253"/>
            <a:ext cx="4982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Spinout from Cornell, founded 2008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Still early stage commercialization, with VC funding from Lockheed and support from DOD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Tech is silicon carbide </a:t>
            </a:r>
            <a:r>
              <a:rPr lang="en-US" dirty="0" err="1"/>
              <a:t>betavoltaic</a:t>
            </a:r>
            <a:r>
              <a:rPr lang="en-US" dirty="0"/>
              <a:t>, tritium or nickel, 2-6 V @ 1</a:t>
            </a:r>
            <a:r>
              <a:rPr lang="el-GR" dirty="0"/>
              <a:t>μ</a:t>
            </a:r>
            <a:r>
              <a:rPr lang="en-US" dirty="0"/>
              <a:t>W max</a:t>
            </a:r>
          </a:p>
        </p:txBody>
      </p:sp>
      <p:pic>
        <p:nvPicPr>
          <p:cNvPr id="6148" name="Picture 4" descr="Technology | widetronix.com">
            <a:extLst>
              <a:ext uri="{FF2B5EF4-FFF2-40B4-BE49-F238E27FC236}">
                <a16:creationId xmlns:a16="http://schemas.microsoft.com/office/drawing/2014/main" id="{E589C655-1280-47FA-B207-7AD2F678A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353" y="2232083"/>
            <a:ext cx="24003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14663E-1952-46B7-AD08-8D8F4E43B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238" y="4283995"/>
            <a:ext cx="2796928" cy="629471"/>
          </a:xfrm>
          <a:prstGeom prst="rect">
            <a:avLst/>
          </a:prstGeom>
        </p:spPr>
      </p:pic>
      <p:pic>
        <p:nvPicPr>
          <p:cNvPr id="6150" name="Picture 6" descr="Commercially-available NanoTritium battery can power microelectronics for  20+ years">
            <a:extLst>
              <a:ext uri="{FF2B5EF4-FFF2-40B4-BE49-F238E27FC236}">
                <a16:creationId xmlns:a16="http://schemas.microsoft.com/office/drawing/2014/main" id="{9557342E-BB32-450C-A768-EEC32AE03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987" y="4551033"/>
            <a:ext cx="2589088" cy="172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D67828-B7E7-484B-9737-B315D364D6D4}"/>
              </a:ext>
            </a:extLst>
          </p:cNvPr>
          <p:cNvSpPr/>
          <p:nvPr/>
        </p:nvSpPr>
        <p:spPr>
          <a:xfrm>
            <a:off x="513706" y="1647103"/>
            <a:ext cx="7587948" cy="23373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756CB9A-4E94-476A-83B6-C59009973013}"/>
              </a:ext>
            </a:extLst>
          </p:cNvPr>
          <p:cNvSpPr/>
          <p:nvPr/>
        </p:nvSpPr>
        <p:spPr>
          <a:xfrm>
            <a:off x="513706" y="4245391"/>
            <a:ext cx="7587948" cy="23373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C01BCD-B9F0-403B-8D37-DF7B4F5F63B3}"/>
              </a:ext>
            </a:extLst>
          </p:cNvPr>
          <p:cNvSpPr txBox="1"/>
          <p:nvPr/>
        </p:nvSpPr>
        <p:spPr>
          <a:xfrm>
            <a:off x="718387" y="5283902"/>
            <a:ext cx="4982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Miami-based, founded 2005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</a:t>
            </a:r>
            <a:r>
              <a:rPr lang="en-US" dirty="0" err="1"/>
              <a:t>betavoltaic</a:t>
            </a:r>
            <a:r>
              <a:rPr lang="en-US" dirty="0"/>
              <a:t> products use tritium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1-2.4 V @ 100</a:t>
            </a:r>
            <a:r>
              <a:rPr lang="el-GR" dirty="0"/>
              <a:t>μ</a:t>
            </a:r>
            <a:r>
              <a:rPr lang="en-US" dirty="0"/>
              <a:t>W max</a:t>
            </a:r>
          </a:p>
        </p:txBody>
      </p:sp>
    </p:spTree>
    <p:extLst>
      <p:ext uri="{BB962C8B-B14F-4D97-AF65-F5344CB8AC3E}">
        <p14:creationId xmlns:p14="http://schemas.microsoft.com/office/powerpoint/2010/main" val="4201639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15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err="1"/>
              <a:t>Betavoltaic</a:t>
            </a:r>
            <a:r>
              <a:rPr lang="en-CA" sz="3200" dirty="0"/>
              <a:t> “Diamond Battery”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E93D8-9F17-4833-ABEA-780618556651}"/>
              </a:ext>
            </a:extLst>
          </p:cNvPr>
          <p:cNvSpPr txBox="1"/>
          <p:nvPr/>
        </p:nvSpPr>
        <p:spPr>
          <a:xfrm>
            <a:off x="4890501" y="3307284"/>
            <a:ext cx="40439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Younger startup out of the Bay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Advertise devices that are diamond-based, alpha/beta/neutron voltaic batteries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actual product reported yet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4A863D-B648-494D-AF51-FB3D5D1CA9E7}"/>
              </a:ext>
            </a:extLst>
          </p:cNvPr>
          <p:cNvSpPr txBox="1"/>
          <p:nvPr/>
        </p:nvSpPr>
        <p:spPr>
          <a:xfrm>
            <a:off x="184180" y="1352403"/>
            <a:ext cx="4380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Instead of using silicon as a semiconductor, replace it with doped diamond (5.5eV bandgap) which has a much higher resistance to radiation damage.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2A452E-A995-435C-AA07-64DADFE46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88" y="2823853"/>
            <a:ext cx="3264138" cy="2608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824F40-2DC5-4278-8FC6-53F370D34FE2}"/>
              </a:ext>
            </a:extLst>
          </p:cNvPr>
          <p:cNvSpPr txBox="1"/>
          <p:nvPr/>
        </p:nvSpPr>
        <p:spPr>
          <a:xfrm>
            <a:off x="240874" y="6427113"/>
            <a:ext cx="31134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https://www.sciencedirect.com/science/article/pii/S0925963517307495?via%3Dihub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62F462-2100-4307-A008-BA7D3B6EE65A}"/>
              </a:ext>
            </a:extLst>
          </p:cNvPr>
          <p:cNvSpPr txBox="1"/>
          <p:nvPr/>
        </p:nvSpPr>
        <p:spPr>
          <a:xfrm>
            <a:off x="623949" y="5515871"/>
            <a:ext cx="2833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low-enriched </a:t>
            </a:r>
            <a:r>
              <a:rPr lang="en-US" baseline="30000" dirty="0"/>
              <a:t>63</a:t>
            </a:r>
            <a:r>
              <a:rPr lang="en-US" dirty="0"/>
              <a:t>Ni, 10</a:t>
            </a:r>
            <a:r>
              <a:rPr lang="el-GR" dirty="0"/>
              <a:t>μ</a:t>
            </a:r>
            <a:r>
              <a:rPr lang="en-US" dirty="0"/>
              <a:t>W/cm</a:t>
            </a:r>
            <a:r>
              <a:rPr lang="en-US" baseline="30000" dirty="0"/>
              <a:t>3</a:t>
            </a:r>
            <a:r>
              <a:rPr lang="en-US" dirty="0"/>
              <a:t> can be achieved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594609-992C-4A3B-AA46-B9AAD876E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875" y="1858280"/>
            <a:ext cx="1828800" cy="533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A1535E-691A-4CAA-B53C-F9AB62E50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572" y="2381477"/>
            <a:ext cx="3588888" cy="6693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3FE098-EA3E-4708-ACFB-8D6C2CD681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0606" y="4819971"/>
            <a:ext cx="2546821" cy="1526826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C0DFE5-4A7A-48F1-978B-CDDBED59F9A7}"/>
              </a:ext>
            </a:extLst>
          </p:cNvPr>
          <p:cNvSpPr/>
          <p:nvPr/>
        </p:nvSpPr>
        <p:spPr>
          <a:xfrm>
            <a:off x="4890501" y="1738608"/>
            <a:ext cx="4031189" cy="468849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94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16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err="1"/>
              <a:t>Betavoltaic</a:t>
            </a:r>
            <a:r>
              <a:rPr lang="en-CA" sz="3200" dirty="0"/>
              <a:t> “Diamond Battery” part 2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83A6BE-6BF0-4946-A7A0-634C893AD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380" y="1622586"/>
            <a:ext cx="6118582" cy="27393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5744DD-FB04-4EAB-B025-CC7C6443ABD4}"/>
              </a:ext>
            </a:extLst>
          </p:cNvPr>
          <p:cNvSpPr txBox="1"/>
          <p:nvPr/>
        </p:nvSpPr>
        <p:spPr>
          <a:xfrm>
            <a:off x="347038" y="4970490"/>
            <a:ext cx="8449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Idea is to turn radioactive graphite (waste from decommissioned fission reactors, UK has a bunch), into diamond for battery active material</a:t>
            </a:r>
          </a:p>
          <a:p>
            <a:r>
              <a:rPr lang="en-US" dirty="0">
                <a:sym typeface="Wingdings" panose="05000000000000000000" pitchFamily="2" charset="2"/>
              </a:rPr>
              <a:t>Remove </a:t>
            </a:r>
            <a:r>
              <a:rPr lang="en-US" baseline="30000" dirty="0">
                <a:sym typeface="Wingdings" panose="05000000000000000000" pitchFamily="2" charset="2"/>
              </a:rPr>
              <a:t>14</a:t>
            </a:r>
            <a:r>
              <a:rPr lang="en-US" dirty="0">
                <a:sym typeface="Wingdings" panose="05000000000000000000" pitchFamily="2" charset="2"/>
              </a:rPr>
              <a:t>C from graphite and synthesize artificial diamond structure</a:t>
            </a:r>
          </a:p>
          <a:p>
            <a:r>
              <a:rPr lang="en-US" dirty="0">
                <a:sym typeface="Wingdings" panose="05000000000000000000" pitchFamily="2" charset="2"/>
              </a:rPr>
              <a:t> Half-life is 5730 years so this would not be a high power density device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4B3D65-E6EA-4E72-BC66-FB81EA904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38" y="2084759"/>
            <a:ext cx="1981200" cy="838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920236F-AF67-4C89-BC6F-BAA84F8CBF95}"/>
              </a:ext>
            </a:extLst>
          </p:cNvPr>
          <p:cNvSpPr/>
          <p:nvPr/>
        </p:nvSpPr>
        <p:spPr>
          <a:xfrm>
            <a:off x="2938409" y="2503859"/>
            <a:ext cx="2558265" cy="659714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34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17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Future of Nuclear Batteries?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he Nuclear Battery Aboard Perseverance, the Next-Gen Mars Rover">
            <a:extLst>
              <a:ext uri="{FF2B5EF4-FFF2-40B4-BE49-F238E27FC236}">
                <a16:creationId xmlns:a16="http://schemas.microsoft.com/office/drawing/2014/main" id="{85E183F3-D8FB-45A9-9951-4451650CB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547" y="1245336"/>
            <a:ext cx="3552969" cy="199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1EA63B-ABB4-4CC2-9660-1577B305D81D}"/>
              </a:ext>
            </a:extLst>
          </p:cNvPr>
          <p:cNvSpPr txBox="1"/>
          <p:nvPr/>
        </p:nvSpPr>
        <p:spPr>
          <a:xfrm>
            <a:off x="5149400" y="3308117"/>
            <a:ext cx="410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RTG onboard Mars rover </a:t>
            </a:r>
            <a:r>
              <a:rPr lang="en-US" i="1" dirty="0"/>
              <a:t>Perseverance</a:t>
            </a:r>
            <a:r>
              <a:rPr lang="en-US" dirty="0"/>
              <a:t>, currently </a:t>
            </a:r>
            <a:r>
              <a:rPr lang="en-US" dirty="0" err="1"/>
              <a:t>en</a:t>
            </a:r>
            <a:r>
              <a:rPr lang="en-US" dirty="0"/>
              <a:t> route to Mars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92B5E7-59A0-438B-9BFE-E69BC92ABD8A}"/>
              </a:ext>
            </a:extLst>
          </p:cNvPr>
          <p:cNvSpPr txBox="1"/>
          <p:nvPr/>
        </p:nvSpPr>
        <p:spPr>
          <a:xfrm>
            <a:off x="361484" y="1287345"/>
            <a:ext cx="41035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RTG tech is very much developed, next-gen continually being researched by academia, industry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Developed </a:t>
            </a:r>
            <a:r>
              <a:rPr lang="en-US" dirty="0" err="1"/>
              <a:t>Betavoltaic</a:t>
            </a:r>
            <a:r>
              <a:rPr lang="en-US" dirty="0"/>
              <a:t> tech does have a significant avenue in the low-power device market. Will likely continue to grow as interest in IOT, MEMS, trickle-charging develops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6B8144-5E3E-4B46-8CFC-147E7D868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42" y="4271677"/>
            <a:ext cx="6308333" cy="10268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96B1AE-0F3A-4AF5-A454-97436E9B9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5" y="5298508"/>
            <a:ext cx="4816760" cy="13550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9B3980-5DB1-40D3-A854-D1FFCED8FD27}"/>
              </a:ext>
            </a:extLst>
          </p:cNvPr>
          <p:cNvSpPr txBox="1"/>
          <p:nvPr/>
        </p:nvSpPr>
        <p:spPr>
          <a:xfrm>
            <a:off x="5229547" y="5641801"/>
            <a:ext cx="3853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Ignore the hype: we won’t see nuclear batteries in cars. Ever. And we don’t need millennia-lasting devices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43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18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4800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800" b="0" dirty="0" err="1"/>
              <a:t>Choppin</a:t>
            </a:r>
            <a:r>
              <a:rPr lang="en-CA" sz="1800" b="0" dirty="0"/>
              <a:t>, </a:t>
            </a:r>
            <a:r>
              <a:rPr lang="en-CA" sz="1800" b="0" dirty="0" err="1"/>
              <a:t>Liljenzin</a:t>
            </a:r>
            <a:r>
              <a:rPr lang="en-CA" sz="1800" b="0" dirty="0"/>
              <a:t>, Rydberg, Ekberg, </a:t>
            </a:r>
            <a:r>
              <a:rPr lang="en-CA" sz="1800" b="0" i="1" dirty="0"/>
              <a:t>Radiochemistry and Nuclear Chemistry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800" b="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Chart of Nuclides</a:t>
            </a:r>
            <a:endParaRPr lang="en-CA" sz="1800" b="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800" b="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City labs</a:t>
            </a:r>
            <a:endParaRPr lang="en-CA" sz="1800" b="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800" b="0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Widetronix</a:t>
            </a:r>
            <a:endParaRPr lang="en-CA" sz="1800" b="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800" b="0" dirty="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NDB</a:t>
            </a:r>
            <a:r>
              <a:rPr lang="en-CA" sz="1800" b="0" dirty="0">
                <a:solidFill>
                  <a:srgbClr val="0000FF"/>
                </a:solidFill>
              </a:rPr>
              <a:t> inc.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Further Reading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55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2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Fundamentals of Nuclear Reactions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801FE0-F2D0-4906-BE25-57BA85620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691" y="2145095"/>
            <a:ext cx="5270984" cy="4160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7AF22F-9E43-4EED-AB3B-31AFB7175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832" y="1266507"/>
            <a:ext cx="2162536" cy="1495754"/>
          </a:xfrm>
          <a:prstGeom prst="rect">
            <a:avLst/>
          </a:prstGeom>
        </p:spPr>
      </p:pic>
      <p:sp>
        <p:nvSpPr>
          <p:cNvPr id="11" name="Right Arrow 12">
            <a:extLst>
              <a:ext uri="{FF2B5EF4-FFF2-40B4-BE49-F238E27FC236}">
                <a16:creationId xmlns:a16="http://schemas.microsoft.com/office/drawing/2014/main" id="{7FBC9D87-5A0C-47BA-95BC-FFE8DA6D4523}"/>
              </a:ext>
            </a:extLst>
          </p:cNvPr>
          <p:cNvSpPr/>
          <p:nvPr/>
        </p:nvSpPr>
        <p:spPr>
          <a:xfrm rot="2218765">
            <a:off x="6059226" y="2867707"/>
            <a:ext cx="669701" cy="273063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45F0E3-1D82-4D89-84FF-11C65DC97BBD}"/>
              </a:ext>
            </a:extLst>
          </p:cNvPr>
          <p:cNvSpPr txBox="1"/>
          <p:nvPr/>
        </p:nvSpPr>
        <p:spPr>
          <a:xfrm>
            <a:off x="5440880" y="6353894"/>
            <a:ext cx="22445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/>
              <a:t>http://fys246.nuclear.lu.se/topics.asp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9330A4-F298-49D4-9E7A-807A39DAB546}"/>
              </a:ext>
            </a:extLst>
          </p:cNvPr>
          <p:cNvSpPr/>
          <p:nvPr/>
        </p:nvSpPr>
        <p:spPr>
          <a:xfrm>
            <a:off x="120503" y="1816429"/>
            <a:ext cx="3557646" cy="4206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prstClr val="black"/>
                </a:solidFill>
              </a:rPr>
              <a:t>All elements have isotopes, </a:t>
            </a:r>
            <a:r>
              <a:rPr lang="en-CA" sz="2000" dirty="0">
                <a:solidFill>
                  <a:srgbClr val="FF0000"/>
                </a:solidFill>
              </a:rPr>
              <a:t>large range of stabilities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CA" sz="2000" dirty="0">
              <a:solidFill>
                <a:srgbClr val="FF0000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prstClr val="black"/>
                </a:solidFill>
              </a:rPr>
              <a:t>Radioactive decay occurs in </a:t>
            </a:r>
            <a:r>
              <a:rPr lang="en-CA" sz="2000" dirty="0">
                <a:solidFill>
                  <a:srgbClr val="0000FF"/>
                </a:solidFill>
              </a:rPr>
              <a:t>unstable isotopes</a:t>
            </a:r>
            <a:r>
              <a:rPr lang="en-CA" sz="2000" dirty="0">
                <a:solidFill>
                  <a:prstClr val="black"/>
                </a:solidFill>
              </a:rPr>
              <a:t>, resulting in spontaneous emission of particles and/or electromagnetic radiation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CA" sz="2000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prstClr val="black"/>
                </a:solidFill>
              </a:rPr>
              <a:t>Repulsive force between protons must be balanced by a strong attractive force for nuclei stability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0AE435C-D9FF-4FB1-B50D-CE425FF37173}"/>
              </a:ext>
            </a:extLst>
          </p:cNvPr>
          <p:cNvSpPr/>
          <p:nvPr/>
        </p:nvSpPr>
        <p:spPr>
          <a:xfrm>
            <a:off x="110229" y="1580127"/>
            <a:ext cx="3551796" cy="465047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5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3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Types of Nuclear Decay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Glossary Term - Beta Decay">
            <a:extLst>
              <a:ext uri="{FF2B5EF4-FFF2-40B4-BE49-F238E27FC236}">
                <a16:creationId xmlns:a16="http://schemas.microsoft.com/office/drawing/2014/main" id="{7CA0194F-F6E4-4026-B80A-3878AF325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45" y="1454038"/>
            <a:ext cx="3526026" cy="264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017E24-8656-4747-BEF7-61AD732E0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06" y="4187569"/>
            <a:ext cx="4077248" cy="2487122"/>
          </a:xfrm>
          <a:prstGeom prst="rect">
            <a:avLst/>
          </a:prstGeom>
        </p:spPr>
      </p:pic>
      <p:pic>
        <p:nvPicPr>
          <p:cNvPr id="1026" name="Picture 2" descr="Radioactivity">
            <a:extLst>
              <a:ext uri="{FF2B5EF4-FFF2-40B4-BE49-F238E27FC236}">
                <a16:creationId xmlns:a16="http://schemas.microsoft.com/office/drawing/2014/main" id="{A6C10011-EE9C-4254-BB5E-C36ADDD67C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" t="1957" r="8835" b="7782"/>
          <a:stretch/>
        </p:blipFill>
        <p:spPr bwMode="auto">
          <a:xfrm>
            <a:off x="420117" y="1313195"/>
            <a:ext cx="3056266" cy="234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00E3B3-C33B-4B43-8327-C48E238A742A}"/>
              </a:ext>
            </a:extLst>
          </p:cNvPr>
          <p:cNvSpPr txBox="1"/>
          <p:nvPr/>
        </p:nvSpPr>
        <p:spPr>
          <a:xfrm>
            <a:off x="5108090" y="4704035"/>
            <a:ext cx="411810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/>
              <a:t>Other decay processes include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/>
              <a:t>Gamma decay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/>
              <a:t>Neutron emission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/>
              <a:t>Electron capture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/>
              <a:t>Internal conversion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/>
              <a:t>Cluster decay / fission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303A8B0-8055-4A23-8E10-0FE89BFB0916}"/>
              </a:ext>
            </a:extLst>
          </p:cNvPr>
          <p:cNvSpPr/>
          <p:nvPr/>
        </p:nvSpPr>
        <p:spPr>
          <a:xfrm>
            <a:off x="420117" y="1419440"/>
            <a:ext cx="3365120" cy="2341697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4192422-A855-4B56-BF3E-826EFBF85C89}"/>
              </a:ext>
            </a:extLst>
          </p:cNvPr>
          <p:cNvSpPr/>
          <p:nvPr/>
        </p:nvSpPr>
        <p:spPr>
          <a:xfrm>
            <a:off x="4654216" y="1352403"/>
            <a:ext cx="4004124" cy="294275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70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4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8977" y="2797179"/>
            <a:ext cx="3678146" cy="26790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b="0" dirty="0"/>
              <a:t>Energy of nuclear decay comes from mass conversion, on the energy scale of MeV (1.6⨯10</a:t>
            </a:r>
            <a:r>
              <a:rPr lang="en-US" sz="1800" b="0" baseline="30000" dirty="0"/>
              <a:t>-13</a:t>
            </a:r>
            <a:r>
              <a:rPr lang="en-US" sz="1800" b="0" dirty="0"/>
              <a:t> J) released for every nuclear reaction</a:t>
            </a:r>
            <a:endParaRPr lang="en-CA" sz="1800" b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Mass-Energy Equivalence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E1CF84-09B2-4151-BBE3-C712E132C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961" y="1290900"/>
            <a:ext cx="4880224" cy="38426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A14F76-A4C9-4F31-BDDC-DF5FCD618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85" y="5970993"/>
            <a:ext cx="7041490" cy="50601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4B09B04-6B6A-4AE2-8059-A253BE3774E5}"/>
              </a:ext>
            </a:extLst>
          </p:cNvPr>
          <p:cNvSpPr/>
          <p:nvPr/>
        </p:nvSpPr>
        <p:spPr>
          <a:xfrm>
            <a:off x="69133" y="2745740"/>
            <a:ext cx="3757990" cy="192900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E3BAAC-3B6C-436D-A145-62690FD405B8}"/>
                  </a:ext>
                </a:extLst>
              </p:cNvPr>
              <p:cNvSpPr txBox="1"/>
              <p:nvPr/>
            </p:nvSpPr>
            <p:spPr>
              <a:xfrm>
                <a:off x="1214301" y="1773805"/>
                <a:ext cx="1291700" cy="3539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3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3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3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E3BAAC-3B6C-436D-A145-62690FD40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301" y="1773805"/>
                <a:ext cx="1291700" cy="353943"/>
              </a:xfrm>
              <a:prstGeom prst="rect">
                <a:avLst/>
              </a:prstGeom>
              <a:blipFill>
                <a:blip r:embed="rId4"/>
                <a:stretch>
                  <a:fillRect l="-4717" r="-1887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43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5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Binding Energy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439F96-1D5D-49DC-8FDF-DF026C504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16" y="1211923"/>
            <a:ext cx="8161520" cy="53629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A0CA50-FF31-44C1-8018-5EDEF0BD5468}"/>
              </a:ext>
            </a:extLst>
          </p:cNvPr>
          <p:cNvSpPr txBox="1"/>
          <p:nvPr/>
        </p:nvSpPr>
        <p:spPr>
          <a:xfrm>
            <a:off x="4176645" y="4016220"/>
            <a:ext cx="3981035" cy="18312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sz="1900" dirty="0"/>
          </a:p>
          <a:p>
            <a:r>
              <a:rPr lang="en-CA" sz="1900" dirty="0"/>
              <a:t>Nuclear transmutations release energy equal to the difference between binding energy of nuclei in final and initial states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5522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6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Battery/Energy Storage Device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358802F-A53D-4963-BC8E-19AB84E7F6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258309"/>
              </p:ext>
            </p:extLst>
          </p:nvPr>
        </p:nvGraphicFramePr>
        <p:xfrm>
          <a:off x="41096" y="1287344"/>
          <a:ext cx="8934451" cy="5092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2517">
                  <a:extLst>
                    <a:ext uri="{9D8B030D-6E8A-4147-A177-3AD203B41FA5}">
                      <a16:colId xmlns:a16="http://schemas.microsoft.com/office/drawing/2014/main" val="1363338782"/>
                    </a:ext>
                  </a:extLst>
                </a:gridCol>
                <a:gridCol w="593255">
                  <a:extLst>
                    <a:ext uri="{9D8B030D-6E8A-4147-A177-3AD203B41FA5}">
                      <a16:colId xmlns:a16="http://schemas.microsoft.com/office/drawing/2014/main" val="315615397"/>
                    </a:ext>
                  </a:extLst>
                </a:gridCol>
                <a:gridCol w="3354665">
                  <a:extLst>
                    <a:ext uri="{9D8B030D-6E8A-4147-A177-3AD203B41FA5}">
                      <a16:colId xmlns:a16="http://schemas.microsoft.com/office/drawing/2014/main" val="1139829725"/>
                    </a:ext>
                  </a:extLst>
                </a:gridCol>
                <a:gridCol w="3344014">
                  <a:extLst>
                    <a:ext uri="{9D8B030D-6E8A-4147-A177-3AD203B41FA5}">
                      <a16:colId xmlns:a16="http://schemas.microsoft.com/office/drawing/2014/main" val="3475306977"/>
                    </a:ext>
                  </a:extLst>
                </a:gridCol>
              </a:tblGrid>
              <a:tr h="601770">
                <a:tc rowSpan="2" gridSpan="2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Rechargeable?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421755"/>
                  </a:ext>
                </a:extLst>
              </a:tr>
              <a:tr h="481858">
                <a:tc gridSpan="2"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9725831"/>
                  </a:ext>
                </a:extLst>
              </a:tr>
              <a:tr h="2004638">
                <a:tc rowSpan="2"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Electrochemical?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Yes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7410543"/>
                  </a:ext>
                </a:extLst>
              </a:tr>
              <a:tr h="2004638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84066685"/>
                  </a:ext>
                </a:extLst>
              </a:tr>
            </a:tbl>
          </a:graphicData>
        </a:graphic>
      </p:graphicFrame>
      <p:pic>
        <p:nvPicPr>
          <p:cNvPr id="1028" name="Picture 4" descr="Flow battery - Wikipedia">
            <a:extLst>
              <a:ext uri="{FF2B5EF4-FFF2-40B4-BE49-F238E27FC236}">
                <a16:creationId xmlns:a16="http://schemas.microsoft.com/office/drawing/2014/main" id="{32CEE006-9EA7-4A62-9163-67FBE684A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734" y="2764743"/>
            <a:ext cx="2075058" cy="145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24 x Energizer EL123A CR123A 3 Volt Photo Lithium Batteries (ideal for  L.E.D flashlights)">
            <a:extLst>
              <a:ext uri="{FF2B5EF4-FFF2-40B4-BE49-F238E27FC236}">
                <a16:creationId xmlns:a16="http://schemas.microsoft.com/office/drawing/2014/main" id="{019DED63-B167-4B70-BD20-97C47BB8E6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18585" r="6854" b="17842"/>
          <a:stretch/>
        </p:blipFill>
        <p:spPr bwMode="auto">
          <a:xfrm>
            <a:off x="2296540" y="2481408"/>
            <a:ext cx="1196673" cy="59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NGKOK, THAILAND - APRIL 05, 2016: Energizer's Cylindrical AA-type.. Stock  Photo, Picture And Royalty Free Image. Image 55479317.">
            <a:extLst>
              <a:ext uri="{FF2B5EF4-FFF2-40B4-BE49-F238E27FC236}">
                <a16:creationId xmlns:a16="http://schemas.microsoft.com/office/drawing/2014/main" id="{C87D0EB2-05EE-4914-AFC8-B11DFE4F6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498" y="2552333"/>
            <a:ext cx="1738705" cy="130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uge Global Study Just Smashed One of The Last Major Arguments Against  Renewables">
            <a:extLst>
              <a:ext uri="{FF2B5EF4-FFF2-40B4-BE49-F238E27FC236}">
                <a16:creationId xmlns:a16="http://schemas.microsoft.com/office/drawing/2014/main" id="{4560A948-E963-4978-A7BB-950E1A985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56" y="4500619"/>
            <a:ext cx="2359687" cy="157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in components of a radioisotope thermoelectric generator.Taken from... |  Download Scientific Diagram">
            <a:extLst>
              <a:ext uri="{FF2B5EF4-FFF2-40B4-BE49-F238E27FC236}">
                <a16:creationId xmlns:a16="http://schemas.microsoft.com/office/drawing/2014/main" id="{7572B8B9-54C6-45C3-A4FF-20DFA2048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855" y="4575873"/>
            <a:ext cx="2250147" cy="172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944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7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Nuclear Batteries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4BBDB7-0493-4EDA-9112-1C4D11324444}"/>
              </a:ext>
            </a:extLst>
          </p:cNvPr>
          <p:cNvSpPr txBox="1"/>
          <p:nvPr/>
        </p:nvSpPr>
        <p:spPr>
          <a:xfrm>
            <a:off x="978243" y="1287345"/>
            <a:ext cx="7034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Generate electricity from nuclear decay, </a:t>
            </a:r>
            <a:r>
              <a:rPr lang="en-US" sz="2000" b="1" dirty="0"/>
              <a:t>without </a:t>
            </a:r>
            <a:r>
              <a:rPr lang="en-US" sz="2000" dirty="0"/>
              <a:t>chain reactions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A739CB-D88E-4959-BCBA-FA1E5734BB08}"/>
              </a:ext>
            </a:extLst>
          </p:cNvPr>
          <p:cNvSpPr txBox="1"/>
          <p:nvPr/>
        </p:nvSpPr>
        <p:spPr>
          <a:xfrm>
            <a:off x="847352" y="2081327"/>
            <a:ext cx="71870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Thermal Conversion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Thermoelectric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Radioisotope thermoelectric generators (</a:t>
            </a:r>
            <a:r>
              <a:rPr lang="en-US" dirty="0">
                <a:solidFill>
                  <a:srgbClr val="FF0000"/>
                </a:solidFill>
              </a:rPr>
              <a:t>RTG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Thermionic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Radioactive ‘hot’ electrode emits electrons over space-carrier barrier to a cooler electrode</a:t>
            </a:r>
          </a:p>
          <a:p>
            <a:endParaRPr lang="en-US" dirty="0"/>
          </a:p>
          <a:p>
            <a:pPr algn="ctr"/>
            <a:r>
              <a:rPr lang="en-US" b="1" dirty="0"/>
              <a:t>Non-Thermal Conversion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Electrostatic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Charged particle buildup on a conductor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Radiovoltaic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Alpha/</a:t>
            </a:r>
            <a:r>
              <a:rPr lang="en-US" dirty="0">
                <a:solidFill>
                  <a:srgbClr val="FF0000"/>
                </a:solidFill>
              </a:rPr>
              <a:t>beta</a:t>
            </a:r>
            <a:r>
              <a:rPr lang="en-US" dirty="0"/>
              <a:t>/gamma/neutron ionizing radiation through semiconductors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Optoelectric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Radioluminescent</a:t>
            </a:r>
            <a:r>
              <a:rPr lang="en-US" dirty="0"/>
              <a:t> material used, light converted to electricity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13FD94-9917-45F2-9A49-73478FBCF09F}"/>
              </a:ext>
            </a:extLst>
          </p:cNvPr>
          <p:cNvSpPr/>
          <p:nvPr/>
        </p:nvSpPr>
        <p:spPr>
          <a:xfrm>
            <a:off x="683617" y="2047719"/>
            <a:ext cx="7618552" cy="180230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F6F70B-B2CF-4820-AB1F-469F20D19E49}"/>
              </a:ext>
            </a:extLst>
          </p:cNvPr>
          <p:cNvSpPr/>
          <p:nvPr/>
        </p:nvSpPr>
        <p:spPr>
          <a:xfrm>
            <a:off x="683617" y="4034316"/>
            <a:ext cx="7618552" cy="236648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80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8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Radioisotope Thermoelectric Generators (RTGs)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480CB5-C08E-42F7-844D-6F9F64D1A9C8}"/>
              </a:ext>
            </a:extLst>
          </p:cNvPr>
          <p:cNvSpPr txBox="1"/>
          <p:nvPr/>
        </p:nvSpPr>
        <p:spPr>
          <a:xfrm>
            <a:off x="516008" y="1274200"/>
            <a:ext cx="76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Convert heat from radioisotope decay into electricity, using thermocouples.</a:t>
            </a: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C45BD9AE-3592-4F50-978C-38DBA3E02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56640"/>
              </p:ext>
            </p:extLst>
          </p:nvPr>
        </p:nvGraphicFramePr>
        <p:xfrm>
          <a:off x="4486772" y="2176428"/>
          <a:ext cx="4443571" cy="220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068">
                  <a:extLst>
                    <a:ext uri="{9D8B030D-6E8A-4147-A177-3AD203B41FA5}">
                      <a16:colId xmlns:a16="http://schemas.microsoft.com/office/drawing/2014/main" val="1953624937"/>
                    </a:ext>
                  </a:extLst>
                </a:gridCol>
                <a:gridCol w="879576">
                  <a:extLst>
                    <a:ext uri="{9D8B030D-6E8A-4147-A177-3AD203B41FA5}">
                      <a16:colId xmlns:a16="http://schemas.microsoft.com/office/drawing/2014/main" val="4098983022"/>
                    </a:ext>
                  </a:extLst>
                </a:gridCol>
                <a:gridCol w="959499">
                  <a:extLst>
                    <a:ext uri="{9D8B030D-6E8A-4147-A177-3AD203B41FA5}">
                      <a16:colId xmlns:a16="http://schemas.microsoft.com/office/drawing/2014/main" val="1490611288"/>
                    </a:ext>
                  </a:extLst>
                </a:gridCol>
                <a:gridCol w="888714">
                  <a:extLst>
                    <a:ext uri="{9D8B030D-6E8A-4147-A177-3AD203B41FA5}">
                      <a16:colId xmlns:a16="http://schemas.microsoft.com/office/drawing/2014/main" val="3750575770"/>
                    </a:ext>
                  </a:extLst>
                </a:gridCol>
                <a:gridCol w="888714">
                  <a:extLst>
                    <a:ext uri="{9D8B030D-6E8A-4147-A177-3AD203B41FA5}">
                      <a16:colId xmlns:a16="http://schemas.microsoft.com/office/drawing/2014/main" val="35536253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dirty="0"/>
                        <a:t>Isotope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Primary decay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Shielding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Power density (W/g)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Half-life (years)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512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30000" dirty="0"/>
                        <a:t>238</a:t>
                      </a:r>
                      <a:r>
                        <a:rPr lang="en-US" sz="1500" dirty="0"/>
                        <a:t>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500" dirty="0"/>
                        <a:t>α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01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30000" dirty="0"/>
                        <a:t>90</a:t>
                      </a:r>
                      <a:r>
                        <a:rPr lang="en-US" sz="1500" dirty="0"/>
                        <a:t>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500" dirty="0"/>
                        <a:t>β</a:t>
                      </a:r>
                      <a:r>
                        <a:rPr lang="en-US" sz="1500" baseline="30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10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30000" dirty="0"/>
                        <a:t>210</a:t>
                      </a:r>
                      <a:r>
                        <a:rPr lang="en-US" sz="1500" dirty="0"/>
                        <a:t>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500" dirty="0"/>
                        <a:t>α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754726"/>
                  </a:ext>
                </a:extLst>
              </a:tr>
              <a:tr h="249369"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30000" dirty="0"/>
                        <a:t>241</a:t>
                      </a:r>
                      <a:r>
                        <a:rPr lang="en-US" sz="1500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500" dirty="0"/>
                        <a:t>α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1645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72F0253-0B28-4C0D-BA4F-55A72FFF2C18}"/>
              </a:ext>
            </a:extLst>
          </p:cNvPr>
          <p:cNvSpPr txBox="1"/>
          <p:nvPr/>
        </p:nvSpPr>
        <p:spPr>
          <a:xfrm>
            <a:off x="63902" y="6600100"/>
            <a:ext cx="42883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https://en.wikipedia.org/wiki/Radioisotope_thermoelectric_generator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2C82D0-0AF6-48AF-8527-ED50DA6DA7FA}"/>
              </a:ext>
            </a:extLst>
          </p:cNvPr>
          <p:cNvSpPr txBox="1"/>
          <p:nvPr/>
        </p:nvSpPr>
        <p:spPr>
          <a:xfrm>
            <a:off x="2552292" y="6307728"/>
            <a:ext cx="2521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238</a:t>
            </a:r>
            <a:r>
              <a:rPr lang="en-US" sz="1600" dirty="0"/>
              <a:t>PuO</a:t>
            </a:r>
            <a:r>
              <a:rPr lang="en-US" sz="1600" baseline="-25000" dirty="0"/>
              <a:t>2</a:t>
            </a:r>
            <a:r>
              <a:rPr lang="en-US" sz="1600" dirty="0"/>
              <a:t> pellet, initially 62 W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7A238BB-79C6-4BCF-BA8F-FAB5E3D9F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8379"/>
            <a:ext cx="3813278" cy="350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A51D01C-C8FC-459F-8156-15176FA80C59}"/>
              </a:ext>
            </a:extLst>
          </p:cNvPr>
          <p:cNvCxnSpPr>
            <a:cxnSpLocks/>
          </p:cNvCxnSpPr>
          <p:nvPr/>
        </p:nvCxnSpPr>
        <p:spPr>
          <a:xfrm>
            <a:off x="1906639" y="3548062"/>
            <a:ext cx="932254" cy="119262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88DABB-BD23-4EB2-9D18-6F86258F0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904" y="4740686"/>
            <a:ext cx="1826487" cy="143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6E0D20-41B6-4816-AB42-C3EBAA100299}"/>
              </a:ext>
            </a:extLst>
          </p:cNvPr>
          <p:cNvSpPr txBox="1"/>
          <p:nvPr/>
        </p:nvSpPr>
        <p:spPr>
          <a:xfrm>
            <a:off x="5210721" y="4637433"/>
            <a:ext cx="3642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SiGe</a:t>
            </a:r>
            <a:r>
              <a:rPr lang="en-US" dirty="0"/>
              <a:t> semiconductor thermocouples  typically used due to their low sensitivity to radiation damage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60E1DB-5E0A-4B52-B640-452205A464DB}"/>
              </a:ext>
            </a:extLst>
          </p:cNvPr>
          <p:cNvSpPr txBox="1"/>
          <p:nvPr/>
        </p:nvSpPr>
        <p:spPr>
          <a:xfrm>
            <a:off x="5288331" y="6107673"/>
            <a:ext cx="364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Overall efficiency typically &lt;10%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C015FD-CE3B-402C-AB44-6A55CE8FAC72}"/>
              </a:ext>
            </a:extLst>
          </p:cNvPr>
          <p:cNvSpPr txBox="1"/>
          <p:nvPr/>
        </p:nvSpPr>
        <p:spPr>
          <a:xfrm>
            <a:off x="63902" y="5786395"/>
            <a:ext cx="2566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 g of </a:t>
            </a:r>
            <a:r>
              <a:rPr lang="en-US" sz="1600" baseline="30000" dirty="0"/>
              <a:t> 238</a:t>
            </a:r>
            <a:r>
              <a:rPr lang="en-US" sz="1600" dirty="0"/>
              <a:t>Pu generates 0.6 W</a:t>
            </a:r>
          </a:p>
        </p:txBody>
      </p:sp>
    </p:spTree>
    <p:extLst>
      <p:ext uri="{BB962C8B-B14F-4D97-AF65-F5344CB8AC3E}">
        <p14:creationId xmlns:p14="http://schemas.microsoft.com/office/powerpoint/2010/main" val="2731567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9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Radioisotope Thermoelectric Generators (RTGs) cont.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6F6345-EF5E-4B16-B31C-E30B4B7A2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29" y="1970200"/>
            <a:ext cx="3867150" cy="3600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7C6B85-63BA-44D5-B175-0B911F77678B}"/>
              </a:ext>
            </a:extLst>
          </p:cNvPr>
          <p:cNvSpPr txBox="1"/>
          <p:nvPr/>
        </p:nvSpPr>
        <p:spPr>
          <a:xfrm>
            <a:off x="5055612" y="1531723"/>
            <a:ext cx="3554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Electric potential build up across a temperature gradient </a:t>
            </a:r>
          </a:p>
          <a:p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 err="1">
                <a:sym typeface="Wingdings" panose="05000000000000000000" pitchFamily="2" charset="2"/>
              </a:rPr>
              <a:t>Seebeck</a:t>
            </a:r>
            <a:r>
              <a:rPr lang="en-US" dirty="0">
                <a:sym typeface="Wingdings" panose="05000000000000000000" pitchFamily="2" charset="2"/>
              </a:rPr>
              <a:t> effect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2B7BB82-D0D8-41D1-B7A4-9CA5BE628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136" y="2805676"/>
            <a:ext cx="2649127" cy="276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ACE6D9-D199-4F6C-9C1C-4C2453179420}"/>
              </a:ext>
            </a:extLst>
          </p:cNvPr>
          <p:cNvSpPr txBox="1"/>
          <p:nvPr/>
        </p:nvSpPr>
        <p:spPr>
          <a:xfrm>
            <a:off x="4572000" y="5921273"/>
            <a:ext cx="3554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RTGs use many thermocouples in series to get a usable voltage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B38BA9-F01E-4F44-AB93-7D77EDA80333}"/>
              </a:ext>
            </a:extLst>
          </p:cNvPr>
          <p:cNvSpPr txBox="1"/>
          <p:nvPr/>
        </p:nvSpPr>
        <p:spPr>
          <a:xfrm>
            <a:off x="1840285" y="1515214"/>
            <a:ext cx="956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baseline="30000" dirty="0">
                <a:solidFill>
                  <a:srgbClr val="FF0000"/>
                </a:solidFill>
              </a:rPr>
              <a:t>238</a:t>
            </a:r>
            <a:r>
              <a:rPr lang="en-US" sz="1800" b="1" dirty="0">
                <a:solidFill>
                  <a:srgbClr val="FF0000"/>
                </a:solidFill>
              </a:rPr>
              <a:t>PuO</a:t>
            </a:r>
            <a:r>
              <a:rPr lang="en-US" sz="1800" b="1" baseline="-25000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46BA73-75D7-4021-9A50-37768512FDEC}"/>
              </a:ext>
            </a:extLst>
          </p:cNvPr>
          <p:cNvSpPr txBox="1"/>
          <p:nvPr/>
        </p:nvSpPr>
        <p:spPr>
          <a:xfrm>
            <a:off x="1317654" y="5589124"/>
            <a:ext cx="229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Atmosphere/coolant</a:t>
            </a:r>
          </a:p>
        </p:txBody>
      </p:sp>
    </p:spTree>
    <p:extLst>
      <p:ext uri="{BB962C8B-B14F-4D97-AF65-F5344CB8AC3E}">
        <p14:creationId xmlns:p14="http://schemas.microsoft.com/office/powerpoint/2010/main" val="15225507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1F3DFFB-2290-49BF-B16F-706E290F85F0}" vid="{D8B5AF5A-C7A1-48F9-90A3-F8A04F2F07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Harvard1</Template>
  <TotalTime>3348</TotalTime>
  <Words>880</Words>
  <Application>Microsoft Office PowerPoint</Application>
  <PresentationFormat>On-screen Show (4:3)</PresentationFormat>
  <Paragraphs>169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Myriad Pro</vt:lpstr>
      <vt:lpstr>Essential</vt:lpstr>
      <vt:lpstr>PowerPoint Presentation</vt:lpstr>
      <vt:lpstr>Fundamentals of Nuclear Reactions</vt:lpstr>
      <vt:lpstr>Types of Nuclear Decay</vt:lpstr>
      <vt:lpstr>Mass-Energy Equivalence</vt:lpstr>
      <vt:lpstr>Binding Energy</vt:lpstr>
      <vt:lpstr>Battery/Energy Storage Device</vt:lpstr>
      <vt:lpstr>Nuclear Batteries</vt:lpstr>
      <vt:lpstr>Radioisotope Thermoelectric Generators (RTGs)</vt:lpstr>
      <vt:lpstr>Radioisotope Thermoelectric Generators (RTGs) cont.</vt:lpstr>
      <vt:lpstr>Radioisotope Thermoelectric Generators (RTGs) cont.</vt:lpstr>
      <vt:lpstr>Pacemakers</vt:lpstr>
      <vt:lpstr>Betavoltaics</vt:lpstr>
      <vt:lpstr>Betavoltaics cont.</vt:lpstr>
      <vt:lpstr>Who’s currently working on Betavoltaics?</vt:lpstr>
      <vt:lpstr>Betavoltaic “Diamond Battery”</vt:lpstr>
      <vt:lpstr>Betavoltaic “Diamond Battery” part 2</vt:lpstr>
      <vt:lpstr>Future of Nuclear Batteries?</vt:lpstr>
      <vt:lpstr>Further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Fell, Eric</dc:creator>
  <cp:lastModifiedBy>Fell, Eric</cp:lastModifiedBy>
  <cp:revision>215</cp:revision>
  <dcterms:created xsi:type="dcterms:W3CDTF">2020-02-02T19:11:58Z</dcterms:created>
  <dcterms:modified xsi:type="dcterms:W3CDTF">2020-09-25T15:55:19Z</dcterms:modified>
</cp:coreProperties>
</file>