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9" r:id="rId2"/>
    <p:sldId id="280" r:id="rId3"/>
    <p:sldId id="281" r:id="rId4"/>
    <p:sldId id="257" r:id="rId5"/>
    <p:sldId id="282" r:id="rId6"/>
    <p:sldId id="261" r:id="rId7"/>
    <p:sldId id="278" r:id="rId8"/>
    <p:sldId id="265" r:id="rId9"/>
    <p:sldId id="266" r:id="rId10"/>
    <p:sldId id="262" r:id="rId11"/>
    <p:sldId id="273" r:id="rId12"/>
    <p:sldId id="263" r:id="rId13"/>
    <p:sldId id="283" r:id="rId14"/>
    <p:sldId id="284" r:id="rId15"/>
    <p:sldId id="276" r:id="rId16"/>
    <p:sldId id="286" r:id="rId17"/>
    <p:sldId id="271" r:id="rId18"/>
    <p:sldId id="272" r:id="rId19"/>
    <p:sldId id="277" r:id="rId20"/>
    <p:sldId id="285"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0"/>
    <p:restoredTop sz="95255"/>
  </p:normalViewPr>
  <p:slideViewPr>
    <p:cSldViewPr snapToGrid="0" snapToObjects="1">
      <p:cViewPr varScale="1">
        <p:scale>
          <a:sx n="97" d="100"/>
          <a:sy n="97" d="100"/>
        </p:scale>
        <p:origin x="5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BFC6C-CAB9-CB4C-9DBF-D296A5D1AA6A}" type="datetimeFigureOut">
              <a:rPr lang="en-US" smtClean="0"/>
              <a:t>5/1/20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6764B-7543-2747-A9B5-F775F9CC243F}" type="slidenum">
              <a:rPr lang="en-US" smtClean="0"/>
              <a:t>‹#›</a:t>
            </a:fld>
            <a:endParaRPr lang="en-US"/>
          </a:p>
        </p:txBody>
      </p:sp>
    </p:spTree>
    <p:extLst>
      <p:ext uri="{BB962C8B-B14F-4D97-AF65-F5344CB8AC3E}">
        <p14:creationId xmlns:p14="http://schemas.microsoft.com/office/powerpoint/2010/main" val="132821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nature.com/articles/s43017-019-0011-8#ref-CR40" TargetMode="External"/><Relationship Id="rId3" Type="http://schemas.openxmlformats.org/officeDocument/2006/relationships/hyperlink" Target="https://www.nature.com/articles/s43017-019-0011-8#ref-CR38" TargetMode="External"/><Relationship Id="rId7" Type="http://schemas.openxmlformats.org/officeDocument/2006/relationships/hyperlink" Target="https://www.nature.com/articles/s43017-019-0011-8#ref-CR39"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ature.com/articles/s43017-019-0011-8#ref-CR14" TargetMode="External"/><Relationship Id="rId5" Type="http://schemas.openxmlformats.org/officeDocument/2006/relationships/hyperlink" Target="https://www.nature.com/articles/s43017-019-0011-8#ref-CR13" TargetMode="External"/><Relationship Id="rId4" Type="http://schemas.openxmlformats.org/officeDocument/2006/relationships/hyperlink" Target="https://www.nature.com/articles/s43017-019-0011-8#ref-CR24" TargetMode="External"/><Relationship Id="rId9" Type="http://schemas.openxmlformats.org/officeDocument/2006/relationships/hyperlink" Target="https://www.nature.com/articles/s43017-019-0011-8#ref-CR41"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ature.com/articles/s43017-019-0011-8#Fig1" TargetMode="External"/><Relationship Id="rId13" Type="http://schemas.openxmlformats.org/officeDocument/2006/relationships/hyperlink" Target="https://www.nature.com/articles/s43017-019-0011-8#ref-CR82" TargetMode="External"/><Relationship Id="rId3" Type="http://schemas.openxmlformats.org/officeDocument/2006/relationships/hyperlink" Target="https://www.nature.com/articles/s43017-019-0011-8#Fig4" TargetMode="External"/><Relationship Id="rId7" Type="http://schemas.openxmlformats.org/officeDocument/2006/relationships/hyperlink" Target="https://www.nature.com/articles/s43017-019-0011-8#ref-CR78" TargetMode="External"/><Relationship Id="rId12" Type="http://schemas.openxmlformats.org/officeDocument/2006/relationships/hyperlink" Target="https://www.nature.com/articles/s43017-019-0011-8#ref-CR31" TargetMode="External"/><Relationship Id="rId2" Type="http://schemas.openxmlformats.org/officeDocument/2006/relationships/slide" Target="../slides/slide13.xml"/><Relationship Id="rId16" Type="http://schemas.openxmlformats.org/officeDocument/2006/relationships/hyperlink" Target="https://www.nature.com/articles/s43017-019-0011-8#ref-CR84" TargetMode="External"/><Relationship Id="rId1" Type="http://schemas.openxmlformats.org/officeDocument/2006/relationships/notesMaster" Target="../notesMasters/notesMaster1.xml"/><Relationship Id="rId6" Type="http://schemas.openxmlformats.org/officeDocument/2006/relationships/hyperlink" Target="https://www.nature.com/articles/s43017-019-0011-8#ref-CR77" TargetMode="External"/><Relationship Id="rId11" Type="http://schemas.openxmlformats.org/officeDocument/2006/relationships/hyperlink" Target="https://www.nature.com/articles/s43017-019-0011-8#ref-CR81" TargetMode="External"/><Relationship Id="rId5" Type="http://schemas.openxmlformats.org/officeDocument/2006/relationships/hyperlink" Target="https://www.nature.com/articles/s43017-019-0011-8#ref-CR12" TargetMode="External"/><Relationship Id="rId15" Type="http://schemas.openxmlformats.org/officeDocument/2006/relationships/hyperlink" Target="https://www.nature.com/articles/s43017-019-0011-8#ref-CR83" TargetMode="External"/><Relationship Id="rId10" Type="http://schemas.openxmlformats.org/officeDocument/2006/relationships/hyperlink" Target="https://www.nature.com/articles/s43017-019-0011-8#ref-CR80" TargetMode="External"/><Relationship Id="rId4" Type="http://schemas.openxmlformats.org/officeDocument/2006/relationships/hyperlink" Target="https://www.nature.com/articles/s43017-019-0011-8#ref-CR11" TargetMode="External"/><Relationship Id="rId9" Type="http://schemas.openxmlformats.org/officeDocument/2006/relationships/hyperlink" Target="https://www.nature.com/articles/s43017-019-0011-8#ref-CR79" TargetMode="External"/><Relationship Id="rId14" Type="http://schemas.openxmlformats.org/officeDocument/2006/relationships/hyperlink" Target="https://www.nature.com/articles/s43017-019-0011-8#ref-CR23"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nature.com/articles/s43017-019-0011-8#ref-CR80" TargetMode="External"/><Relationship Id="rId3" Type="http://schemas.openxmlformats.org/officeDocument/2006/relationships/hyperlink" Target="https://www.nature.com/articles/s43017-019-0011-8#ref-CR104" TargetMode="External"/><Relationship Id="rId7" Type="http://schemas.openxmlformats.org/officeDocument/2006/relationships/hyperlink" Target="https://www.nature.com/articles/s43017-019-0011-8#Fig7"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nature.com/articles/s43017-019-0011-8#Fig5" TargetMode="External"/><Relationship Id="rId5" Type="http://schemas.openxmlformats.org/officeDocument/2006/relationships/hyperlink" Target="https://www.nature.com/articles/s43017-019-0011-8#ref-CR121" TargetMode="External"/><Relationship Id="rId4" Type="http://schemas.openxmlformats.org/officeDocument/2006/relationships/hyperlink" Target="https://www.nature.com/articles/s43017-019-0011-8#ref-CR12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articles/s43017-019-0011-8#Fig5"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nature.com/articles/s43017-019-0011-8#ref-CR13" TargetMode="External"/><Relationship Id="rId4" Type="http://schemas.openxmlformats.org/officeDocument/2006/relationships/hyperlink" Target="https://www.nature.com/articles/s43017-019-0011-8#ref-CR14"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nature.com/articles/s43017-019-0011-8#ref-CR91" TargetMode="External"/><Relationship Id="rId3" Type="http://schemas.openxmlformats.org/officeDocument/2006/relationships/hyperlink" Target="https://www.nature.com/articles/s43017-019-0011-8#ref-CR86" TargetMode="External"/><Relationship Id="rId7" Type="http://schemas.openxmlformats.org/officeDocument/2006/relationships/hyperlink" Target="https://www.nature.com/articles/s43017-019-0011-8#ref-CR9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ature.com/articles/s43017-019-0011-8#ref-CR89" TargetMode="External"/><Relationship Id="rId5" Type="http://schemas.openxmlformats.org/officeDocument/2006/relationships/hyperlink" Target="https://www.nature.com/articles/s43017-019-0011-8#ref-CR88" TargetMode="External"/><Relationship Id="rId4" Type="http://schemas.openxmlformats.org/officeDocument/2006/relationships/hyperlink" Target="https://www.nature.com/articles/s43017-019-0011-8#ref-CR87" TargetMode="External"/><Relationship Id="rId9" Type="http://schemas.openxmlformats.org/officeDocument/2006/relationships/hyperlink" Target="https://www.nature.com/articles/s43017-019-0011-8#ref-CR9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s43017-019-0011-8#ref-CR93"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nature.com/articles/s43017-019-0011-8#ref-CR95" TargetMode="External"/><Relationship Id="rId4" Type="http://schemas.openxmlformats.org/officeDocument/2006/relationships/hyperlink" Target="https://www.nature.com/articles/s43017-019-0011-8#ref-CR9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ure.com/articles/s43017-019-0011-8#ref-CR106"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nature.com/articles/s43017-019-0011-8#Fig7" TargetMode="External"/><Relationship Id="rId4" Type="http://schemas.openxmlformats.org/officeDocument/2006/relationships/hyperlink" Target="https://www.nature.com/articles/s43017-019-0011-8#ref-CR107"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ure.com/articles/s43017-019-0011-8#ref-CR98"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nature.com/articles/s43017-019-0011-8#ref-CR101" TargetMode="External"/><Relationship Id="rId5" Type="http://schemas.openxmlformats.org/officeDocument/2006/relationships/hyperlink" Target="https://www.nature.com/articles/s43017-019-0011-8#ref-CR100" TargetMode="External"/><Relationship Id="rId4" Type="http://schemas.openxmlformats.org/officeDocument/2006/relationships/hyperlink" Target="https://www.nature.com/articles/s43017-019-0011-8#ref-CR9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Lake_Nyos_disaster"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Lake_Nyos#cite_note-Eos2016-3" TargetMode="External"/><Relationship Id="rId4" Type="http://schemas.openxmlformats.org/officeDocument/2006/relationships/hyperlink" Target="https://en.wikipedia.org/wiki/Asphyxi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ture.com/articles/s43017-019-0011-8#ref-CR7"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ature.com/articles/s43017-019-0011-8#ref-CR8" TargetMode="External"/><Relationship Id="rId4" Type="http://schemas.openxmlformats.org/officeDocument/2006/relationships/hyperlink" Target="https://www.nature.com/articles/s43017-019-0011-8#Fig1"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nature.com/articles/s43017-019-0011-8#ref-CR19" TargetMode="External"/><Relationship Id="rId13" Type="http://schemas.openxmlformats.org/officeDocument/2006/relationships/hyperlink" Target="https://www.nature.com/articles/s43017-019-0011-8#ref-CR47" TargetMode="External"/><Relationship Id="rId3" Type="http://schemas.openxmlformats.org/officeDocument/2006/relationships/hyperlink" Target="https://www.nature.com/articles/s43017-019-0011-8#Equ1" TargetMode="External"/><Relationship Id="rId7" Type="http://schemas.openxmlformats.org/officeDocument/2006/relationships/hyperlink" Target="https://www.nature.com/articles/s43017-019-0011-8#ref-CR18" TargetMode="External"/><Relationship Id="rId12" Type="http://schemas.openxmlformats.org/officeDocument/2006/relationships/hyperlink" Target="https://www.nature.com/articles/s43017-019-0011-8#ref-CR23"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ature.com/articles/s43017-019-0011-8#ref-CR17" TargetMode="External"/><Relationship Id="rId11" Type="http://schemas.openxmlformats.org/officeDocument/2006/relationships/hyperlink" Target="https://www.nature.com/articles/s43017-019-0011-8#ref-CR22" TargetMode="External"/><Relationship Id="rId5" Type="http://schemas.openxmlformats.org/officeDocument/2006/relationships/hyperlink" Target="https://www.nature.com/articles/s43017-019-0011-8#ref-CR16" TargetMode="External"/><Relationship Id="rId10" Type="http://schemas.openxmlformats.org/officeDocument/2006/relationships/hyperlink" Target="https://www.nature.com/articles/s43017-019-0011-8#ref-CR21" TargetMode="External"/><Relationship Id="rId4" Type="http://schemas.openxmlformats.org/officeDocument/2006/relationships/hyperlink" Target="https://www.nature.com/articles/s43017-019-0011-8#ref-CR15" TargetMode="External"/><Relationship Id="rId9" Type="http://schemas.openxmlformats.org/officeDocument/2006/relationships/hyperlink" Target="https://www.nature.com/articles/s43017-019-0011-8#ref-CR20" TargetMode="External"/><Relationship Id="rId14" Type="http://schemas.openxmlformats.org/officeDocument/2006/relationships/hyperlink" Target="https://www.nature.com/articles/s43017-019-0011-8#ref-CR48"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e.com/articles/s43017-019-0011-8#ref-CR47"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ture.com/articles/s43017-019-0011-8#ref-CR48"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nature.com/articles/s43017-019-0011-8#ref-CR111" TargetMode="External"/><Relationship Id="rId3" Type="http://schemas.openxmlformats.org/officeDocument/2006/relationships/hyperlink" Target="https://www.nature.com/articles/s43017-019-0011-8#ref-CR47" TargetMode="External"/><Relationship Id="rId7" Type="http://schemas.openxmlformats.org/officeDocument/2006/relationships/hyperlink" Target="https://www.nature.com/articles/s43017-019-0011-8#ref-CR45"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ature.com/articles/s43017-019-0011-8#ref-CR110" TargetMode="External"/><Relationship Id="rId11" Type="http://schemas.openxmlformats.org/officeDocument/2006/relationships/hyperlink" Target="https://www.nature.com/articles/s43017-019-0011-8#ref-CR46" TargetMode="External"/><Relationship Id="rId5" Type="http://schemas.openxmlformats.org/officeDocument/2006/relationships/hyperlink" Target="https://www.nature.com/articles/s43017-019-0011-8#ref-CR84" TargetMode="External"/><Relationship Id="rId10" Type="http://schemas.openxmlformats.org/officeDocument/2006/relationships/hyperlink" Target="https://www.nature.com/articles/s43017-019-0011-8#ref-CR20" TargetMode="External"/><Relationship Id="rId4" Type="http://schemas.openxmlformats.org/officeDocument/2006/relationships/hyperlink" Target="https://www.nature.com/articles/s43017-019-0011-8#ref-CR109" TargetMode="External"/><Relationship Id="rId9" Type="http://schemas.openxmlformats.org/officeDocument/2006/relationships/hyperlink" Target="https://www.nature.com/articles/s43017-019-0011-8#ref-CR11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articles/s43017-019-0011-8#Fig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ature.com/articles/s43017-019-0011-8#ref-CR3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AFOLU=Agriculture, forestry, and other land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S1 is a sustainability oriented scenario, S2 is a middle-of-the-road scenario, and S5 is a fossil-fuel intensive and high energy demand scenario. LED is a scenario with particularly low energy demand. </a:t>
            </a:r>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2</a:t>
            </a:fld>
            <a:endParaRPr lang="en-US"/>
          </a:p>
        </p:txBody>
      </p:sp>
    </p:spTree>
    <p:extLst>
      <p:ext uri="{BB962C8B-B14F-4D97-AF65-F5344CB8AC3E}">
        <p14:creationId xmlns:p14="http://schemas.microsoft.com/office/powerpoint/2010/main" val="275973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storage potential of hydrothermally active geothermal systems located onshore in Iceland, the largest land mass above sea level along the mid-oceanic ridges, has been estimated by direct measurements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bound in carbonates in drill cuttings from three basalt-hosted geothermal fields. Although these carbonates are precipitated over long timescales (10,000–300,000 years), the results provide insight into the permeability and active porosity of natural systems and indicate that young and fresh basalts can naturally store &gt;100 kg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per m</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(ref.</a:t>
            </a:r>
            <a:r>
              <a:rPr lang="en-US" sz="1200" b="0" i="0" u="none" strike="noStrike" kern="1200" baseline="30000" dirty="0">
                <a:solidFill>
                  <a:schemeClr val="tx1"/>
                </a:solidFill>
                <a:effectLst/>
                <a:latin typeface="+mn-lt"/>
                <a:ea typeface="+mn-ea"/>
                <a:cs typeface="+mn-cs"/>
                <a:hlinkClick r:id="rId3" tooltip="Wiese, F., Fridriksson, T. &amp; Ármannsson, H. CO&#10;2 Fixation by calcite in high-temperature geothermal systems in Iceland (ÍSOR, 2008)."/>
              </a:rPr>
              <a:t>38</a:t>
            </a:r>
            <a:r>
              <a:rPr lang="en-US" sz="1200" b="0" i="0" kern="1200" dirty="0">
                <a:solidFill>
                  <a:schemeClr val="tx1"/>
                </a:solidFill>
                <a:effectLst/>
                <a:latin typeface="+mn-lt"/>
                <a:ea typeface="+mn-ea"/>
                <a:cs typeface="+mn-cs"/>
              </a:rPr>
              <a:t>). On the basis of this estimate, the theoretical storage capacity of the ocean ridges is on the order of 100,000–250,000 GtCO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orders of magnitude larger than the amount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that would be derived from the burning of all fossil fuel</a:t>
            </a:r>
            <a:r>
              <a:rPr lang="en-US" sz="1200" b="0" i="0" u="none" strike="noStrike" kern="1200" baseline="30000" dirty="0">
                <a:solidFill>
                  <a:schemeClr val="tx1"/>
                </a:solidFill>
                <a:effectLst/>
                <a:latin typeface="+mn-lt"/>
                <a:ea typeface="+mn-ea"/>
                <a:cs typeface="+mn-cs"/>
                <a:hlinkClick r:id="rId4" tooltip="Snæbjörnsdóttir, S. Ó. et al. CO2 storage potential of basaltic rocks in Iceland and the oceanic ridges. Energy Procedia 63, 4585–4600 (2014)."/>
              </a:rPr>
              <a:t>24</a:t>
            </a:r>
            <a:r>
              <a:rPr lang="en-US" sz="1200" b="0" i="0" kern="1200" dirty="0">
                <a:solidFill>
                  <a:schemeClr val="tx1"/>
                </a:solidFill>
                <a:effectLst/>
                <a:latin typeface="+mn-lt"/>
                <a:ea typeface="+mn-ea"/>
                <a:cs typeface="+mn-cs"/>
              </a:rPr>
              <a:t>. This value agrees with other estimates that verify the enormous storage capacity of both sub-ocean</a:t>
            </a:r>
            <a:r>
              <a:rPr lang="en-US" sz="1200" b="0" i="0" u="none" strike="noStrike" kern="1200" baseline="30000" dirty="0">
                <a:solidFill>
                  <a:schemeClr val="tx1"/>
                </a:solidFill>
                <a:effectLst/>
                <a:latin typeface="+mn-lt"/>
                <a:ea typeface="+mn-ea"/>
                <a:cs typeface="+mn-cs"/>
                <a:hlinkClick r:id="rId5" tooltip="Goldberg, D. S., Kent, D. V. &amp; Olsen, P. E. Potential on-shore and off-shore reservoirs for CO2 sequestration in Central Atlantic magmatic province basalts. Proc. Natl Acad. Sci.USA 107, 1327–1332 (2010)."/>
              </a:rPr>
              <a:t>13</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Goldberg, D. S., Takahashi, T. &amp; Slagle, A. L. Carbon dioxide sequestration in deep-sea basalt. Proc. Natl Acad. Sci. USA 105, 9920–9925 (2008)."/>
              </a:rPr>
              <a:t>14</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Marieni, C., Henstock, T. J. &amp; Teagle, D. A. H. Geological storage of CO2 within the oceanic crust by gravitational trapping. Geophys. Res. Lett. 40, 6219–6224 (2013)."/>
              </a:rPr>
              <a:t>39</a:t>
            </a:r>
            <a:r>
              <a:rPr lang="en-US" sz="1200" b="0" i="0" kern="1200" dirty="0">
                <a:solidFill>
                  <a:schemeClr val="tx1"/>
                </a:solidFill>
                <a:effectLst/>
                <a:latin typeface="+mn-lt"/>
                <a:ea typeface="+mn-ea"/>
                <a:cs typeface="+mn-cs"/>
              </a:rPr>
              <a:t> and onshore</a:t>
            </a:r>
            <a:r>
              <a:rPr lang="en-US" sz="1200" b="0" i="0" u="none" strike="noStrike" kern="1200" baseline="30000" dirty="0">
                <a:solidFill>
                  <a:schemeClr val="tx1"/>
                </a:solidFill>
                <a:effectLst/>
                <a:latin typeface="+mn-lt"/>
                <a:ea typeface="+mn-ea"/>
                <a:cs typeface="+mn-cs"/>
                <a:hlinkClick r:id="rId8" tooltip="Callow, B., Falcon-Suarez, I., Ahmed, S. &amp; Matter, J. M. Assessing the carbon sequestration potential of basalt using X-ray micro-CT and rock mechanics. Int. J. Greenh. Gas Control 70, 146–156 (2018)."/>
              </a:rPr>
              <a:t>40</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9" tooltip="McGrail, B. P. et al. Potential for carbon dioxide sequestration in flood basalts. J. Geophys. Res. 111, B12201 (2006)."/>
              </a:rPr>
              <a:t>41</a:t>
            </a:r>
            <a:r>
              <a:rPr lang="en-US" sz="1200" b="0" i="0" kern="1200" dirty="0">
                <a:solidFill>
                  <a:schemeClr val="tx1"/>
                </a:solidFill>
                <a:effectLst/>
                <a:latin typeface="+mn-lt"/>
                <a:ea typeface="+mn-ea"/>
                <a:cs typeface="+mn-cs"/>
              </a:rPr>
              <a:t> basalts.</a:t>
            </a:r>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12</a:t>
            </a:fld>
            <a:endParaRPr lang="en-US"/>
          </a:p>
        </p:txBody>
      </p:sp>
    </p:spTree>
    <p:extLst>
      <p:ext uri="{BB962C8B-B14F-4D97-AF65-F5344CB8AC3E}">
        <p14:creationId xmlns:p14="http://schemas.microsoft.com/office/powerpoint/2010/main" val="208442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https://</a:t>
            </a:r>
            <a:r>
              <a:rPr lang="en-US" sz="1200" b="1" i="0" kern="1200" dirty="0" err="1">
                <a:solidFill>
                  <a:schemeClr val="tx1"/>
                </a:solidFill>
                <a:effectLst/>
                <a:latin typeface="+mn-lt"/>
                <a:ea typeface="+mn-ea"/>
                <a:cs typeface="+mn-cs"/>
              </a:rPr>
              <a:t>vimeo.com</a:t>
            </a:r>
            <a:r>
              <a:rPr lang="en-US" sz="1200" b="1" i="0" kern="1200" dirty="0">
                <a:solidFill>
                  <a:schemeClr val="tx1"/>
                </a:solidFill>
                <a:effectLst/>
                <a:latin typeface="+mn-lt"/>
                <a:ea typeface="+mn-ea"/>
                <a:cs typeface="+mn-cs"/>
              </a:rPr>
              <a:t>/187966586 Start at 1:17</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a:t>
            </a:r>
            <a:r>
              <a:rPr lang="en-US" sz="1200" b="1" i="0" kern="1200" dirty="0" err="1">
                <a:solidFill>
                  <a:schemeClr val="tx1"/>
                </a:solidFill>
                <a:effectLst/>
                <a:latin typeface="+mn-lt"/>
                <a:ea typeface="+mn-ea"/>
                <a:cs typeface="+mn-cs"/>
              </a:rPr>
              <a:t>CarbFix</a:t>
            </a:r>
            <a:r>
              <a:rPr lang="en-US" sz="1200" b="1" i="0" kern="1200" dirty="0">
                <a:solidFill>
                  <a:schemeClr val="tx1"/>
                </a:solidFill>
                <a:effectLst/>
                <a:latin typeface="+mn-lt"/>
                <a:ea typeface="+mn-ea"/>
                <a:cs typeface="+mn-cs"/>
              </a:rPr>
              <a:t> project</a:t>
            </a:r>
          </a:p>
          <a:p>
            <a:r>
              <a:rPr lang="en-US" sz="1200" b="0" i="0" kern="1200" dirty="0">
                <a:solidFill>
                  <a:schemeClr val="tx1"/>
                </a:solidFill>
                <a:effectLst/>
                <a:latin typeface="+mn-lt"/>
                <a:ea typeface="+mn-ea"/>
                <a:cs typeface="+mn-cs"/>
              </a:rPr>
              <a:t>The pilot phase of 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project, funded by the European Union, was undertaken in 2012 near the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 geothermal power plant in southwest Iceland. A total of 230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pure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a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S gas mixture from the geothermal plant were fully dissolved in locally sourced groundwater during their injection to a depth of ~500 m into basaltic rocks (Fig. </a:t>
            </a:r>
            <a:r>
              <a:rPr lang="en-US" sz="1200" b="0" i="0" u="none" strike="noStrike" kern="1200" dirty="0">
                <a:solidFill>
                  <a:schemeClr val="tx1"/>
                </a:solidFill>
                <a:effectLst/>
                <a:latin typeface="+mn-lt"/>
                <a:ea typeface="+mn-ea"/>
                <a:cs typeface="+mn-cs"/>
                <a:hlinkClick r:id="rId3"/>
              </a:rPr>
              <a:t>4a</a:t>
            </a:r>
            <a:r>
              <a:rPr lang="en-US" sz="1200" b="0" i="0" kern="1200" dirty="0">
                <a:solidFill>
                  <a:schemeClr val="tx1"/>
                </a:solidFill>
                <a:effectLst/>
                <a:latin typeface="+mn-lt"/>
                <a:ea typeface="+mn-ea"/>
                <a:cs typeface="+mn-cs"/>
              </a:rPr>
              <a:t>). The temperature of the target basaltic reservoir was 20–50 °C. The method requires large amounts of water: ~25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water for each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of gas injected to fully dissolve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depth. However, as the gas-charged water is denser than fresh water, solubility trapping occurs immediately</a:t>
            </a:r>
            <a:r>
              <a:rPr lang="en-US" sz="1200" b="0" i="0" u="none" strike="noStrike" kern="1200" baseline="30000" dirty="0">
                <a:solidFill>
                  <a:schemeClr val="tx1"/>
                </a:solidFill>
                <a:effectLst/>
                <a:latin typeface="+mn-lt"/>
                <a:ea typeface="+mn-ea"/>
                <a:cs typeface="+mn-cs"/>
                <a:hlinkClick r:id="rId4" tooltip="Sigfusson, B. et al. Solving the carbon-dioxide buoyancy challenge: the design and field testing of a dissolved CO2 injection system. Int. J. Greenh. Gas Control 37, 213–219 (2015)."/>
              </a:rPr>
              <a:t>11</a:t>
            </a:r>
            <a:r>
              <a:rPr lang="en-US" sz="1200" b="0" i="0" kern="1200" dirty="0">
                <a:solidFill>
                  <a:schemeClr val="tx1"/>
                </a:solidFill>
                <a:effectLst/>
                <a:latin typeface="+mn-lt"/>
                <a:ea typeface="+mn-ea"/>
                <a:cs typeface="+mn-cs"/>
              </a:rPr>
              <a:t>. Injection of the acidic gas-charged water accelerates metal release from the bedrock and, hence, the formation of carbonate minerals</a:t>
            </a:r>
            <a:r>
              <a:rPr lang="en-US" sz="1200" b="0" i="0" u="none" strike="noStrike" kern="1200" baseline="30000" dirty="0">
                <a:solidFill>
                  <a:schemeClr val="tx1"/>
                </a:solidFill>
                <a:effectLst/>
                <a:latin typeface="+mn-lt"/>
                <a:ea typeface="+mn-ea"/>
                <a:cs typeface="+mn-cs"/>
                <a:hlinkClick r:id="rId5" tooltip="Matter, J. M. et al. Rapid carbon mineralization for permanent disposal of anthropogenic carbon dioxide emissions. Science 352, 1312–1314 (2016). Reports on the results from the rapid mineralization of the CarbFix pilot injection."/>
              </a:rPr>
              <a:t>12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Snæbjörnsdóttir, S. Ó. et al. The chemistry and saturation states of subsurface fluids during the in situ mineralisation of CO2 and H2S at the CarbFix site in SW-Iceland. Int. J. Greenh. Gas Control 58, 87–102 (2017)."/>
              </a:rPr>
              <a:t>77</a:t>
            </a:r>
            <a:r>
              <a:rPr lang="en-US" sz="1200" b="0" i="0" kern="1200" dirty="0">
                <a:solidFill>
                  <a:schemeClr val="tx1"/>
                </a:solidFill>
                <a:effectLst/>
                <a:latin typeface="+mn-lt"/>
                <a:ea typeface="+mn-ea"/>
                <a:cs typeface="+mn-cs"/>
              </a:rPr>
              <a:t>. The carbonation process was quantified using reactive and non-reactive tracers and isotopes, which revealed the rapid mineralization of the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(refs</a:t>
            </a:r>
            <a:r>
              <a:rPr lang="en-US" sz="1200" b="0" i="0" u="none" strike="noStrike" kern="1200" baseline="30000" dirty="0">
                <a:solidFill>
                  <a:schemeClr val="tx1"/>
                </a:solidFill>
                <a:effectLst/>
                <a:latin typeface="+mn-lt"/>
                <a:ea typeface="+mn-ea"/>
                <a:cs typeface="+mn-cs"/>
                <a:hlinkClick r:id="rId5" tooltip="Matter, J. M. et al. Rapid carbon mineralization for permanent disposal of anthropogenic carbon dioxide emissions. Science 352, 1312–1314 (2016). Reports on the results from the rapid mineralization of the CarbFix pilot injection."/>
              </a:rPr>
              <a:t>12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Pogge von Strandmann, P. A. E. et al. Rapid CO2 mineralisation into calcite at the CarbFix storage site quantified using calcium isotopes. Nat. Commun. 10, 1983 (2019)."/>
              </a:rPr>
              <a:t>78</a:t>
            </a:r>
            <a:r>
              <a:rPr lang="en-US" sz="1200" b="0" i="0" kern="1200" dirty="0">
                <a:solidFill>
                  <a:schemeClr val="tx1"/>
                </a:solidFill>
                <a:effectLst/>
                <a:latin typeface="+mn-lt"/>
                <a:ea typeface="+mn-ea"/>
                <a:cs typeface="+mn-cs"/>
              </a:rPr>
              <a:t>), with &gt;95% of the injected gas mineralized within 2 years (Fig. </a:t>
            </a:r>
            <a:r>
              <a:rPr lang="en-US" sz="1200" b="0" i="0" u="none" strike="noStrike" kern="1200" dirty="0">
                <a:solidFill>
                  <a:schemeClr val="tx1"/>
                </a:solidFill>
                <a:effectLst/>
                <a:latin typeface="+mn-lt"/>
                <a:ea typeface="+mn-ea"/>
                <a:cs typeface="+mn-cs"/>
                <a:hlinkClick r:id="rId8"/>
              </a:rPr>
              <a:t>1b</a:t>
            </a:r>
            <a:r>
              <a:rPr lang="en-US" sz="1200" b="0" i="0" kern="1200" dirty="0">
                <a:solidFill>
                  <a:schemeClr val="tx1"/>
                </a:solidFill>
                <a:effectLst/>
                <a:latin typeface="+mn-lt"/>
                <a:ea typeface="+mn-ea"/>
                <a:cs typeface="+mn-cs"/>
              </a:rPr>
              <a:t>). The injection also led to an increase in the mass of the subsurface biota</a:t>
            </a:r>
            <a:r>
              <a:rPr lang="en-US" sz="1200" b="0" i="0" u="none" strike="noStrike" kern="1200" baseline="30000" dirty="0">
                <a:solidFill>
                  <a:schemeClr val="tx1"/>
                </a:solidFill>
                <a:effectLst/>
                <a:latin typeface="+mn-lt"/>
                <a:ea typeface="+mn-ea"/>
                <a:cs typeface="+mn-cs"/>
                <a:hlinkClick r:id="rId9" tooltip="Trias, R. et al. High reactivity of deep biota under anthropogenic CO2 injection into basalt. Nat. Commun. 8, 1063 (2017)."/>
              </a:rPr>
              <a:t>79</a:t>
            </a:r>
            <a:r>
              <a:rPr lang="en-US" sz="1200" b="0" i="0" kern="1200" dirty="0">
                <a:solidFill>
                  <a:schemeClr val="tx1"/>
                </a:solidFill>
                <a:effectLst/>
                <a:latin typeface="+mn-lt"/>
                <a:ea typeface="+mn-ea"/>
                <a:cs typeface="+mn-cs"/>
              </a:rPr>
              <a:t>, but carbon isotope measurements demonstrate that this biota increase contributed negligibly to the subsurface carbon fixation.</a:t>
            </a:r>
          </a:p>
          <a:p>
            <a:r>
              <a:rPr lang="en-US" sz="1200" b="0" i="0" kern="1200" dirty="0">
                <a:solidFill>
                  <a:schemeClr val="tx1"/>
                </a:solidFill>
                <a:effectLst/>
                <a:latin typeface="+mn-lt"/>
                <a:ea typeface="+mn-ea"/>
                <a:cs typeface="+mn-cs"/>
              </a:rPr>
              <a:t>Following the success of the initial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project in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 the project was upscaled starting in 2014 in a hotter, deeper reservoir, with a stepwise increase in the amount of gases injected</a:t>
            </a:r>
            <a:r>
              <a:rPr lang="en-US" sz="1200" b="0" i="0" u="none" strike="noStrike" kern="1200" baseline="30000" dirty="0">
                <a:solidFill>
                  <a:schemeClr val="tx1"/>
                </a:solidFill>
                <a:effectLst/>
                <a:latin typeface="+mn-lt"/>
                <a:ea typeface="+mn-ea"/>
                <a:cs typeface="+mn-cs"/>
                <a:hlinkClick r:id="rId10" tooltip="Gunnarsson, I. et al. The rapid and cost-effective capture and subsurface mineral storage of carbon and sulfur at the CarbFix2 site. Int. J. Greenh. Gas Control 79, 117–126 (2018)."/>
              </a:rPr>
              <a:t>80</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1" tooltip="Sigfússon, B. et al. Reducing emissions of carbon dioxide and hydrogen sulphide at Hellisheidi power plant in 2014–2017 and the role of CarbFix in achieving the 2040 Iceland climate goals. Energy Procedia 146, 135–145 (2018)."/>
              </a:rPr>
              <a:t>81</a:t>
            </a:r>
            <a:r>
              <a:rPr lang="en-US" sz="1200" b="0" i="0" kern="1200" dirty="0">
                <a:solidFill>
                  <a:schemeClr val="tx1"/>
                </a:solidFill>
                <a:effectLst/>
                <a:latin typeface="+mn-lt"/>
                <a:ea typeface="+mn-ea"/>
                <a:cs typeface="+mn-cs"/>
              </a:rPr>
              <a:t>. The acidic gases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S) were captured directly from the power plant exhaust stream by their dissolution into pure water (condensed steam from the power plant turbines) in a scrubbing tower. The resulting gas-charged water was injected to a depth of ~800 m into the basaltic reservoir at temperatures of ~250 °C. Owing to the acidity of the injected solution, it is strongly undersaturated with respect to the primary and secondary minerals of the basaltic reservoir near the injection well</a:t>
            </a:r>
            <a:r>
              <a:rPr lang="en-US" sz="1200" b="0" i="0" u="none" strike="noStrike" kern="1200" baseline="30000" dirty="0">
                <a:solidFill>
                  <a:schemeClr val="tx1"/>
                </a:solidFill>
                <a:effectLst/>
                <a:latin typeface="+mn-lt"/>
                <a:ea typeface="+mn-ea"/>
                <a:cs typeface="+mn-cs"/>
                <a:hlinkClick r:id="rId12" tooltip="Clark, D. E. et al. The chemistry and potential reactivity of the CO2-H2S charged injected waters at the basaltic CarbFix2 site, Iceland. Energy Procedia 146, 121–128 (2018)."/>
              </a:rPr>
              <a:t>31</a:t>
            </a:r>
            <a:r>
              <a:rPr lang="en-US" sz="1200" b="0" i="0" kern="1200" dirty="0">
                <a:solidFill>
                  <a:schemeClr val="tx1"/>
                </a:solidFill>
                <a:effectLst/>
                <a:latin typeface="+mn-lt"/>
                <a:ea typeface="+mn-ea"/>
                <a:cs typeface="+mn-cs"/>
              </a:rPr>
              <a:t>. Mineral dissolution gradually increases the pH of the gas-charged fluid to a range suitable for carbon mineralization, which occurs at a distance from the injection well. As a consequence, there is no sign, to date, of a decrease in the system injectivity since the initiation of the carbon injection in 2014. At present, &gt;50% of the injected carbon is fixed as carbonate minerals within months of its injection in this upscaled system</a:t>
            </a:r>
            <a:r>
              <a:rPr lang="en-US" sz="1200" b="0" i="0" u="none" strike="noStrike" kern="1200" baseline="30000" dirty="0">
                <a:solidFill>
                  <a:schemeClr val="tx1"/>
                </a:solidFill>
                <a:effectLst/>
                <a:latin typeface="+mn-lt"/>
                <a:ea typeface="+mn-ea"/>
                <a:cs typeface="+mn-cs"/>
                <a:hlinkClick r:id="rId10" tooltip="Gunnarsson, I. et al. The rapid and cost-effective capture and subsurface mineral storage of carbon and sulfur at the CarbFix2 site. Int. J. Greenh. Gas Control 79, 117–126 (2018)."/>
              </a:rPr>
              <a:t>80</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project currently captures and stores ~33%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emissions from the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 power plant</a:t>
            </a:r>
            <a:r>
              <a:rPr lang="en-US" sz="1200" b="0" i="0" u="none" strike="noStrike" kern="1200" baseline="30000" dirty="0">
                <a:solidFill>
                  <a:schemeClr val="tx1"/>
                </a:solidFill>
                <a:effectLst/>
                <a:latin typeface="+mn-lt"/>
                <a:ea typeface="+mn-ea"/>
                <a:cs typeface="+mn-cs"/>
                <a:hlinkClick r:id="rId11" tooltip="Sigfússon, B. et al. Reducing emissions of carbon dioxide and hydrogen sulphide at Hellisheidi power plant in 2014–2017 and the role of CarbFix in achieving the 2040 Iceland climate goals. Energy Procedia 146, 135–145 (2018)."/>
              </a:rPr>
              <a:t>81</a:t>
            </a:r>
            <a:r>
              <a:rPr lang="en-US" sz="1200" b="0" i="0" kern="1200" dirty="0">
                <a:solidFill>
                  <a:schemeClr val="tx1"/>
                </a:solidFill>
                <a:effectLst/>
                <a:latin typeface="+mn-lt"/>
                <a:ea typeface="+mn-ea"/>
                <a:cs typeface="+mn-cs"/>
              </a:rPr>
              <a:t>, or ~12,000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annually, with the aim to increase injection to ~90%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from the plant before 2030. Moreover, injection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from a second geothermal plant operated in the area will begin in 2021.</a:t>
            </a:r>
          </a:p>
          <a:p>
            <a:endParaRPr lang="en-US" dirty="0"/>
          </a:p>
          <a:p>
            <a:r>
              <a:rPr lang="en-US" sz="1200" b="1" i="0" kern="1200" dirty="0">
                <a:solidFill>
                  <a:schemeClr val="tx1"/>
                </a:solidFill>
                <a:effectLst/>
                <a:latin typeface="+mn-lt"/>
                <a:ea typeface="+mn-ea"/>
                <a:cs typeface="+mn-cs"/>
              </a:rPr>
              <a:t>The </a:t>
            </a:r>
            <a:r>
              <a:rPr lang="en-US" sz="1200" b="1" i="0" kern="1200" dirty="0" err="1">
                <a:solidFill>
                  <a:schemeClr val="tx1"/>
                </a:solidFill>
                <a:effectLst/>
                <a:latin typeface="+mn-lt"/>
                <a:ea typeface="+mn-ea"/>
                <a:cs typeface="+mn-cs"/>
              </a:rPr>
              <a:t>Wallula</a:t>
            </a:r>
            <a:r>
              <a:rPr lang="en-US" sz="1200" b="1" i="0" kern="1200" dirty="0">
                <a:solidFill>
                  <a:schemeClr val="tx1"/>
                </a:solidFill>
                <a:effectLst/>
                <a:latin typeface="+mn-lt"/>
                <a:ea typeface="+mn-ea"/>
                <a:cs typeface="+mn-cs"/>
              </a:rPr>
              <a:t> basalt pilot demonstration project</a:t>
            </a:r>
          </a:p>
          <a:p>
            <a:r>
              <a:rPr lang="en-US" sz="1200" b="0" i="0" kern="1200" dirty="0">
                <a:solidFill>
                  <a:schemeClr val="tx1"/>
                </a:solidFill>
                <a:effectLst/>
                <a:latin typeface="+mn-lt"/>
                <a:ea typeface="+mn-ea"/>
                <a:cs typeface="+mn-cs"/>
              </a:rPr>
              <a:t>In 2013, nearly 1,000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pure liquid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were injected into the Columbia River flood basalts near </a:t>
            </a:r>
            <a:r>
              <a:rPr lang="en-US" sz="1200" b="0" i="0" kern="1200" dirty="0" err="1">
                <a:solidFill>
                  <a:schemeClr val="tx1"/>
                </a:solidFill>
                <a:effectLst/>
                <a:latin typeface="+mn-lt"/>
                <a:ea typeface="+mn-ea"/>
                <a:cs typeface="+mn-cs"/>
              </a:rPr>
              <a:t>Wallula</a:t>
            </a:r>
            <a:r>
              <a:rPr lang="en-US" sz="1200" b="0" i="0" kern="1200" dirty="0">
                <a:solidFill>
                  <a:schemeClr val="tx1"/>
                </a:solidFill>
                <a:effectLst/>
                <a:latin typeface="+mn-lt"/>
                <a:ea typeface="+mn-ea"/>
                <a:cs typeface="+mn-cs"/>
              </a:rPr>
              <a:t>, Washington, USA</a:t>
            </a:r>
            <a:r>
              <a:rPr lang="en-US" sz="1200" b="0" i="0" u="none" strike="noStrike" kern="1200" baseline="30000" dirty="0">
                <a:solidFill>
                  <a:schemeClr val="tx1"/>
                </a:solidFill>
                <a:effectLst/>
                <a:latin typeface="+mn-lt"/>
                <a:ea typeface="+mn-ea"/>
                <a:cs typeface="+mn-cs"/>
                <a:hlinkClick r:id="rId13" tooltip="McGrail, B. P., Spane, F. A., Amonette, J. E., Thompson, C. R. &amp; Brown, C. F. Injection and monitoring at the Wallula basalt pilot project. Energy Procedia 63, 2939–2948 (2014)."/>
              </a:rPr>
              <a:t>82</a:t>
            </a:r>
            <a:r>
              <a:rPr lang="en-US" sz="1200" b="0" i="0" kern="1200" dirty="0">
                <a:solidFill>
                  <a:schemeClr val="tx1"/>
                </a:solidFill>
                <a:effectLst/>
                <a:latin typeface="+mn-lt"/>
                <a:ea typeface="+mn-ea"/>
                <a:cs typeface="+mn-cs"/>
              </a:rPr>
              <a:t>.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was provided in tanks, and the gas stream heated and pressurized before injection. The resultant liquid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stream was injected into two brecciated basalt zones at a depth of 800–900 m and the reactions between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formation waters and basaltic subsurface were monitored (Fig. </a:t>
            </a:r>
            <a:r>
              <a:rPr lang="en-US" sz="1200" b="0" i="0" u="none" strike="noStrike" kern="1200" dirty="0">
                <a:solidFill>
                  <a:schemeClr val="tx1"/>
                </a:solidFill>
                <a:effectLst/>
                <a:latin typeface="+mn-lt"/>
                <a:ea typeface="+mn-ea"/>
                <a:cs typeface="+mn-cs"/>
                <a:hlinkClick r:id="rId3"/>
              </a:rPr>
              <a:t>4b</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Geophysical surveys indicated that a portion of the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was trapped as free-phase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the interflow zones below the massive basalt cap rock. However, side-wall cores retrieved from the storage formation 2 years post-injection revealed the presence of carbonate nodules, composed primarily of ankerite, located in pores and fractures of the basalts</a:t>
            </a:r>
            <a:r>
              <a:rPr lang="en-US" sz="1200" b="0" i="0" u="none" strike="noStrike" kern="1200" baseline="30000" dirty="0">
                <a:solidFill>
                  <a:schemeClr val="tx1"/>
                </a:solidFill>
                <a:effectLst/>
                <a:latin typeface="+mn-lt"/>
                <a:ea typeface="+mn-ea"/>
                <a:cs typeface="+mn-cs"/>
                <a:hlinkClick r:id="rId14" tooltip="McGrail, B. P. et al. Field validation of supercritical CO2 reactivity with basalts. Environ. Sci. Technol. Lett. 4, 6–10 (2017). Reports the results from the rapid carbonation during the Wallula pilot injection."/>
              </a:rPr>
              <a:t>23</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5" tooltip="McGrail, B. P. et al. Wallula Basalt Pilot demonstration project: post-injection results and conclusions. Energy Procedia 114, 5783–5790 (2017)."/>
              </a:rPr>
              <a:t>83</a:t>
            </a:r>
            <a:r>
              <a:rPr lang="en-US" sz="1200" b="0" i="0" kern="1200" dirty="0">
                <a:solidFill>
                  <a:schemeClr val="tx1"/>
                </a:solidFill>
                <a:effectLst/>
                <a:latin typeface="+mn-lt"/>
                <a:ea typeface="+mn-ea"/>
                <a:cs typeface="+mn-cs"/>
              </a:rPr>
              <a:t>, confirming that some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was mineralized within 2 years of injection.</a:t>
            </a:r>
          </a:p>
          <a:p>
            <a:r>
              <a:rPr lang="en-US" sz="1200" b="0" i="0" kern="1200" dirty="0">
                <a:solidFill>
                  <a:schemeClr val="tx1"/>
                </a:solidFill>
                <a:effectLst/>
                <a:latin typeface="+mn-lt"/>
                <a:ea typeface="+mn-ea"/>
                <a:cs typeface="+mn-cs"/>
              </a:rPr>
              <a:t>Mass-balance calculations to determine the quantity of the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that had been carbonated could not be performed and no quantitative data have been reported to date to evaluate what fraction of the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was mineralized or remained as free-phase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(ref.</a:t>
            </a:r>
            <a:r>
              <a:rPr lang="en-US" sz="1200" b="0" i="0" u="none" strike="noStrike" kern="1200" baseline="30000" dirty="0">
                <a:solidFill>
                  <a:schemeClr val="tx1"/>
                </a:solidFill>
                <a:effectLst/>
                <a:latin typeface="+mn-lt"/>
                <a:ea typeface="+mn-ea"/>
                <a:cs typeface="+mn-cs"/>
                <a:hlinkClick r:id="rId13" tooltip="McGrail, B. P., Spane, F. A., Amonette, J. E., Thompson, C. R. &amp; Brown, C. F. Injection and monitoring at the Wallula basalt pilot project. Energy Procedia 63, 2939–2948 (2014)."/>
              </a:rPr>
              <a:t>82</a:t>
            </a:r>
            <a:r>
              <a:rPr lang="en-US" sz="1200" b="0" i="0" kern="1200" dirty="0">
                <a:solidFill>
                  <a:schemeClr val="tx1"/>
                </a:solidFill>
                <a:effectLst/>
                <a:latin typeface="+mn-lt"/>
                <a:ea typeface="+mn-ea"/>
                <a:cs typeface="+mn-cs"/>
              </a:rPr>
              <a:t>). Nevertheless, carbon and oxygen isotope analysis of the ankerite nodules collected after the injection confirmed that the carbon in these minerals originated from the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(refs</a:t>
            </a:r>
            <a:r>
              <a:rPr lang="en-US" sz="1200" b="0" i="0" u="none" strike="noStrike" kern="1200" baseline="30000" dirty="0">
                <a:solidFill>
                  <a:schemeClr val="tx1"/>
                </a:solidFill>
                <a:effectLst/>
                <a:latin typeface="+mn-lt"/>
                <a:ea typeface="+mn-ea"/>
                <a:cs typeface="+mn-cs"/>
                <a:hlinkClick r:id="rId14" tooltip="McGrail, B. P. et al. Field validation of supercritical CO2 reactivity with basalts. Environ. Sci. Technol. Lett. 4, 6–10 (2017). Reports the results from the rapid carbonation during the Wallula pilot injection."/>
              </a:rPr>
              <a:t>23</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5" tooltip="McGrail, B. P. et al. Wallula Basalt Pilot demonstration project: post-injection results and conclusions. Energy Procedia 114, 5783–5790 (2017)."/>
              </a:rPr>
              <a:t>83</a:t>
            </a:r>
            <a:r>
              <a:rPr lang="en-US" sz="1200" b="0" i="0" kern="1200" dirty="0">
                <a:solidFill>
                  <a:schemeClr val="tx1"/>
                </a:solidFill>
                <a:effectLst/>
                <a:latin typeface="+mn-lt"/>
                <a:ea typeface="+mn-ea"/>
                <a:cs typeface="+mn-cs"/>
              </a:rPr>
              <a:t>). Energy-dispersive X-ray spectroscopy of the side-wall cores also showed a progressive enrichment in Fe from the </a:t>
            </a:r>
            <a:r>
              <a:rPr lang="en-US" sz="1200" b="0" i="0" kern="1200" dirty="0" err="1">
                <a:solidFill>
                  <a:schemeClr val="tx1"/>
                </a:solidFill>
                <a:effectLst/>
                <a:latin typeface="+mn-lt"/>
                <a:ea typeface="+mn-ea"/>
                <a:cs typeface="+mn-cs"/>
              </a:rPr>
              <a:t>centre</a:t>
            </a:r>
            <a:r>
              <a:rPr lang="en-US" sz="1200" b="0" i="0" kern="1200" dirty="0">
                <a:solidFill>
                  <a:schemeClr val="tx1"/>
                </a:solidFill>
                <a:effectLst/>
                <a:latin typeface="+mn-lt"/>
                <a:ea typeface="+mn-ea"/>
                <a:cs typeface="+mn-cs"/>
              </a:rPr>
              <a:t> of the ankerite nodules, indicating that the mineralization derives material from the dissolution of the host basalt as the nodules form, rather than from reprecipitated carbonates. Extensive surface and well-bore monitoring several years after injection confirmed that no substantial leakage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has occurred from the storage formation since its injection</a:t>
            </a:r>
            <a:r>
              <a:rPr lang="en-US" sz="1200" b="0" i="0" u="none" strike="noStrike" kern="1200" baseline="30000" dirty="0">
                <a:solidFill>
                  <a:schemeClr val="tx1"/>
                </a:solidFill>
                <a:effectLst/>
                <a:latin typeface="+mn-lt"/>
                <a:ea typeface="+mn-ea"/>
                <a:cs typeface="+mn-cs"/>
                <a:hlinkClick r:id="rId16" tooltip="The National Academies of Sciences, Engineering, and Medicine. Negative emissions technologies and reliable sequestration: a research agenda (National Academies Press, 2018). A comprehensive review on carbon mineralization prepared by the US National Academy of Sciences."/>
              </a:rPr>
              <a:t>84</a:t>
            </a:r>
            <a:r>
              <a:rPr lang="en-US" sz="1200" b="0" i="0" kern="1200" dirty="0">
                <a:solidFill>
                  <a:schemeClr val="tx1"/>
                </a:solidFill>
                <a:effectLst/>
                <a:latin typeface="+mn-lt"/>
                <a:ea typeface="+mn-ea"/>
                <a:cs typeface="+mn-cs"/>
              </a:rPr>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DD60BC-8C63-6A40-BAAD-45BA757022A4}" type="slidenum">
              <a:rPr lang="en-US" smtClean="0"/>
              <a:t>13</a:t>
            </a:fld>
            <a:endParaRPr lang="en-US"/>
          </a:p>
        </p:txBody>
      </p:sp>
    </p:spTree>
    <p:extLst>
      <p:ext uri="{BB962C8B-B14F-4D97-AF65-F5344CB8AC3E}">
        <p14:creationId xmlns:p14="http://schemas.microsoft.com/office/powerpoint/2010/main" val="231663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Note that amine comparison is not necessarily fair, amine is actually a method of concentrating CO2 gas, but does not actually capture and store long-term.</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 The estimated energy and cost (in US$)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capture from a flue gas stream for two capture methods as a function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content of the flue gas. Capture is either through dissolution into water at a capture pressure of 30 bar or by amine capture</a:t>
            </a:r>
            <a:r>
              <a:rPr lang="en-US" sz="1200" b="0" i="0" u="none" strike="noStrike" kern="1200" baseline="30000" dirty="0">
                <a:solidFill>
                  <a:schemeClr val="tx1"/>
                </a:solidFill>
                <a:effectLst/>
                <a:latin typeface="+mn-lt"/>
                <a:ea typeface="+mn-ea"/>
                <a:cs typeface="+mn-cs"/>
                <a:hlinkClick r:id="rId3" tooltip="Husebye, J., Brunsvold, A. L., Roussanaly, S. &amp; Zhang, X. Techno economic evaluation of amine based CO2 capture: impact of CO2 concentration and steam supply. Energy Procedia 23, 381–390 (2012)."/>
              </a:rPr>
              <a:t>104</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4" tooltip="Gebald, C., Repond, N. &amp; Wurzbacher, J. A. Steam assisted vacuum desorption process for carbon dioxide capture. US Patent 2017/0203249 (2015)."/>
              </a:rPr>
              <a:t>120</a:t>
            </a:r>
            <a:r>
              <a:rPr lang="en-US" sz="1200" b="0" i="0" kern="1200" dirty="0">
                <a:solidFill>
                  <a:schemeClr val="tx1"/>
                </a:solidFill>
                <a:effectLst/>
                <a:latin typeface="+mn-lt"/>
                <a:ea typeface="+mn-ea"/>
                <a:cs typeface="+mn-cs"/>
              </a:rPr>
              <a:t> and subsequent compression to supercritical conditions</a:t>
            </a:r>
            <a:r>
              <a:rPr lang="en-US" sz="1200" b="0" i="0" u="none" strike="noStrike" kern="1200" baseline="30000" dirty="0">
                <a:solidFill>
                  <a:schemeClr val="tx1"/>
                </a:solidFill>
                <a:effectLst/>
                <a:latin typeface="+mn-lt"/>
                <a:ea typeface="+mn-ea"/>
                <a:cs typeface="+mn-cs"/>
                <a:hlinkClick r:id="rId5" tooltip="Jackson, S. &amp; Brodal, E. A comparison of the energy consumption for CO2 compression process alternatives. IOP Conf. Ser. 167, 012031 (2018)."/>
              </a:rPr>
              <a:t>121</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The water demand for the water-capture method as a function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content. For water capture, the calculation is based on first pressurizing both the flue gas and sufficient water for dissolution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to 30 bar and then mixing to form an equilibrated water–CO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phase. The calculation was performed assuming ideal gas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80% capture efficiency and 80% compressor efficiency. Ideal gas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was assumed to obtain a general approximation for any gas mixture. The energy-demand values used for capturing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from air are for a direct air capture unit</a:t>
            </a:r>
            <a:r>
              <a:rPr lang="en-US" sz="1200" b="0" i="0" u="none" strike="noStrike" kern="1200" baseline="30000" dirty="0">
                <a:solidFill>
                  <a:schemeClr val="tx1"/>
                </a:solidFill>
                <a:effectLst/>
                <a:latin typeface="+mn-lt"/>
                <a:ea typeface="+mn-ea"/>
                <a:cs typeface="+mn-cs"/>
                <a:hlinkClick r:id="rId4" tooltip="Gebald, C., Repond, N. &amp; Wurzbacher, J. A. Steam assisted vacuum desorption process for carbon dioxide capture. US Patent 2017/0203249 (2015)."/>
              </a:rPr>
              <a:t>120</a:t>
            </a:r>
            <a:r>
              <a:rPr lang="en-US" sz="1200" b="0" i="0" kern="1200" dirty="0">
                <a:solidFill>
                  <a:schemeClr val="tx1"/>
                </a:solidFill>
                <a:effectLst/>
                <a:latin typeface="+mn-lt"/>
                <a:ea typeface="+mn-ea"/>
                <a:cs typeface="+mn-cs"/>
              </a:rPr>
              <a:t>. The energy demand values used for other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concentrations are based on those for a conventional amine capture unit</a:t>
            </a:r>
            <a:r>
              <a:rPr lang="en-US" sz="1200" b="0" i="0" u="none" strike="noStrike" kern="1200" baseline="30000" dirty="0">
                <a:solidFill>
                  <a:schemeClr val="tx1"/>
                </a:solidFill>
                <a:effectLst/>
                <a:latin typeface="+mn-lt"/>
                <a:ea typeface="+mn-ea"/>
                <a:cs typeface="+mn-cs"/>
                <a:hlinkClick r:id="rId3" tooltip="Husebye, J., Brunsvold, A. L., Roussanaly, S. &amp; Zhang, X. Techno economic evaluation of amine based CO2 capture: impact of CO2 concentration and steam supply. Energy Procedia 23, 381–390 (2012)."/>
              </a:rPr>
              <a:t>104</a:t>
            </a:r>
            <a:r>
              <a:rPr lang="en-US" sz="1200" b="0" i="0" kern="1200" dirty="0">
                <a:solidFill>
                  <a:schemeClr val="tx1"/>
                </a:solidFill>
                <a:effectLst/>
                <a:latin typeface="+mn-lt"/>
                <a:ea typeface="+mn-ea"/>
                <a:cs typeface="+mn-cs"/>
              </a:rPr>
              <a:t>. The amine-capture calculation was performed assuming 90% capture efficiency, 90% compressor efficiency and the use of electric boilers as the heat supply for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desorption. An average global energy price of US$0.13 kWh</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was used in both calculations. Part </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is adapted with permission from ref.</a:t>
            </a:r>
            <a:r>
              <a:rPr lang="en-US" sz="1200" b="0" i="0" u="none" strike="noStrike" kern="1200" baseline="30000" dirty="0">
                <a:solidFill>
                  <a:schemeClr val="tx1"/>
                </a:solidFill>
                <a:effectLst/>
                <a:latin typeface="+mn-lt"/>
                <a:ea typeface="+mn-ea"/>
                <a:cs typeface="+mn-cs"/>
                <a:hlinkClick r:id="rId3" tooltip="Husebye, J., Brunsvold, A. L., Roussanaly, S. &amp; Zhang, X. Techno economic evaluation of amine based CO2 capture: impact of CO2 concentration and steam supply. Energy Procedia 23, 381–390 (2012)."/>
              </a:rPr>
              <a:t>104</a:t>
            </a:r>
            <a:r>
              <a:rPr lang="en-US" sz="1200" b="0" i="0" kern="1200" dirty="0">
                <a:solidFill>
                  <a:schemeClr val="tx1"/>
                </a:solidFill>
                <a:effectLst/>
                <a:latin typeface="+mn-lt"/>
                <a:ea typeface="+mn-ea"/>
                <a:cs typeface="+mn-cs"/>
              </a:rPr>
              <a:t>, Elsevier.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energy demand for pressurizing pure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gas is far greater than that for water pressurization (Fig. </a:t>
            </a:r>
            <a:r>
              <a:rPr lang="en-US" sz="1200" b="0" i="0" u="none" strike="noStrike" kern="1200" dirty="0">
                <a:solidFill>
                  <a:schemeClr val="tx1"/>
                </a:solidFill>
                <a:effectLst/>
                <a:latin typeface="+mn-lt"/>
                <a:ea typeface="+mn-ea"/>
                <a:cs typeface="+mn-cs"/>
                <a:hlinkClick r:id="rId6"/>
              </a:rPr>
              <a:t>5b</a:t>
            </a:r>
            <a:r>
              <a:rPr lang="en-US" sz="1200" b="0" i="0" kern="1200" dirty="0">
                <a:solidFill>
                  <a:schemeClr val="tx1"/>
                </a:solidFill>
                <a:effectLst/>
                <a:latin typeface="+mn-lt"/>
                <a:ea typeface="+mn-ea"/>
                <a:cs typeface="+mn-cs"/>
              </a:rPr>
              <a:t>). However, the energy demand of any capture process and, thus, the energy cost depends on the purity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stream. This issue is less significant for the amine-capture process, because most of the energy demand is for supplying heat for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recovery, rather than the compression of the gas stream</a:t>
            </a:r>
            <a:r>
              <a:rPr lang="en-US" sz="1200" b="0" i="0" u="none" strike="noStrike" kern="1200" baseline="30000" dirty="0">
                <a:solidFill>
                  <a:schemeClr val="tx1"/>
                </a:solidFill>
                <a:effectLst/>
                <a:latin typeface="+mn-lt"/>
                <a:ea typeface="+mn-ea"/>
                <a:cs typeface="+mn-cs"/>
                <a:hlinkClick r:id="rId3" tooltip="Husebye, J., Brunsvold, A. L., Roussanaly, S. &amp; Zhang, X. Techno economic evaluation of amine based CO2 capture: impact of CO2 concentration and steam supply. Energy Procedia 23, 381–390 (2012)."/>
              </a:rPr>
              <a:t>104</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estimated energy required to capture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from air and from a gas stream containing ≤20%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by water capture is compared with that required using an amine solvent in Fig. </a:t>
            </a:r>
            <a:r>
              <a:rPr lang="en-US" sz="1200" b="0" i="0" u="none" strike="noStrike" kern="1200" dirty="0">
                <a:solidFill>
                  <a:schemeClr val="tx1"/>
                </a:solidFill>
                <a:effectLst/>
                <a:latin typeface="+mn-lt"/>
                <a:ea typeface="+mn-ea"/>
                <a:cs typeface="+mn-cs"/>
                <a:hlinkClick r:id="rId7"/>
              </a:rPr>
              <a:t>7a</a:t>
            </a:r>
            <a:r>
              <a:rPr lang="en-US" sz="1200" b="0" i="0" kern="1200" dirty="0">
                <a:solidFill>
                  <a:schemeClr val="tx1"/>
                </a:solidFill>
                <a:effectLst/>
                <a:latin typeface="+mn-lt"/>
                <a:ea typeface="+mn-ea"/>
                <a:cs typeface="+mn-cs"/>
              </a:rPr>
              <a:t>. In this example, the efficiency of the water-capture process, assuming inefficient compression (80% efficiency) and that some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(20 </a:t>
            </a:r>
            <a:r>
              <a:rPr lang="en-US" sz="1200" b="0" i="0" kern="1200" dirty="0" err="1">
                <a:solidFill>
                  <a:schemeClr val="tx1"/>
                </a:solidFill>
                <a:effectLst/>
                <a:latin typeface="+mn-lt"/>
                <a:ea typeface="+mn-ea"/>
                <a:cs typeface="+mn-cs"/>
              </a:rPr>
              <a:t>vol</a:t>
            </a:r>
            <a:r>
              <a:rPr lang="en-US" sz="1200" b="0" i="0" kern="1200" dirty="0">
                <a:solidFill>
                  <a:schemeClr val="tx1"/>
                </a:solidFill>
                <a:effectLst/>
                <a:latin typeface="+mn-lt"/>
                <a:ea typeface="+mn-ea"/>
                <a:cs typeface="+mn-cs"/>
              </a:rPr>
              <a:t>%) remains in the gas phase after passing through the capture plant, was set at 64%. This is approximately the efficiency of the ongoing injection operations at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 Iceland. The energy cost is based on an average global electricity price of US$0.13 kWh</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a:t>
            </a:r>
          </a:p>
          <a:p>
            <a:endParaRPr lang="en-US" dirty="0"/>
          </a:p>
          <a:p>
            <a:r>
              <a:rPr lang="en-US" sz="1200" b="0" i="0" kern="1200" dirty="0">
                <a:solidFill>
                  <a:schemeClr val="tx1"/>
                </a:solidFill>
                <a:effectLst/>
                <a:latin typeface="+mn-lt"/>
                <a:ea typeface="+mn-ea"/>
                <a:cs typeface="+mn-cs"/>
              </a:rPr>
              <a:t>These cost estimates depend on the specific infrastructure requirements and energy prices at potential storage sites and, thus, could vary considerably from site to site. However, the energy cost of the capture process is by far the largest share of the operational cost of any CCS activity. Therefore, these comparisons serve to illustrate the applicability of the different capture processes for dilute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streams (&lt;20 </a:t>
            </a:r>
            <a:r>
              <a:rPr lang="en-US" sz="1200" b="0" i="0" kern="1200" dirty="0" err="1">
                <a:solidFill>
                  <a:schemeClr val="tx1"/>
                </a:solidFill>
                <a:effectLst/>
                <a:latin typeface="+mn-lt"/>
                <a:ea typeface="+mn-ea"/>
                <a:cs typeface="+mn-cs"/>
              </a:rPr>
              <a:t>vol</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energy cost of the amine-capture method is highly dependent on the energy supply for the heat used to recover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For gas streams containing &lt;20 </a:t>
            </a:r>
            <a:r>
              <a:rPr lang="en-US" sz="1200" b="0" i="0" kern="1200" dirty="0" err="1">
                <a:solidFill>
                  <a:schemeClr val="tx1"/>
                </a:solidFill>
                <a:effectLst/>
                <a:latin typeface="+mn-lt"/>
                <a:ea typeface="+mn-ea"/>
                <a:cs typeface="+mn-cs"/>
              </a:rPr>
              <a:t>vol</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the energy costs of amine capture are, to date, less than those for water capture when the energy can be supplied for free (waste heat) or by using natural gas. However, when electricity is the only source of energy for the amine-capture process, the cost of energy for water capture is less than that for amine capture for gas streams containing ≥15 </a:t>
            </a:r>
            <a:r>
              <a:rPr lang="en-US" sz="1200" b="0" i="0" kern="1200" dirty="0" err="1">
                <a:solidFill>
                  <a:schemeClr val="tx1"/>
                </a:solidFill>
                <a:effectLst/>
                <a:latin typeface="+mn-lt"/>
                <a:ea typeface="+mn-ea"/>
                <a:cs typeface="+mn-cs"/>
              </a:rPr>
              <a:t>vol</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(Fig. </a:t>
            </a:r>
            <a:r>
              <a:rPr lang="en-US" sz="1200" b="0" i="0" u="none" strike="noStrike" kern="1200" dirty="0">
                <a:solidFill>
                  <a:schemeClr val="tx1"/>
                </a:solidFill>
                <a:effectLst/>
                <a:latin typeface="+mn-lt"/>
                <a:ea typeface="+mn-ea"/>
                <a:cs typeface="+mn-cs"/>
                <a:hlinkClick r:id="rId7"/>
              </a:rPr>
              <a:t>7a</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water demand for the water-capture process at 30 bar is presented in Fig. </a:t>
            </a:r>
            <a:r>
              <a:rPr lang="en-US" sz="1200" b="0" i="0" u="none" strike="noStrike" kern="1200" dirty="0">
                <a:solidFill>
                  <a:schemeClr val="tx1"/>
                </a:solidFill>
                <a:effectLst/>
                <a:latin typeface="+mn-lt"/>
                <a:ea typeface="+mn-ea"/>
                <a:cs typeface="+mn-cs"/>
                <a:hlinkClick r:id="rId7"/>
              </a:rPr>
              <a:t>7b</a:t>
            </a:r>
            <a:r>
              <a:rPr lang="en-US" sz="1200" b="0" i="0" kern="1200" dirty="0">
                <a:solidFill>
                  <a:schemeClr val="tx1"/>
                </a:solidFill>
                <a:effectLst/>
                <a:latin typeface="+mn-lt"/>
                <a:ea typeface="+mn-ea"/>
                <a:cs typeface="+mn-cs"/>
              </a:rPr>
              <a:t>. At low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concentrations, the water demand is high but decreases with increasing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concentration. Owing to the low partial pressure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air, ~55,000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water would be needed to capture 1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from the atmosphere (which contains ~400 ppm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30 bar, whereas only 22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are needed to capture 1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of pure (100%)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These analyses demonstrate the feasibility of the water-capture method: for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streams containing &lt;15 </a:t>
            </a:r>
            <a:r>
              <a:rPr lang="en-US" sz="1200" b="0" i="0" kern="1200" dirty="0" err="1">
                <a:solidFill>
                  <a:schemeClr val="tx1"/>
                </a:solidFill>
                <a:effectLst/>
                <a:latin typeface="+mn-lt"/>
                <a:ea typeface="+mn-ea"/>
                <a:cs typeface="+mn-cs"/>
              </a:rPr>
              <a:t>vol</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amine capture might be a more suitable method, owing to the lower energy cost and the high water demand of the alternative capture method. However, the water-capture method could be a better option for more concentrated (≥15 </a:t>
            </a:r>
            <a:r>
              <a:rPr lang="en-US" sz="1200" b="0" i="0" kern="1200" dirty="0" err="1">
                <a:solidFill>
                  <a:schemeClr val="tx1"/>
                </a:solidFill>
                <a:effectLst/>
                <a:latin typeface="+mn-lt"/>
                <a:ea typeface="+mn-ea"/>
                <a:cs typeface="+mn-cs"/>
              </a:rPr>
              <a:t>vol</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gas streams. The high demand for water and how it is sourced should be considered; in some cases, waste water from other processes at a site could be used. A great advantage of this method is the direct injection of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-charged water into the subsurface without requiring additional separation or purification steps. Moreover, this approach enables the co-injection of other environmentally important gases, such as 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S (ref.</a:t>
            </a:r>
            <a:r>
              <a:rPr lang="en-US" sz="1200" b="0" i="0" u="none" strike="noStrike" kern="1200" baseline="30000" dirty="0">
                <a:solidFill>
                  <a:schemeClr val="tx1"/>
                </a:solidFill>
                <a:effectLst/>
                <a:latin typeface="+mn-lt"/>
                <a:ea typeface="+mn-ea"/>
                <a:cs typeface="+mn-cs"/>
                <a:hlinkClick r:id="rId8" tooltip="Gunnarsson, I. et al. The rapid and cost-effective capture and subsurface mineral storage of carbon and sulfur at the CarbFix2 site. Int. J. Greenh. Gas Control 79, 117–126 (2018)."/>
              </a:rPr>
              <a:t>80</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injection of liquid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less energy-intensive than the injection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dissolved in water at pressures greater than 25 bar </a:t>
            </a:r>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15</a:t>
            </a:fld>
            <a:endParaRPr lang="en-US"/>
          </a:p>
        </p:txBody>
      </p:sp>
    </p:spTree>
    <p:extLst>
      <p:ext uri="{BB962C8B-B14F-4D97-AF65-F5344CB8AC3E}">
        <p14:creationId xmlns:p14="http://schemas.microsoft.com/office/powerpoint/2010/main" val="199831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However, this water could be sourced from the target reservoir, therefore providing access for monitoring the chemistry of the injected gas-charged fluid and preventing pressure build-up in the reservoir owing to injection. As an example, during 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pilot injections, the amount of water pumped continuously from the two nearest monitoring wells was equal to the amount of water co-injected with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hence, no net change in water pressure was observed in the storage formation. The mass of water needed to dissolve 1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a function of the capture pressure, as shown in Fig. </a:t>
            </a:r>
            <a:r>
              <a:rPr lang="en-US" sz="1200" b="0" i="0" u="none" strike="noStrike" kern="1200" dirty="0">
                <a:solidFill>
                  <a:schemeClr val="tx1"/>
                </a:solidFill>
                <a:effectLst/>
                <a:latin typeface="+mn-lt"/>
                <a:ea typeface="+mn-ea"/>
                <a:cs typeface="+mn-cs"/>
                <a:hlinkClick r:id="rId3"/>
              </a:rPr>
              <a:t>5a</a:t>
            </a:r>
            <a:r>
              <a:rPr lang="en-US" sz="1200" b="0" i="0" kern="1200" dirty="0">
                <a:solidFill>
                  <a:schemeClr val="tx1"/>
                </a:solidFill>
                <a:effectLst/>
                <a:latin typeface="+mn-lt"/>
                <a:ea typeface="+mn-ea"/>
                <a:cs typeface="+mn-cs"/>
              </a:rPr>
              <a:t>; the mass required decreases from &gt;100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water per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a pressure of 3 bar to &lt;35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water at a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pressure of 25 bar. Abundant fresh water is not readily available for this process in many parts of the world, but in such cases, seawater may provide an adequate alternative.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Although dissolving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water prior to its injection limits the risk of leakage, injecting supercritical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may offer advantages in sub-ocean and/or other environments, because fewer wells may be needed to inject an equivalent volume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for storage. The low-permeability sediment cover of sub-ocean reservoirs also provide primary seals to trap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injected in a buoyant, supercritical state</a:t>
            </a:r>
            <a:r>
              <a:rPr lang="en-US" sz="1200" b="0" i="0" u="none" strike="noStrike" kern="1200" baseline="30000" dirty="0">
                <a:solidFill>
                  <a:schemeClr val="tx1"/>
                </a:solidFill>
                <a:effectLst/>
                <a:latin typeface="+mn-lt"/>
                <a:ea typeface="+mn-ea"/>
                <a:cs typeface="+mn-cs"/>
                <a:hlinkClick r:id="rId4" tooltip="Goldberg, D. S., Takahashi, T. &amp; Slagle, A. L. Carbon dioxide sequestration in deep-sea basalt. Proc. Natl Acad. Sci. USA 105, 9920–9925 (2008)."/>
              </a:rPr>
              <a:t>14</a:t>
            </a:r>
            <a:r>
              <a:rPr lang="en-US" sz="1200" b="0" i="0" kern="1200" dirty="0">
                <a:solidFill>
                  <a:schemeClr val="tx1"/>
                </a:solidFill>
                <a:effectLst/>
                <a:latin typeface="+mn-lt"/>
                <a:ea typeface="+mn-ea"/>
                <a:cs typeface="+mn-cs"/>
              </a:rPr>
              <a:t>. However, this environment also offers vast seawater resources for the dissolution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prior to injection and could, thus, increase the efficiency of this alternative approach and minimize energy needs for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capture. The optimal approach at potential sites likely depends on factors such as the location and depth of the target reservoir, as well as the economics and efficiency of an ocean-based storage system; thus, site-specific feasibility studies are required. Safety is also a consideration, and as offshore sites are far from inhabited areas, the risk posed to humans from potential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leaks and other related liabilities is reduced</a:t>
            </a:r>
            <a:r>
              <a:rPr lang="en-US" sz="1200" b="0" i="0" u="none" strike="noStrike" kern="1200" baseline="30000" dirty="0">
                <a:solidFill>
                  <a:schemeClr val="tx1"/>
                </a:solidFill>
                <a:effectLst/>
                <a:latin typeface="+mn-lt"/>
                <a:ea typeface="+mn-ea"/>
                <a:cs typeface="+mn-cs"/>
                <a:hlinkClick r:id="rId5" tooltip="Goldberg, D. S., Kent, D. V. &amp; Olsen, P. E. Potential on-shore and off-shore reservoirs for CO2 sequestration in Central Atlantic magmatic province basalts. Proc. Natl Acad. Sci.USA 107, 1327–1332 (2010)."/>
              </a:rPr>
              <a:t>13</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CDD60BC-8C63-6A40-BAAD-45BA757022A4}" type="slidenum">
              <a:rPr lang="en-US" smtClean="0"/>
              <a:t>16</a:t>
            </a:fld>
            <a:endParaRPr lang="en-US"/>
          </a:p>
        </p:txBody>
      </p:sp>
    </p:spTree>
    <p:extLst>
      <p:ext uri="{BB962C8B-B14F-4D97-AF65-F5344CB8AC3E}">
        <p14:creationId xmlns:p14="http://schemas.microsoft.com/office/powerpoint/2010/main" val="76158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Induced seismicity is clearly seen from wastewater injection in the US. Two main reasons.</a:t>
            </a:r>
          </a:p>
          <a:p>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Carbfix</a:t>
            </a:r>
            <a:r>
              <a:rPr lang="en-US" sz="1200" b="1" i="0" kern="1200" dirty="0">
                <a:solidFill>
                  <a:schemeClr val="tx1"/>
                </a:solidFill>
                <a:effectLst/>
                <a:latin typeface="+mn-lt"/>
                <a:ea typeface="+mn-ea"/>
                <a:cs typeface="+mn-cs"/>
              </a:rPr>
              <a:t> site previously had induced seismicity before the project from wastewater injection, including 2 magnitude 4 earthquakes. Lower injection rates and pressures reduced earthquakes dramatically.</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Risk will need to be studied before projects. However, risk can be minimized by using water from the same </a:t>
            </a:r>
            <a:r>
              <a:rPr lang="en-US" sz="1200" b="1" i="0" kern="1200" dirty="0" err="1">
                <a:solidFill>
                  <a:schemeClr val="tx1"/>
                </a:solidFill>
                <a:effectLst/>
                <a:latin typeface="+mn-lt"/>
                <a:ea typeface="+mn-ea"/>
                <a:cs typeface="+mn-cs"/>
              </a:rPr>
              <a:t>resevior</a:t>
            </a:r>
            <a:r>
              <a:rPr lang="en-US" sz="1200" b="1" i="0" kern="1200" dirty="0">
                <a:solidFill>
                  <a:schemeClr val="tx1"/>
                </a:solidFill>
                <a:effectLst/>
                <a:latin typeface="+mn-lt"/>
                <a:ea typeface="+mn-ea"/>
                <a:cs typeface="+mn-cs"/>
              </a:rPr>
              <a:t> to reduce pressure buildup, or by injecting offshore far from any populated areas or infrastructure.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Induced seismicity</a:t>
            </a:r>
          </a:p>
          <a:p>
            <a:r>
              <a:rPr lang="en-US" sz="1200" b="0" i="0" kern="1200" dirty="0">
                <a:solidFill>
                  <a:schemeClr val="tx1"/>
                </a:solidFill>
                <a:effectLst/>
                <a:latin typeface="+mn-lt"/>
                <a:ea typeface="+mn-ea"/>
                <a:cs typeface="+mn-cs"/>
              </a:rPr>
              <a:t>One of the main risks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injection of any kind is induced seismicity. The potential for damage to infrastructure and public concern over seismic events can result in CCS projects being shut down. Therefore, utmost care should be taken to minimize these risks.</a:t>
            </a:r>
          </a:p>
          <a:p>
            <a:r>
              <a:rPr lang="en-US" sz="1200" b="0" i="0" kern="1200" dirty="0">
                <a:solidFill>
                  <a:schemeClr val="tx1"/>
                </a:solidFill>
                <a:effectLst/>
                <a:latin typeface="+mn-lt"/>
                <a:ea typeface="+mn-ea"/>
                <a:cs typeface="+mn-cs"/>
              </a:rPr>
              <a:t>There are &gt;180,000 active or formerly active injection wells in the United States for both waste-water disposal and enhanced oil recovery. Induced seismic events have been associated with ~10% of these wells, with high injection rates being the dominant trigger for induced seismicity</a:t>
            </a:r>
            <a:r>
              <a:rPr lang="en-US" sz="1200" b="0" i="0" u="none" strike="noStrike" kern="1200" baseline="30000" dirty="0">
                <a:solidFill>
                  <a:schemeClr val="tx1"/>
                </a:solidFill>
                <a:effectLst/>
                <a:latin typeface="+mn-lt"/>
                <a:ea typeface="+mn-ea"/>
                <a:cs typeface="+mn-cs"/>
                <a:hlinkClick r:id="rId3" tooltip="Weingarten, M., Ge, S., Godt, J. W., Bekins, B. A. &amp; Rubinstein, J. L. High-rate injection is associated with the increase in US mid-continent seismicity. Science 348, 1336–1340 (2015)."/>
              </a:rPr>
              <a:t>86</a:t>
            </a:r>
            <a:r>
              <a:rPr lang="en-US" sz="1200" b="0" i="0" kern="1200" dirty="0">
                <a:solidFill>
                  <a:schemeClr val="tx1"/>
                </a:solidFill>
                <a:effectLst/>
                <a:latin typeface="+mn-lt"/>
                <a:ea typeface="+mn-ea"/>
                <a:cs typeface="+mn-cs"/>
              </a:rPr>
              <a:t>. High injection rates also seem to have triggered the induced seismicity observed during commissioning at the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 power plant in Iceland</a:t>
            </a:r>
            <a:r>
              <a:rPr lang="en-US" sz="1200" b="0" i="0" u="none" strike="noStrike" kern="1200" baseline="30000" dirty="0">
                <a:solidFill>
                  <a:schemeClr val="tx1"/>
                </a:solidFill>
                <a:effectLst/>
                <a:latin typeface="+mn-lt"/>
                <a:ea typeface="+mn-ea"/>
                <a:cs typeface="+mn-cs"/>
                <a:hlinkClick r:id="rId4" tooltip="Thorsteinsson, H. &amp; Gunnarsson, G. Induced seismicity – stakeholder engagement in Iceland. GRC Trans. 38, 879–882 (2014)."/>
              </a:rPr>
              <a:t>87</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Three years prior to the scaled-up gas injection, 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target reservoir was taken into service as a reinjection zone for waste water from the power plant. Reinjection started on 1 September 2011 with a high flow rate of ~500 kg s</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resulting in an excess injection pressure of ~28 bar. </a:t>
            </a:r>
            <a:r>
              <a:rPr lang="en-US" sz="1200" b="0" i="0" kern="1200" dirty="0" err="1">
                <a:solidFill>
                  <a:schemeClr val="tx1"/>
                </a:solidFill>
                <a:effectLst/>
                <a:latin typeface="+mn-lt"/>
                <a:ea typeface="+mn-ea"/>
                <a:cs typeface="+mn-cs"/>
              </a:rPr>
              <a:t>Microseismicity</a:t>
            </a:r>
            <a:r>
              <a:rPr lang="en-US" sz="1200" b="0" i="0" kern="1200" dirty="0">
                <a:solidFill>
                  <a:schemeClr val="tx1"/>
                </a:solidFill>
                <a:effectLst/>
                <a:latin typeface="+mn-lt"/>
                <a:ea typeface="+mn-ea"/>
                <a:cs typeface="+mn-cs"/>
              </a:rPr>
              <a:t> increased immediately in the area north of the injection sites, with the largest seismic events being a sequence that included two magnitude 4 earthquakes on 15 October 2011 (ref.</a:t>
            </a:r>
            <a:r>
              <a:rPr lang="en-US" sz="1200" b="0" i="0" u="none" strike="noStrike" kern="1200" baseline="30000" dirty="0">
                <a:solidFill>
                  <a:schemeClr val="tx1"/>
                </a:solidFill>
                <a:effectLst/>
                <a:latin typeface="+mn-lt"/>
                <a:ea typeface="+mn-ea"/>
                <a:cs typeface="+mn-cs"/>
                <a:hlinkClick r:id="rId5" tooltip="Juncu, D. et al. Injection-induced surface deformation and seismicity at the Hellisheidi geothermal field, Iceland. J. Volcanol. Geotherm. Res. &#10;https://doi.org/10.1016/j.jvolgeores.2018.03.019&#10;&#10; (2018)."/>
              </a:rPr>
              <a:t>88</a:t>
            </a:r>
            <a:r>
              <a:rPr lang="en-US" sz="1200" b="0" i="0" kern="1200" dirty="0">
                <a:solidFill>
                  <a:schemeClr val="tx1"/>
                </a:solidFill>
                <a:effectLst/>
                <a:latin typeface="+mn-lt"/>
                <a:ea typeface="+mn-ea"/>
                <a:cs typeface="+mn-cs"/>
              </a:rPr>
              <a:t>). This problem was addressed by introducing a workflow through which preventive steps, including the adjustment of the injection rates, are taken to minimize the risk of induced seismicity</a:t>
            </a:r>
            <a:r>
              <a:rPr lang="en-US" sz="1200" b="0" i="0" u="none" strike="noStrike" kern="1200" baseline="30000" dirty="0">
                <a:solidFill>
                  <a:schemeClr val="tx1"/>
                </a:solidFill>
                <a:effectLst/>
                <a:latin typeface="+mn-lt"/>
                <a:ea typeface="+mn-ea"/>
                <a:cs typeface="+mn-cs"/>
                <a:hlinkClick r:id="rId4" tooltip="Thorsteinsson, H. &amp; Gunnarsson, G. Induced seismicity – stakeholder engagement in Iceland. GRC Trans. 38, 879–882 (2014)."/>
              </a:rPr>
              <a:t>87</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Zoback, M. D. &amp; Gorelick, S. M. Earthquake triggering and large-scale geologic storage of carbon dioxide. Proc. Natl Acad. Sci. USA 109, 10164–10168 (2012)."/>
              </a:rPr>
              <a:t>89</a:t>
            </a:r>
            <a:r>
              <a:rPr lang="en-US" sz="1200" b="0" i="0" kern="1200" dirty="0">
                <a:solidFill>
                  <a:schemeClr val="tx1"/>
                </a:solidFill>
                <a:effectLst/>
                <a:latin typeface="+mn-lt"/>
                <a:ea typeface="+mn-ea"/>
                <a:cs typeface="+mn-cs"/>
              </a:rPr>
              <a:t>. 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project applies this framework and, following its implementation, the annual number of seismic events greater than magnitude 2 in the area has decreased from 96 in 2011 to one in 2018 (ref.</a:t>
            </a:r>
            <a:r>
              <a:rPr lang="en-US" sz="1200" b="0" i="0" u="none" strike="noStrike" kern="1200" baseline="30000" dirty="0">
                <a:solidFill>
                  <a:schemeClr val="tx1"/>
                </a:solidFill>
                <a:effectLst/>
                <a:latin typeface="+mn-lt"/>
                <a:ea typeface="+mn-ea"/>
                <a:cs typeface="+mn-cs"/>
                <a:hlinkClick r:id="rId7" tooltip="Aradóttir, E. S. &amp; Hjálmarsson, E. CarbFix – public engagement and transparency. Energy Procedia 146, 115–120 (2018)."/>
              </a:rPr>
              <a:t>90</a:t>
            </a:r>
            <a:r>
              <a:rPr lang="en-US" sz="1200" b="0" i="0" kern="1200" dirty="0">
                <a:solidFill>
                  <a:schemeClr val="tx1"/>
                </a:solidFill>
                <a:effectLst/>
                <a:latin typeface="+mn-lt"/>
                <a:ea typeface="+mn-ea"/>
                <a:cs typeface="+mn-cs"/>
              </a:rPr>
              <a:t>), which is considered satisfactory and demonstrates that the project is being operated within its regulatory boundaries.</a:t>
            </a: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example suggests that, prior to injection, a site-specific study of the regional seismicity must be performed to determine the seismic risk and should include a thorough characterization of depths, times, locations and magnitudes of seismic events. The risk of induced seismicity might be greater when injecting dissolved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owing to the large volume of fluid that would need to be injected into the subsurface. For example, the injection of 1 MtCO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per year (which is approximately the injection rate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into a single well at the </a:t>
            </a:r>
            <a:r>
              <a:rPr lang="en-US" sz="1200" b="0" i="0" kern="1200" dirty="0" err="1">
                <a:solidFill>
                  <a:schemeClr val="tx1"/>
                </a:solidFill>
                <a:effectLst/>
                <a:latin typeface="+mn-lt"/>
                <a:ea typeface="+mn-ea"/>
                <a:cs typeface="+mn-cs"/>
              </a:rPr>
              <a:t>Sleipner</a:t>
            </a:r>
            <a:r>
              <a:rPr lang="en-US" sz="1200" b="0" i="0" kern="1200" dirty="0">
                <a:solidFill>
                  <a:schemeClr val="tx1"/>
                </a:solidFill>
                <a:effectLst/>
                <a:latin typeface="+mn-lt"/>
                <a:ea typeface="+mn-ea"/>
                <a:cs typeface="+mn-cs"/>
              </a:rPr>
              <a:t> CCS project)</a:t>
            </a:r>
            <a:r>
              <a:rPr lang="en-US" sz="1200" b="0" i="0" u="none" strike="noStrike" kern="1200" baseline="30000" dirty="0">
                <a:solidFill>
                  <a:schemeClr val="tx1"/>
                </a:solidFill>
                <a:effectLst/>
                <a:latin typeface="+mn-lt"/>
                <a:ea typeface="+mn-ea"/>
                <a:cs typeface="+mn-cs"/>
                <a:hlinkClick r:id="rId8" tooltip="Eiken O. in Geophysics and Geosequestration (eds Davis, T. L., Landrø, M. &amp; Wilson, M.) 209–234 (Cambridge Univ. Press, 2019)."/>
              </a:rPr>
              <a:t>91</a:t>
            </a:r>
            <a:r>
              <a:rPr lang="en-US" sz="1200" b="0" i="0" kern="1200" dirty="0">
                <a:solidFill>
                  <a:schemeClr val="tx1"/>
                </a:solidFill>
                <a:effectLst/>
                <a:latin typeface="+mn-lt"/>
                <a:ea typeface="+mn-ea"/>
                <a:cs typeface="+mn-cs"/>
              </a:rPr>
              <a:t> as a dissolved water form would require ~20 injection wells with depths of ~500 m and injection rates of ~50 l s</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which is a common injection rate for such shallow wells. Such a project could be fed with water from the target injection reservoir to prevent excessive pressure build-up in the system and to minimize the need for an additional water source. The risk of induced seismicity affecting infrastructure and the general public can also be mitigated by injecting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into offshore reservoirs, away from populated areas and infrastructure that could be affected</a:t>
            </a:r>
            <a:r>
              <a:rPr lang="en-US" sz="1200" b="0" i="0" u="none" strike="noStrike" kern="1200" baseline="30000" dirty="0">
                <a:solidFill>
                  <a:schemeClr val="tx1"/>
                </a:solidFill>
                <a:effectLst/>
                <a:latin typeface="+mn-lt"/>
                <a:ea typeface="+mn-ea"/>
                <a:cs typeface="+mn-cs"/>
                <a:hlinkClick r:id="rId9" tooltip="Goldberg, D. S., Lackner, K. S., Han, P., Slagle, A. L. &amp; Wang, T. Co-location of air capture, subseafloor CO2 sequestration, and energy production on the Kerguelen plateau. Environ. Sci. Technol. 47, 7521–7529 (2013)."/>
              </a:rPr>
              <a:t>92</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17</a:t>
            </a:fld>
            <a:endParaRPr lang="en-US"/>
          </a:p>
        </p:txBody>
      </p:sp>
    </p:spTree>
    <p:extLst>
      <p:ext uri="{BB962C8B-B14F-4D97-AF65-F5344CB8AC3E}">
        <p14:creationId xmlns:p14="http://schemas.microsoft.com/office/powerpoint/2010/main" val="139692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Initial dissolution can release potentially harmful levels of dissolved metals.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However, after mineralization Carbonates can scavenge heavy metals, making the water cleaner.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This is also not a problem for offshore locations.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Groundwater contamination</a:t>
            </a:r>
          </a:p>
          <a:p>
            <a:r>
              <a:rPr lang="en-US" sz="1200" b="0" i="0" kern="1200" dirty="0">
                <a:solidFill>
                  <a:schemeClr val="tx1"/>
                </a:solidFill>
                <a:effectLst/>
                <a:latin typeface="+mn-lt"/>
                <a:ea typeface="+mn-ea"/>
                <a:cs typeface="+mn-cs"/>
              </a:rPr>
              <a:t>Another potential risk of injecting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groundwater contamination. During the initial phase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injection — prior to substantial carbon mineralization — a metal-rich plume can form, causing the concentrations of certain elements to exceed proposed drinking-water limits. The main metals of concern are Ni, Al and Cr, but other metals, such as Fe and Mn, can become toxic to biota at high concentrations</a:t>
            </a:r>
            <a:r>
              <a:rPr lang="en-US" sz="1200" b="0" i="0" u="none" strike="noStrike" kern="1200" baseline="30000" dirty="0">
                <a:solidFill>
                  <a:schemeClr val="tx1"/>
                </a:solidFill>
                <a:effectLst/>
                <a:latin typeface="+mn-lt"/>
                <a:ea typeface="+mn-ea"/>
                <a:cs typeface="+mn-cs"/>
                <a:hlinkClick r:id="rId3" tooltip="World Health Organization. Guidelines for drinking-water quality, 4th edition (WHO, 2011)."/>
              </a:rPr>
              <a:t>93</a:t>
            </a:r>
            <a:r>
              <a:rPr lang="en-US" sz="1200" b="0" i="0" kern="1200" dirty="0">
                <a:solidFill>
                  <a:schemeClr val="tx1"/>
                </a:solidFill>
                <a:effectLst/>
                <a:latin typeface="+mn-lt"/>
                <a:ea typeface="+mn-ea"/>
                <a:cs typeface="+mn-cs"/>
              </a:rPr>
              <a:t>. This risk is highest before the precipitation of carbonate and other secondary minerals, such as clays, Al-oxide and Fe-oxide, and hydroxides, which can scavenge potentially toxic metals. The potential of carbonates to scavenge a metal plume has been described in detail in studies of natural carbonation during volcanic eruptions</a:t>
            </a:r>
            <a:r>
              <a:rPr lang="en-US" sz="1200" b="0" i="0" u="none" strike="noStrike" kern="1200" baseline="30000" dirty="0">
                <a:solidFill>
                  <a:schemeClr val="tx1"/>
                </a:solidFill>
                <a:effectLst/>
                <a:latin typeface="+mn-lt"/>
                <a:ea typeface="+mn-ea"/>
                <a:cs typeface="+mn-cs"/>
                <a:hlinkClick r:id="rId4" tooltip="Flaathen, T. K., Gislason, S. R., Oelkers, E. H. &amp; Sveinbjörnsdóttir, Á. E. Chemical evolution of the Mt. Hekla, Iceland, groundwaters: a natural analogue for CO2 sequestration in basaltic rocks. Appl. Geochem. 24, 463–474 (2009)."/>
              </a:rPr>
              <a:t>94</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Olsson, J., Stipp, S. L. S., Makovicky, E. &amp; Gislason, S. R. Metal scavenging by calcium carbonate at the Eyjafjallajökull volcano: a carbon capture and storage analogue. Chem. Geol. 384, 135–148 (2014)."/>
              </a:rPr>
              <a:t>95</a:t>
            </a:r>
            <a:r>
              <a:rPr lang="en-US" sz="1200" b="0" i="0" kern="1200" dirty="0">
                <a:solidFill>
                  <a:schemeClr val="tx1"/>
                </a:solidFill>
                <a:effectLst/>
                <a:latin typeface="+mn-lt"/>
                <a:ea typeface="+mn-ea"/>
                <a:cs typeface="+mn-cs"/>
              </a:rPr>
              <a:t>. Ground contamination is not a major concern at offshore locations, given the lack of underground drinking-water sources.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18</a:t>
            </a:fld>
            <a:endParaRPr lang="en-US"/>
          </a:p>
        </p:txBody>
      </p:sp>
    </p:spTree>
    <p:extLst>
      <p:ext uri="{BB962C8B-B14F-4D97-AF65-F5344CB8AC3E}">
        <p14:creationId xmlns:p14="http://schemas.microsoft.com/office/powerpoint/2010/main" val="3621209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the cost of industrial scale application of the </a:t>
            </a:r>
            <a:r>
              <a:rPr lang="en-US" dirty="0" err="1"/>
              <a:t>CarbFix</a:t>
            </a:r>
            <a:r>
              <a:rPr lang="en-US" dirty="0"/>
              <a:t> method at </a:t>
            </a:r>
            <a:r>
              <a:rPr lang="en-US" dirty="0" err="1"/>
              <a:t>Hellisheidi</a:t>
            </a:r>
            <a:r>
              <a:rPr lang="en-US" dirty="0"/>
              <a:t> power plant is less than $25/ton”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biggest hurdle in applying in situ carbon mineralization on a greater scale is not technological, but the financial incentive for CCS. The current cost of capturing, injecting and storing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still exceeds the cost of emitting, leading to the shutdown of many projects before they were in operation. For example, since the launch of the European Union’s carbon trading scheme in 2005, the cost of the rights to emit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Europe has been too low to motivate the development and application of CCS</a:t>
            </a:r>
            <a:r>
              <a:rPr lang="en-US" sz="1200" b="0" i="0" u="none" strike="noStrike" kern="1200" baseline="30000" dirty="0">
                <a:solidFill>
                  <a:schemeClr val="tx1"/>
                </a:solidFill>
                <a:effectLst/>
                <a:latin typeface="+mn-lt"/>
                <a:ea typeface="+mn-ea"/>
                <a:cs typeface="+mn-cs"/>
                <a:hlinkClick r:id="rId3" tooltip="European Commission. Report from the Commission to the European Parliament and the Council. Report on the functioning of the European carbon market (European Commission, 2019)."/>
              </a:rPr>
              <a:t>106</a:t>
            </a:r>
            <a:r>
              <a:rPr lang="en-US" sz="1200" b="0" i="0" kern="1200" dirty="0">
                <a:solidFill>
                  <a:schemeClr val="tx1"/>
                </a:solidFill>
                <a:effectLst/>
                <a:latin typeface="+mn-lt"/>
                <a:ea typeface="+mn-ea"/>
                <a:cs typeface="+mn-cs"/>
              </a:rPr>
              <a:t>. This lack of incentive rather than scientific and technical barriers has resulted in the slow deployment of CCS technologies.</a:t>
            </a:r>
          </a:p>
          <a:p>
            <a:r>
              <a:rPr lang="en-US" sz="1200" b="0" i="0" kern="1200" dirty="0">
                <a:solidFill>
                  <a:schemeClr val="tx1"/>
                </a:solidFill>
                <a:effectLst/>
                <a:latin typeface="+mn-lt"/>
                <a:ea typeface="+mn-ea"/>
                <a:cs typeface="+mn-cs"/>
              </a:rPr>
              <a:t>The rising prices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emission quotas over the past 2 years (from ~€4.5 in May 2017 to ~€27 per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as of 31 June 2019)</a:t>
            </a:r>
            <a:r>
              <a:rPr lang="en-US" sz="1200" b="0" i="0" u="none" strike="noStrike" kern="1200" baseline="30000" dirty="0">
                <a:solidFill>
                  <a:schemeClr val="tx1"/>
                </a:solidFill>
                <a:effectLst/>
                <a:latin typeface="+mn-lt"/>
                <a:ea typeface="+mn-ea"/>
                <a:cs typeface="+mn-cs"/>
                <a:hlinkClick r:id="rId3" tooltip="European Commission. Report from the Commission to the European Parliament and the Council. Report on the functioning of the European carbon market (European Commission, 2019)."/>
              </a:rPr>
              <a:t>106</a:t>
            </a:r>
            <a:r>
              <a:rPr lang="en-US" sz="1200" b="0" i="0" kern="1200" dirty="0">
                <a:solidFill>
                  <a:schemeClr val="tx1"/>
                </a:solidFill>
                <a:effectLst/>
                <a:latin typeface="+mn-lt"/>
                <a:ea typeface="+mn-ea"/>
                <a:cs typeface="+mn-cs"/>
              </a:rPr>
              <a:t> are likely to change the CCS environment in the near future; the quota price of €27 in June 2019, for example, is higher than the current on-site costs of 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injection. In the United States, recent tax legislation provides financial incentives for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storage of up to US$50 per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for saline aquifer injection and up to US$35 per </a:t>
            </a:r>
            <a:r>
              <a:rPr lang="en-US" sz="1200" b="0" i="0" kern="1200" dirty="0" err="1">
                <a:solidFill>
                  <a:schemeClr val="tx1"/>
                </a:solidFill>
                <a:effectLst/>
                <a:latin typeface="+mn-lt"/>
                <a:ea typeface="+mn-ea"/>
                <a:cs typeface="+mn-cs"/>
              </a:rPr>
              <a:t>tonne</a:t>
            </a:r>
            <a:r>
              <a:rPr lang="en-US" sz="1200" b="0" i="0" kern="1200" dirty="0">
                <a:solidFill>
                  <a:schemeClr val="tx1"/>
                </a:solidFill>
                <a:effectLst/>
                <a:latin typeface="+mn-lt"/>
                <a:ea typeface="+mn-ea"/>
                <a:cs typeface="+mn-cs"/>
              </a:rPr>
              <a:t> for enhanced oil-recovery injection</a:t>
            </a:r>
            <a:r>
              <a:rPr lang="en-US" sz="1200" b="0" i="0" u="none" strike="noStrike" kern="1200" baseline="30000" dirty="0">
                <a:solidFill>
                  <a:schemeClr val="tx1"/>
                </a:solidFill>
                <a:effectLst/>
                <a:latin typeface="+mn-lt"/>
                <a:ea typeface="+mn-ea"/>
                <a:cs typeface="+mn-cs"/>
                <a:hlinkClick r:id="rId4" tooltip="Folger, P. Carbon capture and sequestration (CCS) in the United States (Congressional Research Service, 2018)."/>
              </a:rPr>
              <a:t>107</a:t>
            </a:r>
            <a:r>
              <a:rPr lang="en-US" sz="1200" b="0" i="0" kern="1200" dirty="0">
                <a:solidFill>
                  <a:schemeClr val="tx1"/>
                </a:solidFill>
                <a:effectLst/>
                <a:latin typeface="+mn-lt"/>
                <a:ea typeface="+mn-ea"/>
                <a:cs typeface="+mn-cs"/>
              </a:rPr>
              <a:t>. Nevertheless, this financial incentive may still be too low to motivate many new carbon-storage projects.</a:t>
            </a:r>
          </a:p>
          <a:p>
            <a:r>
              <a:rPr lang="en-US" sz="1200" b="0" i="0" kern="1200" dirty="0">
                <a:solidFill>
                  <a:schemeClr val="tx1"/>
                </a:solidFill>
                <a:effectLst/>
                <a:latin typeface="+mn-lt"/>
                <a:ea typeface="+mn-ea"/>
                <a:cs typeface="+mn-cs"/>
              </a:rPr>
              <a:t>The competitive cost of in situ mineral carbonation, when operated under </a:t>
            </a:r>
            <a:r>
              <a:rPr lang="en-US" sz="1200" b="0" i="0" kern="1200" dirty="0" err="1">
                <a:solidFill>
                  <a:schemeClr val="tx1"/>
                </a:solidFill>
                <a:effectLst/>
                <a:latin typeface="+mn-lt"/>
                <a:ea typeface="+mn-ea"/>
                <a:cs typeface="+mn-cs"/>
              </a:rPr>
              <a:t>favourable</a:t>
            </a:r>
            <a:r>
              <a:rPr lang="en-US" sz="1200" b="0" i="0" kern="1200" dirty="0">
                <a:solidFill>
                  <a:schemeClr val="tx1"/>
                </a:solidFill>
                <a:effectLst/>
                <a:latin typeface="+mn-lt"/>
                <a:ea typeface="+mn-ea"/>
                <a:cs typeface="+mn-cs"/>
              </a:rPr>
              <a:t> conditions, compared with other CCS methods may, however, lead to increased implementation in the future. In cases in which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captured from emission gases by dissolution into water at the source and the resulting gas-charged water directly injected into reactive subsurface rocks, the energy costs may be substantially reduced compared with alternative technologies (Fig. </a:t>
            </a:r>
            <a:r>
              <a:rPr lang="en-US" sz="1200" b="0" i="0" u="none" strike="noStrike" kern="1200" dirty="0">
                <a:solidFill>
                  <a:schemeClr val="tx1"/>
                </a:solidFill>
                <a:effectLst/>
                <a:latin typeface="+mn-lt"/>
                <a:ea typeface="+mn-ea"/>
                <a:cs typeface="+mn-cs"/>
                <a:hlinkClick r:id="rId5"/>
              </a:rPr>
              <a:t>7a</a:t>
            </a:r>
            <a:r>
              <a:rPr lang="en-US" sz="1200" b="0" i="0" kern="1200" dirty="0">
                <a:solidFill>
                  <a:schemeClr val="tx1"/>
                </a:solidFill>
                <a:effectLst/>
                <a:latin typeface="+mn-lt"/>
                <a:ea typeface="+mn-ea"/>
                <a:cs typeface="+mn-cs"/>
              </a:rPr>
              <a:t>). This approach could also provide additional value by co-capturing and storing other acidic gases, such as 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S and SO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through subsurface mineralization, as demonstrated at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19</a:t>
            </a:fld>
            <a:endParaRPr lang="en-US"/>
          </a:p>
        </p:txBody>
      </p:sp>
    </p:spTree>
    <p:extLst>
      <p:ext uri="{BB962C8B-B14F-4D97-AF65-F5344CB8AC3E}">
        <p14:creationId xmlns:p14="http://schemas.microsoft.com/office/powerpoint/2010/main" val="3957975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Climeworks</a:t>
            </a:r>
            <a:r>
              <a:rPr lang="en-US" dirty="0"/>
              <a:t> uses amines for DAC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coupling of DAC and mineral carbonation is being explored in the CarbFix2 project (which started in August 2017), and a DAC unit has been installed at </a:t>
            </a:r>
            <a:r>
              <a:rPr lang="en-US" sz="1200" b="0" i="0" kern="1200" dirty="0" err="1">
                <a:solidFill>
                  <a:schemeClr val="tx1"/>
                </a:solidFill>
                <a:effectLst/>
                <a:latin typeface="+mn-lt"/>
                <a:ea typeface="+mn-ea"/>
                <a:cs typeface="+mn-cs"/>
              </a:rPr>
              <a:t>Hellisheiði</a:t>
            </a:r>
            <a:r>
              <a:rPr lang="en-US" sz="1200" b="0" i="0" kern="1200" dirty="0">
                <a:solidFill>
                  <a:schemeClr val="tx1"/>
                </a:solidFill>
                <a:effectLst/>
                <a:latin typeface="+mn-lt"/>
                <a:ea typeface="+mn-ea"/>
                <a:cs typeface="+mn-cs"/>
              </a:rPr>
              <a:t>. The air-derived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gas stream is then dissolved into water, injected and mineralized, achieving a negative emission pathway</a:t>
            </a:r>
            <a:r>
              <a:rPr lang="en-US" sz="1200" b="0" i="0" u="none" strike="noStrike" kern="1200" baseline="30000" dirty="0">
                <a:solidFill>
                  <a:schemeClr val="tx1"/>
                </a:solidFill>
                <a:effectLst/>
                <a:latin typeface="+mn-lt"/>
                <a:ea typeface="+mn-ea"/>
                <a:cs typeface="+mn-cs"/>
                <a:hlinkClick r:id="rId3" tooltip="Gutknecht, V., Snæbjörnsdóttir, S. Ó., Sigfússon, B., Aradóttir, E. S. &amp; Charles, L. Creating a carbon dioxide removal solution by combining rapid mineralization of CO2 with direct air capture. Energy Procedia 146, 129–134 (2018)."/>
              </a:rPr>
              <a:t>98</a:t>
            </a:r>
            <a:r>
              <a:rPr lang="en-US" sz="1200" b="0" i="0" kern="1200" dirty="0">
                <a:solidFill>
                  <a:schemeClr val="tx1"/>
                </a:solidFill>
                <a:effectLst/>
                <a:latin typeface="+mn-lt"/>
                <a:ea typeface="+mn-ea"/>
                <a:cs typeface="+mn-cs"/>
              </a:rPr>
              <a:t>. Scale-up of this DAC technology in combination with the </a:t>
            </a:r>
            <a:r>
              <a:rPr lang="en-US" sz="1200" b="0" i="0" kern="1200" dirty="0" err="1">
                <a:solidFill>
                  <a:schemeClr val="tx1"/>
                </a:solidFill>
                <a:effectLst/>
                <a:latin typeface="+mn-lt"/>
                <a:ea typeface="+mn-ea"/>
                <a:cs typeface="+mn-cs"/>
              </a:rPr>
              <a:t>CarbFix</a:t>
            </a:r>
            <a:r>
              <a:rPr lang="en-US" sz="1200" b="0" i="0" kern="1200" dirty="0">
                <a:solidFill>
                  <a:schemeClr val="tx1"/>
                </a:solidFill>
                <a:effectLst/>
                <a:latin typeface="+mn-lt"/>
                <a:ea typeface="+mn-ea"/>
                <a:cs typeface="+mn-cs"/>
              </a:rPr>
              <a:t> injection technology is being explored at various sites in Iceland. Looking towards the future, the Solid Carbon project in British Columbia is assessing DAC technologies with a similar in situ mineralization approach at an offshore site in the Cascadia Basin on the Juan de Fuca plate</a:t>
            </a:r>
            <a:r>
              <a:rPr lang="en-US" sz="1200" b="0" i="0" u="none" strike="noStrike" kern="1200" baseline="30000" dirty="0">
                <a:solidFill>
                  <a:schemeClr val="tx1"/>
                </a:solidFill>
                <a:effectLst/>
                <a:latin typeface="+mn-lt"/>
                <a:ea typeface="+mn-ea"/>
                <a:cs typeface="+mn-cs"/>
                <a:hlinkClick r:id="rId4" tooltip="Goldberg, D. et al. Geological storage of CO2 in sub-seafloor basalt: the CarbonSAFE pre-feasibility study offshore Washington State and British Columbia. Energy Procedia 146, 158–165 (2018)."/>
              </a:rPr>
              <a:t>99</a:t>
            </a:r>
            <a:r>
              <a:rPr lang="en-US" sz="1200" b="0" i="0" kern="1200" dirty="0">
                <a:solidFill>
                  <a:schemeClr val="tx1"/>
                </a:solidFill>
                <a:effectLst/>
                <a:latin typeface="+mn-lt"/>
                <a:ea typeface="+mn-ea"/>
                <a:cs typeface="+mn-cs"/>
              </a:rPr>
              <a:t>.</a:t>
            </a:r>
            <a:endParaRPr lang="en-US" dirty="0"/>
          </a:p>
          <a:p>
            <a:endParaRPr lang="en-US" dirty="0"/>
          </a:p>
          <a:p>
            <a:r>
              <a:rPr lang="en-US" sz="1200" b="0" i="0" kern="1200" dirty="0">
                <a:solidFill>
                  <a:schemeClr val="tx1"/>
                </a:solidFill>
                <a:effectLst/>
                <a:latin typeface="+mn-lt"/>
                <a:ea typeface="+mn-ea"/>
                <a:cs typeface="+mn-cs"/>
              </a:rPr>
              <a:t>Two projects are currently exploring offshore injection for carbon mineralization. In the north-eastern Pacific Ocean, the potential of injecting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into oceanic basalts below marine sediments is being assessed offshore from Washington state and British Columbia. A pre-feasibility study was conducted under the US Department of Energy’s </a:t>
            </a:r>
            <a:r>
              <a:rPr lang="en-US" sz="1200" b="0" i="0" kern="1200" dirty="0" err="1">
                <a:solidFill>
                  <a:schemeClr val="tx1"/>
                </a:solidFill>
                <a:effectLst/>
                <a:latin typeface="+mn-lt"/>
                <a:ea typeface="+mn-ea"/>
                <a:cs typeface="+mn-cs"/>
              </a:rPr>
              <a:t>CarbonSAFE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to evaluate technical and non-technical aspects of storing ~50 million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an offshore storage complex located in the Cascadia Basin</a:t>
            </a:r>
            <a:r>
              <a:rPr lang="en-US" sz="1200" b="0" i="0" u="none" strike="noStrike" kern="1200" baseline="30000" dirty="0">
                <a:solidFill>
                  <a:schemeClr val="tx1"/>
                </a:solidFill>
                <a:effectLst/>
                <a:latin typeface="+mn-lt"/>
                <a:ea typeface="+mn-ea"/>
                <a:cs typeface="+mn-cs"/>
                <a:hlinkClick r:id="rId4" tooltip="Goldberg, D. et al. Geological storage of CO2 in sub-seafloor basalt: the CarbonSAFE pre-feasibility study offshore Washington State and British Columbia. Energy Procedia 146, 158–165 (2018)."/>
              </a:rPr>
              <a:t>99</a:t>
            </a:r>
            <a:r>
              <a:rPr lang="en-US" sz="1200" b="0" i="0" kern="1200" dirty="0">
                <a:solidFill>
                  <a:schemeClr val="tx1"/>
                </a:solidFill>
                <a:effectLst/>
                <a:latin typeface="+mn-lt"/>
                <a:ea typeface="+mn-ea"/>
                <a:cs typeface="+mn-cs"/>
              </a:rPr>
              <a:t>. The study concluded that there are sufficient reservoir storage capacity, transport options and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sources to meet such targets. A total of ~40 MtCO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generated per year onshore from nearby stationary sources; this could provide a steady stream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to the offshore reservoir, and DAC technology could be added to these carbon sources. Conditions at the Cascadia Basin site might </a:t>
            </a:r>
            <a:r>
              <a:rPr lang="en-US" sz="1200" b="0" i="0" kern="1200" dirty="0" err="1">
                <a:solidFill>
                  <a:schemeClr val="tx1"/>
                </a:solidFill>
                <a:effectLst/>
                <a:latin typeface="+mn-lt"/>
                <a:ea typeface="+mn-ea"/>
                <a:cs typeface="+mn-cs"/>
              </a:rPr>
              <a:t>favour</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injection as a supercritical fluid, owing to the low risk of degassing at ocean depths of &gt;800 m.</a:t>
            </a:r>
          </a:p>
          <a:p>
            <a:r>
              <a:rPr lang="en-US" sz="1200" b="0" i="0" kern="1200" dirty="0">
                <a:solidFill>
                  <a:schemeClr val="tx1"/>
                </a:solidFill>
                <a:effectLst/>
                <a:latin typeface="+mn-lt"/>
                <a:ea typeface="+mn-ea"/>
                <a:cs typeface="+mn-cs"/>
              </a:rPr>
              <a:t>The CarbFix2 project is preparing for the injection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dissolved in seawater into submarine basalts. Initial results indicate that seawater, despite its high concentration of dissolved elements, is a suitable medium for carbon mineralization. Its applicability is, however, more limited than that of fresh water in terms of its temperature and pH range, owing to the formation of various secondary minerals that could affect the efficiency of the injection</a:t>
            </a:r>
            <a:r>
              <a:rPr lang="en-US" sz="1200" b="0" i="0" u="none" strike="noStrike" kern="1200" baseline="30000" dirty="0">
                <a:solidFill>
                  <a:schemeClr val="tx1"/>
                </a:solidFill>
                <a:effectLst/>
                <a:latin typeface="+mn-lt"/>
                <a:ea typeface="+mn-ea"/>
                <a:cs typeface="+mn-cs"/>
                <a:hlinkClick r:id="rId5" tooltip="Wolff-Boenisch, D. On the buffer capacity of CO2-charged seawater used for carbonation and subsequent mineral sequestration. Energy Procedia 4, 3738–3745 (2011)."/>
              </a:rPr>
              <a:t>100</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Luhmann, A. J. et al. Whole rock basalt alteration from CO2-rich brine during flow-through experiments at 150°C and 150 bar. Chem. Geol. 453, 92–110 (2017)."/>
              </a:rPr>
              <a:t>101</a:t>
            </a:r>
            <a:r>
              <a:rPr lang="en-US" sz="1200" b="0" i="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5"/>
          </p:nvPr>
        </p:nvSpPr>
        <p:spPr/>
        <p:txBody>
          <a:bodyPr/>
          <a:lstStyle/>
          <a:p>
            <a:fld id="{2CDD60BC-8C63-6A40-BAAD-45BA757022A4}" type="slidenum">
              <a:rPr lang="en-US" smtClean="0"/>
              <a:t>20</a:t>
            </a:fld>
            <a:endParaRPr lang="en-US"/>
          </a:p>
        </p:txBody>
      </p:sp>
    </p:spTree>
    <p:extLst>
      <p:ext uri="{BB962C8B-B14F-4D97-AF65-F5344CB8AC3E}">
        <p14:creationId xmlns:p14="http://schemas.microsoft.com/office/powerpoint/2010/main" val="342525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current CCS looks like, also Enhanced Oil Recovery which is actually profitable but doesn’t necessarily help that much with the global CO2 problem…</a:t>
            </a:r>
          </a:p>
          <a:p>
            <a:r>
              <a:rPr lang="en-US" dirty="0"/>
              <a:t>Must be capped by essentially the same kinds of rocks that cap fossil fuel </a:t>
            </a:r>
            <a:r>
              <a:rPr lang="en-US" dirty="0" err="1"/>
              <a:t>resevoirs</a:t>
            </a:r>
            <a:endParaRPr lang="en-US" dirty="0"/>
          </a:p>
          <a:p>
            <a:r>
              <a:rPr lang="en-US" dirty="0"/>
              <a:t>There is concern over how well it will be stored long term (~thousands of years) and potential dangers of sudden release (See lake </a:t>
            </a:r>
            <a:r>
              <a:rPr lang="en-US" dirty="0" err="1"/>
              <a:t>Nyos</a:t>
            </a:r>
            <a:r>
              <a:rPr lang="en-US" dirty="0"/>
              <a:t>)</a:t>
            </a:r>
          </a:p>
          <a:p>
            <a:endParaRPr lang="en-US" dirty="0"/>
          </a:p>
          <a:p>
            <a:r>
              <a:rPr lang="en-US" dirty="0"/>
              <a:t>In 1986, possibly as the result of a landslide, </a:t>
            </a:r>
            <a:r>
              <a:rPr lang="en-US" dirty="0">
                <a:hlinkClick r:id="rId3" tooltip="Lake Nyos disaster"/>
              </a:rPr>
              <a:t>Lake Nyos suddenly emitted a large cloud of CO</a:t>
            </a:r>
            <a:br>
              <a:rPr lang="en-US" dirty="0">
                <a:effectLst/>
                <a:hlinkClick r:id="rId3" tooltip="Lake Nyos disaster"/>
              </a:rPr>
            </a:br>
            <a:r>
              <a:rPr lang="en-US" dirty="0">
                <a:effectLst/>
                <a:hlinkClick r:id="rId3" tooltip="Lake Nyos disaster"/>
              </a:rPr>
              <a:t>2</a:t>
            </a:r>
            <a:r>
              <a:rPr lang="en-US" dirty="0"/>
              <a:t>, which </a:t>
            </a:r>
            <a:r>
              <a:rPr lang="en-US" dirty="0">
                <a:hlinkClick r:id="rId4" tooltip="Asphyxia"/>
              </a:rPr>
              <a:t>suffocated</a:t>
            </a:r>
            <a:r>
              <a:rPr lang="en-US" dirty="0"/>
              <a:t> 1,746 people</a:t>
            </a:r>
            <a:r>
              <a:rPr lang="en-US" baseline="30000" dirty="0">
                <a:hlinkClick r:id="rId5"/>
              </a:rPr>
              <a:t>[3]</a:t>
            </a:r>
            <a:r>
              <a:rPr lang="en-US" dirty="0"/>
              <a:t> and 3,500 livestock in nearby towns and villages.</a:t>
            </a:r>
          </a:p>
        </p:txBody>
      </p:sp>
      <p:sp>
        <p:nvSpPr>
          <p:cNvPr id="4" name="Slide Number Placeholder 3"/>
          <p:cNvSpPr>
            <a:spLocks noGrp="1"/>
          </p:cNvSpPr>
          <p:nvPr>
            <p:ph type="sldNum" sz="quarter" idx="5"/>
          </p:nvPr>
        </p:nvSpPr>
        <p:spPr/>
        <p:txBody>
          <a:bodyPr/>
          <a:lstStyle/>
          <a:p>
            <a:fld id="{99605985-4B4B-A74C-B4EE-9539CE70999F}" type="slidenum">
              <a:rPr lang="en-US" smtClean="0"/>
              <a:t>3</a:t>
            </a:fld>
            <a:endParaRPr lang="en-US"/>
          </a:p>
        </p:txBody>
      </p:sp>
    </p:spTree>
    <p:extLst>
      <p:ext uri="{BB962C8B-B14F-4D97-AF65-F5344CB8AC3E}">
        <p14:creationId xmlns:p14="http://schemas.microsoft.com/office/powerpoint/2010/main" val="158869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Several key challenges face the storage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sedimentary basins. First, mineral trapping may be limited by the absence of the silicate-bound divalent metals needed for carbonate formation and can take thousands of years, owing to low rock reactivity</a:t>
            </a:r>
            <a:r>
              <a:rPr lang="en-US" sz="1200" b="0" i="0" u="none" strike="noStrike" kern="1200" baseline="30000" dirty="0">
                <a:solidFill>
                  <a:schemeClr val="tx1"/>
                </a:solidFill>
                <a:effectLst/>
                <a:latin typeface="+mn-lt"/>
                <a:ea typeface="+mn-ea"/>
                <a:cs typeface="+mn-cs"/>
                <a:hlinkClick r:id="rId3" tooltip="Benson, S. et al. in IPCC Special Report on Carbon Dioxide Capture and Storage (eds Metz, B. et al.) Ch. 5 (Cambridge Univ. Press, 2005)."/>
              </a:rPr>
              <a:t>7</a:t>
            </a:r>
            <a:r>
              <a:rPr lang="en-US" sz="1200" b="0" i="0" kern="1200" dirty="0">
                <a:solidFill>
                  <a:schemeClr val="tx1"/>
                </a:solidFill>
                <a:effectLst/>
                <a:latin typeface="+mn-lt"/>
                <a:ea typeface="+mn-ea"/>
                <a:cs typeface="+mn-cs"/>
              </a:rPr>
              <a:t> (Fig. </a:t>
            </a:r>
            <a:r>
              <a:rPr lang="en-US" sz="1200" b="0" i="0" u="none" strike="noStrike" kern="1200" dirty="0">
                <a:solidFill>
                  <a:schemeClr val="tx1"/>
                </a:solidFill>
                <a:effectLst/>
                <a:latin typeface="+mn-lt"/>
                <a:ea typeface="+mn-ea"/>
                <a:cs typeface="+mn-cs"/>
                <a:hlinkClick r:id="rId4"/>
              </a:rPr>
              <a:t>1a</a:t>
            </a:r>
            <a:r>
              <a:rPr lang="en-US" sz="1200" b="0" i="0" kern="1200" dirty="0">
                <a:solidFill>
                  <a:schemeClr val="tx1"/>
                </a:solidFill>
                <a:effectLst/>
                <a:latin typeface="+mn-lt"/>
                <a:ea typeface="+mn-ea"/>
                <a:cs typeface="+mn-cs"/>
              </a:rPr>
              <a:t>). Second, the large volume of carbon that needs to be stored to achieve the climate goals requires the identification and characterization of many new storage reservoirs. Third, as most of the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will likely remain in the gaseous, liquid or supercritical phase long term, it will tend to migrate back to the surface if not adequately stored. Even though the likelihood of such leakage from a well-regulated site is predicted to be negligible</a:t>
            </a:r>
            <a:r>
              <a:rPr lang="en-US" sz="1200" b="0" i="0" u="none" strike="noStrike" kern="1200" baseline="30000" dirty="0">
                <a:solidFill>
                  <a:schemeClr val="tx1"/>
                </a:solidFill>
                <a:effectLst/>
                <a:latin typeface="+mn-lt"/>
                <a:ea typeface="+mn-ea"/>
                <a:cs typeface="+mn-cs"/>
                <a:hlinkClick r:id="rId5" tooltip="Alcalde, J. et al. Estimating geological CO2 storage security to deliver on climate mitigation. Nat. Commun. 9, 2201 (2018)."/>
              </a:rPr>
              <a:t>8</a:t>
            </a:r>
            <a:r>
              <a:rPr lang="en-US" sz="1200" b="0" i="0" kern="1200" dirty="0">
                <a:solidFill>
                  <a:schemeClr val="tx1"/>
                </a:solidFill>
                <a:effectLst/>
                <a:latin typeface="+mn-lt"/>
                <a:ea typeface="+mn-ea"/>
                <a:cs typeface="+mn-cs"/>
              </a:rPr>
              <a:t>, the lack of long-term storage feasibility has inhibited the broader application of sedimentary storage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4</a:t>
            </a:fld>
            <a:endParaRPr lang="en-US"/>
          </a:p>
        </p:txBody>
      </p:sp>
    </p:spTree>
    <p:extLst>
      <p:ext uri="{BB962C8B-B14F-4D97-AF65-F5344CB8AC3E}">
        <p14:creationId xmlns:p14="http://schemas.microsoft.com/office/powerpoint/2010/main" val="243803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Carbonated water is acidic (pH 3-5). Acidic water dissolves silicates. This consumes protons and makes the water less acidic, which promotes carbonate precipitation. It also releases divalent cations, which react with carbonate to form solid mineral precipitates.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Calcium is best, forming stable calcite and aragonite below 300C.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Mg is note great. Below 65C it can’t form magnesite or dolomite, instead either being taken up by clays, for forming less stable hydrous-Mg minerals.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Fe is unclear. Oxidizes quickly when oxygen is present. Siderite is not commonly found, but ankerite could be found in some conditions (moderate temperatures and low enough pH to prevent oxidization of 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orthosilicic</a:t>
            </a:r>
            <a:r>
              <a:rPr lang="en-US" sz="1200" b="0" i="0" kern="1200" dirty="0">
                <a:solidFill>
                  <a:schemeClr val="tx1"/>
                </a:solidFill>
                <a:effectLst/>
                <a:latin typeface="+mn-lt"/>
                <a:ea typeface="+mn-ea"/>
                <a:cs typeface="+mn-cs"/>
              </a:rPr>
              <a:t> acid (H4SiO4 or Si(OH)4) either stays in solution or dissociates to silica (SiO2) and water (2H2O).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Mafic and ultramafic basically mean lower concentrations of silica.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Mineral carbonation proceeds through the reaction of water containing dissolved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with rocks, notably mafic or ultramafic rocks. Water charged with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acidic, with a typical pH of 3–5, depending on the partial pressure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water composition and temperature of the system. This acidic solution promotes the dissolution of silicate minerals, such as pyroxene, a common mineral in basalt and peridotite:</a:t>
            </a:r>
          </a:p>
          <a:p>
            <a:pPr fontAlgn="ctr"/>
            <a:r>
              <a:rPr lang="en-US" sz="1200" b="0" i="0" u="none" strike="noStrike" kern="1200" dirty="0">
                <a:solidFill>
                  <a:schemeClr val="tx1"/>
                </a:solidFill>
                <a:effectLst/>
                <a:latin typeface="+mn-lt"/>
                <a:ea typeface="+mn-ea"/>
                <a:cs typeface="+mn-cs"/>
              </a:rPr>
              <a:t>2H++H2O+(</a:t>
            </a:r>
            <a:r>
              <a:rPr lang="en-US" sz="1200" b="0" i="0" u="none" strike="noStrike" kern="1200" dirty="0" err="1">
                <a:solidFill>
                  <a:schemeClr val="tx1"/>
                </a:solidFill>
                <a:effectLst/>
                <a:latin typeface="+mn-lt"/>
                <a:ea typeface="+mn-ea"/>
                <a:cs typeface="+mn-cs"/>
              </a:rPr>
              <a:t>Ca,Mg,Fe</a:t>
            </a:r>
            <a:r>
              <a:rPr lang="en-US" sz="1200" b="0" i="0" u="none" strike="noStrike" kern="1200" dirty="0">
                <a:solidFill>
                  <a:schemeClr val="tx1"/>
                </a:solidFill>
                <a:effectLst/>
                <a:latin typeface="+mn-lt"/>
                <a:ea typeface="+mn-ea"/>
                <a:cs typeface="+mn-cs"/>
              </a:rPr>
              <a:t>)SiO3⇋Ca2+,Mg2+,Fe2++H4SiO42H++H2O+(</a:t>
            </a:r>
            <a:r>
              <a:rPr lang="en-US" sz="1200" b="0" i="0" u="none" strike="noStrike" kern="1200" dirty="0" err="1">
                <a:solidFill>
                  <a:schemeClr val="tx1"/>
                </a:solidFill>
                <a:effectLst/>
                <a:latin typeface="+mn-lt"/>
                <a:ea typeface="+mn-ea"/>
                <a:cs typeface="+mn-cs"/>
              </a:rPr>
              <a:t>Ca,Mg,Fe</a:t>
            </a:r>
            <a:r>
              <a:rPr lang="en-US" sz="1200" b="0" i="0" u="none" strike="noStrike" kern="1200" dirty="0">
                <a:solidFill>
                  <a:schemeClr val="tx1"/>
                </a:solidFill>
                <a:effectLst/>
                <a:latin typeface="+mn-lt"/>
                <a:ea typeface="+mn-ea"/>
                <a:cs typeface="+mn-cs"/>
              </a:rPr>
              <a:t>)SiO3⇋Ca2+,Mg2+,Fe2++H4SiO4</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(1)</a:t>
            </a:r>
          </a:p>
          <a:p>
            <a:r>
              <a:rPr lang="en-US" sz="1200" b="0" i="0" kern="1200" dirty="0">
                <a:solidFill>
                  <a:schemeClr val="tx1"/>
                </a:solidFill>
                <a:effectLst/>
                <a:latin typeface="+mn-lt"/>
                <a:ea typeface="+mn-ea"/>
                <a:cs typeface="+mn-cs"/>
              </a:rPr>
              <a:t>Such reactions promote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mineralization in two ways: first, protons are consumed, neutralizing the acidic gas-charged water and facilitating the precipitation of carbonate minerals as the pH of the water increases; and, second, they provide cations (Eq. </a:t>
            </a:r>
            <a:r>
              <a:rPr lang="en-US" sz="1200" b="0" i="0" u="none" strike="noStrike"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that can react with the dissolved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to form stable carbonate minerals. The degree to which the released cations form minerals depends on the element, pH and temperature.</a:t>
            </a:r>
          </a:p>
          <a:p>
            <a:r>
              <a:rPr lang="en-US" sz="1200" b="0" i="0" kern="1200" dirty="0">
                <a:solidFill>
                  <a:schemeClr val="tx1"/>
                </a:solidFill>
                <a:effectLst/>
                <a:latin typeface="+mn-lt"/>
                <a:ea typeface="+mn-ea"/>
                <a:cs typeface="+mn-cs"/>
              </a:rPr>
              <a:t>Dissolved calcium readily reacts with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aqueous solution at temperatures below ~300 °C, forming calcite (CaCO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and/or aragonite once the solutions are supersaturated</a:t>
            </a:r>
            <a:r>
              <a:rPr lang="en-US" sz="1200" b="0" i="0" u="none" strike="noStrike" kern="1200" baseline="30000" dirty="0">
                <a:solidFill>
                  <a:schemeClr val="tx1"/>
                </a:solidFill>
                <a:effectLst/>
                <a:latin typeface="+mn-lt"/>
                <a:ea typeface="+mn-ea"/>
                <a:cs typeface="+mn-cs"/>
                <a:hlinkClick r:id="rId4" tooltip="Ellis, A. J. The solubility of calcite in carbon dioxide solutions. Am. J. Sci. 257, 354–365 (1959)."/>
              </a:rPr>
              <a:t>15</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tooltip="Ellis, A. J. The solubility of calcite in sodium chloride solutions at high temperatures. Am. J. Sci. 261, 259–267 (1963)."/>
              </a:rPr>
              <a:t>16</a:t>
            </a:r>
            <a:r>
              <a:rPr lang="en-US" sz="1200" b="0" i="0" kern="1200" dirty="0">
                <a:solidFill>
                  <a:schemeClr val="tx1"/>
                </a:solidFill>
                <a:effectLst/>
                <a:latin typeface="+mn-lt"/>
                <a:ea typeface="+mn-ea"/>
                <a:cs typeface="+mn-cs"/>
              </a:rPr>
              <a:t>. Dissolved magnesium precipitates as the carbonates magnesite (MgCO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and dolomite (</a:t>
            </a:r>
            <a:r>
              <a:rPr lang="en-US" sz="1200" b="0" i="0" kern="1200" dirty="0" err="1">
                <a:solidFill>
                  <a:schemeClr val="tx1"/>
                </a:solidFill>
                <a:effectLst/>
                <a:latin typeface="+mn-lt"/>
                <a:ea typeface="+mn-ea"/>
                <a:cs typeface="+mn-cs"/>
              </a:rPr>
              <a:t>CaMg</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temperatures above ~65 °C (refs</a:t>
            </a:r>
            <a:r>
              <a:rPr lang="en-US" sz="1200" b="0" i="0" u="none" strike="noStrike" kern="1200" baseline="30000" dirty="0">
                <a:solidFill>
                  <a:schemeClr val="tx1"/>
                </a:solidFill>
                <a:effectLst/>
                <a:latin typeface="+mn-lt"/>
                <a:ea typeface="+mn-ea"/>
                <a:cs typeface="+mn-cs"/>
                <a:hlinkClick r:id="rId6" tooltip="Saldi, G. D., Jordan, G., Schott, J. &amp; Oelkers, E. H. Magnesite growth rates as a function of temperature and saturation state. Geochim. Cosmochim. Acta 73, 5646–5657 (2009)."/>
              </a:rPr>
              <a:t>17</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Johnson, N. C. et al. Olivine dissolution and carbonation under conditions relevant for in situ carbon storage. Chem. Geol. 373, 93–105 (2014)."/>
              </a:rPr>
              <a:t>18</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8" tooltip="Gadikota, G., Matter, J., Kelemen, P. &amp; Park, A. H. Chemical and morphological changes during olivine carbonation for CO2 storage in the presence of NaCl and NaHCO3. Phys. Chem. Chem. Phys. 16, 4679–4693 (2014)."/>
              </a:rPr>
              <a:t>19</a:t>
            </a:r>
            <a:r>
              <a:rPr lang="en-US" sz="1200" b="0" i="0" kern="1200" dirty="0">
                <a:solidFill>
                  <a:schemeClr val="tx1"/>
                </a:solidFill>
                <a:effectLst/>
                <a:latin typeface="+mn-lt"/>
                <a:ea typeface="+mn-ea"/>
                <a:cs typeface="+mn-cs"/>
              </a:rPr>
              <a:t>); at lower temperatures, the precipitation of these minerals is kinetically inhibited. Under such conditions, less stable hydrous Mg-carbonate minerals, such as </a:t>
            </a:r>
            <a:r>
              <a:rPr lang="en-US" sz="1200" b="0" i="0" kern="1200" dirty="0" err="1">
                <a:solidFill>
                  <a:schemeClr val="tx1"/>
                </a:solidFill>
                <a:effectLst/>
                <a:latin typeface="+mn-lt"/>
                <a:ea typeface="+mn-ea"/>
                <a:cs typeface="+mn-cs"/>
              </a:rPr>
              <a:t>hydromagnesite</a:t>
            </a:r>
            <a:r>
              <a:rPr lang="en-US" sz="1200" b="0" i="0" kern="1200" dirty="0">
                <a:solidFill>
                  <a:schemeClr val="tx1"/>
                </a:solidFill>
                <a:effectLst/>
                <a:latin typeface="+mn-lt"/>
                <a:ea typeface="+mn-ea"/>
                <a:cs typeface="+mn-cs"/>
              </a:rPr>
              <a:t> (Mg</a:t>
            </a:r>
            <a:r>
              <a:rPr lang="en-US" sz="1200" b="0" i="0" kern="1200" baseline="-25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a:t>
            </a:r>
            <a:r>
              <a:rPr lang="en-US" sz="1200" b="0" i="0" kern="1200" baseline="-25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(OH)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·4H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O), </a:t>
            </a:r>
            <a:r>
              <a:rPr lang="en-US" sz="1200" b="0" i="0" kern="1200" dirty="0" err="1">
                <a:solidFill>
                  <a:schemeClr val="tx1"/>
                </a:solidFill>
                <a:effectLst/>
                <a:latin typeface="+mn-lt"/>
                <a:ea typeface="+mn-ea"/>
                <a:cs typeface="+mn-cs"/>
              </a:rPr>
              <a:t>dypingite</a:t>
            </a:r>
            <a:r>
              <a:rPr lang="en-US" sz="1200" b="0" i="0" kern="1200" dirty="0">
                <a:solidFill>
                  <a:schemeClr val="tx1"/>
                </a:solidFill>
                <a:effectLst/>
                <a:latin typeface="+mn-lt"/>
                <a:ea typeface="+mn-ea"/>
                <a:cs typeface="+mn-cs"/>
              </a:rPr>
              <a:t> (Mg</a:t>
            </a:r>
            <a:r>
              <a:rPr lang="en-US" sz="1200" b="0" i="0" kern="1200" baseline="-250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a:t>
            </a:r>
            <a:r>
              <a:rPr lang="en-US" sz="1200" b="0" i="0" kern="1200" baseline="-25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(OH)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·5H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O) and </a:t>
            </a:r>
            <a:r>
              <a:rPr lang="en-US" sz="1200" b="0" i="0" kern="1200" dirty="0" err="1">
                <a:solidFill>
                  <a:schemeClr val="tx1"/>
                </a:solidFill>
                <a:effectLst/>
                <a:latin typeface="+mn-lt"/>
                <a:ea typeface="+mn-ea"/>
                <a:cs typeface="+mn-cs"/>
              </a:rPr>
              <a:t>nesquehonite</a:t>
            </a:r>
            <a:r>
              <a:rPr lang="en-US" sz="1200" b="0" i="0" kern="1200" dirty="0">
                <a:solidFill>
                  <a:schemeClr val="tx1"/>
                </a:solidFill>
                <a:effectLst/>
                <a:latin typeface="+mn-lt"/>
                <a:ea typeface="+mn-ea"/>
                <a:cs typeface="+mn-cs"/>
              </a:rPr>
              <a:t> (MgCO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·3H</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O), can form</a:t>
            </a:r>
            <a:r>
              <a:rPr lang="en-US" sz="1200" b="0" i="0" u="none" strike="noStrike" kern="1200" baseline="30000" dirty="0">
                <a:solidFill>
                  <a:schemeClr val="tx1"/>
                </a:solidFill>
                <a:effectLst/>
                <a:latin typeface="+mn-lt"/>
                <a:ea typeface="+mn-ea"/>
                <a:cs typeface="+mn-cs"/>
                <a:hlinkClick r:id="rId9" tooltip="Turvey, C. C. et al. Hydrotalcites and hydrated Mg-carbonates as carbon sinks in serpentinite mineral wastes from the Woodsreef chrysotile mine, New South Wales, Australia: controls on carbonate mineralogy and efficiency of CO2 air capture in mine tailings. Int. J. Greenh. Gas Control 79, 38–60 (2018)."/>
              </a:rPr>
              <a:t>20</a:t>
            </a:r>
            <a:r>
              <a:rPr lang="en-US" sz="1200" b="0" i="0" kern="1200" dirty="0">
                <a:solidFill>
                  <a:schemeClr val="tx1"/>
                </a:solidFill>
                <a:effectLst/>
                <a:latin typeface="+mn-lt"/>
                <a:ea typeface="+mn-ea"/>
                <a:cs typeface="+mn-cs"/>
              </a:rPr>
              <a:t>. Dissolved Mg</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is also readily incorporated into clay minerals such as smectite, limiting its availability to promote carbonation. The degree to which dissolved iron (Fe</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combines with dissolved injected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to form carbonates in the subsurface remains unclear. Under </a:t>
            </a:r>
            <a:r>
              <a:rPr lang="en-US" sz="1200" b="0" i="0" kern="1200" dirty="0" err="1">
                <a:solidFill>
                  <a:schemeClr val="tx1"/>
                </a:solidFill>
                <a:effectLst/>
                <a:latin typeface="+mn-lt"/>
                <a:ea typeface="+mn-ea"/>
                <a:cs typeface="+mn-cs"/>
              </a:rPr>
              <a:t>oxic</a:t>
            </a:r>
            <a:r>
              <a:rPr lang="en-US" sz="1200" b="0" i="0" kern="1200" dirty="0">
                <a:solidFill>
                  <a:schemeClr val="tx1"/>
                </a:solidFill>
                <a:effectLst/>
                <a:latin typeface="+mn-lt"/>
                <a:ea typeface="+mn-ea"/>
                <a:cs typeface="+mn-cs"/>
              </a:rPr>
              <a:t> conditions, Fe</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oxidizes before it can react to form a divalent metal carbonate, and, thus, the mineral siderite (FeCO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is only rarely observed in modern sedimentary and basaltic rocks</a:t>
            </a:r>
            <a:r>
              <a:rPr lang="en-US" sz="1200" b="0" i="0" u="none" strike="noStrike" kern="1200" baseline="30000" dirty="0">
                <a:solidFill>
                  <a:schemeClr val="tx1"/>
                </a:solidFill>
                <a:effectLst/>
                <a:latin typeface="+mn-lt"/>
                <a:ea typeface="+mn-ea"/>
                <a:cs typeface="+mn-cs"/>
                <a:hlinkClick r:id="rId10" tooltip="Rogers, K. L., Neuhoff, P. S., Pedersen, A. K. &amp; Bird, D. K. CO2 metasomatism in a basalt-hosted petroleum reservoir, Nuussuaq, West Greenland. Lithos 92, 55–82 (2006)."/>
              </a:rPr>
              <a:t>21</a:t>
            </a:r>
            <a:r>
              <a:rPr lang="en-US" sz="1200" b="0" i="0" kern="1200" dirty="0">
                <a:solidFill>
                  <a:schemeClr val="tx1"/>
                </a:solidFill>
                <a:effectLst/>
                <a:latin typeface="+mn-lt"/>
                <a:ea typeface="+mn-ea"/>
                <a:cs typeface="+mn-cs"/>
              </a:rPr>
              <a:t>. The formation of the mineral ankerite (</a:t>
            </a:r>
            <a:r>
              <a:rPr lang="en-US" sz="1200" b="0" i="0" kern="1200" dirty="0" err="1">
                <a:solidFill>
                  <a:schemeClr val="tx1"/>
                </a:solidFill>
                <a:effectLst/>
                <a:latin typeface="+mn-lt"/>
                <a:ea typeface="+mn-ea"/>
                <a:cs typeface="+mn-cs"/>
              </a:rPr>
              <a:t>CaFe</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however, may be </a:t>
            </a:r>
            <a:r>
              <a:rPr lang="en-US" sz="1200" b="0" i="0" kern="1200" dirty="0" err="1">
                <a:solidFill>
                  <a:schemeClr val="tx1"/>
                </a:solidFill>
                <a:effectLst/>
                <a:latin typeface="+mn-lt"/>
                <a:ea typeface="+mn-ea"/>
                <a:cs typeface="+mn-cs"/>
              </a:rPr>
              <a:t>favoured</a:t>
            </a:r>
            <a:r>
              <a:rPr lang="en-US" sz="1200" b="0" i="0" kern="1200" dirty="0">
                <a:solidFill>
                  <a:schemeClr val="tx1"/>
                </a:solidFill>
                <a:effectLst/>
                <a:latin typeface="+mn-lt"/>
                <a:ea typeface="+mn-ea"/>
                <a:cs typeface="+mn-cs"/>
              </a:rPr>
              <a:t> under certain conditions at ambient to moderate temperatures when the pH of the solution is low enough to prevent Fe</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from oxidizing to Fe</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(refs</a:t>
            </a:r>
            <a:r>
              <a:rPr lang="en-US" sz="1200" b="0" i="0" u="none" strike="noStrike" kern="1200" baseline="30000" dirty="0">
                <a:solidFill>
                  <a:schemeClr val="tx1"/>
                </a:solidFill>
                <a:effectLst/>
                <a:latin typeface="+mn-lt"/>
                <a:ea typeface="+mn-ea"/>
                <a:cs typeface="+mn-cs"/>
                <a:hlinkClick r:id="rId11" tooltip="Gysi, A. P. &amp; Stefánsson, A. CO2-water–basalt interaction. Low temperature experiments and implications for CO2 sequestration into basalts. Geochim. Cosmochim. Acta 81, 129–152 (2012)."/>
              </a:rPr>
              <a:t>22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2" tooltip="McGrail, B. P. et al. Field validation of supercritical CO2 reactivity with basalts. Environ. Sci. Technol. Lett. 4, 6–10 (2017). Reports the results from the rapid carbonation during the Wallula pilot injection."/>
              </a:rPr>
              <a:t>23</a:t>
            </a:r>
            <a:r>
              <a:rPr lang="en-US" sz="1200" b="0" i="0" kern="1200" dirty="0">
                <a:solidFill>
                  <a:schemeClr val="tx1"/>
                </a:solidFill>
                <a:effectLst/>
                <a:latin typeface="+mn-lt"/>
                <a:ea typeface="+mn-ea"/>
                <a:cs typeface="+mn-cs"/>
              </a:rPr>
              <a:t>).</a:t>
            </a:r>
          </a:p>
          <a:p>
            <a:endParaRPr lang="en-US" dirty="0"/>
          </a:p>
          <a:p>
            <a:r>
              <a:rPr lang="en-US" sz="1200" b="0" i="0" kern="1200" dirty="0">
                <a:solidFill>
                  <a:schemeClr val="tx1"/>
                </a:solidFill>
                <a:effectLst/>
                <a:latin typeface="+mn-lt"/>
                <a:ea typeface="+mn-ea"/>
                <a:cs typeface="+mn-cs"/>
              </a:rPr>
              <a:t>Many of these studies have focused on the dissolution rates of the primary silicates that contain the divalent metals necessary for carbonate precipitation. Emphasis on mineral dissolution stems from the commonly accepted view that mineral dissolution is the rate-limiting step in the mineral-carbonation process</a:t>
            </a:r>
            <a:r>
              <a:rPr lang="en-US" sz="1200" b="0" i="0" u="none" strike="noStrike" kern="1200" baseline="30000" dirty="0">
                <a:solidFill>
                  <a:schemeClr val="tx1"/>
                </a:solidFill>
                <a:effectLst/>
                <a:latin typeface="+mn-lt"/>
                <a:ea typeface="+mn-ea"/>
                <a:cs typeface="+mn-cs"/>
                <a:hlinkClick r:id="rId13" tooltip="Power, I. M. et al. in Geochemistry of Geologic CO&#10;2 Sequestration Vol. 77 Ch. 9 (eds DePaolo, D. J., Cole, D. R., Navrotsky, A. &amp; Bourg, I. C.) 305–360 (Mineralogical Society of America, 2013). Reviews all aspects of carbon mineralization."/>
              </a:rPr>
              <a:t>47</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4" tooltip="Marini, L. Geological Sequestration of Carbon Dioxide: Thermodynamics, Kinetics, and Reaction Path Modeling (Elsevier, 2007). A compilation of the theoretical background of CO&#10;2 storage."/>
              </a:rPr>
              <a:t>48</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5</a:t>
            </a:fld>
            <a:endParaRPr lang="en-US"/>
          </a:p>
        </p:txBody>
      </p:sp>
    </p:spTree>
    <p:extLst>
      <p:ext uri="{BB962C8B-B14F-4D97-AF65-F5344CB8AC3E}">
        <p14:creationId xmlns:p14="http://schemas.microsoft.com/office/powerpoint/2010/main" val="152492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Many of these studies have focused on the dissolution rates of the primary silicates that contain the divalent metals necessary for carbonate precipitation. Emphasis on mineral dissolution stems from the commonly accepted view that mineral dissolution is the rate-limiting step in the mineral-carbonation process</a:t>
            </a:r>
            <a:r>
              <a:rPr lang="en-US" sz="1200" b="0" i="0" u="none" strike="noStrike" kern="1200" baseline="30000" dirty="0">
                <a:solidFill>
                  <a:schemeClr val="tx1"/>
                </a:solidFill>
                <a:effectLst/>
                <a:latin typeface="+mn-lt"/>
                <a:ea typeface="+mn-ea"/>
                <a:cs typeface="+mn-cs"/>
                <a:hlinkClick r:id="rId3" tooltip="Power, I. M. et al. in Geochemistry of Geologic CO&#10;2 Sequestration Vol. 77 Ch. 9 (eds DePaolo, D. J., Cole, D. R., Navrotsky, A. &amp; Bourg, I. C.) 305–360 (Mineralogical Society of America, 2013). Reviews all aspects of carbon mineralization."/>
              </a:rPr>
              <a:t>47</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4" tooltip="Marini, L. Geological Sequestration of Carbon Dioxide: Thermodynamics, Kinetics, and Reaction Path Modeling (Elsevier, 2007). A compilation of the theoretical background of CO&#10;2 storage."/>
              </a:rPr>
              <a:t>48</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6</a:t>
            </a:fld>
            <a:endParaRPr lang="en-US"/>
          </a:p>
        </p:txBody>
      </p:sp>
    </p:spTree>
    <p:extLst>
      <p:ext uri="{BB962C8B-B14F-4D97-AF65-F5344CB8AC3E}">
        <p14:creationId xmlns:p14="http://schemas.microsoft.com/office/powerpoint/2010/main" val="71543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Doing mineralization on the surface has many costs, needing to transport and grind the rocks, and potentially needing to heat everything up to get efficient carbonation.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mines may already have mafic tailings that are already ground, these could be used to offset mining emissions.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another approach, Project Vesta is trying to use wave action and CO2 in sea water to passively sequester in olivine “green beaches”.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 focusing in in-situ mineralization, so I won’t go much in depth into evaluating the scalability or feasibility of these approaches.</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 situ carbon mineralization</a:t>
            </a:r>
          </a:p>
          <a:p>
            <a:r>
              <a:rPr lang="en-US" sz="1200" b="0" i="0" kern="1200" dirty="0">
                <a:solidFill>
                  <a:schemeClr val="tx1"/>
                </a:solidFill>
                <a:effectLst/>
                <a:latin typeface="+mn-lt"/>
                <a:ea typeface="+mn-ea"/>
                <a:cs typeface="+mn-cs"/>
              </a:rPr>
              <a:t>Ex situ mineralization has been extensively considered as an option for carbon capture and storage for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-intensive processes located far from potential geologic storage sites. This method is operated above ground and involves the reaction of feedstock (fly ash, waste from the steel and iron industries, ground reactive rock and mine tailings) with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 gas stream to produce carbonate minerals, which are subsequently disposed</a:t>
            </a:r>
            <a:r>
              <a:rPr lang="en-US" sz="1200" b="0" i="0" u="none" strike="noStrike" kern="1200" baseline="30000" dirty="0">
                <a:solidFill>
                  <a:schemeClr val="tx1"/>
                </a:solidFill>
                <a:effectLst/>
                <a:latin typeface="+mn-lt"/>
                <a:ea typeface="+mn-ea"/>
                <a:cs typeface="+mn-cs"/>
                <a:hlinkClick r:id="rId3" tooltip="Power, I. M. et al. in Geochemistry of Geologic CO&#10;2 Sequestration Vol. 77 Ch. 9 (eds DePaolo, D. J., Cole, D. R., Navrotsky, A. &amp; Bourg, I. C.) 305–360 (Mineralogical Society of America, 2013). Reviews all aspects of carbon mineralization."/>
              </a:rPr>
              <a:t>47</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Owing to the costs associated with grinding and transporting the feedstock material, as well as storing the carbonated products, the success of the ex situ approach is dependent on the rapid and close-to-complete carbonation of the feedstock</a:t>
            </a:r>
            <a:r>
              <a:rPr lang="en-US" sz="1200" b="0" i="0" u="none" strike="noStrike" kern="1200" baseline="30000" dirty="0">
                <a:solidFill>
                  <a:schemeClr val="tx1"/>
                </a:solidFill>
                <a:effectLst/>
                <a:latin typeface="+mn-lt"/>
                <a:ea typeface="+mn-ea"/>
                <a:cs typeface="+mn-cs"/>
                <a:hlinkClick r:id="rId4" tooltip="Sanna, A., Uibu, M., Carmanna, G., Kuusik, R. &amp; Maroto-Valer, M. M. A review of mineral carbonation technologies to sequester CO2. Chem. Soc. Rev. 43, 8049–8080 (2014). Reviews the potential of in situ and ex situ storage through mineral carbonation."/>
              </a:rPr>
              <a:t>109</a:t>
            </a:r>
            <a:r>
              <a:rPr lang="en-US" sz="1200" b="0" i="0" kern="1200" dirty="0">
                <a:solidFill>
                  <a:schemeClr val="tx1"/>
                </a:solidFill>
                <a:effectLst/>
                <a:latin typeface="+mn-lt"/>
                <a:ea typeface="+mn-ea"/>
                <a:cs typeface="+mn-cs"/>
              </a:rPr>
              <a:t>. Thus, there have been substantial efforts to develop industrial methods to rapidly and efficiently carbonate various mafic and/or ultramafic rocks and minerals, as reviewed elsewhere</a:t>
            </a:r>
            <a:r>
              <a:rPr lang="en-US" sz="1200" b="0" i="0" u="none" strike="noStrike" kern="1200" baseline="30000" dirty="0">
                <a:solidFill>
                  <a:schemeClr val="tx1"/>
                </a:solidFill>
                <a:effectLst/>
                <a:latin typeface="+mn-lt"/>
                <a:ea typeface="+mn-ea"/>
                <a:cs typeface="+mn-cs"/>
                <a:hlinkClick r:id="rId4" tooltip="Sanna, A., Uibu, M., Carmanna, G., Kuusik, R. &amp; Maroto-Valer, M. M. A review of mineral carbonation technologies to sequester CO2. Chem. Soc. Rev. 43, 8049–8080 (2014). Reviews the potential of in situ and ex situ storage through mineral carbonation."/>
              </a:rPr>
              <a:t>109</a:t>
            </a:r>
            <a:r>
              <a:rPr lang="en-US" sz="1200" b="0" i="0" kern="1200" dirty="0">
                <a:solidFill>
                  <a:schemeClr val="tx1"/>
                </a:solidFill>
                <a:effectLst/>
                <a:latin typeface="+mn-lt"/>
                <a:ea typeface="+mn-ea"/>
                <a:cs typeface="+mn-cs"/>
              </a:rPr>
              <a:t>. Such efforts have included increasing the reaction temperature, the use of additives, ultrafine grinding and thermal activation of the feedstock material. Under certain conditions, efficient carbonation can be achieved, but the costs of such processes may prove to be prohibitive for large-scale implementation. Indeed, the cost of ex situ mineral carbonation is much higher than that of subsurface storage</a:t>
            </a:r>
            <a:r>
              <a:rPr lang="en-US" sz="1200" b="0" i="0" u="none" strike="noStrike" kern="1200" baseline="30000" dirty="0">
                <a:solidFill>
                  <a:schemeClr val="tx1"/>
                </a:solidFill>
                <a:effectLst/>
                <a:latin typeface="+mn-lt"/>
                <a:ea typeface="+mn-ea"/>
                <a:cs typeface="+mn-cs"/>
                <a:hlinkClick r:id="rId5" tooltip="The National Academies of Sciences, Engineering, and Medicine. Negative emissions technologies and reliable sequestration: a research agenda (National Academies Press, 2018). A comprehensive review on carbon mineralization prepared by the US National Academy of Sciences."/>
              </a:rPr>
              <a:t>84</a:t>
            </a:r>
            <a:r>
              <a:rPr lang="en-US" sz="1200" b="0" i="0" kern="1200" dirty="0">
                <a:solidFill>
                  <a:schemeClr val="tx1"/>
                </a:solidFill>
                <a:effectLst/>
                <a:latin typeface="+mn-lt"/>
                <a:ea typeface="+mn-ea"/>
                <a:cs typeface="+mn-cs"/>
              </a:rPr>
              <a:t>. However, it can provide a local solution for certain activities, such as the offsetting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emissions from mining industries, particularly if the economic viability can be increased by producing saleable resources, such as building materials</a:t>
            </a:r>
            <a:r>
              <a:rPr lang="en-US" sz="1200" b="0" i="0" u="none" strike="noStrike" kern="1200" baseline="30000" dirty="0">
                <a:solidFill>
                  <a:schemeClr val="tx1"/>
                </a:solidFill>
                <a:effectLst/>
                <a:latin typeface="+mn-lt"/>
                <a:ea typeface="+mn-ea"/>
                <a:cs typeface="+mn-cs"/>
                <a:hlinkClick r:id="rId4" tooltip="Sanna, A., Uibu, M., Carmanna, G., Kuusik, R. &amp; Maroto-Valer, M. M. A review of mineral carbonation technologies to sequester CO2. Chem. Soc. Rev. 43, 8049–8080 (2014). Reviews the potential of in situ and ex situ storage through mineral carbonation."/>
              </a:rPr>
              <a:t>109</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Ex situ mineralization is being explored in many global locations. For example, ongoing research is being conducted on the carbonation of mafic or ultramafic mine waste tailings, including those from the kimberlite mines in South Africa</a:t>
            </a:r>
            <a:r>
              <a:rPr lang="en-US" sz="1200" b="0" i="0" u="none" strike="noStrike" kern="1200" baseline="30000" dirty="0">
                <a:solidFill>
                  <a:schemeClr val="tx1"/>
                </a:solidFill>
                <a:effectLst/>
                <a:latin typeface="+mn-lt"/>
                <a:ea typeface="+mn-ea"/>
                <a:cs typeface="+mn-cs"/>
                <a:hlinkClick r:id="rId6" tooltip="Mervine, E. M. et al. Potential for offsetting diamond mine carbon emissions through mineral carbonation of processed kimberlite: an assessment of De Beers mine sites in South Africa and Canada. Mineral. Petrol. 112, 755–765 (2018)."/>
              </a:rPr>
              <a:t>110</a:t>
            </a:r>
            <a:r>
              <a:rPr lang="en-US" sz="1200" b="0" i="0" kern="1200" dirty="0">
                <a:solidFill>
                  <a:schemeClr val="tx1"/>
                </a:solidFill>
                <a:effectLst/>
                <a:latin typeface="+mn-lt"/>
                <a:ea typeface="+mn-ea"/>
                <a:cs typeface="+mn-cs"/>
              </a:rPr>
              <a:t> and the brucite tailings from the Mount Keith Mine, an open-pit nickel mine in Western Australia</a:t>
            </a:r>
            <a:r>
              <a:rPr lang="en-US" sz="1200" b="0" i="0" u="none" strike="noStrike" kern="1200" baseline="30000" dirty="0">
                <a:solidFill>
                  <a:schemeClr val="tx1"/>
                </a:solidFill>
                <a:effectLst/>
                <a:latin typeface="+mn-lt"/>
                <a:ea typeface="+mn-ea"/>
                <a:cs typeface="+mn-cs"/>
                <a:hlinkClick r:id="rId7" tooltip="Wilson, S. A. et al. Offsetting of CO2 emissions by air capture in mine tailings at the Mount Keith Nickel Mine, Western Australia: Rates, controls and prospects for carbon neutral mining. Int. J. Greenh. Gas Control 25, 121–140 (2014)."/>
              </a:rPr>
              <a:t>45</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8" tooltip="Harrison, A. L., Power, I. M. &amp; Dipple, G. M. Accelerated carbonation of brucite in mine tailings for carbon sequestration. Environ. Sci. Technol. 47, 126–134 (2012)."/>
              </a:rPr>
              <a:t>111</a:t>
            </a:r>
            <a:r>
              <a:rPr lang="en-US" sz="1200" b="0" i="0" kern="1200" dirty="0">
                <a:solidFill>
                  <a:schemeClr val="tx1"/>
                </a:solidFill>
                <a:effectLst/>
                <a:latin typeface="+mn-lt"/>
                <a:ea typeface="+mn-ea"/>
                <a:cs typeface="+mn-cs"/>
              </a:rPr>
              <a:t>. The carbonation of mine waste has the advantage that it is commonly already finely ground, increasing its reactivity. It is estimated that there are ~400 Mt of mine tailings generated per year that could be used to mineralize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(ref.</a:t>
            </a:r>
            <a:r>
              <a:rPr lang="en-US" sz="1200" b="0" i="0" u="none" strike="noStrike" kern="1200" baseline="30000" dirty="0">
                <a:solidFill>
                  <a:schemeClr val="tx1"/>
                </a:solidFill>
                <a:effectLst/>
                <a:latin typeface="+mn-lt"/>
                <a:ea typeface="+mn-ea"/>
                <a:cs typeface="+mn-cs"/>
                <a:hlinkClick r:id="rId9" tooltip="Power, I. M. et al. Strategizing carbon-neutral mines: a case for pilot projects. Minerals 4, 399–436 (2014)."/>
              </a:rPr>
              <a:t>112</a:t>
            </a:r>
            <a:r>
              <a:rPr lang="en-US" sz="1200" b="0" i="0" kern="1200" dirty="0">
                <a:solidFill>
                  <a:schemeClr val="tx1"/>
                </a:solidFill>
                <a:effectLst/>
                <a:latin typeface="+mn-lt"/>
                <a:ea typeface="+mn-ea"/>
                <a:cs typeface="+mn-cs"/>
              </a:rPr>
              <a:t>) and that these often have the benefit of being located near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point sources, reducing costs. Furthermore, ultramafic mine tailings can react with and mineralize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this passive mineralization occurs at several ultramafic mines</a:t>
            </a:r>
            <a:r>
              <a:rPr lang="en-US" sz="1200" b="0" i="0" u="none" strike="noStrike" kern="1200" baseline="30000" dirty="0">
                <a:solidFill>
                  <a:schemeClr val="tx1"/>
                </a:solidFill>
                <a:effectLst/>
                <a:latin typeface="+mn-lt"/>
                <a:ea typeface="+mn-ea"/>
                <a:cs typeface="+mn-cs"/>
                <a:hlinkClick r:id="rId10" tooltip="Turvey, C. C. et al. Hydrotalcites and hydrated Mg-carbonates as carbon sinks in serpentinite mineral wastes from the Woodsreef chrysotile mine, New South Wales, Australia: controls on carbonate mineralogy and efficiency of CO2 air capture in mine tailings. Int. J. Greenh. Gas Control 79, 38–60 (2018)."/>
              </a:rPr>
              <a:t>20</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7" tooltip="Wilson, S. A. et al. Offsetting of CO2 emissions by air capture in mine tailings at the Mount Keith Nickel Mine, Western Australia: Rates, controls and prospects for carbon neutral mining. Int. J. Greenh. Gas Control 25, 121–140 (2014)."/>
              </a:rPr>
              <a:t>45</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1" tooltip="Oskierski, H. C., Dlugogorski, B. Z. &amp; Jacobsen, G. Sequestration of atmospheric CO2 in chrysotile mine tailings of the Woodsreef Asbestos Mine, Australia: quantitative mineralogy, isotopic fingerprinting and carbonation rates. Chem. Geol. 358, 156–169 (2013)."/>
              </a:rPr>
              <a:t>46</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tooltip="Mervine, E. M. et al. Potential for offsetting diamond mine carbon emissions through mineral carbonation of processed kimberlite: an assessment of De Beers mine sites in South Africa and Canada. Mineral. Petrol. 112, 755–765 (2018)."/>
              </a:rPr>
              <a:t>110</a:t>
            </a:r>
            <a:r>
              <a:rPr lang="en-US" sz="1200" b="0" i="0" kern="1200" dirty="0">
                <a:solidFill>
                  <a:schemeClr val="tx1"/>
                </a:solidFill>
                <a:effectLst/>
                <a:latin typeface="+mn-lt"/>
                <a:ea typeface="+mn-ea"/>
                <a:cs typeface="+mn-cs"/>
              </a:rPr>
              <a:t>. Increasing the rates of these mineralization processes offers the potential to offset 100% or more of the emissions produced by their associated mining activities, potentially allowing for carbon-neutral mining practices</a:t>
            </a:r>
            <a:r>
              <a:rPr lang="en-US" sz="1200" b="0" i="0" u="none" strike="noStrike" kern="1200" baseline="30000" dirty="0">
                <a:solidFill>
                  <a:schemeClr val="tx1"/>
                </a:solidFill>
                <a:effectLst/>
                <a:latin typeface="+mn-lt"/>
                <a:ea typeface="+mn-ea"/>
                <a:cs typeface="+mn-cs"/>
                <a:hlinkClick r:id="rId7" tooltip="Wilson, S. A. et al. Offsetting of CO2 emissions by air capture in mine tailings at the Mount Keith Nickel Mine, Western Australia: Rates, controls and prospects for carbon neutral mining. Int. J. Greenh. Gas Control 25, 121–140 (2014)."/>
              </a:rPr>
              <a:t>45</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9" tooltip="Power, I. M. et al. Strategizing carbon-neutral mines: a case for pilot projects. Minerals 4, 399–436 (2014)."/>
              </a:rPr>
              <a:t>112</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8</a:t>
            </a:fld>
            <a:endParaRPr lang="en-US"/>
          </a:p>
        </p:txBody>
      </p:sp>
    </p:spTree>
    <p:extLst>
      <p:ext uri="{BB962C8B-B14F-4D97-AF65-F5344CB8AC3E}">
        <p14:creationId xmlns:p14="http://schemas.microsoft.com/office/powerpoint/2010/main" val="2029972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in the case of dissolved CO2 the minerals form well away from the injection site because the pH must be reduced sufficiently.</a:t>
            </a:r>
          </a:p>
          <a:p>
            <a:endParaRPr lang="en-US" dirty="0"/>
          </a:p>
          <a:p>
            <a:r>
              <a:rPr lang="en-US" dirty="0"/>
              <a:t>For injecting supercritical CO2 there must be an appropriate capping rock and the process takes much longer. </a:t>
            </a:r>
          </a:p>
        </p:txBody>
      </p:sp>
      <p:sp>
        <p:nvSpPr>
          <p:cNvPr id="4" name="Slide Number Placeholder 3"/>
          <p:cNvSpPr>
            <a:spLocks noGrp="1"/>
          </p:cNvSpPr>
          <p:nvPr>
            <p:ph type="sldNum" sz="quarter" idx="5"/>
          </p:nvPr>
        </p:nvSpPr>
        <p:spPr/>
        <p:txBody>
          <a:bodyPr/>
          <a:lstStyle/>
          <a:p>
            <a:fld id="{99605985-4B4B-A74C-B4EE-9539CE70999F}" type="slidenum">
              <a:rPr lang="en-US" smtClean="0"/>
              <a:t>9</a:t>
            </a:fld>
            <a:endParaRPr lang="en-US"/>
          </a:p>
        </p:txBody>
      </p:sp>
    </p:spTree>
    <p:extLst>
      <p:ext uri="{BB962C8B-B14F-4D97-AF65-F5344CB8AC3E}">
        <p14:creationId xmlns:p14="http://schemas.microsoft.com/office/powerpoint/2010/main" val="129158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Of mafic and ultramafic rocks, basaltic rocks are the most abundant: most of the ocean floor, ~70% of the Earth’s surface and &gt;5% of the continents is basaltic (Fig. </a:t>
            </a:r>
            <a:r>
              <a:rPr lang="en-US" sz="1200" b="0" i="0" u="none" strike="noStrike" kern="1200" dirty="0">
                <a:solidFill>
                  <a:schemeClr val="tx1"/>
                </a:solidFill>
                <a:effectLst/>
                <a:latin typeface="+mn-lt"/>
                <a:ea typeface="+mn-ea"/>
                <a:cs typeface="+mn-cs"/>
                <a:hlinkClick r:id="rId3"/>
              </a:rPr>
              <a:t>2</a:t>
            </a:r>
            <a:r>
              <a:rPr lang="en-US" sz="1200" b="0" i="0" kern="1200" dirty="0">
                <a:solidFill>
                  <a:schemeClr val="tx1"/>
                </a:solidFill>
                <a:effectLst/>
                <a:latin typeface="+mn-lt"/>
                <a:ea typeface="+mn-ea"/>
                <a:cs typeface="+mn-cs"/>
              </a:rPr>
              <a:t>). Abundant flood basalt fields are found in central India, Siberia, the United States, Canada and Yemen. </a:t>
            </a:r>
            <a:r>
              <a:rPr lang="en-US" sz="1200" b="1" i="0" kern="1200" dirty="0">
                <a:solidFill>
                  <a:schemeClr val="tx1"/>
                </a:solidFill>
                <a:effectLst/>
                <a:latin typeface="+mn-lt"/>
                <a:ea typeface="+mn-ea"/>
                <a:cs typeface="+mn-cs"/>
              </a:rPr>
              <a:t>Although the occurrence of basalts onshore is limited, the weathering of basaltic rocks on the continents and volcanic islands is responsible for ~30% of the natural drawdown of CO</a:t>
            </a:r>
            <a:r>
              <a:rPr lang="en-US" sz="1200" b="1" i="0" kern="1200" baseline="-25000" dirty="0">
                <a:solidFill>
                  <a:schemeClr val="tx1"/>
                </a:solidFill>
                <a:effectLst/>
                <a:latin typeface="+mn-lt"/>
                <a:ea typeface="+mn-ea"/>
                <a:cs typeface="+mn-cs"/>
              </a:rPr>
              <a:t>2</a:t>
            </a:r>
            <a:r>
              <a:rPr lang="en-US" sz="1200" b="1" i="0" kern="1200" dirty="0">
                <a:solidFill>
                  <a:schemeClr val="tx1"/>
                </a:solidFill>
                <a:effectLst/>
                <a:latin typeface="+mn-lt"/>
                <a:ea typeface="+mn-ea"/>
                <a:cs typeface="+mn-cs"/>
              </a:rPr>
              <a:t> from the atmosphere attributable to continental silicate weathering</a:t>
            </a:r>
            <a:r>
              <a:rPr lang="en-US" sz="1200" b="0" i="0" kern="1200" dirty="0">
                <a:solidFill>
                  <a:schemeClr val="tx1"/>
                </a:solidFill>
                <a:effectLst/>
                <a:latin typeface="+mn-lt"/>
                <a:ea typeface="+mn-ea"/>
                <a:cs typeface="+mn-cs"/>
              </a:rPr>
              <a:t>, demonstrating the relative advantage of these rocks compared with other terrestrial rocks for mineral carbonation</a:t>
            </a:r>
            <a:r>
              <a:rPr lang="en-US" sz="1200" b="0" i="0" u="none" strike="noStrike" kern="1200" baseline="30000" dirty="0">
                <a:solidFill>
                  <a:schemeClr val="tx1"/>
                </a:solidFill>
                <a:effectLst/>
                <a:latin typeface="+mn-lt"/>
                <a:ea typeface="+mn-ea"/>
                <a:cs typeface="+mn-cs"/>
                <a:hlinkClick r:id="rId4" tooltip="Dessert, C., Dupre, B., Gaillardet, J., Francois, L. M. &amp; Allegre, C. J. Basalt weathering laws and the impact of basalt weathering on the global carbon cycle. Chem. Geol. 202, 257–273 (2003). Assesses the natural weathering potential of basalts worldwide and their contribution to the carbon cycle."/>
              </a:rPr>
              <a:t>33</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99605985-4B4B-A74C-B4EE-9539CE70999F}" type="slidenum">
              <a:rPr lang="en-US" smtClean="0"/>
              <a:t>10</a:t>
            </a:fld>
            <a:endParaRPr lang="en-US"/>
          </a:p>
        </p:txBody>
      </p:sp>
    </p:spTree>
    <p:extLst>
      <p:ext uri="{BB962C8B-B14F-4D97-AF65-F5344CB8AC3E}">
        <p14:creationId xmlns:p14="http://schemas.microsoft.com/office/powerpoint/2010/main" val="4030398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pH balances as minerals form away from injection</a:t>
            </a:r>
          </a:p>
          <a:p>
            <a:endParaRPr lang="en-US" dirty="0"/>
          </a:p>
          <a:p>
            <a:r>
              <a:rPr lang="en-US" dirty="0"/>
              <a:t>Note how seawater can effectively cap pure CO2 from escaping.</a:t>
            </a:r>
          </a:p>
          <a:p>
            <a:endParaRPr lang="en-US" dirty="0"/>
          </a:p>
          <a:p>
            <a:r>
              <a:rPr lang="en-US" dirty="0"/>
              <a:t>We will talk more about water later, but water usage is potentially high. However, seawater can be used to dissolve, and for fresh water, water can be drawn from same aquifer it is pumped in to, so net effect is small. </a:t>
            </a:r>
          </a:p>
        </p:txBody>
      </p:sp>
      <p:sp>
        <p:nvSpPr>
          <p:cNvPr id="4" name="Slide Number Placeholder 3"/>
          <p:cNvSpPr>
            <a:spLocks noGrp="1"/>
          </p:cNvSpPr>
          <p:nvPr>
            <p:ph type="sldNum" sz="quarter" idx="5"/>
          </p:nvPr>
        </p:nvSpPr>
        <p:spPr/>
        <p:txBody>
          <a:bodyPr/>
          <a:lstStyle/>
          <a:p>
            <a:fld id="{99605985-4B4B-A74C-B4EE-9539CE70999F}" type="slidenum">
              <a:rPr lang="en-US" smtClean="0"/>
              <a:t>11</a:t>
            </a:fld>
            <a:endParaRPr lang="en-US"/>
          </a:p>
        </p:txBody>
      </p:sp>
    </p:spTree>
    <p:extLst>
      <p:ext uri="{BB962C8B-B14F-4D97-AF65-F5344CB8AC3E}">
        <p14:creationId xmlns:p14="http://schemas.microsoft.com/office/powerpoint/2010/main" val="344950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A60C-2ED4-1F42-99C2-908E43AB82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1DE366-2A43-444C-BC18-2C43A7365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AED6E7-351E-884F-A8CF-3D92116057C6}"/>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5" name="Footer Placeholder 4">
            <a:extLst>
              <a:ext uri="{FF2B5EF4-FFF2-40B4-BE49-F238E27FC236}">
                <a16:creationId xmlns:a16="http://schemas.microsoft.com/office/drawing/2014/main" id="{A14FCB7F-2A31-A442-ABA7-1F95772BB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A2647-7EDA-C543-B973-546AD6BCC92D}"/>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138860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685F-4F64-E54A-A467-B2847172C5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8FB95-E817-044F-AB8D-5BFB76AC01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B6BF1-D6B0-094F-94D7-89482E067BA1}"/>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5" name="Footer Placeholder 4">
            <a:extLst>
              <a:ext uri="{FF2B5EF4-FFF2-40B4-BE49-F238E27FC236}">
                <a16:creationId xmlns:a16="http://schemas.microsoft.com/office/drawing/2014/main" id="{1552D230-0BF8-914E-BE03-464F9F52D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98D81-BD96-AB4B-823A-068241143429}"/>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336808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976854-A309-C54D-81A0-D6D2E8018A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9ACB5F-EA2A-E443-98FA-4CD6022CE1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9E04-9217-CB4E-B643-4763F2E85263}"/>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5" name="Footer Placeholder 4">
            <a:extLst>
              <a:ext uri="{FF2B5EF4-FFF2-40B4-BE49-F238E27FC236}">
                <a16:creationId xmlns:a16="http://schemas.microsoft.com/office/drawing/2014/main" id="{ED8F4FC6-098F-9844-9150-BE7E2E547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BCFFC-2921-A84E-8884-7FB74F80C606}"/>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74145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8F74-18D1-8646-93CE-211FDAE6B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98F7B-9C72-594C-A729-8A9AC70A0C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DFB60-32ED-B64C-854B-CE90F45D009F}"/>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5" name="Footer Placeholder 4">
            <a:extLst>
              <a:ext uri="{FF2B5EF4-FFF2-40B4-BE49-F238E27FC236}">
                <a16:creationId xmlns:a16="http://schemas.microsoft.com/office/drawing/2014/main" id="{E851E95B-C386-E74D-BDC3-55AF893CE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C34AB-A65A-084A-AE76-49DBA2382A9A}"/>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86639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E351-C360-A942-AABA-36A945385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E99BC1-CAD3-B441-AF50-03C358F5D3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8D443D-7F1B-1A4B-86A1-79DF833BFD40}"/>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5" name="Footer Placeholder 4">
            <a:extLst>
              <a:ext uri="{FF2B5EF4-FFF2-40B4-BE49-F238E27FC236}">
                <a16:creationId xmlns:a16="http://schemas.microsoft.com/office/drawing/2014/main" id="{BEE6993F-A0D1-2B46-8862-E560BFE23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759F0-94F0-E245-8826-BFD21E3DE51C}"/>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334020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1608-6B1F-7340-A8DA-4D2D41786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14972-252A-204B-A257-212F2A81A5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13816-DE30-9145-9444-3FC5528D4B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5FA7ED-13C6-024D-A9A7-E3B7B7493C79}"/>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6" name="Footer Placeholder 5">
            <a:extLst>
              <a:ext uri="{FF2B5EF4-FFF2-40B4-BE49-F238E27FC236}">
                <a16:creationId xmlns:a16="http://schemas.microsoft.com/office/drawing/2014/main" id="{44A7676A-5543-A844-A675-6EEF848BC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7D2C9D-0930-AC49-A845-D190EE63BDC9}"/>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3973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F16A-C336-A140-9F60-F8C061B982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B42298-5136-0046-8E69-706B3C0E46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B28AB8-46B3-DE4E-9440-F214C21DC5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8508B-DA4E-2B4B-953B-D74CCA92CD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C6DFD2-BCC9-5B45-B13C-A9C3C76630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33EB74-84F2-614F-8CA7-02B7C1EEB251}"/>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8" name="Footer Placeholder 7">
            <a:extLst>
              <a:ext uri="{FF2B5EF4-FFF2-40B4-BE49-F238E27FC236}">
                <a16:creationId xmlns:a16="http://schemas.microsoft.com/office/drawing/2014/main" id="{50DF3045-1890-124B-AE4B-B3C4B46A3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C048F6-DA84-EB4D-9A21-AA1024FA0446}"/>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3479513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9B25-CACC-6F4D-83C2-E737C3CF75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036FFC-30B9-2E4E-A4BA-D41FFAE0BC34}"/>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4" name="Footer Placeholder 3">
            <a:extLst>
              <a:ext uri="{FF2B5EF4-FFF2-40B4-BE49-F238E27FC236}">
                <a16:creationId xmlns:a16="http://schemas.microsoft.com/office/drawing/2014/main" id="{4F696B30-9513-3042-AE2B-6274C6300B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6F5E-CA2B-5A42-B1E6-B75B9DD8F7D8}"/>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124971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F234C-1956-054F-A76A-340DB708191F}"/>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3" name="Footer Placeholder 2">
            <a:extLst>
              <a:ext uri="{FF2B5EF4-FFF2-40B4-BE49-F238E27FC236}">
                <a16:creationId xmlns:a16="http://schemas.microsoft.com/office/drawing/2014/main" id="{E4AF607F-80A3-AB48-9376-5C8E379C9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30205-A409-F442-AD4B-18BB327B6CC9}"/>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175988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9E29-D3AB-4149-8BFF-17559CD9C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11FAD4-102D-5D41-A17E-38150BC305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96A63-AD89-1148-A82F-C76DAAE30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CE176F-3CF9-E94A-839C-A04E94D6AAB2}"/>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6" name="Footer Placeholder 5">
            <a:extLst>
              <a:ext uri="{FF2B5EF4-FFF2-40B4-BE49-F238E27FC236}">
                <a16:creationId xmlns:a16="http://schemas.microsoft.com/office/drawing/2014/main" id="{F4D99D97-CC38-5D45-9FF1-D609F9A3A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3C760-DAB2-614B-AC9D-1D57A88CFA00}"/>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401047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433E-D7A6-B348-9615-4D4253EEE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53AB98-6C51-5B48-9D36-DE74F94AF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0A9D2D-D115-524C-9F6E-34C25EEC2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5FB1C8-B322-9742-82A9-8AEF0FBDD38E}"/>
              </a:ext>
            </a:extLst>
          </p:cNvPr>
          <p:cNvSpPr>
            <a:spLocks noGrp="1"/>
          </p:cNvSpPr>
          <p:nvPr>
            <p:ph type="dt" sz="half" idx="10"/>
          </p:nvPr>
        </p:nvSpPr>
        <p:spPr/>
        <p:txBody>
          <a:bodyPr/>
          <a:lstStyle/>
          <a:p>
            <a:fld id="{86AA50CE-603E-764F-9E07-EFB5FC467BEE}" type="datetimeFigureOut">
              <a:rPr lang="en-US" smtClean="0"/>
              <a:t>5/1/20</a:t>
            </a:fld>
            <a:endParaRPr lang="en-US"/>
          </a:p>
        </p:txBody>
      </p:sp>
      <p:sp>
        <p:nvSpPr>
          <p:cNvPr id="6" name="Footer Placeholder 5">
            <a:extLst>
              <a:ext uri="{FF2B5EF4-FFF2-40B4-BE49-F238E27FC236}">
                <a16:creationId xmlns:a16="http://schemas.microsoft.com/office/drawing/2014/main" id="{067634B8-83FD-2B42-B874-5366D97A8E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3952B-7A57-954C-8B1F-E4D8B11C4A6E}"/>
              </a:ext>
            </a:extLst>
          </p:cNvPr>
          <p:cNvSpPr>
            <a:spLocks noGrp="1"/>
          </p:cNvSpPr>
          <p:nvPr>
            <p:ph type="sldNum" sz="quarter" idx="12"/>
          </p:nvPr>
        </p:nvSpPr>
        <p:spPr/>
        <p:txBody>
          <a:bodyPr/>
          <a:lstStyle/>
          <a:p>
            <a:fld id="{A329016D-6173-014E-90CD-1DFAD70803EB}" type="slidenum">
              <a:rPr lang="en-US" smtClean="0"/>
              <a:t>‹#›</a:t>
            </a:fld>
            <a:endParaRPr lang="en-US"/>
          </a:p>
        </p:txBody>
      </p:sp>
    </p:spTree>
    <p:extLst>
      <p:ext uri="{BB962C8B-B14F-4D97-AF65-F5344CB8AC3E}">
        <p14:creationId xmlns:p14="http://schemas.microsoft.com/office/powerpoint/2010/main" val="128328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CB3F-4769-794D-8DFB-9CF3BD0BF1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65EF5F-62F6-B34F-9175-5170B7532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56F6C-EA1F-1646-B263-4DA568F43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A50CE-603E-764F-9E07-EFB5FC467BEE}" type="datetimeFigureOut">
              <a:rPr lang="en-US" smtClean="0"/>
              <a:t>5/1/20</a:t>
            </a:fld>
            <a:endParaRPr lang="en-US"/>
          </a:p>
        </p:txBody>
      </p:sp>
      <p:sp>
        <p:nvSpPr>
          <p:cNvPr id="5" name="Footer Placeholder 4">
            <a:extLst>
              <a:ext uri="{FF2B5EF4-FFF2-40B4-BE49-F238E27FC236}">
                <a16:creationId xmlns:a16="http://schemas.microsoft.com/office/drawing/2014/main" id="{CD891BAE-C368-C54C-80D5-287C595CAA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CA04C1-45F0-224C-BA27-A0BD0DC9E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9016D-6173-014E-90CD-1DFAD70803EB}" type="slidenum">
              <a:rPr lang="en-US" smtClean="0"/>
              <a:t>‹#›</a:t>
            </a:fld>
            <a:endParaRPr lang="en-US"/>
          </a:p>
        </p:txBody>
      </p:sp>
    </p:spTree>
    <p:extLst>
      <p:ext uri="{BB962C8B-B14F-4D97-AF65-F5344CB8AC3E}">
        <p14:creationId xmlns:p14="http://schemas.microsoft.com/office/powerpoint/2010/main" val="2397449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ourworldindata.org/co2-and-other-greenhouse-gas-emissions" TargetMode="External"/><Relationship Id="rId4" Type="http://schemas.openxmlformats.org/officeDocument/2006/relationships/hyperlink" Target="https://www.worldometers.info/wat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3FBD-AF39-AC40-AFFC-CD626A0DBA47}"/>
              </a:ext>
            </a:extLst>
          </p:cNvPr>
          <p:cNvSpPr>
            <a:spLocks noGrp="1"/>
          </p:cNvSpPr>
          <p:nvPr>
            <p:ph type="ctrTitle"/>
          </p:nvPr>
        </p:nvSpPr>
        <p:spPr>
          <a:xfrm>
            <a:off x="1752600" y="-220662"/>
            <a:ext cx="9144000" cy="2387600"/>
          </a:xfrm>
        </p:spPr>
        <p:txBody>
          <a:bodyPr>
            <a:normAutofit/>
          </a:bodyPr>
          <a:lstStyle/>
          <a:p>
            <a:r>
              <a:rPr lang="en-US" dirty="0"/>
              <a:t>In-situ CO2 mineralization to flatten the (emissions) curve</a:t>
            </a:r>
          </a:p>
        </p:txBody>
      </p:sp>
      <p:sp>
        <p:nvSpPr>
          <p:cNvPr id="3" name="Subtitle 2">
            <a:extLst>
              <a:ext uri="{FF2B5EF4-FFF2-40B4-BE49-F238E27FC236}">
                <a16:creationId xmlns:a16="http://schemas.microsoft.com/office/drawing/2014/main" id="{FE36DDA5-BA0B-1D40-8FED-0CEF166B1D13}"/>
              </a:ext>
            </a:extLst>
          </p:cNvPr>
          <p:cNvSpPr>
            <a:spLocks noGrp="1"/>
          </p:cNvSpPr>
          <p:nvPr>
            <p:ph type="subTitle" idx="1"/>
          </p:nvPr>
        </p:nvSpPr>
        <p:spPr>
          <a:xfrm>
            <a:off x="1752600" y="2166938"/>
            <a:ext cx="9144000" cy="1655762"/>
          </a:xfrm>
        </p:spPr>
        <p:txBody>
          <a:bodyPr/>
          <a:lstStyle/>
          <a:p>
            <a:r>
              <a:rPr lang="en-US" dirty="0"/>
              <a:t>Amos Meeks</a:t>
            </a:r>
          </a:p>
          <a:p>
            <a:r>
              <a:rPr lang="en-US" dirty="0"/>
              <a:t>HEJC</a:t>
            </a:r>
          </a:p>
          <a:p>
            <a:r>
              <a:rPr lang="en-US" dirty="0"/>
              <a:t>5/1/20</a:t>
            </a:r>
          </a:p>
        </p:txBody>
      </p:sp>
      <p:pic>
        <p:nvPicPr>
          <p:cNvPr id="4" name="Picture 3">
            <a:extLst>
              <a:ext uri="{FF2B5EF4-FFF2-40B4-BE49-F238E27FC236}">
                <a16:creationId xmlns:a16="http://schemas.microsoft.com/office/drawing/2014/main" id="{DCEFD4CD-14DD-B34F-8267-496365252BE1}"/>
              </a:ext>
            </a:extLst>
          </p:cNvPr>
          <p:cNvPicPr>
            <a:picLocks noChangeAspect="1"/>
          </p:cNvPicPr>
          <p:nvPr/>
        </p:nvPicPr>
        <p:blipFill>
          <a:blip r:embed="rId2"/>
          <a:stretch>
            <a:fillRect/>
          </a:stretch>
        </p:blipFill>
        <p:spPr>
          <a:xfrm>
            <a:off x="288926" y="3429000"/>
            <a:ext cx="5356378" cy="3055937"/>
          </a:xfrm>
          <a:prstGeom prst="rect">
            <a:avLst/>
          </a:prstGeom>
        </p:spPr>
      </p:pic>
      <p:pic>
        <p:nvPicPr>
          <p:cNvPr id="5" name="Picture 4">
            <a:extLst>
              <a:ext uri="{FF2B5EF4-FFF2-40B4-BE49-F238E27FC236}">
                <a16:creationId xmlns:a16="http://schemas.microsoft.com/office/drawing/2014/main" id="{44B62E0A-3B9A-CA48-A9BE-8F8F3B346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2363" y="3429000"/>
            <a:ext cx="4567237" cy="3273307"/>
          </a:xfrm>
          <a:prstGeom prst="rect">
            <a:avLst/>
          </a:prstGeom>
        </p:spPr>
      </p:pic>
    </p:spTree>
    <p:extLst>
      <p:ext uri="{BB962C8B-B14F-4D97-AF65-F5344CB8AC3E}">
        <p14:creationId xmlns:p14="http://schemas.microsoft.com/office/powerpoint/2010/main" val="3964678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86CF-6CAB-AA4F-8E25-3FC79C9E69DE}"/>
              </a:ext>
            </a:extLst>
          </p:cNvPr>
          <p:cNvSpPr>
            <a:spLocks noGrp="1"/>
          </p:cNvSpPr>
          <p:nvPr>
            <p:ph type="title"/>
          </p:nvPr>
        </p:nvSpPr>
        <p:spPr/>
        <p:txBody>
          <a:bodyPr/>
          <a:lstStyle/>
          <a:p>
            <a:r>
              <a:rPr lang="en-US" b="1" dirty="0"/>
              <a:t>Mafic/ultramafic rock formations are abundant, most on the ocean floors</a:t>
            </a:r>
            <a:endParaRPr lang="en-US" dirty="0"/>
          </a:p>
        </p:txBody>
      </p:sp>
      <p:pic>
        <p:nvPicPr>
          <p:cNvPr id="5" name="Picture 4">
            <a:extLst>
              <a:ext uri="{FF2B5EF4-FFF2-40B4-BE49-F238E27FC236}">
                <a16:creationId xmlns:a16="http://schemas.microsoft.com/office/drawing/2014/main" id="{61691D49-EFC9-9D4B-BBF6-5FE85BD0E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103" y="1690688"/>
            <a:ext cx="9194618" cy="5033049"/>
          </a:xfrm>
          <a:prstGeom prst="rect">
            <a:avLst/>
          </a:prstGeom>
        </p:spPr>
      </p:pic>
      <p:sp>
        <p:nvSpPr>
          <p:cNvPr id="4" name="TextBox 3">
            <a:extLst>
              <a:ext uri="{FF2B5EF4-FFF2-40B4-BE49-F238E27FC236}">
                <a16:creationId xmlns:a16="http://schemas.microsoft.com/office/drawing/2014/main" id="{CD0BDB08-6A46-E447-B3A4-E86F6A6AF1B4}"/>
              </a:ext>
            </a:extLst>
          </p:cNvPr>
          <p:cNvSpPr txBox="1"/>
          <p:nvPr/>
        </p:nvSpPr>
        <p:spPr>
          <a:xfrm>
            <a:off x="9471764" y="6088559"/>
            <a:ext cx="2695914" cy="769441"/>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spTree>
    <p:extLst>
      <p:ext uri="{BB962C8B-B14F-4D97-AF65-F5344CB8AC3E}">
        <p14:creationId xmlns:p14="http://schemas.microsoft.com/office/powerpoint/2010/main" val="755092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3172-BE9F-B04F-850E-EA6AACE96F37}"/>
              </a:ext>
            </a:extLst>
          </p:cNvPr>
          <p:cNvSpPr>
            <a:spLocks noGrp="1"/>
          </p:cNvSpPr>
          <p:nvPr>
            <p:ph type="title"/>
          </p:nvPr>
        </p:nvSpPr>
        <p:spPr/>
        <p:txBody>
          <a:bodyPr/>
          <a:lstStyle/>
          <a:p>
            <a:r>
              <a:rPr lang="en-US" dirty="0"/>
              <a:t>Different possible schemes for in-situ mineralization</a:t>
            </a:r>
          </a:p>
        </p:txBody>
      </p:sp>
      <p:pic>
        <p:nvPicPr>
          <p:cNvPr id="5" name="Picture 4">
            <a:extLst>
              <a:ext uri="{FF2B5EF4-FFF2-40B4-BE49-F238E27FC236}">
                <a16:creationId xmlns:a16="http://schemas.microsoft.com/office/drawing/2014/main" id="{01BC7B5A-B015-D240-B756-77379A68B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690688"/>
            <a:ext cx="10108019" cy="4731312"/>
          </a:xfrm>
          <a:prstGeom prst="rect">
            <a:avLst/>
          </a:prstGeom>
        </p:spPr>
      </p:pic>
      <p:sp>
        <p:nvSpPr>
          <p:cNvPr id="4" name="TextBox 3">
            <a:extLst>
              <a:ext uri="{FF2B5EF4-FFF2-40B4-BE49-F238E27FC236}">
                <a16:creationId xmlns:a16="http://schemas.microsoft.com/office/drawing/2014/main" id="{90BF8ECB-DAD6-C84B-9349-6263C224B71A}"/>
              </a:ext>
            </a:extLst>
          </p:cNvPr>
          <p:cNvSpPr txBox="1"/>
          <p:nvPr/>
        </p:nvSpPr>
        <p:spPr>
          <a:xfrm>
            <a:off x="2087970" y="6558290"/>
            <a:ext cx="8858249" cy="261610"/>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spTree>
    <p:extLst>
      <p:ext uri="{BB962C8B-B14F-4D97-AF65-F5344CB8AC3E}">
        <p14:creationId xmlns:p14="http://schemas.microsoft.com/office/powerpoint/2010/main" val="350935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08368-CBA4-944F-81E6-9B0E05BD5CB1}"/>
              </a:ext>
            </a:extLst>
          </p:cNvPr>
          <p:cNvSpPr>
            <a:spLocks noGrp="1"/>
          </p:cNvSpPr>
          <p:nvPr>
            <p:ph type="title"/>
          </p:nvPr>
        </p:nvSpPr>
        <p:spPr/>
        <p:txBody>
          <a:bodyPr>
            <a:normAutofit/>
          </a:bodyPr>
          <a:lstStyle/>
          <a:p>
            <a:r>
              <a:rPr lang="en-US" dirty="0"/>
              <a:t>Total possible storage capacity is </a:t>
            </a:r>
            <a:r>
              <a:rPr lang="en-US" dirty="0" err="1"/>
              <a:t>muchgreater</a:t>
            </a:r>
            <a:r>
              <a:rPr lang="en-US" dirty="0"/>
              <a:t> than total possible emissions</a:t>
            </a:r>
          </a:p>
        </p:txBody>
      </p:sp>
      <p:pic>
        <p:nvPicPr>
          <p:cNvPr id="7170" name="Picture 2" descr="Cumulative total anthropogenic CO2 emissions from 1870 (GtCO2 ...">
            <a:extLst>
              <a:ext uri="{FF2B5EF4-FFF2-40B4-BE49-F238E27FC236}">
                <a16:creationId xmlns:a16="http://schemas.microsoft.com/office/drawing/2014/main" id="{37E06C0D-7B04-0C47-8F8F-D9CE559F66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90687"/>
            <a:ext cx="5967663" cy="4837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BCDC59-F735-CE42-A3D0-528239B3BC81}"/>
              </a:ext>
            </a:extLst>
          </p:cNvPr>
          <p:cNvSpPr txBox="1"/>
          <p:nvPr/>
        </p:nvSpPr>
        <p:spPr>
          <a:xfrm>
            <a:off x="6096000" y="3429000"/>
            <a:ext cx="4494051" cy="954107"/>
          </a:xfrm>
          <a:prstGeom prst="rect">
            <a:avLst/>
          </a:prstGeom>
          <a:noFill/>
        </p:spPr>
        <p:txBody>
          <a:bodyPr wrap="none" rtlCol="0">
            <a:spAutoFit/>
          </a:bodyPr>
          <a:lstStyle/>
          <a:p>
            <a:r>
              <a:rPr lang="en-US" sz="2800" dirty="0"/>
              <a:t>Young, fresh basalts can store</a:t>
            </a:r>
          </a:p>
          <a:p>
            <a:r>
              <a:rPr lang="en-US" sz="2800" dirty="0"/>
              <a:t> ~100 kg CO</a:t>
            </a:r>
            <a:r>
              <a:rPr lang="en-US" sz="2800" baseline="-25000" dirty="0"/>
              <a:t>2</a:t>
            </a:r>
            <a:r>
              <a:rPr lang="en-US" sz="2800" dirty="0"/>
              <a:t> per m</a:t>
            </a:r>
            <a:r>
              <a:rPr lang="en-US" sz="2800" baseline="30000" dirty="0"/>
              <a:t>3</a:t>
            </a:r>
          </a:p>
        </p:txBody>
      </p:sp>
      <p:sp>
        <p:nvSpPr>
          <p:cNvPr id="6" name="TextBox 5">
            <a:extLst>
              <a:ext uri="{FF2B5EF4-FFF2-40B4-BE49-F238E27FC236}">
                <a16:creationId xmlns:a16="http://schemas.microsoft.com/office/drawing/2014/main" id="{1CE40489-B69B-9749-985A-8E7B4149E417}"/>
              </a:ext>
            </a:extLst>
          </p:cNvPr>
          <p:cNvSpPr txBox="1"/>
          <p:nvPr/>
        </p:nvSpPr>
        <p:spPr>
          <a:xfrm>
            <a:off x="6096000" y="4874481"/>
            <a:ext cx="6150409" cy="1384995"/>
          </a:xfrm>
          <a:prstGeom prst="rect">
            <a:avLst/>
          </a:prstGeom>
          <a:noFill/>
        </p:spPr>
        <p:txBody>
          <a:bodyPr wrap="square" rtlCol="0">
            <a:spAutoFit/>
          </a:bodyPr>
          <a:lstStyle/>
          <a:p>
            <a:r>
              <a:rPr lang="en-US" sz="2800" dirty="0"/>
              <a:t>Oceanic ridges have a length of ~6x10</a:t>
            </a:r>
            <a:r>
              <a:rPr lang="en-US" sz="2800" baseline="30000" dirty="0"/>
              <a:t>4</a:t>
            </a:r>
            <a:r>
              <a:rPr lang="en-US" sz="2800" dirty="0"/>
              <a:t> km and heights of over 1 km. Total storage on the order of 10</a:t>
            </a:r>
            <a:r>
              <a:rPr lang="en-US" sz="2800" baseline="30000" dirty="0"/>
              <a:t>5</a:t>
            </a:r>
            <a:r>
              <a:rPr lang="en-US" sz="2800" dirty="0"/>
              <a:t> Gt CO</a:t>
            </a:r>
            <a:r>
              <a:rPr lang="en-US" sz="2800" baseline="-25000" dirty="0"/>
              <a:t>2</a:t>
            </a:r>
          </a:p>
        </p:txBody>
      </p:sp>
      <p:sp>
        <p:nvSpPr>
          <p:cNvPr id="7" name="TextBox 6">
            <a:extLst>
              <a:ext uri="{FF2B5EF4-FFF2-40B4-BE49-F238E27FC236}">
                <a16:creationId xmlns:a16="http://schemas.microsoft.com/office/drawing/2014/main" id="{4887DAB8-7107-BA48-B633-9880316C4798}"/>
              </a:ext>
            </a:extLst>
          </p:cNvPr>
          <p:cNvSpPr txBox="1"/>
          <p:nvPr/>
        </p:nvSpPr>
        <p:spPr>
          <a:xfrm>
            <a:off x="6095999" y="2182062"/>
            <a:ext cx="5454317" cy="954107"/>
          </a:xfrm>
          <a:prstGeom prst="rect">
            <a:avLst/>
          </a:prstGeom>
          <a:noFill/>
        </p:spPr>
        <p:txBody>
          <a:bodyPr wrap="square" rtlCol="0">
            <a:spAutoFit/>
          </a:bodyPr>
          <a:lstStyle/>
          <a:p>
            <a:r>
              <a:rPr lang="en-US" sz="2800" dirty="0"/>
              <a:t>Total possible fossil fuel emissions are on the order of 5x10</a:t>
            </a:r>
            <a:r>
              <a:rPr lang="en-US" sz="2800" baseline="30000" dirty="0"/>
              <a:t>4</a:t>
            </a:r>
            <a:r>
              <a:rPr lang="en-US" sz="2800" dirty="0"/>
              <a:t> Gt CO</a:t>
            </a:r>
            <a:r>
              <a:rPr lang="en-US" sz="2800" baseline="30000" dirty="0"/>
              <a:t>2</a:t>
            </a:r>
          </a:p>
        </p:txBody>
      </p:sp>
      <p:sp>
        <p:nvSpPr>
          <p:cNvPr id="5" name="Rectangle 4">
            <a:extLst>
              <a:ext uri="{FF2B5EF4-FFF2-40B4-BE49-F238E27FC236}">
                <a16:creationId xmlns:a16="http://schemas.microsoft.com/office/drawing/2014/main" id="{7D56F370-C97A-8F40-86F0-35D563874E48}"/>
              </a:ext>
            </a:extLst>
          </p:cNvPr>
          <p:cNvSpPr/>
          <p:nvPr/>
        </p:nvSpPr>
        <p:spPr>
          <a:xfrm>
            <a:off x="6208297" y="6227392"/>
            <a:ext cx="4694054" cy="430887"/>
          </a:xfrm>
          <a:prstGeom prst="rect">
            <a:avLst/>
          </a:prstGeom>
        </p:spPr>
        <p:txBody>
          <a:bodyPr wrap="square">
            <a:spAutoFit/>
          </a:bodyPr>
          <a:lstStyle/>
          <a:p>
            <a:r>
              <a:rPr lang="en-US" sz="1100" dirty="0" err="1"/>
              <a:t>Snæbjörnsdóttir</a:t>
            </a:r>
            <a:r>
              <a:rPr lang="en-US" sz="1100" dirty="0"/>
              <a:t>, S. </a:t>
            </a:r>
            <a:r>
              <a:rPr lang="en-US" sz="1100" dirty="0" err="1"/>
              <a:t>Ó</a:t>
            </a:r>
            <a:r>
              <a:rPr lang="en-US" sz="1100" dirty="0"/>
              <a:t>. et al. CO</a:t>
            </a:r>
            <a:r>
              <a:rPr lang="en-US" sz="1100" baseline="-25000" dirty="0"/>
              <a:t>2</a:t>
            </a:r>
            <a:r>
              <a:rPr lang="en-US" sz="1100" dirty="0"/>
              <a:t> storage potential of basaltic rocks in Iceland and the oceanic ridges. </a:t>
            </a:r>
            <a:r>
              <a:rPr lang="en-US" sz="1100" i="1" dirty="0"/>
              <a:t>Energy Procedia</a:t>
            </a:r>
            <a:r>
              <a:rPr lang="en-US" sz="1100" dirty="0"/>
              <a:t> </a:t>
            </a:r>
            <a:r>
              <a:rPr lang="en-US" sz="1100" b="1" dirty="0"/>
              <a:t>63</a:t>
            </a:r>
            <a:r>
              <a:rPr lang="en-US" sz="1100" dirty="0"/>
              <a:t>, 4585–4600 (2014).</a:t>
            </a:r>
          </a:p>
        </p:txBody>
      </p:sp>
      <p:sp>
        <p:nvSpPr>
          <p:cNvPr id="8" name="Rectangle 7">
            <a:extLst>
              <a:ext uri="{FF2B5EF4-FFF2-40B4-BE49-F238E27FC236}">
                <a16:creationId xmlns:a16="http://schemas.microsoft.com/office/drawing/2014/main" id="{54C399F9-6610-4240-9673-136BAE97467E}"/>
              </a:ext>
            </a:extLst>
          </p:cNvPr>
          <p:cNvSpPr/>
          <p:nvPr/>
        </p:nvSpPr>
        <p:spPr>
          <a:xfrm>
            <a:off x="6224339" y="4245051"/>
            <a:ext cx="4365711" cy="430887"/>
          </a:xfrm>
          <a:prstGeom prst="rect">
            <a:avLst/>
          </a:prstGeom>
        </p:spPr>
        <p:txBody>
          <a:bodyPr wrap="square">
            <a:spAutoFit/>
          </a:bodyPr>
          <a:lstStyle/>
          <a:p>
            <a:r>
              <a:rPr lang="en-US" sz="1100" dirty="0"/>
              <a:t>Wiese, F., </a:t>
            </a:r>
            <a:r>
              <a:rPr lang="en-US" sz="1100" dirty="0" err="1"/>
              <a:t>Fridriksson</a:t>
            </a:r>
            <a:r>
              <a:rPr lang="en-US" sz="1100" dirty="0"/>
              <a:t>, T. &amp; </a:t>
            </a:r>
            <a:r>
              <a:rPr lang="en-US" sz="1100" dirty="0" err="1"/>
              <a:t>Ármannsson</a:t>
            </a:r>
            <a:r>
              <a:rPr lang="en-US" sz="1100" dirty="0"/>
              <a:t>, H. </a:t>
            </a:r>
            <a:r>
              <a:rPr lang="en-US" sz="1100" i="1" dirty="0"/>
              <a:t>CO</a:t>
            </a:r>
            <a:r>
              <a:rPr lang="en-US" sz="1100" dirty="0"/>
              <a:t> </a:t>
            </a:r>
            <a:r>
              <a:rPr lang="en-US" sz="1100" baseline="-25000" dirty="0"/>
              <a:t>2</a:t>
            </a:r>
            <a:r>
              <a:rPr lang="en-US" sz="1100" dirty="0"/>
              <a:t> </a:t>
            </a:r>
            <a:r>
              <a:rPr lang="en-US" sz="1100" i="1" dirty="0"/>
              <a:t>Fixation by calcite in high-temperature geothermal systems in Iceland</a:t>
            </a:r>
            <a:r>
              <a:rPr lang="en-US" sz="1100" dirty="0"/>
              <a:t> (ÍSOR, 2008).</a:t>
            </a:r>
          </a:p>
        </p:txBody>
      </p:sp>
      <p:sp>
        <p:nvSpPr>
          <p:cNvPr id="9" name="Rectangle 8">
            <a:extLst>
              <a:ext uri="{FF2B5EF4-FFF2-40B4-BE49-F238E27FC236}">
                <a16:creationId xmlns:a16="http://schemas.microsoft.com/office/drawing/2014/main" id="{DC76F6EB-F320-5249-B482-1A2D2CC34DED}"/>
              </a:ext>
            </a:extLst>
          </p:cNvPr>
          <p:cNvSpPr/>
          <p:nvPr/>
        </p:nvSpPr>
        <p:spPr>
          <a:xfrm>
            <a:off x="6134366" y="3028151"/>
            <a:ext cx="6096000" cy="261610"/>
          </a:xfrm>
          <a:prstGeom prst="rect">
            <a:avLst/>
          </a:prstGeom>
        </p:spPr>
        <p:txBody>
          <a:bodyPr>
            <a:spAutoFit/>
          </a:bodyPr>
          <a:lstStyle/>
          <a:p>
            <a:r>
              <a:rPr lang="en-US" sz="1100" dirty="0">
                <a:latin typeface="Arial" panose="020B0604020202020204" pitchFamily="34" charset="0"/>
              </a:rPr>
              <a:t>Archer D. Fate of fossil fuel CO2in geologic time. J. </a:t>
            </a:r>
            <a:r>
              <a:rPr lang="en-US" sz="1100" dirty="0" err="1">
                <a:latin typeface="Arial" panose="020B0604020202020204" pitchFamily="34" charset="0"/>
              </a:rPr>
              <a:t>Geophys</a:t>
            </a:r>
            <a:r>
              <a:rPr lang="en-US" sz="1100" dirty="0">
                <a:latin typeface="Arial" panose="020B0604020202020204" pitchFamily="34" charset="0"/>
              </a:rPr>
              <a:t>. Res. 2005; 110(C9): C09S05</a:t>
            </a:r>
            <a:endParaRPr lang="en-US" sz="1100" dirty="0"/>
          </a:p>
        </p:txBody>
      </p:sp>
    </p:spTree>
    <p:extLst>
      <p:ext uri="{BB962C8B-B14F-4D97-AF65-F5344CB8AC3E}">
        <p14:creationId xmlns:p14="http://schemas.microsoft.com/office/powerpoint/2010/main" val="41566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7CEB-5402-C74B-B9EA-4AF870243DD4}"/>
              </a:ext>
            </a:extLst>
          </p:cNvPr>
          <p:cNvSpPr>
            <a:spLocks noGrp="1"/>
          </p:cNvSpPr>
          <p:nvPr>
            <p:ph type="title"/>
          </p:nvPr>
        </p:nvSpPr>
        <p:spPr>
          <a:xfrm>
            <a:off x="1004092" y="236537"/>
            <a:ext cx="11034713" cy="1325563"/>
          </a:xfrm>
        </p:spPr>
        <p:txBody>
          <a:bodyPr/>
          <a:lstStyle/>
          <a:p>
            <a:r>
              <a:rPr lang="en-US" dirty="0"/>
              <a:t>Two existing in-situ CO2 mineralization projects</a:t>
            </a:r>
          </a:p>
        </p:txBody>
      </p:sp>
      <p:pic>
        <p:nvPicPr>
          <p:cNvPr id="1026" name="Picture 2" descr="CarbFix - Wikipedia">
            <a:extLst>
              <a:ext uri="{FF2B5EF4-FFF2-40B4-BE49-F238E27FC236}">
                <a16:creationId xmlns:a16="http://schemas.microsoft.com/office/drawing/2014/main" id="{A3602E7D-0D05-124A-BA20-623A1AD0F5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498" y="1348461"/>
            <a:ext cx="4747325" cy="26717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45FD0F-DEB4-E640-9B7C-726455C027AB}"/>
              </a:ext>
            </a:extLst>
          </p:cNvPr>
          <p:cNvPicPr>
            <a:picLocks noChangeAspect="1"/>
          </p:cNvPicPr>
          <p:nvPr/>
        </p:nvPicPr>
        <p:blipFill>
          <a:blip r:embed="rId4"/>
          <a:stretch>
            <a:fillRect/>
          </a:stretch>
        </p:blipFill>
        <p:spPr>
          <a:xfrm>
            <a:off x="301498" y="1309628"/>
            <a:ext cx="1306199" cy="1032809"/>
          </a:xfrm>
          <a:prstGeom prst="rect">
            <a:avLst/>
          </a:prstGeom>
        </p:spPr>
      </p:pic>
      <p:pic>
        <p:nvPicPr>
          <p:cNvPr id="6" name="Picture 2" descr="PDF) The Wallula Basalt Sequestration Pilot Project">
            <a:extLst>
              <a:ext uri="{FF2B5EF4-FFF2-40B4-BE49-F238E27FC236}">
                <a16:creationId xmlns:a16="http://schemas.microsoft.com/office/drawing/2014/main" id="{64F0044F-06C9-4F47-BB9E-D635A56CA0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56138" y="1107378"/>
            <a:ext cx="3060701" cy="3060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605000-B5CA-C14F-8280-890ADCE6B41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516839" y="1183180"/>
            <a:ext cx="2464879" cy="2917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B7419E-29D3-3343-84E0-DD13CB1B34FC}"/>
              </a:ext>
            </a:extLst>
          </p:cNvPr>
          <p:cNvSpPr txBox="1"/>
          <p:nvPr/>
        </p:nvSpPr>
        <p:spPr>
          <a:xfrm>
            <a:off x="9010813" y="1163239"/>
            <a:ext cx="2980111" cy="400110"/>
          </a:xfrm>
          <a:prstGeom prst="rect">
            <a:avLst/>
          </a:prstGeom>
          <a:solidFill>
            <a:schemeClr val="bg1"/>
          </a:solidFill>
        </p:spPr>
        <p:txBody>
          <a:bodyPr wrap="none" rtlCol="0">
            <a:spAutoFit/>
          </a:bodyPr>
          <a:lstStyle/>
          <a:p>
            <a:r>
              <a:rPr lang="en-US" sz="2000" dirty="0" err="1"/>
              <a:t>Wallalu</a:t>
            </a:r>
            <a:r>
              <a:rPr lang="en-US" sz="2000" dirty="0"/>
              <a:t> Basalt Pilot Project</a:t>
            </a:r>
          </a:p>
        </p:txBody>
      </p:sp>
      <p:pic>
        <p:nvPicPr>
          <p:cNvPr id="9" name="Picture 8">
            <a:extLst>
              <a:ext uri="{FF2B5EF4-FFF2-40B4-BE49-F238E27FC236}">
                <a16:creationId xmlns:a16="http://schemas.microsoft.com/office/drawing/2014/main" id="{CE8781E1-FCCF-5542-9EAF-C8D855F7995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1498" y="3712922"/>
            <a:ext cx="2206376" cy="3145077"/>
          </a:xfrm>
          <a:prstGeom prst="rect">
            <a:avLst/>
          </a:prstGeom>
        </p:spPr>
      </p:pic>
      <p:pic>
        <p:nvPicPr>
          <p:cNvPr id="10" name="Picture 9">
            <a:extLst>
              <a:ext uri="{FF2B5EF4-FFF2-40B4-BE49-F238E27FC236}">
                <a16:creationId xmlns:a16="http://schemas.microsoft.com/office/drawing/2014/main" id="{3219137A-5388-8442-88BB-D2B71D33AB3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75341" y="3712922"/>
            <a:ext cx="2206377" cy="3145078"/>
          </a:xfrm>
          <a:prstGeom prst="rect">
            <a:avLst/>
          </a:prstGeom>
        </p:spPr>
      </p:pic>
      <p:sp>
        <p:nvSpPr>
          <p:cNvPr id="7" name="TextBox 6">
            <a:extLst>
              <a:ext uri="{FF2B5EF4-FFF2-40B4-BE49-F238E27FC236}">
                <a16:creationId xmlns:a16="http://schemas.microsoft.com/office/drawing/2014/main" id="{84DE58AC-1B55-FE44-96AC-2263288B9594}"/>
              </a:ext>
            </a:extLst>
          </p:cNvPr>
          <p:cNvSpPr txBox="1"/>
          <p:nvPr/>
        </p:nvSpPr>
        <p:spPr>
          <a:xfrm>
            <a:off x="6456138" y="4429125"/>
            <a:ext cx="331920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1,000 </a:t>
            </a:r>
            <a:r>
              <a:rPr lang="en-US" dirty="0" err="1"/>
              <a:t>tonnes</a:t>
            </a:r>
            <a:r>
              <a:rPr lang="en-US" dirty="0"/>
              <a:t> of liquid CO2 injected in 2013</a:t>
            </a:r>
          </a:p>
          <a:p>
            <a:pPr marL="285750" indent="-285750">
              <a:buFont typeface="Arial" panose="020B0604020202020204" pitchFamily="34" charset="0"/>
              <a:buChar char="•"/>
            </a:pPr>
            <a:r>
              <a:rPr lang="en-US" dirty="0"/>
              <a:t>Some mineralization within 2 years but no quantitative analysis</a:t>
            </a:r>
          </a:p>
          <a:p>
            <a:pPr marL="285750" indent="-285750">
              <a:buFont typeface="Arial" panose="020B0604020202020204" pitchFamily="34" charset="0"/>
              <a:buChar char="•"/>
            </a:pPr>
            <a:r>
              <a:rPr lang="en-US" dirty="0"/>
              <a:t>Confirmed no substantial leakage since injection</a:t>
            </a:r>
          </a:p>
        </p:txBody>
      </p:sp>
      <p:sp>
        <p:nvSpPr>
          <p:cNvPr id="12" name="TextBox 11">
            <a:extLst>
              <a:ext uri="{FF2B5EF4-FFF2-40B4-BE49-F238E27FC236}">
                <a16:creationId xmlns:a16="http://schemas.microsoft.com/office/drawing/2014/main" id="{F65BC1F3-574C-1D44-83BD-A9EE902697C6}"/>
              </a:ext>
            </a:extLst>
          </p:cNvPr>
          <p:cNvSpPr txBox="1"/>
          <p:nvPr/>
        </p:nvSpPr>
        <p:spPr>
          <a:xfrm>
            <a:off x="2416660" y="4393483"/>
            <a:ext cx="331920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65,000 </a:t>
            </a:r>
            <a:r>
              <a:rPr lang="en-US" dirty="0" err="1"/>
              <a:t>tonnes</a:t>
            </a:r>
            <a:r>
              <a:rPr lang="en-US" dirty="0"/>
              <a:t> of dissolved CO2 injected since 2014</a:t>
            </a:r>
          </a:p>
          <a:p>
            <a:pPr marL="285750" indent="-285750">
              <a:buFont typeface="Arial" panose="020B0604020202020204" pitchFamily="34" charset="0"/>
              <a:buChar char="•"/>
            </a:pPr>
            <a:r>
              <a:rPr lang="en-US" dirty="0"/>
              <a:t>Demonstrated &gt;95% mineralization within 2 years.</a:t>
            </a:r>
          </a:p>
          <a:p>
            <a:pPr marL="285750" indent="-285750">
              <a:buFont typeface="Arial" panose="020B0604020202020204" pitchFamily="34" charset="0"/>
              <a:buChar char="•"/>
            </a:pPr>
            <a:r>
              <a:rPr lang="en-US" dirty="0"/>
              <a:t>Also mineralizing H2S.</a:t>
            </a:r>
          </a:p>
        </p:txBody>
      </p:sp>
    </p:spTree>
    <p:extLst>
      <p:ext uri="{BB962C8B-B14F-4D97-AF65-F5344CB8AC3E}">
        <p14:creationId xmlns:p14="http://schemas.microsoft.com/office/powerpoint/2010/main" val="58684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C91F-0FBA-944A-A570-A2BDE3DF6EB3}"/>
              </a:ext>
            </a:extLst>
          </p:cNvPr>
          <p:cNvSpPr>
            <a:spLocks noGrp="1"/>
          </p:cNvSpPr>
          <p:nvPr>
            <p:ph type="title"/>
          </p:nvPr>
        </p:nvSpPr>
        <p:spPr/>
        <p:txBody>
          <a:bodyPr/>
          <a:lstStyle/>
          <a:p>
            <a:r>
              <a:rPr lang="en-US" dirty="0"/>
              <a:t>Possible issues:</a:t>
            </a:r>
          </a:p>
        </p:txBody>
      </p:sp>
      <p:sp>
        <p:nvSpPr>
          <p:cNvPr id="3" name="Content Placeholder 2">
            <a:extLst>
              <a:ext uri="{FF2B5EF4-FFF2-40B4-BE49-F238E27FC236}">
                <a16:creationId xmlns:a16="http://schemas.microsoft.com/office/drawing/2014/main" id="{8393D6BE-A612-A84A-8B6B-2227BE23A64A}"/>
              </a:ext>
            </a:extLst>
          </p:cNvPr>
          <p:cNvSpPr>
            <a:spLocks noGrp="1"/>
          </p:cNvSpPr>
          <p:nvPr>
            <p:ph idx="1"/>
          </p:nvPr>
        </p:nvSpPr>
        <p:spPr/>
        <p:txBody>
          <a:bodyPr/>
          <a:lstStyle/>
          <a:p>
            <a:r>
              <a:rPr lang="en-US" dirty="0"/>
              <a:t>Water consumption</a:t>
            </a:r>
          </a:p>
          <a:p>
            <a:r>
              <a:rPr lang="en-US" dirty="0"/>
              <a:t>Energy consumption</a:t>
            </a:r>
          </a:p>
          <a:p>
            <a:r>
              <a:rPr lang="en-US" dirty="0"/>
              <a:t>Induced seismicity</a:t>
            </a:r>
          </a:p>
          <a:p>
            <a:r>
              <a:rPr lang="en-US" dirty="0"/>
              <a:t>Groundwater contamination</a:t>
            </a:r>
          </a:p>
          <a:p>
            <a:r>
              <a:rPr lang="en-US" dirty="0"/>
              <a:t>Financial incentives</a:t>
            </a:r>
          </a:p>
        </p:txBody>
      </p:sp>
    </p:spTree>
    <p:extLst>
      <p:ext uri="{BB962C8B-B14F-4D97-AF65-F5344CB8AC3E}">
        <p14:creationId xmlns:p14="http://schemas.microsoft.com/office/powerpoint/2010/main" val="371080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2829-8A51-4445-BD6A-4A9EDA143C64}"/>
              </a:ext>
            </a:extLst>
          </p:cNvPr>
          <p:cNvSpPr>
            <a:spLocks noGrp="1"/>
          </p:cNvSpPr>
          <p:nvPr>
            <p:ph type="title"/>
          </p:nvPr>
        </p:nvSpPr>
        <p:spPr>
          <a:xfrm>
            <a:off x="355095" y="309880"/>
            <a:ext cx="7556047" cy="1325563"/>
          </a:xfrm>
        </p:spPr>
        <p:txBody>
          <a:bodyPr>
            <a:normAutofit fontScale="90000"/>
          </a:bodyPr>
          <a:lstStyle/>
          <a:p>
            <a:r>
              <a:rPr lang="en-US" dirty="0"/>
              <a:t>Water dissolution is energetically competitive with other methods</a:t>
            </a:r>
          </a:p>
        </p:txBody>
      </p:sp>
      <p:sp>
        <p:nvSpPr>
          <p:cNvPr id="5" name="TextBox 4">
            <a:extLst>
              <a:ext uri="{FF2B5EF4-FFF2-40B4-BE49-F238E27FC236}">
                <a16:creationId xmlns:a16="http://schemas.microsoft.com/office/drawing/2014/main" id="{9B2AF534-9D31-C442-BB7A-D7086F2D3C3B}"/>
              </a:ext>
            </a:extLst>
          </p:cNvPr>
          <p:cNvSpPr txBox="1"/>
          <p:nvPr/>
        </p:nvSpPr>
        <p:spPr>
          <a:xfrm>
            <a:off x="12428376" y="3974841"/>
            <a:ext cx="3327770" cy="369332"/>
          </a:xfrm>
          <a:prstGeom prst="rect">
            <a:avLst/>
          </a:prstGeom>
          <a:noFill/>
        </p:spPr>
        <p:txBody>
          <a:bodyPr wrap="none" rtlCol="0">
            <a:spAutoFit/>
          </a:bodyPr>
          <a:lstStyle/>
          <a:p>
            <a:r>
              <a:rPr lang="en-US" dirty="0"/>
              <a:t>Atmospheric CO2 about 0.04vol%</a:t>
            </a:r>
          </a:p>
        </p:txBody>
      </p:sp>
      <p:grpSp>
        <p:nvGrpSpPr>
          <p:cNvPr id="3" name="Group 2">
            <a:extLst>
              <a:ext uri="{FF2B5EF4-FFF2-40B4-BE49-F238E27FC236}">
                <a16:creationId xmlns:a16="http://schemas.microsoft.com/office/drawing/2014/main" id="{FD76277D-4EDB-B14E-9879-034802FC00FF}"/>
              </a:ext>
            </a:extLst>
          </p:cNvPr>
          <p:cNvGrpSpPr/>
          <p:nvPr/>
        </p:nvGrpSpPr>
        <p:grpSpPr>
          <a:xfrm>
            <a:off x="3376558" y="2142160"/>
            <a:ext cx="4678984" cy="4733435"/>
            <a:chOff x="544876" y="-168339"/>
            <a:chExt cx="6584587" cy="6661214"/>
          </a:xfrm>
        </p:grpSpPr>
        <p:pic>
          <p:nvPicPr>
            <p:cNvPr id="6" name="Picture 5">
              <a:extLst>
                <a:ext uri="{FF2B5EF4-FFF2-40B4-BE49-F238E27FC236}">
                  <a16:creationId xmlns:a16="http://schemas.microsoft.com/office/drawing/2014/main" id="{18F6B9E4-A319-794F-93A8-93F1499B36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151" y="-168339"/>
              <a:ext cx="6407312" cy="3354225"/>
            </a:xfrm>
            <a:prstGeom prst="rect">
              <a:avLst/>
            </a:prstGeom>
          </p:spPr>
        </p:pic>
        <p:pic>
          <p:nvPicPr>
            <p:cNvPr id="7" name="Picture 6">
              <a:extLst>
                <a:ext uri="{FF2B5EF4-FFF2-40B4-BE49-F238E27FC236}">
                  <a16:creationId xmlns:a16="http://schemas.microsoft.com/office/drawing/2014/main" id="{2E3A83D9-EA29-0346-8699-58DE022918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876" y="3138651"/>
              <a:ext cx="5741826" cy="3354224"/>
            </a:xfrm>
            <a:prstGeom prst="rect">
              <a:avLst/>
            </a:prstGeom>
          </p:spPr>
        </p:pic>
      </p:grpSp>
      <p:pic>
        <p:nvPicPr>
          <p:cNvPr id="8" name="Picture 7">
            <a:extLst>
              <a:ext uri="{FF2B5EF4-FFF2-40B4-BE49-F238E27FC236}">
                <a16:creationId xmlns:a16="http://schemas.microsoft.com/office/drawing/2014/main" id="{47EAD269-FFD2-0F4A-A5AE-C864E8319C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0623" y="17595"/>
            <a:ext cx="3561377" cy="6858000"/>
          </a:xfrm>
          <a:prstGeom prst="rect">
            <a:avLst/>
          </a:prstGeom>
        </p:spPr>
      </p:pic>
      <p:cxnSp>
        <p:nvCxnSpPr>
          <p:cNvPr id="9" name="Straight Connector 8">
            <a:extLst>
              <a:ext uri="{FF2B5EF4-FFF2-40B4-BE49-F238E27FC236}">
                <a16:creationId xmlns:a16="http://schemas.microsoft.com/office/drawing/2014/main" id="{942FC69F-1741-8442-830C-FE6A28EAF242}"/>
              </a:ext>
            </a:extLst>
          </p:cNvPr>
          <p:cNvCxnSpPr/>
          <p:nvPr/>
        </p:nvCxnSpPr>
        <p:spPr>
          <a:xfrm>
            <a:off x="4429122" y="2314576"/>
            <a:ext cx="0" cy="41148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392CB1F-EE6C-DA4E-AC63-EDCEB9571CB9}"/>
              </a:ext>
            </a:extLst>
          </p:cNvPr>
          <p:cNvSpPr txBox="1"/>
          <p:nvPr/>
        </p:nvSpPr>
        <p:spPr>
          <a:xfrm>
            <a:off x="4133119" y="2037577"/>
            <a:ext cx="849528" cy="276999"/>
          </a:xfrm>
          <a:prstGeom prst="rect">
            <a:avLst/>
          </a:prstGeom>
          <a:noFill/>
        </p:spPr>
        <p:txBody>
          <a:bodyPr wrap="none" rtlCol="0">
            <a:spAutoFit/>
          </a:bodyPr>
          <a:lstStyle/>
          <a:p>
            <a:r>
              <a:rPr lang="en-US" sz="1200" dirty="0"/>
              <a:t>Atm. conc.</a:t>
            </a:r>
          </a:p>
        </p:txBody>
      </p:sp>
      <p:sp>
        <p:nvSpPr>
          <p:cNvPr id="11" name="TextBox 10">
            <a:extLst>
              <a:ext uri="{FF2B5EF4-FFF2-40B4-BE49-F238E27FC236}">
                <a16:creationId xmlns:a16="http://schemas.microsoft.com/office/drawing/2014/main" id="{3AD2DD38-9416-0043-AAAD-AC873464B74F}"/>
              </a:ext>
            </a:extLst>
          </p:cNvPr>
          <p:cNvSpPr txBox="1"/>
          <p:nvPr/>
        </p:nvSpPr>
        <p:spPr>
          <a:xfrm>
            <a:off x="6705275" y="4269256"/>
            <a:ext cx="721672" cy="276999"/>
          </a:xfrm>
          <a:prstGeom prst="rect">
            <a:avLst/>
          </a:prstGeom>
          <a:noFill/>
        </p:spPr>
        <p:txBody>
          <a:bodyPr wrap="none" rtlCol="0">
            <a:spAutoFit/>
          </a:bodyPr>
          <a:lstStyle/>
          <a:p>
            <a:r>
              <a:rPr lang="en-US" sz="1200" dirty="0"/>
              <a:t>@30 bar</a:t>
            </a:r>
          </a:p>
        </p:txBody>
      </p:sp>
      <p:sp>
        <p:nvSpPr>
          <p:cNvPr id="12" name="TextBox 11">
            <a:extLst>
              <a:ext uri="{FF2B5EF4-FFF2-40B4-BE49-F238E27FC236}">
                <a16:creationId xmlns:a16="http://schemas.microsoft.com/office/drawing/2014/main" id="{4B676403-931F-6241-859A-D77B75F3F048}"/>
              </a:ext>
            </a:extLst>
          </p:cNvPr>
          <p:cNvSpPr txBox="1"/>
          <p:nvPr/>
        </p:nvSpPr>
        <p:spPr>
          <a:xfrm>
            <a:off x="6735007" y="6628912"/>
            <a:ext cx="721672" cy="276999"/>
          </a:xfrm>
          <a:prstGeom prst="rect">
            <a:avLst/>
          </a:prstGeom>
          <a:noFill/>
        </p:spPr>
        <p:txBody>
          <a:bodyPr wrap="none" rtlCol="0">
            <a:spAutoFit/>
          </a:bodyPr>
          <a:lstStyle/>
          <a:p>
            <a:r>
              <a:rPr lang="en-US" sz="1200" dirty="0"/>
              <a:t>@30 bar</a:t>
            </a:r>
          </a:p>
        </p:txBody>
      </p:sp>
      <p:sp>
        <p:nvSpPr>
          <p:cNvPr id="13" name="TextBox 12">
            <a:extLst>
              <a:ext uri="{FF2B5EF4-FFF2-40B4-BE49-F238E27FC236}">
                <a16:creationId xmlns:a16="http://schemas.microsoft.com/office/drawing/2014/main" id="{E7858E33-B9BD-2F41-9217-F927204AE624}"/>
              </a:ext>
            </a:extLst>
          </p:cNvPr>
          <p:cNvSpPr txBox="1"/>
          <p:nvPr/>
        </p:nvSpPr>
        <p:spPr>
          <a:xfrm>
            <a:off x="11074923" y="4171388"/>
            <a:ext cx="1152431" cy="369332"/>
          </a:xfrm>
          <a:prstGeom prst="rect">
            <a:avLst/>
          </a:prstGeom>
          <a:noFill/>
        </p:spPr>
        <p:txBody>
          <a:bodyPr wrap="none" rtlCol="0">
            <a:spAutoFit/>
          </a:bodyPr>
          <a:lstStyle/>
          <a:p>
            <a:r>
              <a:rPr lang="en-US" dirty="0"/>
              <a:t>liquid CO2</a:t>
            </a:r>
          </a:p>
        </p:txBody>
      </p:sp>
      <p:cxnSp>
        <p:nvCxnSpPr>
          <p:cNvPr id="15" name="Straight Arrow Connector 14">
            <a:extLst>
              <a:ext uri="{FF2B5EF4-FFF2-40B4-BE49-F238E27FC236}">
                <a16:creationId xmlns:a16="http://schemas.microsoft.com/office/drawing/2014/main" id="{2B6D6346-F6F1-9144-98C5-0FAF5FFE9391}"/>
              </a:ext>
            </a:extLst>
          </p:cNvPr>
          <p:cNvCxnSpPr>
            <a:stCxn id="13" idx="1"/>
          </p:cNvCxnSpPr>
          <p:nvPr/>
        </p:nvCxnSpPr>
        <p:spPr>
          <a:xfrm flipH="1">
            <a:off x="10558463" y="4356054"/>
            <a:ext cx="516460" cy="3445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3B3BE33-20B4-D749-B610-848EA062D361}"/>
              </a:ext>
            </a:extLst>
          </p:cNvPr>
          <p:cNvSpPr txBox="1"/>
          <p:nvPr/>
        </p:nvSpPr>
        <p:spPr>
          <a:xfrm>
            <a:off x="124319" y="5997970"/>
            <a:ext cx="2856503" cy="769441"/>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spTree>
    <p:extLst>
      <p:ext uri="{BB962C8B-B14F-4D97-AF65-F5344CB8AC3E}">
        <p14:creationId xmlns:p14="http://schemas.microsoft.com/office/powerpoint/2010/main" val="179320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4EBF-E3B5-4C40-98DB-A229D47C6312}"/>
              </a:ext>
            </a:extLst>
          </p:cNvPr>
          <p:cNvSpPr>
            <a:spLocks noGrp="1"/>
          </p:cNvSpPr>
          <p:nvPr>
            <p:ph type="title"/>
          </p:nvPr>
        </p:nvSpPr>
        <p:spPr>
          <a:xfrm>
            <a:off x="838199" y="365125"/>
            <a:ext cx="10963275" cy="1325563"/>
          </a:xfrm>
        </p:spPr>
        <p:txBody>
          <a:bodyPr/>
          <a:lstStyle/>
          <a:p>
            <a:r>
              <a:rPr lang="en-US" dirty="0"/>
              <a:t>While water use is high, net consumption is low</a:t>
            </a:r>
          </a:p>
        </p:txBody>
      </p:sp>
      <p:pic>
        <p:nvPicPr>
          <p:cNvPr id="4" name="Picture 3">
            <a:extLst>
              <a:ext uri="{FF2B5EF4-FFF2-40B4-BE49-F238E27FC236}">
                <a16:creationId xmlns:a16="http://schemas.microsoft.com/office/drawing/2014/main" id="{AC0FD9BE-06FF-2140-929B-CB61055BB5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030" r="18678"/>
          <a:stretch/>
        </p:blipFill>
        <p:spPr>
          <a:xfrm>
            <a:off x="590676" y="1965697"/>
            <a:ext cx="5729160" cy="4045232"/>
          </a:xfrm>
          <a:prstGeom prst="rect">
            <a:avLst/>
          </a:prstGeom>
        </p:spPr>
      </p:pic>
      <p:sp>
        <p:nvSpPr>
          <p:cNvPr id="5" name="Content Placeholder 2">
            <a:extLst>
              <a:ext uri="{FF2B5EF4-FFF2-40B4-BE49-F238E27FC236}">
                <a16:creationId xmlns:a16="http://schemas.microsoft.com/office/drawing/2014/main" id="{08BB5123-3D4D-3546-A143-637E177C1AA0}"/>
              </a:ext>
            </a:extLst>
          </p:cNvPr>
          <p:cNvSpPr>
            <a:spLocks noGrp="1"/>
          </p:cNvSpPr>
          <p:nvPr>
            <p:ph idx="1"/>
          </p:nvPr>
        </p:nvSpPr>
        <p:spPr>
          <a:xfrm>
            <a:off x="6467475" y="1812644"/>
            <a:ext cx="5062538" cy="4351338"/>
          </a:xfrm>
        </p:spPr>
        <p:txBody>
          <a:bodyPr>
            <a:normAutofit lnSpcReduction="10000"/>
          </a:bodyPr>
          <a:lstStyle/>
          <a:p>
            <a:r>
              <a:rPr lang="en-US" dirty="0"/>
              <a:t>Ratio of 25:1 water per CO2 at about 25 bar. </a:t>
            </a:r>
          </a:p>
          <a:p>
            <a:r>
              <a:rPr lang="en-US" dirty="0"/>
              <a:t>Current annual water use is about 4 trillion metric tons.</a:t>
            </a:r>
            <a:r>
              <a:rPr lang="en-US" baseline="30000" dirty="0"/>
              <a:t>1</a:t>
            </a:r>
            <a:r>
              <a:rPr lang="en-US" dirty="0"/>
              <a:t> </a:t>
            </a:r>
          </a:p>
          <a:p>
            <a:r>
              <a:rPr lang="en-US" dirty="0"/>
              <a:t>We emit about 40 billion metric tons of CO2.</a:t>
            </a:r>
            <a:r>
              <a:rPr lang="en-US" baseline="30000" dirty="0"/>
              <a:t>2</a:t>
            </a:r>
            <a:r>
              <a:rPr lang="en-US" dirty="0"/>
              <a:t> </a:t>
            </a:r>
          </a:p>
          <a:p>
            <a:r>
              <a:rPr lang="en-US" dirty="0"/>
              <a:t>Thus to sequester all of those emissions with this method means 25*40=1 trillion metric tons of water, or about 2.5% of total global use.  </a:t>
            </a:r>
          </a:p>
        </p:txBody>
      </p:sp>
      <p:sp>
        <p:nvSpPr>
          <p:cNvPr id="6" name="TextBox 5">
            <a:extLst>
              <a:ext uri="{FF2B5EF4-FFF2-40B4-BE49-F238E27FC236}">
                <a16:creationId xmlns:a16="http://schemas.microsoft.com/office/drawing/2014/main" id="{5347C54E-28B9-E84C-BEEC-6740C5CFE924}"/>
              </a:ext>
            </a:extLst>
          </p:cNvPr>
          <p:cNvSpPr txBox="1"/>
          <p:nvPr/>
        </p:nvSpPr>
        <p:spPr>
          <a:xfrm>
            <a:off x="6695902" y="6306575"/>
            <a:ext cx="4605684" cy="461665"/>
          </a:xfrm>
          <a:prstGeom prst="rect">
            <a:avLst/>
          </a:prstGeom>
          <a:noFill/>
        </p:spPr>
        <p:txBody>
          <a:bodyPr wrap="none" rtlCol="0">
            <a:spAutoFit/>
          </a:bodyPr>
          <a:lstStyle/>
          <a:p>
            <a:r>
              <a:rPr lang="en-US" sz="1200" baseline="30000" dirty="0"/>
              <a:t>1</a:t>
            </a:r>
            <a:r>
              <a:rPr lang="en-US" sz="1200" dirty="0"/>
              <a:t> </a:t>
            </a:r>
            <a:r>
              <a:rPr lang="en-US" sz="1200" dirty="0">
                <a:hlinkClick r:id="rId4"/>
              </a:rPr>
              <a:t>https://www.worldometers.info/water/</a:t>
            </a:r>
            <a:endParaRPr lang="en-US" sz="1200" dirty="0"/>
          </a:p>
          <a:p>
            <a:r>
              <a:rPr lang="en-US" sz="1200" baseline="30000" dirty="0"/>
              <a:t>2</a:t>
            </a:r>
            <a:r>
              <a:rPr lang="en-US" sz="1200" dirty="0"/>
              <a:t> </a:t>
            </a:r>
            <a:r>
              <a:rPr lang="en-US" sz="1200" dirty="0">
                <a:hlinkClick r:id="rId5"/>
              </a:rPr>
              <a:t>https://ourworldindata.org/co2-and-other-greenhouse-gas-emissions</a:t>
            </a:r>
            <a:endParaRPr lang="en-US" sz="1200" dirty="0"/>
          </a:p>
        </p:txBody>
      </p:sp>
    </p:spTree>
    <p:extLst>
      <p:ext uri="{BB962C8B-B14F-4D97-AF65-F5344CB8AC3E}">
        <p14:creationId xmlns:p14="http://schemas.microsoft.com/office/powerpoint/2010/main" val="743439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2BED-7A81-A448-9889-8C9B18441BF3}"/>
              </a:ext>
            </a:extLst>
          </p:cNvPr>
          <p:cNvSpPr>
            <a:spLocks noGrp="1"/>
          </p:cNvSpPr>
          <p:nvPr>
            <p:ph type="title"/>
          </p:nvPr>
        </p:nvSpPr>
        <p:spPr>
          <a:xfrm>
            <a:off x="838200" y="251984"/>
            <a:ext cx="10515600" cy="1325563"/>
          </a:xfrm>
        </p:spPr>
        <p:txBody>
          <a:bodyPr/>
          <a:lstStyle/>
          <a:p>
            <a:r>
              <a:rPr lang="en-US" b="1" dirty="0"/>
              <a:t>Induced seismicity can be reduced by controlling injection rates </a:t>
            </a:r>
            <a:endParaRPr lang="en-US" dirty="0"/>
          </a:p>
        </p:txBody>
      </p:sp>
      <p:pic>
        <p:nvPicPr>
          <p:cNvPr id="3076" name="Picture 4" descr="map of central US and bar graph">
            <a:extLst>
              <a:ext uri="{FF2B5EF4-FFF2-40B4-BE49-F238E27FC236}">
                <a16:creationId xmlns:a16="http://schemas.microsoft.com/office/drawing/2014/main" id="{ABC282AC-BB33-3C44-B936-DC367C526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577547"/>
            <a:ext cx="6376988" cy="46660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ddressing the risks of induced seismicity in subsurface energy ...">
            <a:extLst>
              <a:ext uri="{FF2B5EF4-FFF2-40B4-BE49-F238E27FC236}">
                <a16:creationId xmlns:a16="http://schemas.microsoft.com/office/drawing/2014/main" id="{2E02A36F-AF6C-0744-90F3-15E6375A15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5"/>
          <a:stretch/>
        </p:blipFill>
        <p:spPr bwMode="auto">
          <a:xfrm>
            <a:off x="6772572" y="2106396"/>
            <a:ext cx="5319412" cy="355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1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A22B-DE92-0F42-86E8-CE775734826D}"/>
              </a:ext>
            </a:extLst>
          </p:cNvPr>
          <p:cNvSpPr>
            <a:spLocks noGrp="1"/>
          </p:cNvSpPr>
          <p:nvPr>
            <p:ph type="title"/>
          </p:nvPr>
        </p:nvSpPr>
        <p:spPr>
          <a:xfrm>
            <a:off x="728662" y="493712"/>
            <a:ext cx="7300913" cy="1325563"/>
          </a:xfrm>
        </p:spPr>
        <p:txBody>
          <a:bodyPr>
            <a:normAutofit fontScale="90000"/>
          </a:bodyPr>
          <a:lstStyle/>
          <a:p>
            <a:r>
              <a:rPr lang="en-US" b="1" dirty="0"/>
              <a:t>Initial mineral dissolution can release potentially harmful dissolved metals</a:t>
            </a:r>
            <a:endParaRPr lang="en-US" dirty="0"/>
          </a:p>
        </p:txBody>
      </p:sp>
      <p:pic>
        <p:nvPicPr>
          <p:cNvPr id="4" name="Picture 3">
            <a:extLst>
              <a:ext uri="{FF2B5EF4-FFF2-40B4-BE49-F238E27FC236}">
                <a16:creationId xmlns:a16="http://schemas.microsoft.com/office/drawing/2014/main" id="{8453CDD6-F7F0-E049-9DA0-D8E3C26883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545"/>
          <a:stretch/>
        </p:blipFill>
        <p:spPr>
          <a:xfrm>
            <a:off x="7481505" y="0"/>
            <a:ext cx="4732274" cy="6858000"/>
          </a:xfrm>
          <a:prstGeom prst="rect">
            <a:avLst/>
          </a:prstGeom>
        </p:spPr>
      </p:pic>
      <p:sp>
        <p:nvSpPr>
          <p:cNvPr id="5" name="TextBox 4">
            <a:extLst>
              <a:ext uri="{FF2B5EF4-FFF2-40B4-BE49-F238E27FC236}">
                <a16:creationId xmlns:a16="http://schemas.microsoft.com/office/drawing/2014/main" id="{0FF19453-860F-C147-88D3-BDC759ED7AB5}"/>
              </a:ext>
            </a:extLst>
          </p:cNvPr>
          <p:cNvSpPr txBox="1"/>
          <p:nvPr/>
        </p:nvSpPr>
        <p:spPr>
          <a:xfrm>
            <a:off x="8702429" y="4343400"/>
            <a:ext cx="1483098" cy="369332"/>
          </a:xfrm>
          <a:prstGeom prst="rect">
            <a:avLst/>
          </a:prstGeom>
          <a:noFill/>
        </p:spPr>
        <p:txBody>
          <a:bodyPr wrap="none" rtlCol="0">
            <a:spAutoFit/>
          </a:bodyPr>
          <a:lstStyle/>
          <a:p>
            <a:r>
              <a:rPr lang="en-US" b="1" dirty="0">
                <a:solidFill>
                  <a:schemeClr val="bg1"/>
                </a:solidFill>
              </a:rPr>
              <a:t>Ni</a:t>
            </a:r>
            <a:r>
              <a:rPr lang="en-US" b="1" baseline="30000" dirty="0">
                <a:solidFill>
                  <a:schemeClr val="bg1"/>
                </a:solidFill>
              </a:rPr>
              <a:t>2+</a:t>
            </a:r>
            <a:r>
              <a:rPr lang="en-US" b="1" dirty="0">
                <a:solidFill>
                  <a:schemeClr val="bg1"/>
                </a:solidFill>
              </a:rPr>
              <a:t>, Al</a:t>
            </a:r>
            <a:r>
              <a:rPr lang="en-US" b="1" baseline="30000" dirty="0">
                <a:solidFill>
                  <a:schemeClr val="bg1"/>
                </a:solidFill>
              </a:rPr>
              <a:t>3+</a:t>
            </a:r>
            <a:r>
              <a:rPr lang="en-US" b="1" dirty="0">
                <a:solidFill>
                  <a:schemeClr val="bg1"/>
                </a:solidFill>
              </a:rPr>
              <a:t>, Cr</a:t>
            </a:r>
            <a:r>
              <a:rPr lang="en-US" b="1" baseline="30000" dirty="0">
                <a:solidFill>
                  <a:schemeClr val="bg1"/>
                </a:solidFill>
              </a:rPr>
              <a:t>3+</a:t>
            </a:r>
          </a:p>
        </p:txBody>
      </p:sp>
      <p:cxnSp>
        <p:nvCxnSpPr>
          <p:cNvPr id="7" name="Straight Arrow Connector 6">
            <a:extLst>
              <a:ext uri="{FF2B5EF4-FFF2-40B4-BE49-F238E27FC236}">
                <a16:creationId xmlns:a16="http://schemas.microsoft.com/office/drawing/2014/main" id="{87FDCFF5-3AA1-AB43-A90C-4FF4611F3075}"/>
              </a:ext>
            </a:extLst>
          </p:cNvPr>
          <p:cNvCxnSpPr/>
          <p:nvPr/>
        </p:nvCxnSpPr>
        <p:spPr>
          <a:xfrm flipV="1">
            <a:off x="8415338" y="4712732"/>
            <a:ext cx="828675" cy="5736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4807AFA-29B2-374D-9557-F3805771A871}"/>
              </a:ext>
            </a:extLst>
          </p:cNvPr>
          <p:cNvCxnSpPr>
            <a:cxnSpLocks/>
          </p:cNvCxnSpPr>
          <p:nvPr/>
        </p:nvCxnSpPr>
        <p:spPr>
          <a:xfrm>
            <a:off x="9486110" y="4712732"/>
            <a:ext cx="590192" cy="4368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81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57C8D-0569-DA40-AF05-8BC0EB380050}"/>
              </a:ext>
            </a:extLst>
          </p:cNvPr>
          <p:cNvSpPr>
            <a:spLocks noGrp="1"/>
          </p:cNvSpPr>
          <p:nvPr>
            <p:ph type="title"/>
          </p:nvPr>
        </p:nvSpPr>
        <p:spPr/>
        <p:txBody>
          <a:bodyPr/>
          <a:lstStyle/>
          <a:p>
            <a:r>
              <a:rPr lang="en-US" dirty="0"/>
              <a:t>In-situ mineralization is financially on-par or better than other CCS options</a:t>
            </a:r>
          </a:p>
        </p:txBody>
      </p:sp>
      <p:pic>
        <p:nvPicPr>
          <p:cNvPr id="5" name="Content Placeholder 4">
            <a:extLst>
              <a:ext uri="{FF2B5EF4-FFF2-40B4-BE49-F238E27FC236}">
                <a16:creationId xmlns:a16="http://schemas.microsoft.com/office/drawing/2014/main" id="{52D1C91B-F01C-7644-8E57-DDBEB3AFF229}"/>
              </a:ext>
            </a:extLst>
          </p:cNvPr>
          <p:cNvPicPr>
            <a:picLocks noGrp="1" noChangeAspect="1"/>
          </p:cNvPicPr>
          <p:nvPr>
            <p:ph idx="1"/>
          </p:nvPr>
        </p:nvPicPr>
        <p:blipFill rotWithShape="1">
          <a:blip r:embed="rId3"/>
          <a:srcRect l="363" t="27191" r="33420" b="45189"/>
          <a:stretch/>
        </p:blipFill>
        <p:spPr>
          <a:xfrm>
            <a:off x="328611" y="1690688"/>
            <a:ext cx="7729537" cy="4657024"/>
          </a:xfrm>
        </p:spPr>
      </p:pic>
      <p:sp>
        <p:nvSpPr>
          <p:cNvPr id="6" name="TextBox 5">
            <a:extLst>
              <a:ext uri="{FF2B5EF4-FFF2-40B4-BE49-F238E27FC236}">
                <a16:creationId xmlns:a16="http://schemas.microsoft.com/office/drawing/2014/main" id="{8B83D86C-BC82-8845-B6EB-FE2AD3EE31AF}"/>
              </a:ext>
            </a:extLst>
          </p:cNvPr>
          <p:cNvSpPr txBox="1"/>
          <p:nvPr/>
        </p:nvSpPr>
        <p:spPr>
          <a:xfrm>
            <a:off x="7704031" y="1871663"/>
            <a:ext cx="3232360" cy="2031325"/>
          </a:xfrm>
          <a:prstGeom prst="rect">
            <a:avLst/>
          </a:prstGeom>
          <a:noFill/>
        </p:spPr>
        <p:txBody>
          <a:bodyPr wrap="square" rtlCol="0">
            <a:spAutoFit/>
          </a:bodyPr>
          <a:lstStyle/>
          <a:p>
            <a:pPr marL="342900" indent="-342900">
              <a:buAutoNum type="alphaUcPeriod"/>
            </a:pPr>
            <a:r>
              <a:rPr lang="en-US" dirty="0"/>
              <a:t>Afforestation &amp; reforestation</a:t>
            </a:r>
          </a:p>
          <a:p>
            <a:pPr marL="342900" indent="-342900">
              <a:buAutoNum type="alphaUcPeriod"/>
            </a:pPr>
            <a:r>
              <a:rPr lang="en-US" dirty="0"/>
              <a:t>Bioenergy CCS</a:t>
            </a:r>
          </a:p>
          <a:p>
            <a:pPr marL="342900" indent="-342900">
              <a:buAutoNum type="alphaUcPeriod"/>
            </a:pPr>
            <a:r>
              <a:rPr lang="en-US" dirty="0"/>
              <a:t>Biochar</a:t>
            </a:r>
          </a:p>
          <a:p>
            <a:pPr marL="342900" indent="-342900">
              <a:buAutoNum type="alphaUcPeriod"/>
            </a:pPr>
            <a:r>
              <a:rPr lang="en-US" dirty="0"/>
              <a:t>Enhanced Weathering</a:t>
            </a:r>
          </a:p>
          <a:p>
            <a:pPr marL="342900" indent="-342900">
              <a:buAutoNum type="alphaUcPeriod"/>
            </a:pPr>
            <a:r>
              <a:rPr lang="en-US" dirty="0"/>
              <a:t>Direct air capture</a:t>
            </a:r>
          </a:p>
          <a:p>
            <a:pPr marL="342900" indent="-342900">
              <a:buAutoNum type="alphaUcPeriod"/>
            </a:pPr>
            <a:r>
              <a:rPr lang="en-US" dirty="0"/>
              <a:t>Ocean fertilization </a:t>
            </a:r>
          </a:p>
          <a:p>
            <a:pPr marL="342900" indent="-342900">
              <a:buAutoNum type="alphaUcPeriod"/>
            </a:pPr>
            <a:r>
              <a:rPr lang="en-US" dirty="0"/>
              <a:t>Soil carbon sequestration</a:t>
            </a:r>
          </a:p>
        </p:txBody>
      </p:sp>
      <p:sp>
        <p:nvSpPr>
          <p:cNvPr id="9" name="TextBox 8">
            <a:extLst>
              <a:ext uri="{FF2B5EF4-FFF2-40B4-BE49-F238E27FC236}">
                <a16:creationId xmlns:a16="http://schemas.microsoft.com/office/drawing/2014/main" id="{BE294157-CC2A-BC45-A30A-006D78B8C8B8}"/>
              </a:ext>
            </a:extLst>
          </p:cNvPr>
          <p:cNvSpPr txBox="1"/>
          <p:nvPr/>
        </p:nvSpPr>
        <p:spPr>
          <a:xfrm>
            <a:off x="7991476" y="4757737"/>
            <a:ext cx="3871913" cy="1200329"/>
          </a:xfrm>
          <a:prstGeom prst="rect">
            <a:avLst/>
          </a:prstGeom>
          <a:noFill/>
        </p:spPr>
        <p:txBody>
          <a:bodyPr wrap="square" rtlCol="0">
            <a:spAutoFit/>
          </a:bodyPr>
          <a:lstStyle/>
          <a:p>
            <a:pPr marL="285750" indent="-285750">
              <a:buFont typeface="Arial" panose="020B0604020202020204" pitchFamily="34" charset="0"/>
              <a:buChar char="•"/>
            </a:pPr>
            <a:r>
              <a:rPr lang="en-US" dirty="0" err="1"/>
              <a:t>CarbFix</a:t>
            </a:r>
            <a:r>
              <a:rPr lang="en-US" dirty="0"/>
              <a:t>: &lt;$25/ton CO2</a:t>
            </a:r>
          </a:p>
          <a:p>
            <a:pPr marL="285750" indent="-285750">
              <a:buFont typeface="Arial" panose="020B0604020202020204" pitchFamily="34" charset="0"/>
              <a:buChar char="•"/>
            </a:pPr>
            <a:r>
              <a:rPr lang="en-US" dirty="0"/>
              <a:t>EU ETS ~$30/ton in 2019</a:t>
            </a:r>
          </a:p>
          <a:p>
            <a:pPr marL="285750" indent="-285750">
              <a:buFont typeface="Arial" panose="020B0604020202020204" pitchFamily="34" charset="0"/>
              <a:buChar char="•"/>
            </a:pPr>
            <a:r>
              <a:rPr lang="en-US" dirty="0"/>
              <a:t>US tax incentives of $50/ton saline aquifer injection and $35/ton EOR</a:t>
            </a:r>
          </a:p>
        </p:txBody>
      </p:sp>
      <p:sp>
        <p:nvSpPr>
          <p:cNvPr id="3" name="Rectangle 2">
            <a:extLst>
              <a:ext uri="{FF2B5EF4-FFF2-40B4-BE49-F238E27FC236}">
                <a16:creationId xmlns:a16="http://schemas.microsoft.com/office/drawing/2014/main" id="{3DBD36D9-5E6C-6B45-979D-9F4EA9496288}"/>
              </a:ext>
            </a:extLst>
          </p:cNvPr>
          <p:cNvSpPr/>
          <p:nvPr/>
        </p:nvSpPr>
        <p:spPr>
          <a:xfrm>
            <a:off x="2624680" y="6347712"/>
            <a:ext cx="3137397" cy="261610"/>
          </a:xfrm>
          <a:prstGeom prst="rect">
            <a:avLst/>
          </a:prstGeom>
        </p:spPr>
        <p:txBody>
          <a:bodyPr wrap="none">
            <a:spAutoFit/>
          </a:bodyPr>
          <a:lstStyle/>
          <a:p>
            <a:r>
              <a:rPr lang="en-US" sz="1100" dirty="0">
                <a:solidFill>
                  <a:srgbClr val="333333"/>
                </a:solidFill>
                <a:latin typeface="-apple-system"/>
              </a:rPr>
              <a:t>Sabine Fuss </a:t>
            </a:r>
            <a:r>
              <a:rPr lang="en-US" sz="1100" i="1" dirty="0">
                <a:solidFill>
                  <a:srgbClr val="333333"/>
                </a:solidFill>
                <a:latin typeface="-apple-system"/>
              </a:rPr>
              <a:t>et al</a:t>
            </a:r>
            <a:r>
              <a:rPr lang="en-US" sz="1100" dirty="0">
                <a:solidFill>
                  <a:srgbClr val="333333"/>
                </a:solidFill>
                <a:latin typeface="-apple-system"/>
              </a:rPr>
              <a:t> 2018 </a:t>
            </a:r>
            <a:r>
              <a:rPr lang="en-US" sz="1100" i="1" dirty="0">
                <a:solidFill>
                  <a:srgbClr val="333333"/>
                </a:solidFill>
                <a:latin typeface="-apple-system"/>
              </a:rPr>
              <a:t>Environ. Res. Lett.</a:t>
            </a:r>
            <a:r>
              <a:rPr lang="en-US" sz="1100" dirty="0">
                <a:solidFill>
                  <a:srgbClr val="333333"/>
                </a:solidFill>
                <a:latin typeface="-apple-system"/>
              </a:rPr>
              <a:t> </a:t>
            </a:r>
            <a:r>
              <a:rPr lang="en-US" sz="1100" b="1" dirty="0">
                <a:solidFill>
                  <a:srgbClr val="333333"/>
                </a:solidFill>
                <a:latin typeface="-apple-system"/>
              </a:rPr>
              <a:t>13</a:t>
            </a:r>
            <a:r>
              <a:rPr lang="en-US" sz="1100" dirty="0">
                <a:solidFill>
                  <a:srgbClr val="333333"/>
                </a:solidFill>
                <a:latin typeface="-apple-system"/>
              </a:rPr>
              <a:t> 063002</a:t>
            </a:r>
            <a:endParaRPr lang="en-US" sz="1100" dirty="0"/>
          </a:p>
        </p:txBody>
      </p:sp>
    </p:spTree>
    <p:extLst>
      <p:ext uri="{BB962C8B-B14F-4D97-AF65-F5344CB8AC3E}">
        <p14:creationId xmlns:p14="http://schemas.microsoft.com/office/powerpoint/2010/main" val="3147384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CB08-BCB1-A846-B1E8-1C58D40B8F19}"/>
              </a:ext>
            </a:extLst>
          </p:cNvPr>
          <p:cNvSpPr>
            <a:spLocks noGrp="1"/>
          </p:cNvSpPr>
          <p:nvPr>
            <p:ph type="title"/>
          </p:nvPr>
        </p:nvSpPr>
        <p:spPr/>
        <p:txBody>
          <a:bodyPr/>
          <a:lstStyle/>
          <a:p>
            <a:r>
              <a:rPr lang="en-US" dirty="0"/>
              <a:t>All 1.5˚C pathways require negative emissions</a:t>
            </a:r>
          </a:p>
        </p:txBody>
      </p:sp>
      <p:pic>
        <p:nvPicPr>
          <p:cNvPr id="1030" name="Picture 6">
            <a:extLst>
              <a:ext uri="{FF2B5EF4-FFF2-40B4-BE49-F238E27FC236}">
                <a16:creationId xmlns:a16="http://schemas.microsoft.com/office/drawing/2014/main" id="{36794333-7D93-554C-988D-4EA96CF720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28" y="1690688"/>
            <a:ext cx="8462781" cy="4488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D0493-CFA8-DC44-B52D-1AE4037FAC64}"/>
              </a:ext>
            </a:extLst>
          </p:cNvPr>
          <p:cNvSpPr txBox="1"/>
          <p:nvPr/>
        </p:nvSpPr>
        <p:spPr>
          <a:xfrm>
            <a:off x="0" y="6596390"/>
            <a:ext cx="8454559" cy="261610"/>
          </a:xfrm>
          <a:prstGeom prst="rect">
            <a:avLst/>
          </a:prstGeom>
          <a:noFill/>
        </p:spPr>
        <p:txBody>
          <a:bodyPr wrap="none" rtlCol="0">
            <a:spAutoFit/>
          </a:bodyPr>
          <a:lstStyle/>
          <a:p>
            <a:r>
              <a:rPr lang="en-US" sz="1100" dirty="0" err="1"/>
              <a:t>Rogelj</a:t>
            </a:r>
            <a:r>
              <a:rPr lang="en-US" sz="1100" dirty="0"/>
              <a:t>, J., et al. 2018: Mitigation Pathways Compatible with 1.5°C in the Context of Sustainable Development [Masson-</a:t>
            </a:r>
            <a:r>
              <a:rPr lang="en-US" sz="1100" dirty="0" err="1"/>
              <a:t>Delmotte</a:t>
            </a:r>
            <a:r>
              <a:rPr lang="en-US" sz="1100" dirty="0"/>
              <a:t>, V., et al. (eds.)].</a:t>
            </a:r>
          </a:p>
        </p:txBody>
      </p:sp>
      <p:pic>
        <p:nvPicPr>
          <p:cNvPr id="1026" name="Picture 2">
            <a:extLst>
              <a:ext uri="{FF2B5EF4-FFF2-40B4-BE49-F238E27FC236}">
                <a16:creationId xmlns:a16="http://schemas.microsoft.com/office/drawing/2014/main" id="{8107F6BE-7B04-0D4D-95E6-768336924DE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27279" y="1519012"/>
            <a:ext cx="7661188" cy="4831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15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1030"/>
                                        </p:tgtEl>
                                        <p:attrNameLst>
                                          <p:attrName>style.opacity</p:attrName>
                                        </p:attrNameLst>
                                      </p:cBhvr>
                                      <p:to>
                                        <p:strVal val="0.5"/>
                                      </p:to>
                                    </p:set>
                                    <p:animEffect filter="image" prLst="opacity: 0.5">
                                      <p:cBhvr rctx="IE">
                                        <p:cTn id="9" dur="indefinite"/>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193C-E75A-6F48-B154-03A3E85BCA34}"/>
              </a:ext>
            </a:extLst>
          </p:cNvPr>
          <p:cNvSpPr>
            <a:spLocks noGrp="1"/>
          </p:cNvSpPr>
          <p:nvPr>
            <p:ph type="title"/>
          </p:nvPr>
        </p:nvSpPr>
        <p:spPr/>
        <p:txBody>
          <a:bodyPr/>
          <a:lstStyle/>
          <a:p>
            <a:r>
              <a:rPr lang="en-US" dirty="0"/>
              <a:t>Current projects are demonstrating direct air to mineralization and offshore mineralization</a:t>
            </a:r>
          </a:p>
        </p:txBody>
      </p:sp>
      <p:pic>
        <p:nvPicPr>
          <p:cNvPr id="4098" name="Picture 2" descr="The World's First Negative Emissions Plant Is Up and Running in ...">
            <a:extLst>
              <a:ext uri="{FF2B5EF4-FFF2-40B4-BE49-F238E27FC236}">
                <a16:creationId xmlns:a16="http://schemas.microsoft.com/office/drawing/2014/main" id="{F8653FAF-B8A5-C24E-9219-90DDCA0880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54" b="13396"/>
          <a:stretch/>
        </p:blipFill>
        <p:spPr bwMode="auto">
          <a:xfrm>
            <a:off x="131017" y="2851149"/>
            <a:ext cx="6728914" cy="3063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F41056-D6CE-EA4C-B916-E0C33F7D45D8}"/>
              </a:ext>
            </a:extLst>
          </p:cNvPr>
          <p:cNvPicPr>
            <a:picLocks noChangeAspect="1"/>
          </p:cNvPicPr>
          <p:nvPr/>
        </p:nvPicPr>
        <p:blipFill rotWithShape="1">
          <a:blip r:embed="rId4"/>
          <a:srcRect r="64141"/>
          <a:stretch/>
        </p:blipFill>
        <p:spPr>
          <a:xfrm>
            <a:off x="7285335" y="2732805"/>
            <a:ext cx="3930353" cy="5182469"/>
          </a:xfrm>
          <a:prstGeom prst="rect">
            <a:avLst/>
          </a:prstGeom>
        </p:spPr>
      </p:pic>
      <p:sp>
        <p:nvSpPr>
          <p:cNvPr id="7" name="TextBox 6">
            <a:extLst>
              <a:ext uri="{FF2B5EF4-FFF2-40B4-BE49-F238E27FC236}">
                <a16:creationId xmlns:a16="http://schemas.microsoft.com/office/drawing/2014/main" id="{10F62E47-4A4C-184E-A6CB-00BC950CA71D}"/>
              </a:ext>
            </a:extLst>
          </p:cNvPr>
          <p:cNvSpPr txBox="1"/>
          <p:nvPr/>
        </p:nvSpPr>
        <p:spPr>
          <a:xfrm>
            <a:off x="7503707" y="2271140"/>
            <a:ext cx="3850093" cy="461665"/>
          </a:xfrm>
          <a:prstGeom prst="rect">
            <a:avLst/>
          </a:prstGeom>
          <a:noFill/>
        </p:spPr>
        <p:txBody>
          <a:bodyPr wrap="none" rtlCol="0">
            <a:spAutoFit/>
          </a:bodyPr>
          <a:lstStyle/>
          <a:p>
            <a:r>
              <a:rPr lang="en-US" sz="2400" dirty="0"/>
              <a:t>US DOE </a:t>
            </a:r>
            <a:r>
              <a:rPr lang="en-US" sz="2400" dirty="0" err="1"/>
              <a:t>CarbonSAFE</a:t>
            </a:r>
            <a:r>
              <a:rPr lang="en-US" sz="2400" dirty="0"/>
              <a:t> program</a:t>
            </a:r>
          </a:p>
        </p:txBody>
      </p:sp>
      <p:sp>
        <p:nvSpPr>
          <p:cNvPr id="9" name="TextBox 8">
            <a:extLst>
              <a:ext uri="{FF2B5EF4-FFF2-40B4-BE49-F238E27FC236}">
                <a16:creationId xmlns:a16="http://schemas.microsoft.com/office/drawing/2014/main" id="{E156FC61-F284-CE49-ACCB-6494F0A384DB}"/>
              </a:ext>
            </a:extLst>
          </p:cNvPr>
          <p:cNvSpPr txBox="1"/>
          <p:nvPr/>
        </p:nvSpPr>
        <p:spPr>
          <a:xfrm>
            <a:off x="2862929" y="2271139"/>
            <a:ext cx="1265090" cy="461665"/>
          </a:xfrm>
          <a:prstGeom prst="rect">
            <a:avLst/>
          </a:prstGeom>
          <a:noFill/>
        </p:spPr>
        <p:txBody>
          <a:bodyPr wrap="none" rtlCol="0">
            <a:spAutoFit/>
          </a:bodyPr>
          <a:lstStyle/>
          <a:p>
            <a:r>
              <a:rPr lang="en-US" sz="2400" dirty="0"/>
              <a:t>CarbFix2</a:t>
            </a:r>
          </a:p>
        </p:txBody>
      </p:sp>
    </p:spTree>
    <p:extLst>
      <p:ext uri="{BB962C8B-B14F-4D97-AF65-F5344CB8AC3E}">
        <p14:creationId xmlns:p14="http://schemas.microsoft.com/office/powerpoint/2010/main" val="402321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AFB6-CD9D-A343-AAD5-C30A01390FA5}"/>
              </a:ext>
            </a:extLst>
          </p:cNvPr>
          <p:cNvSpPr>
            <a:spLocks noGrp="1"/>
          </p:cNvSpPr>
          <p:nvPr>
            <p:ph type="title"/>
          </p:nvPr>
        </p:nvSpPr>
        <p:spPr>
          <a:xfrm>
            <a:off x="157162" y="-50746"/>
            <a:ext cx="11877675" cy="1325563"/>
          </a:xfrm>
        </p:spPr>
        <p:txBody>
          <a:bodyPr/>
          <a:lstStyle/>
          <a:p>
            <a:r>
              <a:rPr lang="en-US" dirty="0"/>
              <a:t>You can buy personal CO2 mineralization right now!</a:t>
            </a:r>
          </a:p>
        </p:txBody>
      </p:sp>
      <p:pic>
        <p:nvPicPr>
          <p:cNvPr id="5" name="Picture 4">
            <a:extLst>
              <a:ext uri="{FF2B5EF4-FFF2-40B4-BE49-F238E27FC236}">
                <a16:creationId xmlns:a16="http://schemas.microsoft.com/office/drawing/2014/main" id="{CC7D93DA-7499-2748-AEDE-A34FBBB27080}"/>
              </a:ext>
            </a:extLst>
          </p:cNvPr>
          <p:cNvPicPr>
            <a:picLocks noChangeAspect="1"/>
          </p:cNvPicPr>
          <p:nvPr/>
        </p:nvPicPr>
        <p:blipFill>
          <a:blip r:embed="rId2"/>
          <a:stretch>
            <a:fillRect/>
          </a:stretch>
        </p:blipFill>
        <p:spPr>
          <a:xfrm>
            <a:off x="0" y="1012092"/>
            <a:ext cx="12192000" cy="5845908"/>
          </a:xfrm>
          <a:prstGeom prst="rect">
            <a:avLst/>
          </a:prstGeom>
        </p:spPr>
      </p:pic>
      <p:sp>
        <p:nvSpPr>
          <p:cNvPr id="6" name="TextBox 5">
            <a:extLst>
              <a:ext uri="{FF2B5EF4-FFF2-40B4-BE49-F238E27FC236}">
                <a16:creationId xmlns:a16="http://schemas.microsoft.com/office/drawing/2014/main" id="{CB966DD9-BFAA-AE45-A561-FFC52A3DB33E}"/>
              </a:ext>
            </a:extLst>
          </p:cNvPr>
          <p:cNvSpPr txBox="1"/>
          <p:nvPr/>
        </p:nvSpPr>
        <p:spPr>
          <a:xfrm>
            <a:off x="0" y="1573768"/>
            <a:ext cx="3351495" cy="461665"/>
          </a:xfrm>
          <a:prstGeom prst="rect">
            <a:avLst/>
          </a:prstGeom>
          <a:noFill/>
        </p:spPr>
        <p:txBody>
          <a:bodyPr wrap="none" rtlCol="0">
            <a:spAutoFit/>
          </a:bodyPr>
          <a:lstStyle/>
          <a:p>
            <a:r>
              <a:rPr lang="en-US" sz="2400" dirty="0">
                <a:solidFill>
                  <a:schemeClr val="bg1"/>
                </a:solidFill>
              </a:rPr>
              <a:t>https://</a:t>
            </a:r>
            <a:r>
              <a:rPr lang="en-US" sz="2400" dirty="0" err="1">
                <a:solidFill>
                  <a:schemeClr val="bg1"/>
                </a:solidFill>
              </a:rPr>
              <a:t>climeworks.shop</a:t>
            </a:r>
            <a:r>
              <a:rPr lang="en-US" sz="2400" dirty="0">
                <a:solidFill>
                  <a:schemeClr val="bg1"/>
                </a:solidFill>
              </a:rPr>
              <a:t>/</a:t>
            </a:r>
          </a:p>
        </p:txBody>
      </p:sp>
    </p:spTree>
    <p:extLst>
      <p:ext uri="{BB962C8B-B14F-4D97-AF65-F5344CB8AC3E}">
        <p14:creationId xmlns:p14="http://schemas.microsoft.com/office/powerpoint/2010/main" val="809074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4A48-59A9-3448-A48C-4A00D20C40BD}"/>
              </a:ext>
            </a:extLst>
          </p:cNvPr>
          <p:cNvSpPr>
            <a:spLocks noGrp="1"/>
          </p:cNvSpPr>
          <p:nvPr>
            <p:ph type="title"/>
          </p:nvPr>
        </p:nvSpPr>
        <p:spPr>
          <a:xfrm>
            <a:off x="838200" y="156577"/>
            <a:ext cx="10515600" cy="1325563"/>
          </a:xfrm>
        </p:spPr>
        <p:txBody>
          <a:bodyPr/>
          <a:lstStyle/>
          <a:p>
            <a:r>
              <a:rPr lang="en-US" dirty="0"/>
              <a:t>CCS today is done by injecting concentrated CO2 from point sources into the </a:t>
            </a:r>
            <a:r>
              <a:rPr lang="en-US" dirty="0" err="1"/>
              <a:t>groun</a:t>
            </a:r>
            <a:endParaRPr lang="en-US" dirty="0"/>
          </a:p>
        </p:txBody>
      </p:sp>
      <p:pic>
        <p:nvPicPr>
          <p:cNvPr id="2050" name="Picture 2" descr="Diagram of carbon capture and sequestration show CO2 pipelines, coal beds, saline aquifers, oil and gas reservoirs, and salt beds">
            <a:extLst>
              <a:ext uri="{FF2B5EF4-FFF2-40B4-BE49-F238E27FC236}">
                <a16:creationId xmlns:a16="http://schemas.microsoft.com/office/drawing/2014/main" id="{38819D24-380B-1948-963F-D43F839871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12499" y="1786389"/>
            <a:ext cx="7663587" cy="42366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w of carbon dioxide">
            <a:extLst>
              <a:ext uri="{FF2B5EF4-FFF2-40B4-BE49-F238E27FC236}">
                <a16:creationId xmlns:a16="http://schemas.microsoft.com/office/drawing/2014/main" id="{2985C176-B147-BE41-B5ED-66E9E268B2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3448" y="1786389"/>
            <a:ext cx="6341979" cy="491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2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2050"/>
                                        </p:tgtEl>
                                        <p:attrNameLst>
                                          <p:attrName>style.opacity</p:attrName>
                                        </p:attrNameLst>
                                      </p:cBhvr>
                                      <p:to>
                                        <p:strVal val="0.5"/>
                                      </p:to>
                                    </p:set>
                                    <p:animEffect filter="image" prLst="opacity: 0.5">
                                      <p:cBhvr rctx="IE">
                                        <p:cTn id="9" dur="indefinite"/>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0F3A-C17D-6E47-8D55-083E420C85CF}"/>
              </a:ext>
            </a:extLst>
          </p:cNvPr>
          <p:cNvSpPr>
            <a:spLocks noGrp="1"/>
          </p:cNvSpPr>
          <p:nvPr>
            <p:ph type="title"/>
          </p:nvPr>
        </p:nvSpPr>
        <p:spPr/>
        <p:txBody>
          <a:bodyPr/>
          <a:lstStyle/>
          <a:p>
            <a:r>
              <a:rPr lang="en-US" dirty="0"/>
              <a:t>Pre-dissolved CO2 is safely mineralized orders of magnitude faster than pure CO2</a:t>
            </a:r>
          </a:p>
        </p:txBody>
      </p:sp>
      <p:sp>
        <p:nvSpPr>
          <p:cNvPr id="3" name="Content Placeholder 2">
            <a:extLst>
              <a:ext uri="{FF2B5EF4-FFF2-40B4-BE49-F238E27FC236}">
                <a16:creationId xmlns:a16="http://schemas.microsoft.com/office/drawing/2014/main" id="{22C2E493-C4C7-A746-80D3-A105A7A28F55}"/>
              </a:ext>
            </a:extLst>
          </p:cNvPr>
          <p:cNvSpPr>
            <a:spLocks noGrp="1"/>
          </p:cNvSpPr>
          <p:nvPr>
            <p:ph idx="1"/>
          </p:nvPr>
        </p:nvSpPr>
        <p:spPr>
          <a:xfrm>
            <a:off x="385871" y="2346241"/>
            <a:ext cx="4876800" cy="4351338"/>
          </a:xfrm>
        </p:spPr>
        <p:txBody>
          <a:bodyPr/>
          <a:lstStyle/>
          <a:p>
            <a:r>
              <a:rPr lang="en-US" dirty="0"/>
              <a:t>Structural (under an impermeable capping rock)</a:t>
            </a:r>
          </a:p>
          <a:p>
            <a:r>
              <a:rPr lang="en-US" dirty="0"/>
              <a:t>Residual (in small pores)</a:t>
            </a:r>
          </a:p>
          <a:p>
            <a:r>
              <a:rPr lang="en-US" dirty="0"/>
              <a:t>Solubility (dissolved in water)</a:t>
            </a:r>
          </a:p>
          <a:p>
            <a:r>
              <a:rPr lang="en-US" dirty="0"/>
              <a:t>Mineral (forms carbonate minerals)</a:t>
            </a:r>
          </a:p>
        </p:txBody>
      </p:sp>
      <p:sp>
        <p:nvSpPr>
          <p:cNvPr id="5" name="TextBox 4">
            <a:extLst>
              <a:ext uri="{FF2B5EF4-FFF2-40B4-BE49-F238E27FC236}">
                <a16:creationId xmlns:a16="http://schemas.microsoft.com/office/drawing/2014/main" id="{EADCF33A-5444-EB4B-A8B4-81660C0BD40B}"/>
              </a:ext>
            </a:extLst>
          </p:cNvPr>
          <p:cNvSpPr txBox="1"/>
          <p:nvPr/>
        </p:nvSpPr>
        <p:spPr>
          <a:xfrm>
            <a:off x="5450801" y="1714199"/>
            <a:ext cx="3123804" cy="369332"/>
          </a:xfrm>
          <a:prstGeom prst="rect">
            <a:avLst/>
          </a:prstGeom>
          <a:noFill/>
        </p:spPr>
        <p:txBody>
          <a:bodyPr wrap="none" rtlCol="0">
            <a:spAutoFit/>
          </a:bodyPr>
          <a:lstStyle/>
          <a:p>
            <a:r>
              <a:rPr lang="en-US" dirty="0"/>
              <a:t>Injecting pure supercritical CO2</a:t>
            </a:r>
          </a:p>
        </p:txBody>
      </p:sp>
      <p:sp>
        <p:nvSpPr>
          <p:cNvPr id="6" name="TextBox 5">
            <a:extLst>
              <a:ext uri="{FF2B5EF4-FFF2-40B4-BE49-F238E27FC236}">
                <a16:creationId xmlns:a16="http://schemas.microsoft.com/office/drawing/2014/main" id="{8EDDED40-D49B-DA41-9171-8FEF2E012007}"/>
              </a:ext>
            </a:extLst>
          </p:cNvPr>
          <p:cNvSpPr txBox="1"/>
          <p:nvPr/>
        </p:nvSpPr>
        <p:spPr>
          <a:xfrm>
            <a:off x="9029223" y="1690688"/>
            <a:ext cx="3178819" cy="369332"/>
          </a:xfrm>
          <a:prstGeom prst="rect">
            <a:avLst/>
          </a:prstGeom>
          <a:noFill/>
        </p:spPr>
        <p:txBody>
          <a:bodyPr wrap="none" rtlCol="0">
            <a:spAutoFit/>
          </a:bodyPr>
          <a:lstStyle/>
          <a:p>
            <a:r>
              <a:rPr lang="en-US" dirty="0"/>
              <a:t>Injecting dissolved CO2 in water</a:t>
            </a:r>
          </a:p>
        </p:txBody>
      </p:sp>
      <p:pic>
        <p:nvPicPr>
          <p:cNvPr id="7" name="Picture 6">
            <a:extLst>
              <a:ext uri="{FF2B5EF4-FFF2-40B4-BE49-F238E27FC236}">
                <a16:creationId xmlns:a16="http://schemas.microsoft.com/office/drawing/2014/main" id="{45F72BD3-127A-9E41-AA7C-166FEA663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2671" y="2060020"/>
            <a:ext cx="6858000" cy="3539096"/>
          </a:xfrm>
          <a:prstGeom prst="rect">
            <a:avLst/>
          </a:prstGeom>
        </p:spPr>
      </p:pic>
      <p:sp>
        <p:nvSpPr>
          <p:cNvPr id="4" name="TextBox 3">
            <a:extLst>
              <a:ext uri="{FF2B5EF4-FFF2-40B4-BE49-F238E27FC236}">
                <a16:creationId xmlns:a16="http://schemas.microsoft.com/office/drawing/2014/main" id="{3222BC60-F0F7-4444-8B71-8F771D015D6A}"/>
              </a:ext>
            </a:extLst>
          </p:cNvPr>
          <p:cNvSpPr txBox="1"/>
          <p:nvPr/>
        </p:nvSpPr>
        <p:spPr>
          <a:xfrm>
            <a:off x="5791201" y="5729493"/>
            <a:ext cx="6115050" cy="430887"/>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spTree>
    <p:extLst>
      <p:ext uri="{BB962C8B-B14F-4D97-AF65-F5344CB8AC3E}">
        <p14:creationId xmlns:p14="http://schemas.microsoft.com/office/powerpoint/2010/main" val="1860663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BB2A-F671-8C40-B9EF-052A3694118A}"/>
              </a:ext>
            </a:extLst>
          </p:cNvPr>
          <p:cNvSpPr>
            <a:spLocks noGrp="1"/>
          </p:cNvSpPr>
          <p:nvPr>
            <p:ph type="title"/>
          </p:nvPr>
        </p:nvSpPr>
        <p:spPr>
          <a:xfrm>
            <a:off x="964421" y="-169513"/>
            <a:ext cx="10515600" cy="1325563"/>
          </a:xfrm>
        </p:spPr>
        <p:txBody>
          <a:bodyPr/>
          <a:lstStyle/>
          <a:p>
            <a:pPr algn="ctr"/>
            <a:r>
              <a:rPr lang="en-US" dirty="0"/>
              <a:t>How CO2 turns into rocks</a:t>
            </a:r>
          </a:p>
        </p:txBody>
      </p:sp>
      <p:sp>
        <p:nvSpPr>
          <p:cNvPr id="4" name="TextBox 3">
            <a:extLst>
              <a:ext uri="{FF2B5EF4-FFF2-40B4-BE49-F238E27FC236}">
                <a16:creationId xmlns:a16="http://schemas.microsoft.com/office/drawing/2014/main" id="{BDF08FB7-1730-A54B-A7CA-6E54042FCF9A}"/>
              </a:ext>
            </a:extLst>
          </p:cNvPr>
          <p:cNvSpPr txBox="1"/>
          <p:nvPr/>
        </p:nvSpPr>
        <p:spPr>
          <a:xfrm>
            <a:off x="1376179" y="2801670"/>
            <a:ext cx="10113410" cy="646331"/>
          </a:xfrm>
          <a:prstGeom prst="rect">
            <a:avLst/>
          </a:prstGeom>
          <a:noFill/>
        </p:spPr>
        <p:txBody>
          <a:bodyPr wrap="none" rtlCol="0">
            <a:spAutoFit/>
          </a:bodyPr>
          <a:lstStyle/>
          <a:p>
            <a:r>
              <a:rPr lang="en-US" sz="3600" dirty="0"/>
              <a:t>2H</a:t>
            </a:r>
            <a:r>
              <a:rPr lang="en-US" sz="3600" baseline="30000" dirty="0"/>
              <a:t>+ </a:t>
            </a:r>
            <a:r>
              <a:rPr lang="en-US" sz="3600" dirty="0"/>
              <a:t>+ H</a:t>
            </a:r>
            <a:r>
              <a:rPr lang="en-US" sz="3600" baseline="-25000" dirty="0"/>
              <a:t>2</a:t>
            </a:r>
            <a:r>
              <a:rPr lang="en-US" sz="3600" dirty="0"/>
              <a:t>O + (</a:t>
            </a:r>
            <a:r>
              <a:rPr lang="en-US" sz="3600" dirty="0" err="1"/>
              <a:t>Ca,Mg,Fe</a:t>
            </a:r>
            <a:r>
              <a:rPr lang="en-US" sz="3600" dirty="0"/>
              <a:t>)SiO</a:t>
            </a:r>
            <a:r>
              <a:rPr lang="en-US" sz="3600" baseline="-25000" dirty="0"/>
              <a:t>3 </a:t>
            </a:r>
            <a:r>
              <a:rPr lang="en-US" sz="3600" dirty="0"/>
              <a:t>⇋ Ca</a:t>
            </a:r>
            <a:r>
              <a:rPr lang="en-US" sz="3600" baseline="30000" dirty="0"/>
              <a:t>2+</a:t>
            </a:r>
            <a:r>
              <a:rPr lang="en-US" sz="3600" dirty="0"/>
              <a:t>,Mg</a:t>
            </a:r>
            <a:r>
              <a:rPr lang="en-US" sz="3600" baseline="30000" dirty="0"/>
              <a:t>2+</a:t>
            </a:r>
            <a:r>
              <a:rPr lang="en-US" sz="3600" dirty="0"/>
              <a:t>,Fe</a:t>
            </a:r>
            <a:r>
              <a:rPr lang="en-US" sz="3600" baseline="30000" dirty="0"/>
              <a:t>2+ </a:t>
            </a:r>
            <a:r>
              <a:rPr lang="en-US" sz="3600" dirty="0"/>
              <a:t>+ H</a:t>
            </a:r>
            <a:r>
              <a:rPr lang="en-US" sz="3600" baseline="-25000" dirty="0"/>
              <a:t>4</a:t>
            </a:r>
            <a:r>
              <a:rPr lang="en-US" sz="3600" dirty="0"/>
              <a:t>SiO</a:t>
            </a:r>
            <a:r>
              <a:rPr lang="en-US" sz="3600" baseline="-25000" dirty="0"/>
              <a:t>4</a:t>
            </a:r>
            <a:endParaRPr lang="en-US" sz="3600" dirty="0"/>
          </a:p>
        </p:txBody>
      </p:sp>
      <p:grpSp>
        <p:nvGrpSpPr>
          <p:cNvPr id="8" name="Group 7">
            <a:extLst>
              <a:ext uri="{FF2B5EF4-FFF2-40B4-BE49-F238E27FC236}">
                <a16:creationId xmlns:a16="http://schemas.microsoft.com/office/drawing/2014/main" id="{092C69C6-DACC-1E49-8BA8-DFE2AA84C06D}"/>
              </a:ext>
            </a:extLst>
          </p:cNvPr>
          <p:cNvGrpSpPr/>
          <p:nvPr/>
        </p:nvGrpSpPr>
        <p:grpSpPr>
          <a:xfrm>
            <a:off x="126133" y="4009415"/>
            <a:ext cx="3812673" cy="2872703"/>
            <a:chOff x="382805" y="3264205"/>
            <a:chExt cx="3812673" cy="2872703"/>
          </a:xfrm>
        </p:grpSpPr>
        <p:pic>
          <p:nvPicPr>
            <p:cNvPr id="3076" name="Picture 4" descr="Calcite - Wikipedia">
              <a:extLst>
                <a:ext uri="{FF2B5EF4-FFF2-40B4-BE49-F238E27FC236}">
                  <a16:creationId xmlns:a16="http://schemas.microsoft.com/office/drawing/2014/main" id="{E55B91B4-A09B-3146-87ED-4126170064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805" y="3652875"/>
              <a:ext cx="1715169" cy="2176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7292E0-2D34-9449-8B4C-C6402C951493}"/>
                </a:ext>
              </a:extLst>
            </p:cNvPr>
            <p:cNvSpPr txBox="1"/>
            <p:nvPr/>
          </p:nvSpPr>
          <p:spPr>
            <a:xfrm>
              <a:off x="785849" y="5767576"/>
              <a:ext cx="812145" cy="369332"/>
            </a:xfrm>
            <a:prstGeom prst="rect">
              <a:avLst/>
            </a:prstGeom>
            <a:noFill/>
          </p:spPr>
          <p:txBody>
            <a:bodyPr wrap="none" rtlCol="0">
              <a:spAutoFit/>
            </a:bodyPr>
            <a:lstStyle/>
            <a:p>
              <a:r>
                <a:rPr lang="en-US" dirty="0"/>
                <a:t>Calcite</a:t>
              </a:r>
            </a:p>
          </p:txBody>
        </p:sp>
        <p:pic>
          <p:nvPicPr>
            <p:cNvPr id="3078" name="Picture 6" descr="Aragonite Cluster For Sale | Metaphysical Meaning">
              <a:extLst>
                <a:ext uri="{FF2B5EF4-FFF2-40B4-BE49-F238E27FC236}">
                  <a16:creationId xmlns:a16="http://schemas.microsoft.com/office/drawing/2014/main" id="{B21ACB9C-9F0B-4347-BFDD-4028128A3E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7974" y="3762021"/>
              <a:ext cx="2097504" cy="2097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F90877-71A6-A54E-B566-CF904D2C9354}"/>
                </a:ext>
              </a:extLst>
            </p:cNvPr>
            <p:cNvSpPr txBox="1"/>
            <p:nvPr/>
          </p:nvSpPr>
          <p:spPr>
            <a:xfrm>
              <a:off x="1712515" y="3264205"/>
              <a:ext cx="770917" cy="369332"/>
            </a:xfrm>
            <a:prstGeom prst="rect">
              <a:avLst/>
            </a:prstGeom>
            <a:noFill/>
          </p:spPr>
          <p:txBody>
            <a:bodyPr wrap="none" rtlCol="0">
              <a:spAutoFit/>
            </a:bodyPr>
            <a:lstStyle/>
            <a:p>
              <a:r>
                <a:rPr lang="en-US" dirty="0"/>
                <a:t>CaCO</a:t>
              </a:r>
              <a:r>
                <a:rPr lang="en-US" baseline="-25000" dirty="0"/>
                <a:t>3</a:t>
              </a:r>
            </a:p>
          </p:txBody>
        </p:sp>
        <p:sp>
          <p:nvSpPr>
            <p:cNvPr id="11" name="TextBox 10">
              <a:extLst>
                <a:ext uri="{FF2B5EF4-FFF2-40B4-BE49-F238E27FC236}">
                  <a16:creationId xmlns:a16="http://schemas.microsoft.com/office/drawing/2014/main" id="{A29EA5A2-4E3E-FB4A-AFE9-EB434FAD5371}"/>
                </a:ext>
              </a:extLst>
            </p:cNvPr>
            <p:cNvSpPr txBox="1"/>
            <p:nvPr/>
          </p:nvSpPr>
          <p:spPr>
            <a:xfrm>
              <a:off x="2597953" y="5743458"/>
              <a:ext cx="1097545" cy="369332"/>
            </a:xfrm>
            <a:prstGeom prst="rect">
              <a:avLst/>
            </a:prstGeom>
            <a:noFill/>
          </p:spPr>
          <p:txBody>
            <a:bodyPr wrap="none" rtlCol="0">
              <a:spAutoFit/>
            </a:bodyPr>
            <a:lstStyle/>
            <a:p>
              <a:r>
                <a:rPr lang="en-US" dirty="0"/>
                <a:t>Aragonite</a:t>
              </a:r>
            </a:p>
          </p:txBody>
        </p:sp>
      </p:grpSp>
      <p:sp>
        <p:nvSpPr>
          <p:cNvPr id="17" name="TextBox 16">
            <a:extLst>
              <a:ext uri="{FF2B5EF4-FFF2-40B4-BE49-F238E27FC236}">
                <a16:creationId xmlns:a16="http://schemas.microsoft.com/office/drawing/2014/main" id="{F4F1F5EC-0A79-9E42-9302-0784A6D00982}"/>
              </a:ext>
            </a:extLst>
          </p:cNvPr>
          <p:cNvSpPr txBox="1"/>
          <p:nvPr/>
        </p:nvSpPr>
        <p:spPr>
          <a:xfrm>
            <a:off x="2386334" y="3376056"/>
            <a:ext cx="7543732" cy="646331"/>
          </a:xfrm>
          <a:prstGeom prst="rect">
            <a:avLst/>
          </a:prstGeom>
          <a:noFill/>
        </p:spPr>
        <p:txBody>
          <a:bodyPr wrap="none" rtlCol="0">
            <a:spAutoFit/>
          </a:bodyPr>
          <a:lstStyle/>
          <a:p>
            <a:r>
              <a:rPr lang="en-US" sz="3600" dirty="0"/>
              <a:t>CO</a:t>
            </a:r>
            <a:r>
              <a:rPr lang="en-US" sz="3600" baseline="-25000" dirty="0"/>
              <a:t>3</a:t>
            </a:r>
            <a:r>
              <a:rPr lang="en-US" sz="3600" baseline="30000" dirty="0"/>
              <a:t>2- </a:t>
            </a:r>
            <a:r>
              <a:rPr lang="en-US" sz="3600" dirty="0"/>
              <a:t>+ Ca</a:t>
            </a:r>
            <a:r>
              <a:rPr lang="en-US" sz="3600" baseline="30000" dirty="0"/>
              <a:t>2+</a:t>
            </a:r>
            <a:r>
              <a:rPr lang="en-US" sz="3600" dirty="0"/>
              <a:t>,Mg</a:t>
            </a:r>
            <a:r>
              <a:rPr lang="en-US" sz="3600" baseline="30000" dirty="0"/>
              <a:t>2+</a:t>
            </a:r>
            <a:r>
              <a:rPr lang="en-US" sz="3600" dirty="0"/>
              <a:t>,Fe</a:t>
            </a:r>
            <a:r>
              <a:rPr lang="en-US" sz="3600" baseline="30000" dirty="0"/>
              <a:t>2+</a:t>
            </a:r>
            <a:r>
              <a:rPr lang="en-US" sz="3600" dirty="0"/>
              <a:t> ⇋ (</a:t>
            </a:r>
            <a:r>
              <a:rPr lang="en-US" sz="3600" dirty="0" err="1"/>
              <a:t>Ca,Mg,Fe</a:t>
            </a:r>
            <a:r>
              <a:rPr lang="en-US" sz="3600" dirty="0"/>
              <a:t>)CO</a:t>
            </a:r>
            <a:r>
              <a:rPr lang="en-US" sz="3600" baseline="-25000" dirty="0"/>
              <a:t>3</a:t>
            </a:r>
            <a:endParaRPr lang="en-US" sz="3600" dirty="0"/>
          </a:p>
        </p:txBody>
      </p:sp>
      <p:grpSp>
        <p:nvGrpSpPr>
          <p:cNvPr id="36" name="Group 35">
            <a:extLst>
              <a:ext uri="{FF2B5EF4-FFF2-40B4-BE49-F238E27FC236}">
                <a16:creationId xmlns:a16="http://schemas.microsoft.com/office/drawing/2014/main" id="{6CD9670F-8E0A-1A4A-988F-0107F3FEC34E}"/>
              </a:ext>
            </a:extLst>
          </p:cNvPr>
          <p:cNvGrpSpPr/>
          <p:nvPr/>
        </p:nvGrpSpPr>
        <p:grpSpPr>
          <a:xfrm>
            <a:off x="2831121" y="995438"/>
            <a:ext cx="3601763" cy="1757699"/>
            <a:chOff x="2831121" y="995438"/>
            <a:chExt cx="3601763" cy="1757699"/>
          </a:xfrm>
        </p:grpSpPr>
        <p:pic>
          <p:nvPicPr>
            <p:cNvPr id="3080" name="Picture 8" descr="Mafic - Wikipedia">
              <a:extLst>
                <a:ext uri="{FF2B5EF4-FFF2-40B4-BE49-F238E27FC236}">
                  <a16:creationId xmlns:a16="http://schemas.microsoft.com/office/drawing/2014/main" id="{7C634042-5F2C-3F47-B4B8-F08F35C738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31121" y="1265196"/>
              <a:ext cx="1917901" cy="1394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C08B01-64E5-0E45-B01F-EB8E24070CF8}"/>
                </a:ext>
              </a:extLst>
            </p:cNvPr>
            <p:cNvSpPr txBox="1"/>
            <p:nvPr/>
          </p:nvSpPr>
          <p:spPr>
            <a:xfrm>
              <a:off x="3433915" y="995438"/>
              <a:ext cx="712311" cy="369332"/>
            </a:xfrm>
            <a:prstGeom prst="rect">
              <a:avLst/>
            </a:prstGeom>
            <a:noFill/>
          </p:spPr>
          <p:txBody>
            <a:bodyPr wrap="none" rtlCol="0">
              <a:spAutoFit/>
            </a:bodyPr>
            <a:lstStyle/>
            <a:p>
              <a:r>
                <a:rPr lang="en-US" dirty="0"/>
                <a:t>Mafic</a:t>
              </a:r>
            </a:p>
          </p:txBody>
        </p:sp>
        <p:pic>
          <p:nvPicPr>
            <p:cNvPr id="3082" name="Picture 10" descr="Coarse-Grained Ultramafic Rocks">
              <a:extLst>
                <a:ext uri="{FF2B5EF4-FFF2-40B4-BE49-F238E27FC236}">
                  <a16:creationId xmlns:a16="http://schemas.microsoft.com/office/drawing/2014/main" id="{05F4095F-38CA-C343-BB28-3B7BF7E8CE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9022" y="1345181"/>
              <a:ext cx="1683862" cy="12628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986E96F-0434-7249-873C-BFC1D6DA0DEA}"/>
                </a:ext>
              </a:extLst>
            </p:cNvPr>
            <p:cNvSpPr txBox="1"/>
            <p:nvPr/>
          </p:nvSpPr>
          <p:spPr>
            <a:xfrm>
              <a:off x="4995660" y="1025957"/>
              <a:ext cx="1175643" cy="369332"/>
            </a:xfrm>
            <a:prstGeom prst="rect">
              <a:avLst/>
            </a:prstGeom>
            <a:noFill/>
          </p:spPr>
          <p:txBody>
            <a:bodyPr wrap="none" rtlCol="0">
              <a:spAutoFit/>
            </a:bodyPr>
            <a:lstStyle/>
            <a:p>
              <a:r>
                <a:rPr lang="en-US" dirty="0"/>
                <a:t>Ultramafic</a:t>
              </a:r>
            </a:p>
          </p:txBody>
        </p:sp>
        <p:sp>
          <p:nvSpPr>
            <p:cNvPr id="10" name="TextBox 9">
              <a:extLst>
                <a:ext uri="{FF2B5EF4-FFF2-40B4-BE49-F238E27FC236}">
                  <a16:creationId xmlns:a16="http://schemas.microsoft.com/office/drawing/2014/main" id="{82BDFB6C-B21A-EA4D-B237-331CE62F403C}"/>
                </a:ext>
              </a:extLst>
            </p:cNvPr>
            <p:cNvSpPr txBox="1"/>
            <p:nvPr/>
          </p:nvSpPr>
          <p:spPr>
            <a:xfrm>
              <a:off x="3376426" y="2383805"/>
              <a:ext cx="750526" cy="369332"/>
            </a:xfrm>
            <a:prstGeom prst="rect">
              <a:avLst/>
            </a:prstGeom>
            <a:noFill/>
          </p:spPr>
          <p:txBody>
            <a:bodyPr wrap="none" rtlCol="0">
              <a:spAutoFit/>
            </a:bodyPr>
            <a:lstStyle/>
            <a:p>
              <a:r>
                <a:rPr lang="en-US" dirty="0">
                  <a:solidFill>
                    <a:schemeClr val="bg1"/>
                  </a:solidFill>
                </a:rPr>
                <a:t>Basalt</a:t>
              </a:r>
            </a:p>
          </p:txBody>
        </p:sp>
        <p:sp>
          <p:nvSpPr>
            <p:cNvPr id="19" name="TextBox 18">
              <a:extLst>
                <a:ext uri="{FF2B5EF4-FFF2-40B4-BE49-F238E27FC236}">
                  <a16:creationId xmlns:a16="http://schemas.microsoft.com/office/drawing/2014/main" id="{AA96C108-9F87-FA4F-86F4-1682FA713523}"/>
                </a:ext>
              </a:extLst>
            </p:cNvPr>
            <p:cNvSpPr txBox="1"/>
            <p:nvPr/>
          </p:nvSpPr>
          <p:spPr>
            <a:xfrm>
              <a:off x="5208218" y="2350814"/>
              <a:ext cx="837089" cy="369332"/>
            </a:xfrm>
            <a:prstGeom prst="rect">
              <a:avLst/>
            </a:prstGeom>
            <a:noFill/>
          </p:spPr>
          <p:txBody>
            <a:bodyPr wrap="none" rtlCol="0">
              <a:spAutoFit/>
            </a:bodyPr>
            <a:lstStyle/>
            <a:p>
              <a:r>
                <a:rPr lang="en-US" dirty="0">
                  <a:solidFill>
                    <a:schemeClr val="bg1"/>
                  </a:solidFill>
                </a:rPr>
                <a:t>Olivine</a:t>
              </a:r>
            </a:p>
          </p:txBody>
        </p:sp>
      </p:grpSp>
      <p:grpSp>
        <p:nvGrpSpPr>
          <p:cNvPr id="23" name="Group 22">
            <a:extLst>
              <a:ext uri="{FF2B5EF4-FFF2-40B4-BE49-F238E27FC236}">
                <a16:creationId xmlns:a16="http://schemas.microsoft.com/office/drawing/2014/main" id="{6E30BD3C-BB3A-F54F-AEF9-F54EBA689F09}"/>
              </a:ext>
            </a:extLst>
          </p:cNvPr>
          <p:cNvGrpSpPr/>
          <p:nvPr/>
        </p:nvGrpSpPr>
        <p:grpSpPr>
          <a:xfrm>
            <a:off x="3864036" y="4413886"/>
            <a:ext cx="4427062" cy="2345810"/>
            <a:chOff x="4682182" y="4413886"/>
            <a:chExt cx="4427062" cy="2345810"/>
          </a:xfrm>
        </p:grpSpPr>
        <p:pic>
          <p:nvPicPr>
            <p:cNvPr id="3084" name="Picture 12" descr="Magnesite: A mineral used as a gem and in industry">
              <a:extLst>
                <a:ext uri="{FF2B5EF4-FFF2-40B4-BE49-F238E27FC236}">
                  <a16:creationId xmlns:a16="http://schemas.microsoft.com/office/drawing/2014/main" id="{F23A5D2C-05D5-004C-BDFD-5E6ED4785EC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06036" y="4783218"/>
              <a:ext cx="2097505" cy="15455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6600175-5E1D-6848-A0B0-3C0A2EF44D08}"/>
                </a:ext>
              </a:extLst>
            </p:cNvPr>
            <p:cNvSpPr txBox="1"/>
            <p:nvPr/>
          </p:nvSpPr>
          <p:spPr>
            <a:xfrm>
              <a:off x="5444018" y="6390364"/>
              <a:ext cx="1171218" cy="369332"/>
            </a:xfrm>
            <a:prstGeom prst="rect">
              <a:avLst/>
            </a:prstGeom>
            <a:noFill/>
          </p:spPr>
          <p:txBody>
            <a:bodyPr wrap="none" rtlCol="0">
              <a:spAutoFit/>
            </a:bodyPr>
            <a:lstStyle/>
            <a:p>
              <a:r>
                <a:rPr lang="en-US" dirty="0"/>
                <a:t>Magnesite</a:t>
              </a:r>
            </a:p>
          </p:txBody>
        </p:sp>
        <p:sp>
          <p:nvSpPr>
            <p:cNvPr id="22" name="TextBox 21">
              <a:extLst>
                <a:ext uri="{FF2B5EF4-FFF2-40B4-BE49-F238E27FC236}">
                  <a16:creationId xmlns:a16="http://schemas.microsoft.com/office/drawing/2014/main" id="{421FC65A-CD54-6748-A6B6-136F1787E4C1}"/>
                </a:ext>
              </a:extLst>
            </p:cNvPr>
            <p:cNvSpPr txBox="1"/>
            <p:nvPr/>
          </p:nvSpPr>
          <p:spPr>
            <a:xfrm>
              <a:off x="5583481" y="4484479"/>
              <a:ext cx="843051" cy="369332"/>
            </a:xfrm>
            <a:prstGeom prst="rect">
              <a:avLst/>
            </a:prstGeom>
            <a:noFill/>
          </p:spPr>
          <p:txBody>
            <a:bodyPr wrap="none" rtlCol="0">
              <a:spAutoFit/>
            </a:bodyPr>
            <a:lstStyle/>
            <a:p>
              <a:r>
                <a:rPr lang="en-US" dirty="0"/>
                <a:t>MgCO</a:t>
              </a:r>
              <a:r>
                <a:rPr lang="en-US" baseline="-25000" dirty="0"/>
                <a:t>3</a:t>
              </a:r>
            </a:p>
          </p:txBody>
        </p:sp>
        <p:pic>
          <p:nvPicPr>
            <p:cNvPr id="3086" name="Picture 14" descr="Dolomite Mineral | Uses and Properties">
              <a:extLst>
                <a:ext uri="{FF2B5EF4-FFF2-40B4-BE49-F238E27FC236}">
                  <a16:creationId xmlns:a16="http://schemas.microsoft.com/office/drawing/2014/main" id="{1991F359-F491-2C47-884D-AB567062C34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03541" y="4783218"/>
              <a:ext cx="1771000" cy="13282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CA1E4D9-D5F9-3D4F-B508-31C774051D74}"/>
                </a:ext>
              </a:extLst>
            </p:cNvPr>
            <p:cNvSpPr txBox="1"/>
            <p:nvPr/>
          </p:nvSpPr>
          <p:spPr>
            <a:xfrm>
              <a:off x="7412962" y="4413886"/>
              <a:ext cx="1335174" cy="369332"/>
            </a:xfrm>
            <a:prstGeom prst="rect">
              <a:avLst/>
            </a:prstGeom>
            <a:noFill/>
          </p:spPr>
          <p:txBody>
            <a:bodyPr wrap="none" rtlCol="0">
              <a:spAutoFit/>
            </a:bodyPr>
            <a:lstStyle/>
            <a:p>
              <a:r>
                <a:rPr lang="en-US" dirty="0" err="1"/>
                <a:t>CaMg</a:t>
              </a:r>
              <a:r>
                <a:rPr lang="en-US" dirty="0"/>
                <a:t>(CO</a:t>
              </a:r>
              <a:r>
                <a:rPr lang="en-US" baseline="-25000" dirty="0"/>
                <a:t>3</a:t>
              </a:r>
              <a:r>
                <a:rPr lang="en-US" dirty="0"/>
                <a:t>)</a:t>
              </a:r>
              <a:r>
                <a:rPr lang="en-US" baseline="-25000" dirty="0"/>
                <a:t>2</a:t>
              </a:r>
            </a:p>
          </p:txBody>
        </p:sp>
        <p:sp>
          <p:nvSpPr>
            <p:cNvPr id="25" name="TextBox 24">
              <a:extLst>
                <a:ext uri="{FF2B5EF4-FFF2-40B4-BE49-F238E27FC236}">
                  <a16:creationId xmlns:a16="http://schemas.microsoft.com/office/drawing/2014/main" id="{AF6D4F0C-4C13-CB49-8EC2-45A69BB5FD8B}"/>
                </a:ext>
              </a:extLst>
            </p:cNvPr>
            <p:cNvSpPr txBox="1"/>
            <p:nvPr/>
          </p:nvSpPr>
          <p:spPr>
            <a:xfrm>
              <a:off x="7326293" y="6310208"/>
              <a:ext cx="1050993" cy="369332"/>
            </a:xfrm>
            <a:prstGeom prst="rect">
              <a:avLst/>
            </a:prstGeom>
            <a:noFill/>
          </p:spPr>
          <p:txBody>
            <a:bodyPr wrap="none" rtlCol="0">
              <a:spAutoFit/>
            </a:bodyPr>
            <a:lstStyle/>
            <a:p>
              <a:r>
                <a:rPr lang="en-US" dirty="0"/>
                <a:t>Dolomite</a:t>
              </a:r>
            </a:p>
          </p:txBody>
        </p:sp>
        <p:grpSp>
          <p:nvGrpSpPr>
            <p:cNvPr id="21" name="Group 20">
              <a:extLst>
                <a:ext uri="{FF2B5EF4-FFF2-40B4-BE49-F238E27FC236}">
                  <a16:creationId xmlns:a16="http://schemas.microsoft.com/office/drawing/2014/main" id="{8F31656B-DC41-5846-A655-526DD2409AE9}"/>
                </a:ext>
              </a:extLst>
            </p:cNvPr>
            <p:cNvGrpSpPr/>
            <p:nvPr/>
          </p:nvGrpSpPr>
          <p:grpSpPr>
            <a:xfrm>
              <a:off x="4682182" y="4510638"/>
              <a:ext cx="4427062" cy="2098900"/>
              <a:chOff x="4749022" y="4413886"/>
              <a:chExt cx="4427062" cy="2098900"/>
            </a:xfrm>
          </p:grpSpPr>
          <p:cxnSp>
            <p:nvCxnSpPr>
              <p:cNvPr id="14" name="Straight Connector 13">
                <a:extLst>
                  <a:ext uri="{FF2B5EF4-FFF2-40B4-BE49-F238E27FC236}">
                    <a16:creationId xmlns:a16="http://schemas.microsoft.com/office/drawing/2014/main" id="{A4C04DD4-A1A5-5B4E-ACAB-4188C789B83D}"/>
                  </a:ext>
                </a:extLst>
              </p:cNvPr>
              <p:cNvCxnSpPr/>
              <p:nvPr/>
            </p:nvCxnSpPr>
            <p:spPr>
              <a:xfrm>
                <a:off x="4749022" y="4507231"/>
                <a:ext cx="4427062" cy="18831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154413-8E63-0141-BDB1-42D62CA03275}"/>
                  </a:ext>
                </a:extLst>
              </p:cNvPr>
              <p:cNvCxnSpPr>
                <a:cxnSpLocks/>
              </p:cNvCxnSpPr>
              <p:nvPr/>
            </p:nvCxnSpPr>
            <p:spPr>
              <a:xfrm flipH="1">
                <a:off x="4749023" y="4413886"/>
                <a:ext cx="4427061" cy="2098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40" name="Content Placeholder 5">
            <a:extLst>
              <a:ext uri="{FF2B5EF4-FFF2-40B4-BE49-F238E27FC236}">
                <a16:creationId xmlns:a16="http://schemas.microsoft.com/office/drawing/2014/main" id="{FDCDAF47-D278-6840-944D-6A4D7C101A97}"/>
              </a:ext>
            </a:extLst>
          </p:cNvPr>
          <p:cNvPicPr>
            <a:picLocks noGrp="1" noChangeAspect="1"/>
          </p:cNvPicPr>
          <p:nvPr>
            <p:ph idx="1"/>
          </p:nvPr>
        </p:nvPicPr>
        <p:blipFill>
          <a:blip r:embed="rId9" cstate="screen">
            <a:extLst>
              <a:ext uri="{28A0092B-C50C-407E-A947-70E740481C1C}">
                <a14:useLocalDpi xmlns:a14="http://schemas.microsoft.com/office/drawing/2010/main"/>
              </a:ext>
            </a:extLst>
          </a:blip>
          <a:stretch>
            <a:fillRect/>
          </a:stretch>
        </p:blipFill>
        <p:spPr>
          <a:xfrm>
            <a:off x="10418711" y="4852239"/>
            <a:ext cx="1691513" cy="1268635"/>
          </a:xfrm>
        </p:spPr>
      </p:pic>
      <p:grpSp>
        <p:nvGrpSpPr>
          <p:cNvPr id="37" name="Group 36">
            <a:extLst>
              <a:ext uri="{FF2B5EF4-FFF2-40B4-BE49-F238E27FC236}">
                <a16:creationId xmlns:a16="http://schemas.microsoft.com/office/drawing/2014/main" id="{172CBD94-C4D4-464F-BF04-D0B89B0433DD}"/>
              </a:ext>
            </a:extLst>
          </p:cNvPr>
          <p:cNvGrpSpPr/>
          <p:nvPr/>
        </p:nvGrpSpPr>
        <p:grpSpPr>
          <a:xfrm>
            <a:off x="8549815" y="4396593"/>
            <a:ext cx="3373180" cy="2183995"/>
            <a:chOff x="8549815" y="4396593"/>
            <a:chExt cx="3373180" cy="2183995"/>
          </a:xfrm>
        </p:grpSpPr>
        <p:pic>
          <p:nvPicPr>
            <p:cNvPr id="3088" name="Picture 16" descr="Siderite - Wikipedia">
              <a:extLst>
                <a:ext uri="{FF2B5EF4-FFF2-40B4-BE49-F238E27FC236}">
                  <a16:creationId xmlns:a16="http://schemas.microsoft.com/office/drawing/2014/main" id="{BB7818C5-DFF9-7F4D-B783-05FB07B485D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00105" y="4852119"/>
              <a:ext cx="1864546" cy="13371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BC0126E-7AE8-8E42-B345-94D9DBC887A4}"/>
                </a:ext>
              </a:extLst>
            </p:cNvPr>
            <p:cNvSpPr txBox="1"/>
            <p:nvPr/>
          </p:nvSpPr>
          <p:spPr>
            <a:xfrm>
              <a:off x="9129169" y="4396593"/>
              <a:ext cx="754694" cy="369332"/>
            </a:xfrm>
            <a:prstGeom prst="rect">
              <a:avLst/>
            </a:prstGeom>
            <a:noFill/>
          </p:spPr>
          <p:txBody>
            <a:bodyPr wrap="none" rtlCol="0">
              <a:spAutoFit/>
            </a:bodyPr>
            <a:lstStyle/>
            <a:p>
              <a:r>
                <a:rPr lang="en-US" dirty="0"/>
                <a:t>FeCO</a:t>
              </a:r>
              <a:r>
                <a:rPr lang="en-US" baseline="-25000" dirty="0"/>
                <a:t>3</a:t>
              </a:r>
            </a:p>
          </p:txBody>
        </p:sp>
        <p:sp>
          <p:nvSpPr>
            <p:cNvPr id="35" name="TextBox 34">
              <a:extLst>
                <a:ext uri="{FF2B5EF4-FFF2-40B4-BE49-F238E27FC236}">
                  <a16:creationId xmlns:a16="http://schemas.microsoft.com/office/drawing/2014/main" id="{F4E036B7-2DF1-0645-82EE-ABCFA29195EC}"/>
                </a:ext>
              </a:extLst>
            </p:cNvPr>
            <p:cNvSpPr txBox="1"/>
            <p:nvPr/>
          </p:nvSpPr>
          <p:spPr>
            <a:xfrm>
              <a:off x="9183401" y="6211256"/>
              <a:ext cx="903517" cy="369332"/>
            </a:xfrm>
            <a:prstGeom prst="rect">
              <a:avLst/>
            </a:prstGeom>
            <a:noFill/>
          </p:spPr>
          <p:txBody>
            <a:bodyPr wrap="none" rtlCol="0">
              <a:spAutoFit/>
            </a:bodyPr>
            <a:lstStyle/>
            <a:p>
              <a:r>
                <a:rPr lang="en-US" dirty="0"/>
                <a:t>Siderite</a:t>
              </a:r>
            </a:p>
          </p:txBody>
        </p:sp>
        <p:sp>
          <p:nvSpPr>
            <p:cNvPr id="41" name="TextBox 40">
              <a:extLst>
                <a:ext uri="{FF2B5EF4-FFF2-40B4-BE49-F238E27FC236}">
                  <a16:creationId xmlns:a16="http://schemas.microsoft.com/office/drawing/2014/main" id="{E30DF198-3018-DC4D-AC8B-4A7AF5C1976B}"/>
                </a:ext>
              </a:extLst>
            </p:cNvPr>
            <p:cNvSpPr txBox="1"/>
            <p:nvPr/>
          </p:nvSpPr>
          <p:spPr>
            <a:xfrm>
              <a:off x="10714651" y="4457748"/>
              <a:ext cx="1208344" cy="369332"/>
            </a:xfrm>
            <a:prstGeom prst="rect">
              <a:avLst/>
            </a:prstGeom>
            <a:noFill/>
          </p:spPr>
          <p:txBody>
            <a:bodyPr wrap="none" rtlCol="0">
              <a:spAutoFit/>
            </a:bodyPr>
            <a:lstStyle/>
            <a:p>
              <a:r>
                <a:rPr lang="en-US" dirty="0" err="1"/>
                <a:t>CaFe</a:t>
              </a:r>
              <a:r>
                <a:rPr lang="en-US" dirty="0"/>
                <a:t>(CO</a:t>
              </a:r>
              <a:r>
                <a:rPr lang="en-US" baseline="-25000" dirty="0"/>
                <a:t>3</a:t>
              </a:r>
              <a:r>
                <a:rPr lang="en-US" dirty="0"/>
                <a:t>)</a:t>
              </a:r>
              <a:r>
                <a:rPr lang="en-US" baseline="-25000" dirty="0"/>
                <a:t>2</a:t>
              </a:r>
            </a:p>
          </p:txBody>
        </p:sp>
        <p:sp>
          <p:nvSpPr>
            <p:cNvPr id="42" name="TextBox 41">
              <a:extLst>
                <a:ext uri="{FF2B5EF4-FFF2-40B4-BE49-F238E27FC236}">
                  <a16:creationId xmlns:a16="http://schemas.microsoft.com/office/drawing/2014/main" id="{8B73185B-768B-8249-B71D-738C24485A5D}"/>
                </a:ext>
              </a:extLst>
            </p:cNvPr>
            <p:cNvSpPr txBox="1"/>
            <p:nvPr/>
          </p:nvSpPr>
          <p:spPr>
            <a:xfrm>
              <a:off x="10842398" y="6111468"/>
              <a:ext cx="974626" cy="369332"/>
            </a:xfrm>
            <a:prstGeom prst="rect">
              <a:avLst/>
            </a:prstGeom>
            <a:noFill/>
          </p:spPr>
          <p:txBody>
            <a:bodyPr wrap="none" rtlCol="0">
              <a:spAutoFit/>
            </a:bodyPr>
            <a:lstStyle/>
            <a:p>
              <a:r>
                <a:rPr lang="en-US" dirty="0"/>
                <a:t>Ankerite</a:t>
              </a:r>
            </a:p>
          </p:txBody>
        </p:sp>
        <p:cxnSp>
          <p:nvCxnSpPr>
            <p:cNvPr id="43" name="Straight Connector 42">
              <a:extLst>
                <a:ext uri="{FF2B5EF4-FFF2-40B4-BE49-F238E27FC236}">
                  <a16:creationId xmlns:a16="http://schemas.microsoft.com/office/drawing/2014/main" id="{152230D5-0D83-8440-98C6-B7C1AA7F589B}"/>
                </a:ext>
              </a:extLst>
            </p:cNvPr>
            <p:cNvCxnSpPr>
              <a:cxnSpLocks/>
            </p:cNvCxnSpPr>
            <p:nvPr/>
          </p:nvCxnSpPr>
          <p:spPr>
            <a:xfrm>
              <a:off x="8549815" y="4483897"/>
              <a:ext cx="2292583" cy="20911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856BD3-38F6-FE41-B5AF-A6C1E424D384}"/>
                </a:ext>
              </a:extLst>
            </p:cNvPr>
            <p:cNvCxnSpPr>
              <a:cxnSpLocks/>
            </p:cNvCxnSpPr>
            <p:nvPr/>
          </p:nvCxnSpPr>
          <p:spPr>
            <a:xfrm flipH="1">
              <a:off x="8549816" y="4440848"/>
              <a:ext cx="1975920" cy="20486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8D981506-3D6A-1342-B44D-AE99D63BC5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57804" y="1048032"/>
            <a:ext cx="3216005" cy="1729035"/>
          </a:xfrm>
          <a:prstGeom prst="rect">
            <a:avLst/>
          </a:prstGeom>
        </p:spPr>
      </p:pic>
    </p:spTree>
    <p:extLst>
      <p:ext uri="{BB962C8B-B14F-4D97-AF65-F5344CB8AC3E}">
        <p14:creationId xmlns:p14="http://schemas.microsoft.com/office/powerpoint/2010/main" val="298668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2D0B-BE27-6A46-B865-C87A930C099A}"/>
              </a:ext>
            </a:extLst>
          </p:cNvPr>
          <p:cNvSpPr>
            <a:spLocks noGrp="1"/>
          </p:cNvSpPr>
          <p:nvPr>
            <p:ph type="title"/>
          </p:nvPr>
        </p:nvSpPr>
        <p:spPr/>
        <p:txBody>
          <a:bodyPr/>
          <a:lstStyle/>
          <a:p>
            <a:r>
              <a:rPr lang="en-US" dirty="0"/>
              <a:t>Mineral dissolution is rate-limiting and highly pH dependent</a:t>
            </a:r>
          </a:p>
        </p:txBody>
      </p:sp>
      <p:pic>
        <p:nvPicPr>
          <p:cNvPr id="7" name="Picture 6">
            <a:extLst>
              <a:ext uri="{FF2B5EF4-FFF2-40B4-BE49-F238E27FC236}">
                <a16:creationId xmlns:a16="http://schemas.microsoft.com/office/drawing/2014/main" id="{0BCAFBED-8B1D-2B4F-AE35-D95289EB64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1995133"/>
            <a:ext cx="4936868" cy="4293205"/>
          </a:xfrm>
          <a:prstGeom prst="rect">
            <a:avLst/>
          </a:prstGeom>
        </p:spPr>
      </p:pic>
      <p:pic>
        <p:nvPicPr>
          <p:cNvPr id="8" name="Picture 7">
            <a:extLst>
              <a:ext uri="{FF2B5EF4-FFF2-40B4-BE49-F238E27FC236}">
                <a16:creationId xmlns:a16="http://schemas.microsoft.com/office/drawing/2014/main" id="{5215EABB-4F55-9E49-8749-FEDAD7C595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6934" y="1995133"/>
            <a:ext cx="4971355" cy="4293204"/>
          </a:xfrm>
          <a:prstGeom prst="rect">
            <a:avLst/>
          </a:prstGeom>
        </p:spPr>
      </p:pic>
      <p:sp>
        <p:nvSpPr>
          <p:cNvPr id="5" name="TextBox 4">
            <a:extLst>
              <a:ext uri="{FF2B5EF4-FFF2-40B4-BE49-F238E27FC236}">
                <a16:creationId xmlns:a16="http://schemas.microsoft.com/office/drawing/2014/main" id="{128D4054-05D6-E947-864A-8B2BFA95DE9A}"/>
              </a:ext>
            </a:extLst>
          </p:cNvPr>
          <p:cNvSpPr txBox="1"/>
          <p:nvPr/>
        </p:nvSpPr>
        <p:spPr>
          <a:xfrm>
            <a:off x="1314450" y="6404827"/>
            <a:ext cx="9563099" cy="261610"/>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spTree>
    <p:extLst>
      <p:ext uri="{BB962C8B-B14F-4D97-AF65-F5344CB8AC3E}">
        <p14:creationId xmlns:p14="http://schemas.microsoft.com/office/powerpoint/2010/main" val="210243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103F-40A5-B44E-8E60-46B11BD715E1}"/>
              </a:ext>
            </a:extLst>
          </p:cNvPr>
          <p:cNvSpPr>
            <a:spLocks noGrp="1"/>
          </p:cNvSpPr>
          <p:nvPr>
            <p:ph type="title"/>
          </p:nvPr>
        </p:nvSpPr>
        <p:spPr>
          <a:xfrm>
            <a:off x="838200" y="252830"/>
            <a:ext cx="10515600" cy="1325563"/>
          </a:xfrm>
        </p:spPr>
        <p:txBody>
          <a:bodyPr/>
          <a:lstStyle/>
          <a:p>
            <a:r>
              <a:rPr lang="en-US" dirty="0"/>
              <a:t>Mineralization of CO2 is how natural systems store it long-term</a:t>
            </a:r>
          </a:p>
        </p:txBody>
      </p:sp>
      <p:pic>
        <p:nvPicPr>
          <p:cNvPr id="6146" name="Picture 2">
            <a:extLst>
              <a:ext uri="{FF2B5EF4-FFF2-40B4-BE49-F238E27FC236}">
                <a16:creationId xmlns:a16="http://schemas.microsoft.com/office/drawing/2014/main" id="{206FCEA8-42E5-A242-9CE1-3BF686EB76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15916" y="1519279"/>
            <a:ext cx="6948989" cy="533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0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E65E-84E2-704D-82FC-9CA9324587D1}"/>
              </a:ext>
            </a:extLst>
          </p:cNvPr>
          <p:cNvSpPr>
            <a:spLocks noGrp="1"/>
          </p:cNvSpPr>
          <p:nvPr>
            <p:ph type="title"/>
          </p:nvPr>
        </p:nvSpPr>
        <p:spPr/>
        <p:txBody>
          <a:bodyPr/>
          <a:lstStyle/>
          <a:p>
            <a:r>
              <a:rPr lang="en-US" dirty="0"/>
              <a:t>Ex-situ mineralization is being explored by may not be as feasible large-scale</a:t>
            </a:r>
          </a:p>
        </p:txBody>
      </p:sp>
      <p:pic>
        <p:nvPicPr>
          <p:cNvPr id="5122" name="Picture 2" descr="(a) General view of the dolerite quarry where the waste material was collected, (b) actual sampling location.">
            <a:extLst>
              <a:ext uri="{FF2B5EF4-FFF2-40B4-BE49-F238E27FC236}">
                <a16:creationId xmlns:a16="http://schemas.microsoft.com/office/drawing/2014/main" id="{E4A1BFF9-14CA-8D49-8399-7F969F0393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26477"/>
            <a:ext cx="3930316" cy="44657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olerite">
            <a:extLst>
              <a:ext uri="{FF2B5EF4-FFF2-40B4-BE49-F238E27FC236}">
                <a16:creationId xmlns:a16="http://schemas.microsoft.com/office/drawing/2014/main" id="{EBAA83B5-8951-CB42-B47B-E6348512D0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8749" y="2326477"/>
            <a:ext cx="1411567" cy="1159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466BFE-B9D2-D749-AA2E-66AF7A888F13}"/>
              </a:ext>
            </a:extLst>
          </p:cNvPr>
          <p:cNvSpPr txBox="1"/>
          <p:nvPr/>
        </p:nvSpPr>
        <p:spPr>
          <a:xfrm>
            <a:off x="363539" y="1957145"/>
            <a:ext cx="3057440" cy="369332"/>
          </a:xfrm>
          <a:prstGeom prst="rect">
            <a:avLst/>
          </a:prstGeom>
          <a:noFill/>
        </p:spPr>
        <p:txBody>
          <a:bodyPr wrap="none" rtlCol="0">
            <a:spAutoFit/>
          </a:bodyPr>
          <a:lstStyle/>
          <a:p>
            <a:r>
              <a:rPr lang="en-US" dirty="0"/>
              <a:t>Mafic/Ultramafic Mine Tailings</a:t>
            </a:r>
          </a:p>
        </p:txBody>
      </p:sp>
      <p:grpSp>
        <p:nvGrpSpPr>
          <p:cNvPr id="6" name="Group 5">
            <a:extLst>
              <a:ext uri="{FF2B5EF4-FFF2-40B4-BE49-F238E27FC236}">
                <a16:creationId xmlns:a16="http://schemas.microsoft.com/office/drawing/2014/main" id="{A64080FE-BCAC-E74C-8BCD-8F4CA2D3A040}"/>
              </a:ext>
            </a:extLst>
          </p:cNvPr>
          <p:cNvGrpSpPr/>
          <p:nvPr/>
        </p:nvGrpSpPr>
        <p:grpSpPr>
          <a:xfrm>
            <a:off x="4973500" y="2441060"/>
            <a:ext cx="2794000" cy="3600966"/>
            <a:chOff x="6449065" y="2441060"/>
            <a:chExt cx="2794000" cy="3600966"/>
          </a:xfrm>
        </p:grpSpPr>
        <p:pic>
          <p:nvPicPr>
            <p:cNvPr id="5126" name="Picture 6">
              <a:extLst>
                <a:ext uri="{FF2B5EF4-FFF2-40B4-BE49-F238E27FC236}">
                  <a16:creationId xmlns:a16="http://schemas.microsoft.com/office/drawing/2014/main" id="{74E3DB9F-9313-4447-8C61-664629244C9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49065" y="2625726"/>
              <a:ext cx="2794000" cy="341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55F541-6F22-8E4E-8442-C819DD7A0026}"/>
                </a:ext>
              </a:extLst>
            </p:cNvPr>
            <p:cNvSpPr txBox="1"/>
            <p:nvPr/>
          </p:nvSpPr>
          <p:spPr>
            <a:xfrm>
              <a:off x="6895132" y="2441060"/>
              <a:ext cx="2283767" cy="369332"/>
            </a:xfrm>
            <a:prstGeom prst="rect">
              <a:avLst/>
            </a:prstGeom>
            <a:noFill/>
          </p:spPr>
          <p:txBody>
            <a:bodyPr wrap="none" rtlCol="0">
              <a:spAutoFit/>
            </a:bodyPr>
            <a:lstStyle/>
            <a:p>
              <a:r>
                <a:rPr lang="en-US" dirty="0"/>
                <a:t>(</a:t>
              </a:r>
              <a:r>
                <a:rPr lang="en-US" dirty="0" err="1"/>
                <a:t>Mg,Fe</a:t>
              </a:r>
              <a:r>
                <a:rPr lang="en-US" dirty="0"/>
                <a:t>)</a:t>
              </a:r>
              <a:r>
                <a:rPr lang="en-US" baseline="-25000" dirty="0"/>
                <a:t>2</a:t>
              </a:r>
              <a:r>
                <a:rPr lang="en-US" dirty="0"/>
                <a:t>SiO</a:t>
              </a:r>
              <a:r>
                <a:rPr lang="en-US" baseline="-25000" dirty="0"/>
                <a:t>4</a:t>
              </a:r>
              <a:r>
                <a:rPr lang="en-US" dirty="0"/>
                <a:t> - Olivine</a:t>
              </a:r>
            </a:p>
          </p:txBody>
        </p:sp>
      </p:grpSp>
      <p:pic>
        <p:nvPicPr>
          <p:cNvPr id="5128" name="Picture 8" descr="Project Vesta">
            <a:extLst>
              <a:ext uri="{FF2B5EF4-FFF2-40B4-BE49-F238E27FC236}">
                <a16:creationId xmlns:a16="http://schemas.microsoft.com/office/drawing/2014/main" id="{4CDAE69F-6A95-A14D-8396-E0B9EAA062F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87007" y="1619078"/>
            <a:ext cx="13970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C93C6C1E-712E-F84F-8E2B-58F949A97F7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49219" y="3605296"/>
            <a:ext cx="2872576" cy="275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46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BB31-AA1F-5E49-8EBB-A65D28A1E7A2}"/>
              </a:ext>
            </a:extLst>
          </p:cNvPr>
          <p:cNvSpPr>
            <a:spLocks noGrp="1"/>
          </p:cNvSpPr>
          <p:nvPr>
            <p:ph type="title"/>
          </p:nvPr>
        </p:nvSpPr>
        <p:spPr/>
        <p:txBody>
          <a:bodyPr/>
          <a:lstStyle/>
          <a:p>
            <a:r>
              <a:rPr lang="en-US" b="1" dirty="0"/>
              <a:t>In-situ mineralization injects dissolved or supercritical CO2 into mafic rock formations</a:t>
            </a:r>
            <a:endParaRPr lang="en-US" dirty="0"/>
          </a:p>
        </p:txBody>
      </p:sp>
      <p:pic>
        <p:nvPicPr>
          <p:cNvPr id="5" name="Picture 4">
            <a:extLst>
              <a:ext uri="{FF2B5EF4-FFF2-40B4-BE49-F238E27FC236}">
                <a16:creationId xmlns:a16="http://schemas.microsoft.com/office/drawing/2014/main" id="{49336D08-0915-8A48-8552-CD3E04690A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9540" y="1971635"/>
            <a:ext cx="6308475" cy="4521240"/>
          </a:xfrm>
          <a:prstGeom prst="rect">
            <a:avLst/>
          </a:prstGeom>
        </p:spPr>
      </p:pic>
      <p:sp>
        <p:nvSpPr>
          <p:cNvPr id="4" name="TextBox 3">
            <a:extLst>
              <a:ext uri="{FF2B5EF4-FFF2-40B4-BE49-F238E27FC236}">
                <a16:creationId xmlns:a16="http://schemas.microsoft.com/office/drawing/2014/main" id="{EFBBC93F-4E70-A94D-B965-B6D65E22F04C}"/>
              </a:ext>
            </a:extLst>
          </p:cNvPr>
          <p:cNvSpPr txBox="1"/>
          <p:nvPr/>
        </p:nvSpPr>
        <p:spPr>
          <a:xfrm>
            <a:off x="2019300" y="6528087"/>
            <a:ext cx="9010649" cy="261610"/>
          </a:xfrm>
          <a:prstGeom prst="rect">
            <a:avLst/>
          </a:prstGeom>
          <a:noFill/>
        </p:spPr>
        <p:txBody>
          <a:bodyPr wrap="square" rtlCol="0">
            <a:spAutoFit/>
          </a:bodyPr>
          <a:lstStyle/>
          <a:p>
            <a:r>
              <a:rPr lang="en-US" sz="1100" dirty="0" err="1"/>
              <a:t>Snæbjörnsdóttir</a:t>
            </a:r>
            <a:r>
              <a:rPr lang="en-US" sz="1100" dirty="0"/>
              <a:t>, S.Ó., </a:t>
            </a:r>
            <a:r>
              <a:rPr lang="en-US" sz="1100" dirty="0" err="1"/>
              <a:t>Sigfússon</a:t>
            </a:r>
            <a:r>
              <a:rPr lang="en-US" sz="1100" dirty="0"/>
              <a:t>, B., </a:t>
            </a:r>
            <a:r>
              <a:rPr lang="en-US" sz="1100" dirty="0" err="1"/>
              <a:t>Marieni</a:t>
            </a:r>
            <a:r>
              <a:rPr lang="en-US" sz="1100" dirty="0"/>
              <a:t>, C. </a:t>
            </a:r>
            <a:r>
              <a:rPr lang="en-US" sz="1100" i="1" dirty="0"/>
              <a:t>et al.</a:t>
            </a:r>
            <a:r>
              <a:rPr lang="en-US" sz="1100" dirty="0"/>
              <a:t> Carbon dioxide storage through mineral carbonation. </a:t>
            </a:r>
            <a:r>
              <a:rPr lang="en-US" sz="1100" i="1" dirty="0"/>
              <a:t>Nat Rev Earth Environ</a:t>
            </a:r>
            <a:r>
              <a:rPr lang="en-US" sz="1100" dirty="0"/>
              <a:t> </a:t>
            </a:r>
            <a:r>
              <a:rPr lang="en-US" sz="1100" b="1" dirty="0"/>
              <a:t>1, </a:t>
            </a:r>
            <a:r>
              <a:rPr lang="en-US" sz="1100" dirty="0"/>
              <a:t>90–102 (2020).</a:t>
            </a:r>
          </a:p>
        </p:txBody>
      </p:sp>
    </p:spTree>
    <p:extLst>
      <p:ext uri="{BB962C8B-B14F-4D97-AF65-F5344CB8AC3E}">
        <p14:creationId xmlns:p14="http://schemas.microsoft.com/office/powerpoint/2010/main" val="4215432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6627</Words>
  <Application>Microsoft Macintosh PowerPoint</Application>
  <PresentationFormat>Widescreen</PresentationFormat>
  <Paragraphs>229</Paragraphs>
  <Slides>21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-apple-system</vt:lpstr>
      <vt:lpstr>Arial</vt:lpstr>
      <vt:lpstr>Calibri</vt:lpstr>
      <vt:lpstr>Calibri Light</vt:lpstr>
      <vt:lpstr>Office Theme</vt:lpstr>
      <vt:lpstr>In-situ CO2 mineralization to flatten the (emissions) curve</vt:lpstr>
      <vt:lpstr>All 1.5˚C pathways require negative emissions</vt:lpstr>
      <vt:lpstr>CCS today is done by injecting concentrated CO2 from point sources into the groun</vt:lpstr>
      <vt:lpstr>Pre-dissolved CO2 is safely mineralized orders of magnitude faster than pure CO2</vt:lpstr>
      <vt:lpstr>How CO2 turns into rocks</vt:lpstr>
      <vt:lpstr>Mineral dissolution is rate-limiting and highly pH dependent</vt:lpstr>
      <vt:lpstr>Mineralization of CO2 is how natural systems store it long-term</vt:lpstr>
      <vt:lpstr>Ex-situ mineralization is being explored by may not be as feasible large-scale</vt:lpstr>
      <vt:lpstr>In-situ mineralization injects dissolved or supercritical CO2 into mafic rock formations</vt:lpstr>
      <vt:lpstr>Mafic/ultramafic rock formations are abundant, most on the ocean floors</vt:lpstr>
      <vt:lpstr>Different possible schemes for in-situ mineralization</vt:lpstr>
      <vt:lpstr>Total possible storage capacity is muchgreater than total possible emissions</vt:lpstr>
      <vt:lpstr>Two existing in-situ CO2 mineralization projects</vt:lpstr>
      <vt:lpstr>Possible issues:</vt:lpstr>
      <vt:lpstr>Water dissolution is energetically competitive with other methods</vt:lpstr>
      <vt:lpstr>While water use is high, net consumption is low</vt:lpstr>
      <vt:lpstr>Induced seismicity can be reduced by controlling injection rates </vt:lpstr>
      <vt:lpstr>Initial mineral dissolution can release potentially harmful dissolved metals</vt:lpstr>
      <vt:lpstr>In-situ mineralization is financially on-par or better than other CCS options</vt:lpstr>
      <vt:lpstr>Current projects are demonstrating direct air to mineralization and offshore mineralization</vt:lpstr>
      <vt:lpstr>You can buy personal CO2 mineralization right now!</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In-situ CO2 mineralization to flatten the (emissions) curve</dc:title>
  <dc:creator>Amos Meeks</dc:creator>
  <cp:lastModifiedBy>Amos Meeks</cp:lastModifiedBy>
  <cp:revision>1</cp:revision>
  <dcterms:created xsi:type="dcterms:W3CDTF">2020-05-01T14:18:17Z</dcterms:created>
  <dcterms:modified xsi:type="dcterms:W3CDTF">2020-05-01T14:18:39Z</dcterms:modified>
</cp:coreProperties>
</file>