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70" r:id="rId6"/>
    <p:sldId id="269" r:id="rId7"/>
    <p:sldId id="261" r:id="rId8"/>
    <p:sldId id="284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1" r:id="rId18"/>
    <p:sldId id="272" r:id="rId19"/>
    <p:sldId id="273" r:id="rId20"/>
    <p:sldId id="275" r:id="rId21"/>
    <p:sldId id="274" r:id="rId22"/>
    <p:sldId id="259" r:id="rId23"/>
    <p:sldId id="277" r:id="rId24"/>
    <p:sldId id="278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10" y="8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34E1A-F728-4788-99FF-8E00293E4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00183-2969-4236-A9B1-AB7BAA8DB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61309-3A18-4C64-85E2-62E0D0027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20A39-78D0-4F6E-BA33-530E838B474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08EFD-A3A1-47DE-AFB4-E5E12EEC5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B3087-4FBD-4436-864A-582992987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52A4-1E1B-4286-8FD2-40B32F0A2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5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FCD3D-0127-4F6A-9610-9BF2BA26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CE54E-7ADE-4A2D-8891-6ABCF4115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641C8-F51D-4298-B04C-186EA8D38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20A39-78D0-4F6E-BA33-530E838B474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7C567-1BCB-40CC-AB5C-70383D80A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8B4DE-9649-4617-83C4-0074BABF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52A4-1E1B-4286-8FD2-40B32F0A2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1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6E611F-6EDA-4E56-B641-25997A557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F244B-A0A4-431B-B5B6-F92678A75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14C23-B03E-4192-86F7-F3D6E600B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20A39-78D0-4F6E-BA33-530E838B474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CBAE1-35DD-4089-9D75-C3ECA8CD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8CE62-C7C6-45E5-ABD0-4DB2ED2F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52A4-1E1B-4286-8FD2-40B32F0A2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58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2548-ADE8-4658-9F5B-88D1B61DC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51C84-95CB-4C06-B93F-545CD208D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0B9FE-182B-4361-9B3D-4BD3D02E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20A39-78D0-4F6E-BA33-530E838B474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1E685-37F2-4292-9C10-742CA2A63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08D1B-BB8D-4FA5-9911-B6015CEE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52A4-1E1B-4286-8FD2-40B32F0A2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62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3B8AE-B12D-4883-9D9D-FA0BF5C15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2F68D-35BD-4A36-925A-4D867A001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6AD29-4C33-448A-9BAC-038560B2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20A39-78D0-4F6E-BA33-530E838B474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0BEBA-2360-45B6-8B90-3809E5D3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40628-608F-4F7B-B9A8-764ADBB8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52A4-1E1B-4286-8FD2-40B32F0A2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3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FC9D-1C0B-4612-9810-1C820CD7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47DD4-E4F3-4B9A-AD11-4AFE1A8F9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19A57-5711-4763-859D-C5F9F3EC8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E6DED-5E8B-4655-8B07-831865E14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20A39-78D0-4F6E-BA33-530E838B474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19B81-A237-49B5-BB27-DEA0CE99F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AA06C-DC1E-495E-81C1-43C763C0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52A4-1E1B-4286-8FD2-40B32F0A2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26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4A1E8-E1E6-4DD3-8174-F907D506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71122-6E83-42EA-9973-C2151BAA2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A34B2-3FE1-4395-90F0-65BB2DB09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EB614A-C0CF-46AF-BD7F-51D6B51B8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11C49C-132A-4BC6-AAC2-2588A4467D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D52ABC-9ED0-45BB-841C-DFAC8F859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20A39-78D0-4F6E-BA33-530E838B474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65468A-3589-477D-B85F-78307327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EF5BB7-C03B-45BC-A281-DCF146803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52A4-1E1B-4286-8FD2-40B32F0A2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1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C2DB2-225B-4222-835E-C800D841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C46DE3-B5CC-4BCD-8120-139CF6A11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20A39-78D0-4F6E-BA33-530E838B474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D5F633-D0D6-4A04-9EFA-2B4DC2E65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949EB2-8848-4B41-B0D1-CA290FA30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52A4-1E1B-4286-8FD2-40B32F0A2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88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8C556-A663-451E-9EA5-46C4BB454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20A39-78D0-4F6E-BA33-530E838B474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042534-7063-44DB-B199-5A7AD8824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42692-2CD1-41E4-95F4-FA82AA779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52A4-1E1B-4286-8FD2-40B32F0A2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73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D7C36-20DA-45F5-B1C2-98CA64E95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A6D29-E48A-4E46-8D92-56BC710F9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854E6-7CD3-4EFF-A165-5EA87D0F0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E49D6-6958-412B-AE82-59B09716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20A39-78D0-4F6E-BA33-530E838B474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7861D-07CB-4A7E-8468-19215B063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1DEA4-9CEA-434D-86B7-7CF2C674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52A4-1E1B-4286-8FD2-40B32F0A2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65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D76EF-9282-464B-9789-08977B46E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C9A670-B8CE-4209-8CC7-9895B63B29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A0BE45-F481-415E-B7D2-8B6CBFBC5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B1780-2906-46E7-AC98-BCA0CC979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20A39-78D0-4F6E-BA33-530E838B474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0542C-D114-4419-8A01-3EB48B0A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D45F0-D2A5-4F73-9F74-918436E83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52A4-1E1B-4286-8FD2-40B32F0A2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6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4C11F1-72FB-471A-A9E2-7E35C3FDA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E73F0-46E3-4637-8705-5384A4855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6B3AF-F2C3-4AE1-8504-6B9170CF3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20A39-78D0-4F6E-BA33-530E838B474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80D53-44DF-4473-A970-6AF545F71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F3F5D-362C-4E49-9809-39C6E22A4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A52A4-1E1B-4286-8FD2-40B32F0A2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7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hyperlink" Target="https://phoenix.org/light-rail/" TargetMode="External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bility.tamu.edu/umr/congestion-data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bility.tamu.edu/umr/congestion-data/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bility.tamu.edu/umr/congestion-data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E429D1-A51C-4B9D-AD52-D1ADB6125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8569" r="30999"/>
          <a:stretch/>
        </p:blipFill>
        <p:spPr>
          <a:xfrm>
            <a:off x="0" y="2063535"/>
            <a:ext cx="6096000" cy="47944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5E9FA8-CF33-47E9-9075-C8BB2BC03AD8}"/>
              </a:ext>
            </a:extLst>
          </p:cNvPr>
          <p:cNvSpPr/>
          <p:nvPr/>
        </p:nvSpPr>
        <p:spPr>
          <a:xfrm>
            <a:off x="-21842" y="653419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https://www.sandiegouniontribune.com/news/watchdog/story/2019-04-24/sd-me-air-quality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D9F319-29B7-4E3F-B327-A60DFE74EF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t="15294" b="18569"/>
          <a:stretch/>
        </p:blipFill>
        <p:spPr>
          <a:xfrm rot="10800000" flipV="1">
            <a:off x="6074160" y="2855912"/>
            <a:ext cx="6095998" cy="2327490"/>
          </a:xfrm>
          <a:prstGeom prst="rect">
            <a:avLst/>
          </a:prstGeom>
        </p:spPr>
      </p:pic>
      <p:pic>
        <p:nvPicPr>
          <p:cNvPr id="1026" name="Picture 2" descr="Hydrogen Fuel Cell">
            <a:extLst>
              <a:ext uri="{FF2B5EF4-FFF2-40B4-BE49-F238E27FC236}">
                <a16:creationId xmlns:a16="http://schemas.microsoft.com/office/drawing/2014/main" id="{7638FD4F-D74E-4519-B255-DD5CDE013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6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23"/>
          <a:stretch/>
        </p:blipFill>
        <p:spPr bwMode="auto">
          <a:xfrm>
            <a:off x="6086475" y="4960019"/>
            <a:ext cx="6105525" cy="189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72C3D2-9C66-4CF0-B21E-1F0A185FE5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60000"/>
          </a:blip>
          <a:srcRect t="7700" b="21057"/>
          <a:stretch/>
        </p:blipFill>
        <p:spPr>
          <a:xfrm>
            <a:off x="6096000" y="0"/>
            <a:ext cx="6127365" cy="29085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C23667-84C1-4206-BE8C-9ACAD2DEB036}"/>
              </a:ext>
            </a:extLst>
          </p:cNvPr>
          <p:cNvSpPr/>
          <p:nvPr/>
        </p:nvSpPr>
        <p:spPr>
          <a:xfrm>
            <a:off x="6086475" y="4995235"/>
            <a:ext cx="32233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https://www.sartaonline.com/hydrogen-fuel-cell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1D5FCE-ABE7-4993-B6E8-B0E857A6EA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9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18415" b="15356"/>
          <a:stretch/>
        </p:blipFill>
        <p:spPr>
          <a:xfrm>
            <a:off x="0" y="0"/>
            <a:ext cx="6096000" cy="20742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00DE54-8040-47CA-BE70-8B95DB1BE28B}"/>
              </a:ext>
            </a:extLst>
          </p:cNvPr>
          <p:cNvSpPr/>
          <p:nvPr/>
        </p:nvSpPr>
        <p:spPr>
          <a:xfrm>
            <a:off x="6095158" y="2486580"/>
            <a:ext cx="2065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https://phoenix.org/light-rail</a:t>
            </a:r>
            <a:r>
              <a:rPr lang="en-US" sz="16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B98C7-04BC-4DB4-910B-40A6D20F3F8E}"/>
              </a:ext>
            </a:extLst>
          </p:cNvPr>
          <p:cNvSpPr/>
          <p:nvPr/>
        </p:nvSpPr>
        <p:spPr>
          <a:xfrm>
            <a:off x="6074158" y="469505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https://www.washingtonexaminer.com/business/mass-transit-is-making-gridlock-worse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06AC6-8ACA-4BCD-A5A7-01563999E3C0}"/>
              </a:ext>
            </a:extLst>
          </p:cNvPr>
          <p:cNvSpPr/>
          <p:nvPr/>
        </p:nvSpPr>
        <p:spPr>
          <a:xfrm>
            <a:off x="1626675" y="1597701"/>
            <a:ext cx="8991858" cy="47705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0160">
                  <a:solidFill>
                    <a:schemeClr val="tx1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The Role of Public Transit </a:t>
            </a:r>
            <a:br>
              <a:rPr lang="en-US" sz="6000" b="1" cap="none" spc="0" dirty="0">
                <a:ln w="10160">
                  <a:solidFill>
                    <a:schemeClr val="tx1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6000" b="1" cap="none" spc="0" dirty="0">
                <a:ln w="10160">
                  <a:solidFill>
                    <a:schemeClr val="tx1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in a </a:t>
            </a:r>
            <a:br>
              <a:rPr lang="en-US" sz="6000" b="1" cap="none" spc="0" dirty="0">
                <a:ln w="10160">
                  <a:solidFill>
                    <a:schemeClr val="tx1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6000" b="1" cap="none" spc="0" dirty="0">
                <a:ln w="10160">
                  <a:solidFill>
                    <a:schemeClr val="tx1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Sustainable Future </a:t>
            </a:r>
            <a:br>
              <a:rPr lang="en-US" sz="3600" b="1" cap="none" spc="0" dirty="0">
                <a:ln w="10160">
                  <a:solidFill>
                    <a:schemeClr val="tx1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6000" b="1" cap="none" spc="0" dirty="0">
                <a:ln w="10160">
                  <a:solidFill>
                    <a:schemeClr val="tx1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200" b="1" cap="none" spc="0" dirty="0">
                <a:ln w="10160">
                  <a:solidFill>
                    <a:schemeClr val="tx1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HEJC 4/24/2020</a:t>
            </a:r>
            <a:br>
              <a:rPr lang="en-US" sz="3200" b="1" cap="none" spc="0" dirty="0">
                <a:ln w="10160">
                  <a:solidFill>
                    <a:schemeClr val="tx1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200" b="1" cap="none" spc="0" dirty="0">
                <a:ln w="10160">
                  <a:solidFill>
                    <a:schemeClr val="tx1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Tommy George</a:t>
            </a:r>
          </a:p>
        </p:txBody>
      </p:sp>
    </p:spTree>
    <p:extLst>
      <p:ext uri="{BB962C8B-B14F-4D97-AF65-F5344CB8AC3E}">
        <p14:creationId xmlns:p14="http://schemas.microsoft.com/office/powerpoint/2010/main" val="3082155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03ADDD-6FB1-4784-B0A6-D1D141DE4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84"/>
          <a:stretch/>
        </p:blipFill>
        <p:spPr>
          <a:xfrm>
            <a:off x="1747837" y="161925"/>
            <a:ext cx="8696325" cy="4600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8880C7-40EA-4B05-B4E8-DFDC4BEE9C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5" t="86937" r="18730"/>
          <a:stretch/>
        </p:blipFill>
        <p:spPr>
          <a:xfrm>
            <a:off x="2294437" y="4962526"/>
            <a:ext cx="7603124" cy="900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A757F1-9838-4FBE-AE83-9C371DB5D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36" y="6086422"/>
            <a:ext cx="1623201" cy="6096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9B0B03-771A-46E6-AE90-B21A2325AA93}"/>
              </a:ext>
            </a:extLst>
          </p:cNvPr>
          <p:cNvSpPr/>
          <p:nvPr/>
        </p:nvSpPr>
        <p:spPr>
          <a:xfrm>
            <a:off x="1747837" y="6391248"/>
            <a:ext cx="4780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https://mobility.tamu.edu/umr/congestion-data/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22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C24DF2-A862-48E5-9402-1D7FE79CF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14" b="15549"/>
          <a:stretch/>
        </p:blipFill>
        <p:spPr>
          <a:xfrm>
            <a:off x="2662953" y="2317145"/>
            <a:ext cx="6866094" cy="21109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5B5DF4-B366-4FFD-B7F7-BD4475ADA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953" y="4343401"/>
            <a:ext cx="6302286" cy="2110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4EB336-CB47-4793-99EA-360DFC235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38" b="13875"/>
          <a:stretch/>
        </p:blipFill>
        <p:spPr>
          <a:xfrm>
            <a:off x="51983" y="0"/>
            <a:ext cx="4636526" cy="2429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CAAAF5-70F0-4D9F-A7A7-F8BAEEBD3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36" y="6086422"/>
            <a:ext cx="1623201" cy="609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546947-2931-4E60-989C-6563E14F8003}"/>
              </a:ext>
            </a:extLst>
          </p:cNvPr>
          <p:cNvSpPr/>
          <p:nvPr/>
        </p:nvSpPr>
        <p:spPr>
          <a:xfrm>
            <a:off x="1747837" y="6391248"/>
            <a:ext cx="4780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https://mobility.tamu.edu/umr/congestion-data/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E7AEA1-9672-4C1D-AFE8-047D817BAAD5}"/>
              </a:ext>
            </a:extLst>
          </p:cNvPr>
          <p:cNvSpPr/>
          <p:nvPr/>
        </p:nvSpPr>
        <p:spPr>
          <a:xfrm>
            <a:off x="8460419" y="2716567"/>
            <a:ext cx="346230" cy="328474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20C84A-EBD9-4A1A-978D-8688A992C59B}"/>
              </a:ext>
            </a:extLst>
          </p:cNvPr>
          <p:cNvSpPr/>
          <p:nvPr/>
        </p:nvSpPr>
        <p:spPr>
          <a:xfrm>
            <a:off x="8439704" y="4672574"/>
            <a:ext cx="346230" cy="328474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384F16-43D5-4609-A114-624EB8AF1B33}"/>
              </a:ext>
            </a:extLst>
          </p:cNvPr>
          <p:cNvSpPr txBox="1"/>
          <p:nvPr/>
        </p:nvSpPr>
        <p:spPr>
          <a:xfrm>
            <a:off x="9775761" y="2121711"/>
            <a:ext cx="1420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80 hours </a:t>
            </a:r>
            <a:r>
              <a:rPr lang="en-US" dirty="0"/>
              <a:t>per commuter in 2017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1BF8C0-73DB-4BFC-803B-9419BDA883B6}"/>
              </a:ext>
            </a:extLst>
          </p:cNvPr>
          <p:cNvSpPr txBox="1"/>
          <p:nvPr/>
        </p:nvSpPr>
        <p:spPr>
          <a:xfrm>
            <a:off x="9775761" y="3913481"/>
            <a:ext cx="1569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31 gallons </a:t>
            </a:r>
            <a:r>
              <a:rPr lang="en-US" dirty="0"/>
              <a:t>per commuter in 2017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EE1BC7-AE4C-43B3-9D8C-A2D242ABCCBF}"/>
              </a:ext>
            </a:extLst>
          </p:cNvPr>
          <p:cNvCxnSpPr>
            <a:stCxn id="12" idx="1"/>
          </p:cNvCxnSpPr>
          <p:nvPr/>
        </p:nvCxnSpPr>
        <p:spPr>
          <a:xfrm flipH="1">
            <a:off x="8806649" y="2583376"/>
            <a:ext cx="969112" cy="2219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FD9DA6-770C-4C8A-AA50-A831D58BBE60}"/>
              </a:ext>
            </a:extLst>
          </p:cNvPr>
          <p:cNvCxnSpPr>
            <a:stCxn id="13" idx="1"/>
          </p:cNvCxnSpPr>
          <p:nvPr/>
        </p:nvCxnSpPr>
        <p:spPr>
          <a:xfrm flipH="1">
            <a:off x="8877670" y="4375146"/>
            <a:ext cx="898091" cy="2974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175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E9C0AA-458B-48E0-BB3C-63C9AAEC9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1" y="519149"/>
            <a:ext cx="12195951" cy="5397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B0B531-801D-498F-AC78-63653EFDB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36" y="6086422"/>
            <a:ext cx="1623201" cy="6096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8686B5-4D94-4A23-97D5-ACF7B679A2E7}"/>
              </a:ext>
            </a:extLst>
          </p:cNvPr>
          <p:cNvSpPr/>
          <p:nvPr/>
        </p:nvSpPr>
        <p:spPr>
          <a:xfrm>
            <a:off x="1747837" y="6391248"/>
            <a:ext cx="4780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https://mobility.tamu.edu/umr/congestion-data/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5B85B2-FE96-46EA-B424-315C37A5659D}"/>
              </a:ext>
            </a:extLst>
          </p:cNvPr>
          <p:cNvSpPr txBox="1"/>
          <p:nvPr/>
        </p:nvSpPr>
        <p:spPr>
          <a:xfrm>
            <a:off x="1917577" y="2201662"/>
            <a:ext cx="1543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Seattle – 78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05DA7-7E70-4E81-BC8D-9037AC373758}"/>
              </a:ext>
            </a:extLst>
          </p:cNvPr>
          <p:cNvSpPr txBox="1"/>
          <p:nvPr/>
        </p:nvSpPr>
        <p:spPr>
          <a:xfrm>
            <a:off x="2833457" y="3429000"/>
            <a:ext cx="227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 Francisco – 103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CA7820-DAD0-40A3-8142-68DBA3EB95B6}"/>
              </a:ext>
            </a:extLst>
          </p:cNvPr>
          <p:cNvSpPr txBox="1"/>
          <p:nvPr/>
        </p:nvSpPr>
        <p:spPr>
          <a:xfrm>
            <a:off x="1122667" y="4471672"/>
            <a:ext cx="210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 Angeles – 119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01A84-58F0-4ADB-B17D-C1B07C05F7C5}"/>
              </a:ext>
            </a:extLst>
          </p:cNvPr>
          <p:cNvSpPr txBox="1"/>
          <p:nvPr/>
        </p:nvSpPr>
        <p:spPr>
          <a:xfrm>
            <a:off x="1747837" y="4762909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 Diego – 64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E53F52-C6EC-422A-89E1-0594273ECDDC}"/>
              </a:ext>
            </a:extLst>
          </p:cNvPr>
          <p:cNvSpPr txBox="1"/>
          <p:nvPr/>
        </p:nvSpPr>
        <p:spPr>
          <a:xfrm>
            <a:off x="3888835" y="395033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Phoenix – 62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A6107-EB02-401D-B2DC-FA98C1CDE4F6}"/>
              </a:ext>
            </a:extLst>
          </p:cNvPr>
          <p:cNvSpPr txBox="1"/>
          <p:nvPr/>
        </p:nvSpPr>
        <p:spPr>
          <a:xfrm>
            <a:off x="5704882" y="409966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Dallas – 67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9B8714-51ED-45F3-A3DB-7E8F194C0842}"/>
              </a:ext>
            </a:extLst>
          </p:cNvPr>
          <p:cNvSpPr txBox="1"/>
          <p:nvPr/>
        </p:nvSpPr>
        <p:spPr>
          <a:xfrm>
            <a:off x="5535440" y="5132241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Houston – 75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597D68-4913-42B8-BD1C-474CA2C665CB}"/>
              </a:ext>
            </a:extLst>
          </p:cNvPr>
          <p:cNvSpPr txBox="1"/>
          <p:nvPr/>
        </p:nvSpPr>
        <p:spPr>
          <a:xfrm>
            <a:off x="8413284" y="545621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Miami – 69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5AD016-8EB4-40A7-B179-D3DCB1A56E98}"/>
              </a:ext>
            </a:extLst>
          </p:cNvPr>
          <p:cNvSpPr txBox="1"/>
          <p:nvPr/>
        </p:nvSpPr>
        <p:spPr>
          <a:xfrm>
            <a:off x="7855471" y="4269867"/>
            <a:ext cx="15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Atlanta – 77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9C502C-098A-4942-8198-A1FD6B5CA814}"/>
              </a:ext>
            </a:extLst>
          </p:cNvPr>
          <p:cNvSpPr txBox="1"/>
          <p:nvPr/>
        </p:nvSpPr>
        <p:spPr>
          <a:xfrm>
            <a:off x="5744733" y="2573668"/>
            <a:ext cx="162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Chicago – 73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CB7F27-EE15-41C6-ABCC-4BDA26FC613C}"/>
              </a:ext>
            </a:extLst>
          </p:cNvPr>
          <p:cNvSpPr txBox="1"/>
          <p:nvPr/>
        </p:nvSpPr>
        <p:spPr>
          <a:xfrm>
            <a:off x="7663789" y="2442304"/>
            <a:ext cx="1556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Detroit – 61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D260CE-B5AF-450D-A5C1-DA23E0D3BA1D}"/>
              </a:ext>
            </a:extLst>
          </p:cNvPr>
          <p:cNvSpPr txBox="1"/>
          <p:nvPr/>
        </p:nvSpPr>
        <p:spPr>
          <a:xfrm>
            <a:off x="8917020" y="3567740"/>
            <a:ext cx="2129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Washington – 102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B50E25-98DF-4039-A761-2847A15E4590}"/>
              </a:ext>
            </a:extLst>
          </p:cNvPr>
          <p:cNvSpPr txBox="1"/>
          <p:nvPr/>
        </p:nvSpPr>
        <p:spPr>
          <a:xfrm>
            <a:off x="9159642" y="3380901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Philadelphia – 62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8E9677-ADE9-4588-BAEF-42FECE7B67F0}"/>
              </a:ext>
            </a:extLst>
          </p:cNvPr>
          <p:cNvSpPr txBox="1"/>
          <p:nvPr/>
        </p:nvSpPr>
        <p:spPr>
          <a:xfrm>
            <a:off x="9358543" y="3114765"/>
            <a:ext cx="177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York – 92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3C607C-F968-4269-BE93-B74BA4459DE6}"/>
              </a:ext>
            </a:extLst>
          </p:cNvPr>
          <p:cNvSpPr txBox="1"/>
          <p:nvPr/>
        </p:nvSpPr>
        <p:spPr>
          <a:xfrm>
            <a:off x="9657104" y="2848629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Boston – 80 </a:t>
            </a:r>
            <a:r>
              <a:rPr lang="en-US" dirty="0" err="1"/>
              <a:t>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86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0F89C1-9859-4F14-AD44-F41C8869C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56"/>
          <a:stretch/>
        </p:blipFill>
        <p:spPr>
          <a:xfrm>
            <a:off x="0" y="0"/>
            <a:ext cx="12192000" cy="11096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93CC71-7AE6-48C5-A2B0-E49F2913E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4"/>
          <a:stretch/>
        </p:blipFill>
        <p:spPr>
          <a:xfrm>
            <a:off x="1936810" y="1145219"/>
            <a:ext cx="8318377" cy="571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48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D0027B-279F-4663-9532-AFFF192F1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242"/>
          <a:stretch/>
        </p:blipFill>
        <p:spPr>
          <a:xfrm>
            <a:off x="65939" y="49589"/>
            <a:ext cx="2848423" cy="10016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89790-3E3E-4728-BE34-87A422092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41"/>
          <a:stretch/>
        </p:blipFill>
        <p:spPr>
          <a:xfrm>
            <a:off x="1686390" y="1035711"/>
            <a:ext cx="10095568" cy="5199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8D6BD7-068F-4D00-B88A-A1EE33CC4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41" t="79913" r="78443" b="-1206"/>
          <a:stretch/>
        </p:blipFill>
        <p:spPr>
          <a:xfrm>
            <a:off x="65939" y="5750250"/>
            <a:ext cx="1770260" cy="109691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67B38DA-76EE-4567-B55C-66443588B70C}"/>
              </a:ext>
            </a:extLst>
          </p:cNvPr>
          <p:cNvSpPr/>
          <p:nvPr/>
        </p:nvSpPr>
        <p:spPr>
          <a:xfrm>
            <a:off x="9196803" y="2292658"/>
            <a:ext cx="1414047" cy="11363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E8E8B9-5E98-4DD3-9A15-F515D4E4051E}"/>
              </a:ext>
            </a:extLst>
          </p:cNvPr>
          <p:cNvSpPr txBox="1"/>
          <p:nvPr/>
        </p:nvSpPr>
        <p:spPr>
          <a:xfrm>
            <a:off x="6096000" y="6235545"/>
            <a:ext cx="5976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Decline in U.S. per capita ridership since 2014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81A486-E256-4E73-BA4E-2E8BFF763925}"/>
              </a:ext>
            </a:extLst>
          </p:cNvPr>
          <p:cNvSpPr txBox="1"/>
          <p:nvPr/>
        </p:nvSpPr>
        <p:spPr>
          <a:xfrm>
            <a:off x="289344" y="2388094"/>
            <a:ext cx="1301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Unlinked passenger trips means passengers are counted each time they enter a vehicle</a:t>
            </a:r>
          </a:p>
        </p:txBody>
      </p:sp>
    </p:spTree>
    <p:extLst>
      <p:ext uri="{BB962C8B-B14F-4D97-AF65-F5344CB8AC3E}">
        <p14:creationId xmlns:p14="http://schemas.microsoft.com/office/powerpoint/2010/main" val="1844328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0A13E0-5DBB-4E5C-8119-03C7AB693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53" y="1051243"/>
            <a:ext cx="11225894" cy="552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4AD911-0C78-49BB-9B29-34F1417C3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242"/>
          <a:stretch/>
        </p:blipFill>
        <p:spPr>
          <a:xfrm>
            <a:off x="65939" y="49589"/>
            <a:ext cx="2848423" cy="1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49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0A13E0-5DBB-4E5C-8119-03C7AB693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53" y="1013143"/>
            <a:ext cx="11225894" cy="5525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5C96FD-B24F-417B-876E-3737B467C51F}"/>
              </a:ext>
            </a:extLst>
          </p:cNvPr>
          <p:cNvSpPr txBox="1"/>
          <p:nvPr/>
        </p:nvSpPr>
        <p:spPr>
          <a:xfrm>
            <a:off x="2521258" y="2291007"/>
            <a:ext cx="4414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Seattle – investment in transit infrastructure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56990D-3577-4E7B-8131-0FB028C56D5D}"/>
              </a:ext>
            </a:extLst>
          </p:cNvPr>
          <p:cNvSpPr txBox="1"/>
          <p:nvPr/>
        </p:nvSpPr>
        <p:spPr>
          <a:xfrm>
            <a:off x="3641324" y="5364160"/>
            <a:ext cx="3120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New Orleans – natural disaster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CE8ECBD-C76B-41EB-ADA1-343931AB5B2F}"/>
              </a:ext>
            </a:extLst>
          </p:cNvPr>
          <p:cNvSpPr/>
          <p:nvPr/>
        </p:nvSpPr>
        <p:spPr>
          <a:xfrm>
            <a:off x="8504808" y="2770403"/>
            <a:ext cx="1127464" cy="10053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5EA31-1A57-4523-9484-22C9786B8EA2}"/>
              </a:ext>
            </a:extLst>
          </p:cNvPr>
          <p:cNvSpPr txBox="1"/>
          <p:nvPr/>
        </p:nvSpPr>
        <p:spPr>
          <a:xfrm>
            <a:off x="3167268" y="4374533"/>
            <a:ext cx="7536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Recent declines – more rideshares, old systems needing repairs, other factors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A47E4B-DBD6-46A5-A808-F108D5B4DA0C}"/>
              </a:ext>
            </a:extLst>
          </p:cNvPr>
          <p:cNvCxnSpPr/>
          <p:nvPr/>
        </p:nvCxnSpPr>
        <p:spPr>
          <a:xfrm flipV="1">
            <a:off x="6935351" y="3675924"/>
            <a:ext cx="1667111" cy="6986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7442C30-72D9-4C8B-84DA-3A1AB25532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242"/>
          <a:stretch/>
        </p:blipFill>
        <p:spPr>
          <a:xfrm>
            <a:off x="65939" y="49589"/>
            <a:ext cx="2848423" cy="1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50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73515-C527-4FB6-AA99-D292AF8E2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2" t="7669" r="4421" b="4894"/>
          <a:stretch/>
        </p:blipFill>
        <p:spPr>
          <a:xfrm>
            <a:off x="0" y="0"/>
            <a:ext cx="5356194" cy="23024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E68284-F42A-40D0-834A-1B58CF1D9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0" y="2302466"/>
            <a:ext cx="8365725" cy="45931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70BFE9-DB99-45E5-8932-1A02834F0CDC}"/>
              </a:ext>
            </a:extLst>
          </p:cNvPr>
          <p:cNvSpPr txBox="1"/>
          <p:nvPr/>
        </p:nvSpPr>
        <p:spPr>
          <a:xfrm>
            <a:off x="5474563" y="115409"/>
            <a:ext cx="62504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Metro: “</a:t>
            </a:r>
            <a:r>
              <a:rPr lang="en-US" dirty="0"/>
              <a:t>Metros are high capacity urban rail systems, running on </a:t>
            </a:r>
            <a:br>
              <a:rPr lang="en-US" dirty="0"/>
            </a:br>
            <a:r>
              <a:rPr lang="en-US" dirty="0"/>
              <a:t>an exclusive right-of-way. Metro lines included in the […]</a:t>
            </a:r>
          </a:p>
          <a:p>
            <a:r>
              <a:rPr lang="en-US" dirty="0"/>
              <a:t>statistics run with trains composed of a minimum of two cars </a:t>
            </a:r>
          </a:p>
          <a:p>
            <a:r>
              <a:rPr lang="en-US" dirty="0"/>
              <a:t>and with a total capacity of at least 100 passengers per train.”</a:t>
            </a:r>
          </a:p>
          <a:p>
            <a:r>
              <a:rPr lang="en-US" dirty="0"/>
              <a:t> – so this includes light and heavy rail (e.g. red and green lines)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1815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824937-73DA-4BFF-B98F-818166DB4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995"/>
            <a:ext cx="8096435" cy="5482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601F9-F53F-4C61-8EA4-2B3098C0B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280" y="4634144"/>
            <a:ext cx="4058719" cy="2225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1BEF9A-D7C3-4BF1-B388-1AE7EC542B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191"/>
          <a:stretch/>
        </p:blipFill>
        <p:spPr>
          <a:xfrm>
            <a:off x="4802819" y="-1"/>
            <a:ext cx="7389181" cy="4291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C7B2C-3532-43E8-AB82-019828CE3222}"/>
              </a:ext>
            </a:extLst>
          </p:cNvPr>
          <p:cNvSpPr txBox="1"/>
          <p:nvPr/>
        </p:nvSpPr>
        <p:spPr>
          <a:xfrm>
            <a:off x="0" y="0"/>
            <a:ext cx="402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ride = 1 trip, not necessarily 1 boarding</a:t>
            </a:r>
          </a:p>
        </p:txBody>
      </p:sp>
    </p:spTree>
    <p:extLst>
      <p:ext uri="{BB962C8B-B14F-4D97-AF65-F5344CB8AC3E}">
        <p14:creationId xmlns:p14="http://schemas.microsoft.com/office/powerpoint/2010/main" val="3450308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824937-73DA-4BFF-B98F-818166DB4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32852"/>
            <a:ext cx="8096435" cy="4825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601F9-F53F-4C61-8EA4-2B3098C0B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280" y="4634144"/>
            <a:ext cx="4058719" cy="2225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1BEF9A-D7C3-4BF1-B388-1AE7EC542B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191"/>
          <a:stretch/>
        </p:blipFill>
        <p:spPr>
          <a:xfrm>
            <a:off x="6294268" y="-1"/>
            <a:ext cx="5897732" cy="34254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C7B2C-3532-43E8-AB82-019828CE3222}"/>
              </a:ext>
            </a:extLst>
          </p:cNvPr>
          <p:cNvSpPr txBox="1"/>
          <p:nvPr/>
        </p:nvSpPr>
        <p:spPr>
          <a:xfrm>
            <a:off x="0" y="0"/>
            <a:ext cx="402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ride = 1 trip, not necessarily 1 boarding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2BA21A-D24D-4A5C-924D-6C03AB2CBBC9}"/>
              </a:ext>
            </a:extLst>
          </p:cNvPr>
          <p:cNvCxnSpPr/>
          <p:nvPr/>
        </p:nvCxnSpPr>
        <p:spPr>
          <a:xfrm>
            <a:off x="2133600" y="2466975"/>
            <a:ext cx="657225" cy="2476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96A734-06AF-4332-9A9C-3CE34B21C26B}"/>
              </a:ext>
            </a:extLst>
          </p:cNvPr>
          <p:cNvCxnSpPr/>
          <p:nvPr/>
        </p:nvCxnSpPr>
        <p:spPr>
          <a:xfrm>
            <a:off x="3276600" y="4905375"/>
            <a:ext cx="745720" cy="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30A6932-3F67-4B0C-999F-C8285EA03C95}"/>
              </a:ext>
            </a:extLst>
          </p:cNvPr>
          <p:cNvSpPr txBox="1"/>
          <p:nvPr/>
        </p:nvSpPr>
        <p:spPr>
          <a:xfrm>
            <a:off x="3009900" y="3795587"/>
            <a:ext cx="3828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Not really increasing in North America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but increasing in Canada…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…decreasing in the U.S.</a:t>
            </a:r>
          </a:p>
        </p:txBody>
      </p:sp>
    </p:spTree>
    <p:extLst>
      <p:ext uri="{BB962C8B-B14F-4D97-AF65-F5344CB8AC3E}">
        <p14:creationId xmlns:p14="http://schemas.microsoft.com/office/powerpoint/2010/main" val="3529187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A3593-A36F-4579-BCEA-89EBA1834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4" y="1295400"/>
            <a:ext cx="12060213" cy="42862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AD1415-0BA1-43DD-A6EF-523E4B6024AB}"/>
              </a:ext>
            </a:extLst>
          </p:cNvPr>
          <p:cNvSpPr/>
          <p:nvPr/>
        </p:nvSpPr>
        <p:spPr>
          <a:xfrm>
            <a:off x="171450" y="1447800"/>
            <a:ext cx="2076450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7969D-3C0D-4047-98A4-04E6A6FCC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"/>
            <a:ext cx="7887383" cy="11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33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9B5AA5-713F-41AD-9AF2-6551EBEAB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98" y="0"/>
            <a:ext cx="10653204" cy="68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43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9B5AA5-713F-41AD-9AF2-6551EBEAB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98" y="0"/>
            <a:ext cx="10653204" cy="6859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81B21B-07E7-4EDC-8C42-E4C912EF4D17}"/>
              </a:ext>
            </a:extLst>
          </p:cNvPr>
          <p:cNvSpPr txBox="1"/>
          <p:nvPr/>
        </p:nvSpPr>
        <p:spPr>
          <a:xfrm>
            <a:off x="2573078" y="5097183"/>
            <a:ext cx="1148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Chicago “L” (1892)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8411D-CA75-41A7-8005-76DD67653330}"/>
              </a:ext>
            </a:extLst>
          </p:cNvPr>
          <p:cNvSpPr txBox="1"/>
          <p:nvPr/>
        </p:nvSpPr>
        <p:spPr>
          <a:xfrm>
            <a:off x="3604437" y="4120403"/>
            <a:ext cx="1733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Boston MBTA (1901)</a:t>
            </a:r>
          </a:p>
          <a:p>
            <a:r>
              <a:rPr lang="en-US" sz="800" b="1" dirty="0"/>
              <a:t> </a:t>
            </a:r>
            <a:br>
              <a:rPr lang="en-US" b="1" dirty="0"/>
            </a:br>
            <a:r>
              <a:rPr lang="en-US" b="1" dirty="0"/>
              <a:t>NY Subway (1904)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0E7770-F9BF-4490-8413-4262A63215BB}"/>
              </a:ext>
            </a:extLst>
          </p:cNvPr>
          <p:cNvSpPr txBox="1"/>
          <p:nvPr/>
        </p:nvSpPr>
        <p:spPr>
          <a:xfrm>
            <a:off x="5408117" y="3542911"/>
            <a:ext cx="114831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Toronto </a:t>
            </a:r>
            <a:br>
              <a:rPr lang="en-US" b="1" dirty="0"/>
            </a:br>
            <a:r>
              <a:rPr lang="en-US" b="1" dirty="0"/>
              <a:t>Subway </a:t>
            </a:r>
            <a:br>
              <a:rPr lang="en-US" b="1" dirty="0"/>
            </a:br>
            <a:r>
              <a:rPr lang="en-US" b="1" dirty="0"/>
              <a:t>(1954)</a:t>
            </a:r>
          </a:p>
          <a:p>
            <a:r>
              <a:rPr lang="en-US" sz="800" b="1" dirty="0"/>
              <a:t> </a:t>
            </a:r>
            <a:br>
              <a:rPr lang="en-US" b="1" dirty="0"/>
            </a:br>
            <a:r>
              <a:rPr lang="en-US" b="1" dirty="0"/>
              <a:t>Cleveland </a:t>
            </a:r>
            <a:br>
              <a:rPr lang="en-US" b="1" dirty="0"/>
            </a:br>
            <a:r>
              <a:rPr lang="en-US" b="1" dirty="0"/>
              <a:t>RTA</a:t>
            </a:r>
          </a:p>
          <a:p>
            <a:r>
              <a:rPr lang="en-US" b="1" dirty="0"/>
              <a:t>(1955)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75E728-3318-43C0-B281-CA1BEFD53547}"/>
              </a:ext>
            </a:extLst>
          </p:cNvPr>
          <p:cNvSpPr txBox="1"/>
          <p:nvPr/>
        </p:nvSpPr>
        <p:spPr>
          <a:xfrm>
            <a:off x="6368904" y="3658738"/>
            <a:ext cx="1148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Montreal </a:t>
            </a:r>
            <a:br>
              <a:rPr lang="en-US" b="1" dirty="0"/>
            </a:br>
            <a:r>
              <a:rPr lang="en-US" b="1" dirty="0"/>
              <a:t>Metro</a:t>
            </a:r>
            <a:br>
              <a:rPr lang="en-US" b="1" dirty="0"/>
            </a:br>
            <a:r>
              <a:rPr lang="en-US" b="1" dirty="0"/>
              <a:t>(1966)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1B4F9-4E7F-4097-B272-D2A29E22E203}"/>
              </a:ext>
            </a:extLst>
          </p:cNvPr>
          <p:cNvSpPr txBox="1"/>
          <p:nvPr/>
        </p:nvSpPr>
        <p:spPr>
          <a:xfrm>
            <a:off x="6556433" y="338394"/>
            <a:ext cx="114831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SF Bay BART (1972)</a:t>
            </a:r>
          </a:p>
          <a:p>
            <a:endParaRPr lang="en-US" sz="800" b="1" dirty="0"/>
          </a:p>
          <a:p>
            <a:r>
              <a:rPr lang="en-US" b="1" dirty="0"/>
              <a:t>DC </a:t>
            </a:r>
            <a:br>
              <a:rPr lang="en-US" b="1" dirty="0"/>
            </a:br>
            <a:r>
              <a:rPr lang="en-US" b="1" dirty="0"/>
              <a:t>Metro (1976)</a:t>
            </a:r>
          </a:p>
          <a:p>
            <a:r>
              <a:rPr lang="en-US" sz="800" b="1" dirty="0"/>
              <a:t> </a:t>
            </a:r>
          </a:p>
          <a:p>
            <a:r>
              <a:rPr lang="en-US" b="1" dirty="0"/>
              <a:t>Atlanta MARTA (1979)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8DA45D-9AA7-44F2-B502-111BDDA1FC7F}"/>
              </a:ext>
            </a:extLst>
          </p:cNvPr>
          <p:cNvSpPr txBox="1"/>
          <p:nvPr/>
        </p:nvSpPr>
        <p:spPr>
          <a:xfrm>
            <a:off x="7447799" y="61129"/>
            <a:ext cx="122837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BaltimoreMetro</a:t>
            </a:r>
            <a:r>
              <a:rPr lang="en-US" b="1" dirty="0"/>
              <a:t> (1983)</a:t>
            </a:r>
          </a:p>
          <a:p>
            <a:endParaRPr lang="en-US" sz="800" b="1" dirty="0"/>
          </a:p>
          <a:p>
            <a:r>
              <a:rPr lang="en-US" b="1" dirty="0"/>
              <a:t>Miami</a:t>
            </a:r>
            <a:br>
              <a:rPr lang="en-US" b="1" dirty="0"/>
            </a:br>
            <a:r>
              <a:rPr lang="en-US" b="1" dirty="0"/>
              <a:t>Metro (1984)</a:t>
            </a:r>
          </a:p>
          <a:p>
            <a:r>
              <a:rPr lang="en-US" sz="800" b="1" dirty="0"/>
              <a:t> </a:t>
            </a:r>
          </a:p>
          <a:p>
            <a:r>
              <a:rPr lang="en-US" b="1" dirty="0" err="1"/>
              <a:t>VancouverSkyTrain</a:t>
            </a:r>
            <a:r>
              <a:rPr lang="en-US" b="1" dirty="0"/>
              <a:t> (1985)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55C33-30F4-43AE-8F27-D1A22BA2602C}"/>
              </a:ext>
            </a:extLst>
          </p:cNvPr>
          <p:cNvSpPr txBox="1"/>
          <p:nvPr/>
        </p:nvSpPr>
        <p:spPr>
          <a:xfrm>
            <a:off x="8326911" y="1015236"/>
            <a:ext cx="1148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</a:t>
            </a:r>
            <a:br>
              <a:rPr lang="en-US" b="1" dirty="0"/>
            </a:br>
            <a:r>
              <a:rPr lang="en-US" b="1" dirty="0"/>
              <a:t>Metro (1993)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7A4792-F1D9-425D-A928-165E2EB307BC}"/>
              </a:ext>
            </a:extLst>
          </p:cNvPr>
          <p:cNvSpPr txBox="1"/>
          <p:nvPr/>
        </p:nvSpPr>
        <p:spPr>
          <a:xfrm>
            <a:off x="8775410" y="45953"/>
            <a:ext cx="161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San Juan</a:t>
            </a:r>
            <a:br>
              <a:rPr lang="en-US" b="1" dirty="0"/>
            </a:br>
            <a:r>
              <a:rPr lang="en-US" b="1" dirty="0" err="1"/>
              <a:t>Tren</a:t>
            </a:r>
            <a:r>
              <a:rPr lang="en-US" b="1" dirty="0"/>
              <a:t> </a:t>
            </a:r>
            <a:r>
              <a:rPr lang="en-US" b="1" dirty="0" err="1"/>
              <a:t>Urbano</a:t>
            </a:r>
            <a:br>
              <a:rPr lang="en-US" b="1" dirty="0"/>
            </a:br>
            <a:r>
              <a:rPr lang="en-US" b="1" dirty="0"/>
              <a:t>(2004)</a:t>
            </a:r>
          </a:p>
        </p:txBody>
      </p:sp>
    </p:spTree>
    <p:extLst>
      <p:ext uri="{BB962C8B-B14F-4D97-AF65-F5344CB8AC3E}">
        <p14:creationId xmlns:p14="http://schemas.microsoft.com/office/powerpoint/2010/main" val="2755069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6868BD-310F-4333-B3A3-D024D3A63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367"/>
          <a:stretch/>
        </p:blipFill>
        <p:spPr>
          <a:xfrm>
            <a:off x="295050" y="2090896"/>
            <a:ext cx="8620126" cy="4775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FE540-69A5-4FFF-98AD-460F73CF2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26" t="53191" b="24044"/>
          <a:stretch/>
        </p:blipFill>
        <p:spPr>
          <a:xfrm>
            <a:off x="8943975" y="5061494"/>
            <a:ext cx="3248025" cy="16265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676195-0E46-4D17-BC69-5C8ED4608A1A}"/>
              </a:ext>
            </a:extLst>
          </p:cNvPr>
          <p:cNvSpPr/>
          <p:nvPr/>
        </p:nvSpPr>
        <p:spPr>
          <a:xfrm>
            <a:off x="6848250" y="2551815"/>
            <a:ext cx="1247775" cy="27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DB936F-D09A-49C4-AB00-AD8F54CC2F4C}"/>
              </a:ext>
            </a:extLst>
          </p:cNvPr>
          <p:cNvSpPr/>
          <p:nvPr/>
        </p:nvSpPr>
        <p:spPr>
          <a:xfrm>
            <a:off x="6848250" y="3847215"/>
            <a:ext cx="1819275" cy="1952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4FF02-86B8-4535-8A37-912055EEA459}"/>
              </a:ext>
            </a:extLst>
          </p:cNvPr>
          <p:cNvSpPr txBox="1"/>
          <p:nvPr/>
        </p:nvSpPr>
        <p:spPr>
          <a:xfrm>
            <a:off x="2323875" y="1313565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(diesel bus)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C5234F8-120A-4CBB-962E-48F841BD66F4}"/>
              </a:ext>
            </a:extLst>
          </p:cNvPr>
          <p:cNvCxnSpPr>
            <a:stCxn id="6" idx="2"/>
          </p:cNvCxnSpPr>
          <p:nvPr/>
        </p:nvCxnSpPr>
        <p:spPr>
          <a:xfrm flipH="1">
            <a:off x="2954015" y="1682897"/>
            <a:ext cx="1" cy="17928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D86741-39B8-430F-ACBB-CAE738BB4594}"/>
              </a:ext>
            </a:extLst>
          </p:cNvPr>
          <p:cNvSpPr txBox="1"/>
          <p:nvPr/>
        </p:nvSpPr>
        <p:spPr>
          <a:xfrm>
            <a:off x="7472137" y="1382866"/>
            <a:ext cx="4505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Ridership is helpful for lowering emissions!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FF65E6-A7AE-4593-B509-10BFA2E69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887383" cy="11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44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6EBDC7-9C4D-47E8-97EB-B31E85D5E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242"/>
          <a:stretch/>
        </p:blipFill>
        <p:spPr>
          <a:xfrm>
            <a:off x="65939" y="49589"/>
            <a:ext cx="2848423" cy="1001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E7E95C-3467-4F5E-8DE0-9935B26C3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868" y="172305"/>
            <a:ext cx="6657193" cy="6513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B3DB27-7FF8-4A7C-A70D-6D30F3435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650" y="2098315"/>
            <a:ext cx="3555424" cy="266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8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833835-907C-4494-8125-DCE25F08D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21272"/>
          <a:stretch/>
        </p:blipFill>
        <p:spPr>
          <a:xfrm>
            <a:off x="-1" y="74077"/>
            <a:ext cx="12181597" cy="4812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D2453C-B600-4FC9-909B-573CDF56D4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60" r="68679"/>
          <a:stretch/>
        </p:blipFill>
        <p:spPr>
          <a:xfrm>
            <a:off x="3060615" y="5000625"/>
            <a:ext cx="6060363" cy="17335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B7C2E0-E188-4657-951D-5B54E13C7F72}"/>
              </a:ext>
            </a:extLst>
          </p:cNvPr>
          <p:cNvSpPr/>
          <p:nvPr/>
        </p:nvSpPr>
        <p:spPr>
          <a:xfrm>
            <a:off x="238125" y="2105025"/>
            <a:ext cx="11744326" cy="40005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61738-9558-47B4-A677-08B63A971E31}"/>
              </a:ext>
            </a:extLst>
          </p:cNvPr>
          <p:cNvSpPr/>
          <p:nvPr/>
        </p:nvSpPr>
        <p:spPr>
          <a:xfrm>
            <a:off x="218633" y="1219200"/>
            <a:ext cx="11744326" cy="400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90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833835-907C-4494-8125-DCE25F08D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" t="10631" r="2648" b="21272"/>
          <a:stretch/>
        </p:blipFill>
        <p:spPr>
          <a:xfrm>
            <a:off x="9525" y="0"/>
            <a:ext cx="12124447" cy="4162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D2453C-B600-4FC9-909B-573CDF56D4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60" r="68679"/>
          <a:stretch/>
        </p:blipFill>
        <p:spPr>
          <a:xfrm>
            <a:off x="58028" y="4162425"/>
            <a:ext cx="6060363" cy="17335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B7C2E0-E188-4657-951D-5B54E13C7F72}"/>
              </a:ext>
            </a:extLst>
          </p:cNvPr>
          <p:cNvSpPr/>
          <p:nvPr/>
        </p:nvSpPr>
        <p:spPr>
          <a:xfrm>
            <a:off x="190501" y="1381126"/>
            <a:ext cx="11744326" cy="40005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61738-9558-47B4-A677-08B63A971E31}"/>
              </a:ext>
            </a:extLst>
          </p:cNvPr>
          <p:cNvSpPr/>
          <p:nvPr/>
        </p:nvSpPr>
        <p:spPr>
          <a:xfrm>
            <a:off x="190501" y="495300"/>
            <a:ext cx="11744326" cy="400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46A6E3-12F0-4326-B0E3-9EDB786E76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3"/>
          <a:stretch/>
        </p:blipFill>
        <p:spPr>
          <a:xfrm>
            <a:off x="6638925" y="1962149"/>
            <a:ext cx="5542671" cy="48958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4E29D4-8F2C-4264-82F3-AEE71DB63141}"/>
              </a:ext>
            </a:extLst>
          </p:cNvPr>
          <p:cNvSpPr/>
          <p:nvPr/>
        </p:nvSpPr>
        <p:spPr>
          <a:xfrm>
            <a:off x="190501" y="938213"/>
            <a:ext cx="11744326" cy="40005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A4C22B-691F-4667-A803-0641C859F655}"/>
              </a:ext>
            </a:extLst>
          </p:cNvPr>
          <p:cNvSpPr txBox="1"/>
          <p:nvPr/>
        </p:nvSpPr>
        <p:spPr>
          <a:xfrm>
            <a:off x="266700" y="5781675"/>
            <a:ext cx="5972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TNC</a:t>
            </a:r>
            <a:r>
              <a:rPr lang="en-US" sz="2800" dirty="0"/>
              <a:t> – Transport Network Company, like Uber and Lyft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50210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88072-C140-463F-9A1E-C3CAFC447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" y="204788"/>
            <a:ext cx="12186669" cy="644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64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13C783-5AB6-4B7D-968C-F50BB68A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398" y="0"/>
            <a:ext cx="850320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B61BDC-FF02-450B-8899-DE8D34679B6B}"/>
              </a:ext>
            </a:extLst>
          </p:cNvPr>
          <p:cNvSpPr/>
          <p:nvPr/>
        </p:nvSpPr>
        <p:spPr>
          <a:xfrm>
            <a:off x="1638300" y="1047750"/>
            <a:ext cx="8858249" cy="2162175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62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BACD4-BA3D-4F0D-8A18-8D327C23B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40051" cy="723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6E050-9493-4F4E-8541-AE137056A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063" y="0"/>
            <a:ext cx="322933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DD987A-DBF2-4D21-8F05-8D1E3335C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04074"/>
            <a:ext cx="4400550" cy="6753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345D11-B158-4689-95E0-573FC3AE3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13" y="2887842"/>
            <a:ext cx="4400550" cy="3684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63E05D-D015-42B8-A5C3-0B98FE0A1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" y="2055826"/>
            <a:ext cx="4858854" cy="70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4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2988C7-E678-450D-B7E6-3F6223F8E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64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A3593-A36F-4579-BCEA-89EBA1834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103"/>
            <a:ext cx="9160494" cy="32556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AD1415-0BA1-43DD-A6EF-523E4B6024AB}"/>
              </a:ext>
            </a:extLst>
          </p:cNvPr>
          <p:cNvSpPr/>
          <p:nvPr/>
        </p:nvSpPr>
        <p:spPr>
          <a:xfrm>
            <a:off x="152400" y="0"/>
            <a:ext cx="2076450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18981-29A4-424E-A23F-3C707180B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4282217"/>
            <a:ext cx="609600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7DCD38-6742-491E-B350-A81B6A64F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695700"/>
            <a:ext cx="3714605" cy="5865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8B6FCA-7E84-4BC3-9F35-19590A3A72B3}"/>
              </a:ext>
            </a:extLst>
          </p:cNvPr>
          <p:cNvSpPr/>
          <p:nvPr/>
        </p:nvSpPr>
        <p:spPr>
          <a:xfrm>
            <a:off x="6455394" y="3557220"/>
            <a:ext cx="56223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“In 2017, light-duty vehicles in the United States […] produced 1,098 million metric tons of carbon dioxide equivalents.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percent cut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therefore, would be roughly 110 million metric tons of carbon dioxide, or the same as taking about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coal-fired power plants offline for a year.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97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1E1E9F-4699-49A9-B436-B483EF0EA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6"/>
            <a:ext cx="10333608" cy="65809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10EAF0-EE43-4F2F-A424-44E40052F196}"/>
              </a:ext>
            </a:extLst>
          </p:cNvPr>
          <p:cNvSpPr/>
          <p:nvPr/>
        </p:nvSpPr>
        <p:spPr>
          <a:xfrm>
            <a:off x="8049087" y="6392939"/>
            <a:ext cx="4142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https://upload.wikimedia.org/wikipedia/commons/e/ec/High_Speed_Railroad_Map_of_the_United_States_2013.svg</a:t>
            </a:r>
          </a:p>
        </p:txBody>
      </p:sp>
    </p:spTree>
    <p:extLst>
      <p:ext uri="{BB962C8B-B14F-4D97-AF65-F5344CB8AC3E}">
        <p14:creationId xmlns:p14="http://schemas.microsoft.com/office/powerpoint/2010/main" val="2213915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68D7F-D9D1-4DB3-AF61-BDE6465A0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95" y="2277122"/>
            <a:ext cx="6013141" cy="45098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E71F0B-F796-4B20-AD97-C69629F55DD9}"/>
              </a:ext>
            </a:extLst>
          </p:cNvPr>
          <p:cNvSpPr/>
          <p:nvPr/>
        </p:nvSpPr>
        <p:spPr>
          <a:xfrm>
            <a:off x="174595" y="159799"/>
            <a:ext cx="61019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</a:t>
            </a:r>
            <a:r>
              <a:rPr lang="en-US" b="1" dirty="0" err="1"/>
              <a:t>Coradia</a:t>
            </a:r>
            <a:r>
              <a:rPr lang="en-US" b="1" dirty="0"/>
              <a:t> </a:t>
            </a:r>
            <a:r>
              <a:rPr lang="en-US" b="1" dirty="0" err="1"/>
              <a:t>iLint</a:t>
            </a:r>
            <a:r>
              <a:rPr lang="en-US" b="1" dirty="0"/>
              <a:t> </a:t>
            </a:r>
            <a:r>
              <a:rPr lang="en-US" dirty="0"/>
              <a:t>Announced at InnoTrans 2016, the new model is the world's first production hydrogen-powered trainset. The </a:t>
            </a:r>
            <a:r>
              <a:rPr lang="en-US" dirty="0" err="1"/>
              <a:t>Coradia</a:t>
            </a:r>
            <a:r>
              <a:rPr lang="en-US" dirty="0"/>
              <a:t> </a:t>
            </a:r>
            <a:r>
              <a:rPr lang="en-US" dirty="0" err="1"/>
              <a:t>iLint</a:t>
            </a:r>
            <a:r>
              <a:rPr lang="en-US" dirty="0"/>
              <a:t> is able to reach 140 </a:t>
            </a:r>
            <a:r>
              <a:rPr lang="en-US" dirty="0" err="1"/>
              <a:t>kilometres</a:t>
            </a:r>
            <a:r>
              <a:rPr lang="en-US" dirty="0"/>
              <a:t> per hour (87 mph) and travel 600–800 </a:t>
            </a:r>
            <a:r>
              <a:rPr lang="en-US" dirty="0" err="1"/>
              <a:t>kilometres</a:t>
            </a:r>
            <a:r>
              <a:rPr lang="en-US" dirty="0"/>
              <a:t> (370–500 mi) on a full tank of hydrogen. On 16 September 2018, the first </a:t>
            </a:r>
            <a:r>
              <a:rPr lang="en-US" dirty="0" err="1"/>
              <a:t>Coradia</a:t>
            </a:r>
            <a:r>
              <a:rPr lang="en-US" dirty="0"/>
              <a:t> </a:t>
            </a:r>
            <a:r>
              <a:rPr lang="en-US" dirty="0" err="1"/>
              <a:t>iLint</a:t>
            </a:r>
            <a:r>
              <a:rPr lang="en-US" dirty="0"/>
              <a:t> entered service on the Buxtehude-</a:t>
            </a:r>
            <a:r>
              <a:rPr lang="en-US" dirty="0" err="1"/>
              <a:t>Bremervörde</a:t>
            </a:r>
            <a:r>
              <a:rPr lang="en-US" dirty="0"/>
              <a:t>-Bremerhaven-Cuxhaven line in Lower Saxony, Germany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049BC7-AE54-4263-B28C-8FEC0FD17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476" y="431126"/>
            <a:ext cx="5269455" cy="3519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C94AE2-35F3-4996-A1C9-B2CE6F2FCD51}"/>
              </a:ext>
            </a:extLst>
          </p:cNvPr>
          <p:cNvSpPr/>
          <p:nvPr/>
        </p:nvSpPr>
        <p:spPr>
          <a:xfrm>
            <a:off x="6378496" y="61794"/>
            <a:ext cx="5167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Foton</a:t>
            </a:r>
            <a:r>
              <a:rPr lang="en-US" b="1" dirty="0"/>
              <a:t> BJ6123FCEVCH-1 fuel cell bus in Beijing, China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9D5A0-B2A9-499A-AE52-D94C666A9EDD}"/>
              </a:ext>
            </a:extLst>
          </p:cNvPr>
          <p:cNvSpPr txBox="1"/>
          <p:nvPr/>
        </p:nvSpPr>
        <p:spPr>
          <a:xfrm>
            <a:off x="6494476" y="4145872"/>
            <a:ext cx="54282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Fuel cell busses in Beijing on experimental basis in 2006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busses in Sao Paulo in 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2010-2015 Whistler, BC (Canada) had the largest fleet, put in place for the winter Olympics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 was planning something similar for 2020 Olympics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United Technologies </a:t>
            </a:r>
            <a:r>
              <a:rPr lang="en-US" dirty="0" err="1"/>
              <a:t>Corportation</a:t>
            </a:r>
            <a:r>
              <a:rPr lang="en-US" dirty="0"/>
              <a:t> (Hartford, CT) produces busses in operation in California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17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68D7F-D9D1-4DB3-AF61-BDE6465A0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95" y="2277122"/>
            <a:ext cx="6013141" cy="45098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E71F0B-F796-4B20-AD97-C69629F55DD9}"/>
              </a:ext>
            </a:extLst>
          </p:cNvPr>
          <p:cNvSpPr/>
          <p:nvPr/>
        </p:nvSpPr>
        <p:spPr>
          <a:xfrm>
            <a:off x="174595" y="159799"/>
            <a:ext cx="61019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</a:t>
            </a:r>
            <a:r>
              <a:rPr lang="en-US" b="1" dirty="0" err="1"/>
              <a:t>Coradia</a:t>
            </a:r>
            <a:r>
              <a:rPr lang="en-US" b="1" dirty="0"/>
              <a:t> </a:t>
            </a:r>
            <a:r>
              <a:rPr lang="en-US" b="1" dirty="0" err="1"/>
              <a:t>iLint</a:t>
            </a:r>
            <a:r>
              <a:rPr lang="en-US" b="1" dirty="0"/>
              <a:t> </a:t>
            </a:r>
            <a:r>
              <a:rPr lang="en-US" dirty="0"/>
              <a:t>Announced at InnoTrans 2016, the new model is the world's first production hydrogen-powered trainset. The </a:t>
            </a:r>
            <a:r>
              <a:rPr lang="en-US" dirty="0" err="1"/>
              <a:t>Coradia</a:t>
            </a:r>
            <a:r>
              <a:rPr lang="en-US" dirty="0"/>
              <a:t> </a:t>
            </a:r>
            <a:r>
              <a:rPr lang="en-US" dirty="0" err="1"/>
              <a:t>iLint</a:t>
            </a:r>
            <a:r>
              <a:rPr lang="en-US" dirty="0"/>
              <a:t> is able to reach 140 </a:t>
            </a:r>
            <a:r>
              <a:rPr lang="en-US" dirty="0" err="1"/>
              <a:t>kilometres</a:t>
            </a:r>
            <a:r>
              <a:rPr lang="en-US" dirty="0"/>
              <a:t> per hour (87 mph) and travel 600–800 </a:t>
            </a:r>
            <a:r>
              <a:rPr lang="en-US" dirty="0" err="1"/>
              <a:t>kilometres</a:t>
            </a:r>
            <a:r>
              <a:rPr lang="en-US" dirty="0"/>
              <a:t> (370–500 mi) on a full tank of hydrogen. On 16 September 2018, the first </a:t>
            </a:r>
            <a:r>
              <a:rPr lang="en-US" dirty="0" err="1"/>
              <a:t>Coradia</a:t>
            </a:r>
            <a:r>
              <a:rPr lang="en-US" dirty="0"/>
              <a:t> </a:t>
            </a:r>
            <a:r>
              <a:rPr lang="en-US" dirty="0" err="1"/>
              <a:t>iLint</a:t>
            </a:r>
            <a:r>
              <a:rPr lang="en-US" dirty="0"/>
              <a:t> entered service on the Buxtehude-</a:t>
            </a:r>
            <a:r>
              <a:rPr lang="en-US" dirty="0" err="1"/>
              <a:t>Bremervörde</a:t>
            </a:r>
            <a:r>
              <a:rPr lang="en-US" dirty="0"/>
              <a:t>-Bremerhaven-Cuxhaven line in Lower Saxony, Germany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049BC7-AE54-4263-B28C-8FEC0FD17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476" y="431126"/>
            <a:ext cx="5269455" cy="3519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C94AE2-35F3-4996-A1C9-B2CE6F2FCD51}"/>
              </a:ext>
            </a:extLst>
          </p:cNvPr>
          <p:cNvSpPr/>
          <p:nvPr/>
        </p:nvSpPr>
        <p:spPr>
          <a:xfrm>
            <a:off x="6378496" y="61794"/>
            <a:ext cx="5167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Foton</a:t>
            </a:r>
            <a:r>
              <a:rPr lang="en-US" b="1" dirty="0"/>
              <a:t> BJ6123FCEVCH-1 fuel cell bus in Beijing, China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9D5A0-B2A9-499A-AE52-D94C666A9EDD}"/>
              </a:ext>
            </a:extLst>
          </p:cNvPr>
          <p:cNvSpPr txBox="1"/>
          <p:nvPr/>
        </p:nvSpPr>
        <p:spPr>
          <a:xfrm>
            <a:off x="6494476" y="4145872"/>
            <a:ext cx="54282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Fuel cell busses in Beijing on experimental basis in 2006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busses in Sao Paulo in 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2010-2015 Whistler, BC (Canada) had the largest fleet, put in place for the winter Olympics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 was planning something similar for 2020 Olympics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United Technologies </a:t>
            </a:r>
            <a:r>
              <a:rPr lang="en-US" dirty="0" err="1"/>
              <a:t>Corportation</a:t>
            </a:r>
            <a:r>
              <a:rPr lang="en-US" dirty="0"/>
              <a:t> (Hartford, CT) produces busses in operation in California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6AFE3418-DA97-452F-B120-B1302C61CB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lightningBol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856A3-8B5B-4665-BC2F-FF282BCFADE1}"/>
              </a:ext>
            </a:extLst>
          </p:cNvPr>
          <p:cNvSpPr txBox="1"/>
          <p:nvPr/>
        </p:nvSpPr>
        <p:spPr>
          <a:xfrm>
            <a:off x="1704513" y="949911"/>
            <a:ext cx="4261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17 % of the bus fleet in China (421,000 busses) are electric busses. This is 99% of the world’s electric busses!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30B971-C511-4C99-97A3-EE534B0B3FA1}"/>
              </a:ext>
            </a:extLst>
          </p:cNvPr>
          <p:cNvSpPr txBox="1"/>
          <p:nvPr/>
        </p:nvSpPr>
        <p:spPr>
          <a:xfrm>
            <a:off x="5264458" y="3090565"/>
            <a:ext cx="4261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2,250 in Europe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0DDB3A-681B-4978-82D0-8DD6CCFD71C1}"/>
              </a:ext>
            </a:extLst>
          </p:cNvPr>
          <p:cNvSpPr txBox="1"/>
          <p:nvPr/>
        </p:nvSpPr>
        <p:spPr>
          <a:xfrm>
            <a:off x="7395098" y="4604950"/>
            <a:ext cx="4261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300 in USA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F74A8-541E-4AC6-B2F0-DFB9AC2A35FD}"/>
              </a:ext>
            </a:extLst>
          </p:cNvPr>
          <p:cNvSpPr txBox="1"/>
          <p:nvPr/>
        </p:nvSpPr>
        <p:spPr>
          <a:xfrm>
            <a:off x="9111448" y="5577033"/>
            <a:ext cx="4261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 of 2019…</a:t>
            </a:r>
          </a:p>
        </p:txBody>
      </p:sp>
    </p:spTree>
    <p:extLst>
      <p:ext uri="{BB962C8B-B14F-4D97-AF65-F5344CB8AC3E}">
        <p14:creationId xmlns:p14="http://schemas.microsoft.com/office/powerpoint/2010/main" val="3927087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233822-546C-497A-987D-9DBA8D3CD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201BA5-2052-44E5-896D-864011184A5B}"/>
              </a:ext>
            </a:extLst>
          </p:cNvPr>
          <p:cNvSpPr/>
          <p:nvPr/>
        </p:nvSpPr>
        <p:spPr>
          <a:xfrm>
            <a:off x="6903720" y="65810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https://i.pinimg.com/originals/f3/40/f6/f340f65b12d2333844b29d8e12f72629.jpg</a:t>
            </a:r>
          </a:p>
        </p:txBody>
      </p:sp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EE0164E9-349D-47A0-8EE6-D4A4FF5B1C43}"/>
              </a:ext>
            </a:extLst>
          </p:cNvPr>
          <p:cNvSpPr/>
          <p:nvPr/>
        </p:nvSpPr>
        <p:spPr>
          <a:xfrm rot="20373292">
            <a:off x="995169" y="3064081"/>
            <a:ext cx="11194963" cy="1783080"/>
          </a:xfrm>
          <a:prstGeom prst="stripedRight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F22655-8B24-49F5-A56D-764D3E9DDC23}"/>
              </a:ext>
            </a:extLst>
          </p:cNvPr>
          <p:cNvSpPr txBox="1"/>
          <p:nvPr/>
        </p:nvSpPr>
        <p:spPr>
          <a:xfrm>
            <a:off x="853466" y="0"/>
            <a:ext cx="292605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Improve ridership:</a:t>
            </a:r>
          </a:p>
          <a:p>
            <a:r>
              <a:rPr lang="en-US" sz="2800" dirty="0"/>
              <a:t>Frequent, reliable service with easy (walkable) access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6B21E8-B756-4BAA-BBE7-197E5DFBD54D}"/>
              </a:ext>
            </a:extLst>
          </p:cNvPr>
          <p:cNvSpPr txBox="1"/>
          <p:nvPr/>
        </p:nvSpPr>
        <p:spPr>
          <a:xfrm>
            <a:off x="3962400" y="0"/>
            <a:ext cx="32156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Expand Infrastructure:</a:t>
            </a:r>
          </a:p>
          <a:p>
            <a:r>
              <a:rPr lang="en-US" sz="2800" dirty="0"/>
              <a:t>Transit-oriented development, a complete/connected transit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C2237-BC7B-4A0F-B789-C0F70FEACE81}"/>
              </a:ext>
            </a:extLst>
          </p:cNvPr>
          <p:cNvSpPr txBox="1"/>
          <p:nvPr/>
        </p:nvSpPr>
        <p:spPr>
          <a:xfrm>
            <a:off x="7360894" y="0"/>
            <a:ext cx="32156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Carbon Neutrality:</a:t>
            </a:r>
          </a:p>
          <a:p>
            <a:r>
              <a:rPr lang="en-US" sz="2800" dirty="0"/>
              <a:t>Electrify/</a:t>
            </a:r>
            <a:r>
              <a:rPr lang="en-US" sz="2800" dirty="0" err="1"/>
              <a:t>hydrogenify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4EF47-8BAD-4EE2-98FB-AF6D3DC10A3C}"/>
              </a:ext>
            </a:extLst>
          </p:cNvPr>
          <p:cNvSpPr txBox="1"/>
          <p:nvPr/>
        </p:nvSpPr>
        <p:spPr>
          <a:xfrm rot="20377054">
            <a:off x="2671872" y="4397326"/>
            <a:ext cx="4357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Time, complexity, difficulty</a:t>
            </a:r>
          </a:p>
        </p:txBody>
      </p:sp>
    </p:spTree>
    <p:extLst>
      <p:ext uri="{BB962C8B-B14F-4D97-AF65-F5344CB8AC3E}">
        <p14:creationId xmlns:p14="http://schemas.microsoft.com/office/powerpoint/2010/main" val="2889375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233822-546C-497A-987D-9DBA8D3CD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201BA5-2052-44E5-896D-864011184A5B}"/>
              </a:ext>
            </a:extLst>
          </p:cNvPr>
          <p:cNvSpPr/>
          <p:nvPr/>
        </p:nvSpPr>
        <p:spPr>
          <a:xfrm>
            <a:off x="6903720" y="65810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https://i.pinimg.com/originals/f3/40/f6/f340f65b12d2333844b29d8e12f72629.jpg</a:t>
            </a:r>
          </a:p>
        </p:txBody>
      </p:sp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EE0164E9-349D-47A0-8EE6-D4A4FF5B1C43}"/>
              </a:ext>
            </a:extLst>
          </p:cNvPr>
          <p:cNvSpPr/>
          <p:nvPr/>
        </p:nvSpPr>
        <p:spPr>
          <a:xfrm rot="20373292">
            <a:off x="995169" y="3064081"/>
            <a:ext cx="11194963" cy="1783080"/>
          </a:xfrm>
          <a:prstGeom prst="stripedRight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F22655-8B24-49F5-A56D-764D3E9DDC23}"/>
              </a:ext>
            </a:extLst>
          </p:cNvPr>
          <p:cNvSpPr txBox="1"/>
          <p:nvPr/>
        </p:nvSpPr>
        <p:spPr>
          <a:xfrm>
            <a:off x="853466" y="0"/>
            <a:ext cx="292605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Improve ridership:</a:t>
            </a:r>
          </a:p>
          <a:p>
            <a:r>
              <a:rPr lang="en-US" sz="2800" dirty="0"/>
              <a:t>Frequent, reliable service with easy (walkable) access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6B21E8-B756-4BAA-BBE7-197E5DFBD54D}"/>
              </a:ext>
            </a:extLst>
          </p:cNvPr>
          <p:cNvSpPr txBox="1"/>
          <p:nvPr/>
        </p:nvSpPr>
        <p:spPr>
          <a:xfrm>
            <a:off x="3962400" y="0"/>
            <a:ext cx="32156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Expand Infrastructure:</a:t>
            </a:r>
          </a:p>
          <a:p>
            <a:r>
              <a:rPr lang="en-US" sz="2800" dirty="0"/>
              <a:t>Transit-oriented development, a complete/connected transit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C2237-BC7B-4A0F-B789-C0F70FEACE81}"/>
              </a:ext>
            </a:extLst>
          </p:cNvPr>
          <p:cNvSpPr txBox="1"/>
          <p:nvPr/>
        </p:nvSpPr>
        <p:spPr>
          <a:xfrm>
            <a:off x="7360894" y="0"/>
            <a:ext cx="32156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Carbon Neutrality:</a:t>
            </a:r>
          </a:p>
          <a:p>
            <a:r>
              <a:rPr lang="en-US" sz="2800" dirty="0"/>
              <a:t>Electrify/</a:t>
            </a:r>
            <a:r>
              <a:rPr lang="en-US" sz="2800" dirty="0" err="1"/>
              <a:t>hydrogenify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21DA3B-369A-45B6-8A90-93412EF4CB57}"/>
              </a:ext>
            </a:extLst>
          </p:cNvPr>
          <p:cNvSpPr txBox="1"/>
          <p:nvPr/>
        </p:nvSpPr>
        <p:spPr>
          <a:xfrm>
            <a:off x="7040880" y="4967526"/>
            <a:ext cx="472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Thanks, HEJC!</a:t>
            </a:r>
          </a:p>
          <a:p>
            <a:r>
              <a:rPr lang="en-US" sz="4400" b="1" dirty="0"/>
              <a:t>Questions?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FE3825-AA95-4AD2-85AB-2138B2D434C0}"/>
              </a:ext>
            </a:extLst>
          </p:cNvPr>
          <p:cNvSpPr txBox="1"/>
          <p:nvPr/>
        </p:nvSpPr>
        <p:spPr>
          <a:xfrm rot="20377054">
            <a:off x="2671872" y="4397326"/>
            <a:ext cx="4357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Time, complexity, difficulty</a:t>
            </a:r>
          </a:p>
        </p:txBody>
      </p:sp>
    </p:spTree>
    <p:extLst>
      <p:ext uri="{BB962C8B-B14F-4D97-AF65-F5344CB8AC3E}">
        <p14:creationId xmlns:p14="http://schemas.microsoft.com/office/powerpoint/2010/main" val="4276222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52F6F-9F0F-442D-A9DA-FE5567595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95" b="14295"/>
          <a:stretch/>
        </p:blipFill>
        <p:spPr>
          <a:xfrm>
            <a:off x="85725" y="0"/>
            <a:ext cx="3621842" cy="36626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2548B0-4F4E-4B72-A245-DCF5B53AB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75" y="2920422"/>
            <a:ext cx="8953500" cy="39375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666B53-7C66-454A-B0CF-5CDB97A8241B}"/>
              </a:ext>
            </a:extLst>
          </p:cNvPr>
          <p:cNvSpPr/>
          <p:nvPr/>
        </p:nvSpPr>
        <p:spPr>
          <a:xfrm>
            <a:off x="85725" y="95250"/>
            <a:ext cx="138112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077864-A23A-4774-811C-1D752A83A6C1}"/>
              </a:ext>
            </a:extLst>
          </p:cNvPr>
          <p:cNvSpPr/>
          <p:nvPr/>
        </p:nvSpPr>
        <p:spPr>
          <a:xfrm>
            <a:off x="0" y="2505075"/>
            <a:ext cx="333375" cy="1252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FE88B1-E3EB-41F9-94BB-FF262C1D9B85}"/>
              </a:ext>
            </a:extLst>
          </p:cNvPr>
          <p:cNvSpPr/>
          <p:nvPr/>
        </p:nvSpPr>
        <p:spPr>
          <a:xfrm>
            <a:off x="247650" y="2657475"/>
            <a:ext cx="333375" cy="447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2E487-BC41-44FF-A23D-0E352A03A9D6}"/>
              </a:ext>
            </a:extLst>
          </p:cNvPr>
          <p:cNvSpPr txBox="1"/>
          <p:nvPr/>
        </p:nvSpPr>
        <p:spPr>
          <a:xfrm>
            <a:off x="1896646" y="5013432"/>
            <a:ext cx="133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SOV = </a:t>
            </a:r>
            <a:br>
              <a:rPr lang="en-US" sz="2400" b="1" dirty="0"/>
            </a:br>
            <a:r>
              <a:rPr lang="en-US" sz="2400" dirty="0"/>
              <a:t>single </a:t>
            </a:r>
            <a:br>
              <a:rPr lang="en-US" sz="2400" dirty="0"/>
            </a:br>
            <a:r>
              <a:rPr lang="en-US" sz="2400" dirty="0"/>
              <a:t>occupant</a:t>
            </a:r>
            <a:br>
              <a:rPr lang="en-US" sz="2400" dirty="0"/>
            </a:br>
            <a:r>
              <a:rPr lang="en-US" sz="2400" dirty="0"/>
              <a:t>vehicle</a:t>
            </a:r>
            <a:endParaRPr lang="en-US" sz="2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28D982-2B02-4ADB-8C69-35558B9DD6CE}"/>
              </a:ext>
            </a:extLst>
          </p:cNvPr>
          <p:cNvSpPr/>
          <p:nvPr/>
        </p:nvSpPr>
        <p:spPr>
          <a:xfrm>
            <a:off x="9496425" y="3131497"/>
            <a:ext cx="1276350" cy="41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Bent-Up 8">
            <a:extLst>
              <a:ext uri="{FF2B5EF4-FFF2-40B4-BE49-F238E27FC236}">
                <a16:creationId xmlns:a16="http://schemas.microsoft.com/office/drawing/2014/main" id="{61D4F237-3A77-4C22-8B73-32EE604669DF}"/>
              </a:ext>
            </a:extLst>
          </p:cNvPr>
          <p:cNvSpPr/>
          <p:nvPr/>
        </p:nvSpPr>
        <p:spPr>
          <a:xfrm rot="10800000" flipH="1">
            <a:off x="3429001" y="1419224"/>
            <a:ext cx="923924" cy="1685925"/>
          </a:xfrm>
          <a:prstGeom prst="bentUpArrow">
            <a:avLst/>
          </a:prstGeom>
          <a:gradFill>
            <a:gsLst>
              <a:gs pos="100000">
                <a:srgbClr val="0070C0"/>
              </a:gs>
              <a:gs pos="0">
                <a:srgbClr val="CC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B63C42-6866-4783-ACF2-BEA664E3D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617" y="0"/>
            <a:ext cx="7887383" cy="11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09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2548B0-4F4E-4B72-A245-DCF5B53AB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820"/>
          <a:stretch/>
        </p:blipFill>
        <p:spPr>
          <a:xfrm>
            <a:off x="0" y="95250"/>
            <a:ext cx="6373096" cy="39375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666B53-7C66-454A-B0CF-5CDB97A8241B}"/>
              </a:ext>
            </a:extLst>
          </p:cNvPr>
          <p:cNvSpPr/>
          <p:nvPr/>
        </p:nvSpPr>
        <p:spPr>
          <a:xfrm>
            <a:off x="85725" y="95250"/>
            <a:ext cx="138112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077864-A23A-4774-811C-1D752A83A6C1}"/>
              </a:ext>
            </a:extLst>
          </p:cNvPr>
          <p:cNvSpPr/>
          <p:nvPr/>
        </p:nvSpPr>
        <p:spPr>
          <a:xfrm>
            <a:off x="80962" y="4706560"/>
            <a:ext cx="333375" cy="1252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FE88B1-E3EB-41F9-94BB-FF262C1D9B85}"/>
              </a:ext>
            </a:extLst>
          </p:cNvPr>
          <p:cNvSpPr/>
          <p:nvPr/>
        </p:nvSpPr>
        <p:spPr>
          <a:xfrm>
            <a:off x="145326" y="4327030"/>
            <a:ext cx="333375" cy="447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28D982-2B02-4ADB-8C69-35558B9DD6CE}"/>
              </a:ext>
            </a:extLst>
          </p:cNvPr>
          <p:cNvSpPr/>
          <p:nvPr/>
        </p:nvSpPr>
        <p:spPr>
          <a:xfrm>
            <a:off x="9496425" y="3131497"/>
            <a:ext cx="1276350" cy="41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C59F0F-5E3C-49DC-ADC9-C87D94648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4365778"/>
            <a:ext cx="3195962" cy="2396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F8FB11-A050-48E9-9B79-5BF83763C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998" y="4370218"/>
            <a:ext cx="3588798" cy="2392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28C53A-9739-402C-BEB2-A18E7B7E6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3719" y="4365777"/>
            <a:ext cx="3195961" cy="2396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DC6911-7FFB-4B9F-B4B3-7C7AACE05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927" y="1833277"/>
            <a:ext cx="3288368" cy="21995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10594E-916C-4922-9ED1-F7C5FA7D6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6557" y="273636"/>
            <a:ext cx="5529718" cy="1302159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16ABC5-20AA-4D30-91B5-04820D57C9C9}"/>
              </a:ext>
            </a:extLst>
          </p:cNvPr>
          <p:cNvCxnSpPr/>
          <p:nvPr/>
        </p:nvCxnSpPr>
        <p:spPr>
          <a:xfrm>
            <a:off x="1890944" y="3757920"/>
            <a:ext cx="0" cy="5388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FB6DF1-C101-4D74-9602-829AF34A77E0}"/>
              </a:ext>
            </a:extLst>
          </p:cNvPr>
          <p:cNvCxnSpPr/>
          <p:nvPr/>
        </p:nvCxnSpPr>
        <p:spPr>
          <a:xfrm>
            <a:off x="2929631" y="3757920"/>
            <a:ext cx="976544" cy="4678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765C185-8A43-4ACF-A0DC-930442A7CC51}"/>
              </a:ext>
            </a:extLst>
          </p:cNvPr>
          <p:cNvCxnSpPr/>
          <p:nvPr/>
        </p:nvCxnSpPr>
        <p:spPr>
          <a:xfrm>
            <a:off x="3776987" y="3666478"/>
            <a:ext cx="4239549" cy="7634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7C05063-6B32-4A2E-868F-9271AD30E7DA}"/>
              </a:ext>
            </a:extLst>
          </p:cNvPr>
          <p:cNvCxnSpPr/>
          <p:nvPr/>
        </p:nvCxnSpPr>
        <p:spPr>
          <a:xfrm>
            <a:off x="4731798" y="3543300"/>
            <a:ext cx="3284738" cy="389508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9040DE8-84A0-4170-9909-9DC102197423}"/>
              </a:ext>
            </a:extLst>
          </p:cNvPr>
          <p:cNvCxnSpPr/>
          <p:nvPr/>
        </p:nvCxnSpPr>
        <p:spPr>
          <a:xfrm flipV="1">
            <a:off x="5699464" y="1833277"/>
            <a:ext cx="1935332" cy="12982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531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2548B0-4F4E-4B72-A245-DCF5B53AB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2920422"/>
            <a:ext cx="8953500" cy="39375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666B53-7C66-454A-B0CF-5CDB97A8241B}"/>
              </a:ext>
            </a:extLst>
          </p:cNvPr>
          <p:cNvSpPr/>
          <p:nvPr/>
        </p:nvSpPr>
        <p:spPr>
          <a:xfrm>
            <a:off x="85725" y="95250"/>
            <a:ext cx="138112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077864-A23A-4774-811C-1D752A83A6C1}"/>
              </a:ext>
            </a:extLst>
          </p:cNvPr>
          <p:cNvSpPr/>
          <p:nvPr/>
        </p:nvSpPr>
        <p:spPr>
          <a:xfrm>
            <a:off x="0" y="2505075"/>
            <a:ext cx="333375" cy="1252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FE88B1-E3EB-41F9-94BB-FF262C1D9B85}"/>
              </a:ext>
            </a:extLst>
          </p:cNvPr>
          <p:cNvSpPr/>
          <p:nvPr/>
        </p:nvSpPr>
        <p:spPr>
          <a:xfrm>
            <a:off x="247650" y="2657475"/>
            <a:ext cx="333375" cy="447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2E487-BC41-44FF-A23D-0E352A03A9D6}"/>
              </a:ext>
            </a:extLst>
          </p:cNvPr>
          <p:cNvSpPr txBox="1"/>
          <p:nvPr/>
        </p:nvSpPr>
        <p:spPr>
          <a:xfrm>
            <a:off x="1896646" y="5013432"/>
            <a:ext cx="133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SOV = </a:t>
            </a:r>
            <a:br>
              <a:rPr lang="en-US" sz="2400" b="1" dirty="0"/>
            </a:br>
            <a:r>
              <a:rPr lang="en-US" sz="2400" dirty="0"/>
              <a:t>single </a:t>
            </a:r>
            <a:br>
              <a:rPr lang="en-US" sz="2400" dirty="0"/>
            </a:br>
            <a:r>
              <a:rPr lang="en-US" sz="2400" dirty="0"/>
              <a:t>occupant</a:t>
            </a:r>
            <a:br>
              <a:rPr lang="en-US" sz="2400" dirty="0"/>
            </a:br>
            <a:r>
              <a:rPr lang="en-US" sz="2400" dirty="0"/>
              <a:t>vehicle</a:t>
            </a:r>
            <a:endParaRPr lang="en-US" sz="2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28D982-2B02-4ADB-8C69-35558B9DD6CE}"/>
              </a:ext>
            </a:extLst>
          </p:cNvPr>
          <p:cNvSpPr/>
          <p:nvPr/>
        </p:nvSpPr>
        <p:spPr>
          <a:xfrm>
            <a:off x="9496425" y="3131497"/>
            <a:ext cx="1276350" cy="41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97AD95-1FAB-4C96-BE8C-DF9F4917A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77985" cy="35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3E4D17-E3A9-4BB8-BBC1-FE157FF74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985" y="94155"/>
            <a:ext cx="5048250" cy="45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01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DBCDEE-5866-430E-83CA-9E951D44D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9" y="1309687"/>
            <a:ext cx="12106822" cy="52006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FE7BAE-83AC-4D1B-9D74-9A9B95DE1AAE}"/>
              </a:ext>
            </a:extLst>
          </p:cNvPr>
          <p:cNvSpPr/>
          <p:nvPr/>
        </p:nvSpPr>
        <p:spPr>
          <a:xfrm>
            <a:off x="200025" y="1309687"/>
            <a:ext cx="1695450" cy="581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EB63C-ACB6-4A4F-8F62-88DA7B423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887383" cy="11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58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B08CC5-C573-424E-B9D1-CA81CC2F3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5" y="-4544"/>
            <a:ext cx="8052818" cy="686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31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01BC40-8E54-4EA2-8DF3-DD4A00B06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2"/>
          <a:stretch/>
        </p:blipFill>
        <p:spPr>
          <a:xfrm>
            <a:off x="613316" y="900112"/>
            <a:ext cx="10965368" cy="50577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16DEA3-7E0C-4530-84A8-3C1CB8B5E149}"/>
              </a:ext>
            </a:extLst>
          </p:cNvPr>
          <p:cNvSpPr/>
          <p:nvPr/>
        </p:nvSpPr>
        <p:spPr>
          <a:xfrm>
            <a:off x="0" y="64410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http://blog.cellbikes.com.au/2012/09/australia-re-creates-world-famous-transport-photo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74081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794</Words>
  <Application>Microsoft Office PowerPoint</Application>
  <PresentationFormat>Widescreen</PresentationFormat>
  <Paragraphs>102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 George</dc:creator>
  <cp:lastModifiedBy>Tommy George</cp:lastModifiedBy>
  <cp:revision>43</cp:revision>
  <dcterms:created xsi:type="dcterms:W3CDTF">2020-04-20T18:01:48Z</dcterms:created>
  <dcterms:modified xsi:type="dcterms:W3CDTF">2020-04-22T20:36:10Z</dcterms:modified>
</cp:coreProperties>
</file>