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258" r:id="rId4"/>
    <p:sldId id="303" r:id="rId5"/>
    <p:sldId id="292" r:id="rId6"/>
    <p:sldId id="291" r:id="rId7"/>
    <p:sldId id="279" r:id="rId8"/>
    <p:sldId id="288" r:id="rId9"/>
    <p:sldId id="302" r:id="rId10"/>
    <p:sldId id="284" r:id="rId11"/>
    <p:sldId id="283" r:id="rId12"/>
    <p:sldId id="278" r:id="rId13"/>
    <p:sldId id="281" r:id="rId14"/>
    <p:sldId id="263" r:id="rId15"/>
    <p:sldId id="259" r:id="rId16"/>
    <p:sldId id="265" r:id="rId17"/>
    <p:sldId id="266" r:id="rId18"/>
    <p:sldId id="298" r:id="rId19"/>
    <p:sldId id="270" r:id="rId20"/>
    <p:sldId id="268" r:id="rId21"/>
    <p:sldId id="269" r:id="rId22"/>
    <p:sldId id="261" r:id="rId23"/>
    <p:sldId id="271" r:id="rId24"/>
    <p:sldId id="264" r:id="rId25"/>
    <p:sldId id="273" r:id="rId26"/>
    <p:sldId id="299" r:id="rId27"/>
    <p:sldId id="272" r:id="rId28"/>
    <p:sldId id="282" r:id="rId29"/>
    <p:sldId id="296" r:id="rId30"/>
    <p:sldId id="300" r:id="rId31"/>
    <p:sldId id="260" r:id="rId32"/>
    <p:sldId id="294" r:id="rId33"/>
    <p:sldId id="267" r:id="rId34"/>
    <p:sldId id="295" r:id="rId35"/>
    <p:sldId id="297" r:id="rId36"/>
    <p:sldId id="304" r:id="rId37"/>
    <p:sldId id="276" r:id="rId38"/>
    <p:sldId id="274" r:id="rId39"/>
    <p:sldId id="275" r:id="rId40"/>
    <p:sldId id="305" r:id="rId41"/>
    <p:sldId id="277" r:id="rId42"/>
    <p:sldId id="30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83108"/>
  </p:normalViewPr>
  <p:slideViewPr>
    <p:cSldViewPr snapToGrid="0" snapToObjects="1">
      <p:cViewPr varScale="1">
        <p:scale>
          <a:sx n="90" d="100"/>
          <a:sy n="90" d="100"/>
        </p:scale>
        <p:origin x="232" y="536"/>
      </p:cViewPr>
      <p:guideLst/>
    </p:cSldViewPr>
  </p:slideViewPr>
  <p:outlineViewPr>
    <p:cViewPr>
      <p:scale>
        <a:sx n="33" d="100"/>
        <a:sy n="33" d="100"/>
      </p:scale>
      <p:origin x="0" y="-2408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6B733-5908-DB49-83F2-A88E131CEB77}" type="datetimeFigureOut">
              <a:rPr lang="en-US" smtClean="0"/>
              <a:t>4/16/20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A53F-0ADD-5F4D-BF2E-3B6AFB6F7DAF}" type="slidenum">
              <a:rPr lang="en-US" smtClean="0"/>
              <a:t>‹#›</a:t>
            </a:fld>
            <a:endParaRPr lang="en-US"/>
          </a:p>
        </p:txBody>
      </p:sp>
    </p:spTree>
    <p:extLst>
      <p:ext uri="{BB962C8B-B14F-4D97-AF65-F5344CB8AC3E}">
        <p14:creationId xmlns:p14="http://schemas.microsoft.com/office/powerpoint/2010/main" val="354441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file:///Users/emily/Downloads/12782.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file:///Users/emily/Downloads/12782.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pa.gov/greenvehicles/light-duty-vehicle-emission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epa.gov/transportation-air-pollution-and-climate-change/smog-soot-and-local-air-pollution#about" TargetMode="External"/><Relationship Id="rId4" Type="http://schemas.openxmlformats.org/officeDocument/2006/relationships/hyperlink" Target="https://calmatters.org/explainers/california-auto-emissions-standards-fight-with-donald-trump-explained/?gclid=Cj0KCQjw4dr0BRCxARIsAKUNjWS4YLBFxN-ty7wKHcyWvKgrJSh6C7iJmCz_WvOACphsnmvnopUvR08aAtqVEALw_wcB"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a.gov/ghgemissions/sources-greenhouse-gas-emission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pa.gov/sites/production/files/2020-03/documents/420r20006.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pa.gov/smartway/learn-about-smartwa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epa.gov/renewable-fuel-standard-program/overview-renewable-fuel-standard"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epa.gov/sites/production/files/2019-11/documents/webinar-ev-trends-2019-10-24.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pa.gov/greenvehicles/fast-facts-transportation-greenhouse-gas-emissio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epa.gov/sites/production/files/2019-11/documents/webinar-ev-trends-2019-10-24.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epa.gov/sites/production/files/2019-11/documents/webinar-ev-trends-2019-10-24.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qz.com/1620614/electric-car-forecasts-are-all-over-the-map/"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file:///Users/emily/Downloads/NCA3_Full_Report_05_Transportation_LowRes%20(1).pdf"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nca2014.globalchange.gov/report/sectors/transportation#statement-10194"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file:///Users/emily/Downloads/NCA3_Full_Report_05_Transportation_LowRes%20(1).pdf"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nca2014.globalchange.gov/report/sectors/transportation#statement-1019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nca2014.globalchange.gov/report/sectors/transportation#statement-10194"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Users/emily/Downloads/12782.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file:///Users/emily/Downloads/1278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EA53F-0ADD-5F4D-BF2E-3B6AFB6F7DAF}" type="slidenum">
              <a:rPr lang="en-US" smtClean="0"/>
              <a:t>1</a:t>
            </a:fld>
            <a:endParaRPr lang="en-US" dirty="0"/>
          </a:p>
        </p:txBody>
      </p:sp>
    </p:spTree>
    <p:extLst>
      <p:ext uri="{BB962C8B-B14F-4D97-AF65-F5344CB8AC3E}">
        <p14:creationId xmlns:p14="http://schemas.microsoft.com/office/powerpoint/2010/main" val="565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Potential Impacts of Climate Change on U.S. Transportation: Special Report 290</a:t>
            </a:r>
          </a:p>
          <a:p>
            <a:br>
              <a:rPr lang="en-US"/>
            </a:br>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10</a:t>
            </a:fld>
            <a:endParaRPr lang="en-US"/>
          </a:p>
        </p:txBody>
      </p:sp>
    </p:spTree>
    <p:extLst>
      <p:ext uri="{BB962C8B-B14F-4D97-AF65-F5344CB8AC3E}">
        <p14:creationId xmlns:p14="http://schemas.microsoft.com/office/powerpoint/2010/main" val="265260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Potential Impacts of Climate Change on U.S. Transportation: Special Report 290</a:t>
            </a:r>
          </a:p>
          <a:p>
            <a:br>
              <a:rPr lang="en-US"/>
            </a:br>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11</a:t>
            </a:fld>
            <a:endParaRPr lang="en-US"/>
          </a:p>
        </p:txBody>
      </p:sp>
    </p:spTree>
    <p:extLst>
      <p:ext uri="{BB962C8B-B14F-4D97-AF65-F5344CB8AC3E}">
        <p14:creationId xmlns:p14="http://schemas.microsoft.com/office/powerpoint/2010/main" val="34681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file:///Users/emily/Downloads/12782.pdf</a:t>
            </a:r>
            <a:r>
              <a:rPr lang="en-US"/>
              <a:t> </a:t>
            </a:r>
          </a:p>
          <a:p>
            <a:r>
              <a:rPr lang="en-US" sz="1200" b="0" i="0" kern="1200">
                <a:solidFill>
                  <a:schemeClr val="tx1"/>
                </a:solidFill>
                <a:effectLst/>
                <a:latin typeface="+mn-lt"/>
                <a:ea typeface="+mn-ea"/>
                <a:cs typeface="+mn-cs"/>
              </a:rPr>
              <a:t>Advancing the Science of Climate Change</a:t>
            </a:r>
          </a:p>
          <a:p>
            <a:br>
              <a:rPr lang="en-US"/>
            </a:br>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12</a:t>
            </a:fld>
            <a:endParaRPr lang="en-US"/>
          </a:p>
        </p:txBody>
      </p:sp>
    </p:spTree>
    <p:extLst>
      <p:ext uri="{BB962C8B-B14F-4D97-AF65-F5344CB8AC3E}">
        <p14:creationId xmlns:p14="http://schemas.microsoft.com/office/powerpoint/2010/main" val="301671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file:///Users/emily/Downloads/12782.pdf</a:t>
            </a:r>
            <a:r>
              <a:rPr lang="en-US"/>
              <a:t> </a:t>
            </a:r>
          </a:p>
          <a:p>
            <a:r>
              <a:rPr lang="en-US" sz="1200" b="0" i="0" kern="1200">
                <a:solidFill>
                  <a:schemeClr val="tx1"/>
                </a:solidFill>
                <a:effectLst/>
                <a:latin typeface="+mn-lt"/>
                <a:ea typeface="+mn-ea"/>
                <a:cs typeface="+mn-cs"/>
              </a:rPr>
              <a:t>Advancing the Science of Climate Change</a:t>
            </a:r>
          </a:p>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13</a:t>
            </a:fld>
            <a:endParaRPr lang="en-US"/>
          </a:p>
        </p:txBody>
      </p:sp>
    </p:spTree>
    <p:extLst>
      <p:ext uri="{BB962C8B-B14F-4D97-AF65-F5344CB8AC3E}">
        <p14:creationId xmlns:p14="http://schemas.microsoft.com/office/powerpoint/2010/main" val="3649203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14</a:t>
            </a:fld>
            <a:endParaRPr lang="en-US"/>
          </a:p>
        </p:txBody>
      </p:sp>
    </p:spTree>
    <p:extLst>
      <p:ext uri="{BB962C8B-B14F-4D97-AF65-F5344CB8AC3E}">
        <p14:creationId xmlns:p14="http://schemas.microsoft.com/office/powerpoint/2010/main" val="43533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https://www.epa.gov/greenvehicles/light-duty-vehicle-emissions</a:t>
            </a:r>
            <a:endParaRPr lang="en-US" dirty="0"/>
          </a:p>
          <a:p>
            <a:endParaRPr lang="en-US" dirty="0"/>
          </a:p>
          <a:p>
            <a:r>
              <a:rPr lang="en-US" dirty="0">
                <a:hlinkClick r:id="rId4"/>
              </a:rPr>
              <a:t>https://calmatters.org/explainers/california-auto-emissions-standards-fight-with-donald-trump-explained/?gclid=Cj0KCQjw4dr0BRCxARIsAKUNjWS4YLBFxN-ty7wKHcyWvKgrJSh6C7iJmCz_WvOACphsnmvnopUvR08aAtqVEALw_wcB</a:t>
            </a:r>
            <a:endParaRPr lang="en-US" dirty="0"/>
          </a:p>
          <a:p>
            <a:endParaRPr lang="en-US" dirty="0"/>
          </a:p>
          <a:p>
            <a:r>
              <a:rPr lang="en-US" sz="1200" b="0" i="0" kern="1200" dirty="0">
                <a:solidFill>
                  <a:schemeClr val="tx1"/>
                </a:solidFill>
                <a:effectLst/>
                <a:latin typeface="+mn-lt"/>
                <a:ea typeface="+mn-ea"/>
                <a:cs typeface="+mn-cs"/>
              </a:rPr>
              <a:t>By 2030, EPA air quality emissions standards for vehicles are projected to annually prevent:</a:t>
            </a:r>
          </a:p>
          <a:p>
            <a:r>
              <a:rPr lang="en-US" sz="1200" b="0" i="0" kern="1200" dirty="0">
                <a:solidFill>
                  <a:schemeClr val="tx1"/>
                </a:solidFill>
                <a:effectLst/>
                <a:latin typeface="+mn-lt"/>
                <a:ea typeface="+mn-ea"/>
                <a:cs typeface="+mn-cs"/>
              </a:rPr>
              <a:t>40,000 premature deaths</a:t>
            </a:r>
          </a:p>
          <a:p>
            <a:r>
              <a:rPr lang="en-US" sz="1200" b="0" i="0" kern="1200" dirty="0">
                <a:solidFill>
                  <a:schemeClr val="tx1"/>
                </a:solidFill>
                <a:effectLst/>
                <a:latin typeface="+mn-lt"/>
                <a:ea typeface="+mn-ea"/>
                <a:cs typeface="+mn-cs"/>
              </a:rPr>
              <a:t>34,000 avoided hospitalizations</a:t>
            </a:r>
          </a:p>
          <a:p>
            <a:r>
              <a:rPr lang="en-US" sz="1200" b="0" i="0" kern="1200" dirty="0">
                <a:solidFill>
                  <a:schemeClr val="tx1"/>
                </a:solidFill>
                <a:effectLst/>
                <a:latin typeface="+mn-lt"/>
                <a:ea typeface="+mn-ea"/>
                <a:cs typeface="+mn-cs"/>
              </a:rPr>
              <a:t>4.8 million work days lost</a:t>
            </a:r>
          </a:p>
          <a:p>
            <a:endParaRPr lang="en-US" dirty="0"/>
          </a:p>
          <a:p>
            <a:r>
              <a:rPr lang="en-US" dirty="0">
                <a:hlinkClick r:id="rId5"/>
              </a:rPr>
              <a:t>https://www.epa.gov/transportation-air-pollution-and-climate-change/smog-soot-and-local-air-pollution#about</a:t>
            </a:r>
            <a:endParaRPr lang="en-US" dirty="0"/>
          </a:p>
        </p:txBody>
      </p:sp>
      <p:sp>
        <p:nvSpPr>
          <p:cNvPr id="4" name="Slide Number Placeholder 3"/>
          <p:cNvSpPr>
            <a:spLocks noGrp="1"/>
          </p:cNvSpPr>
          <p:nvPr>
            <p:ph type="sldNum" sz="quarter" idx="5"/>
          </p:nvPr>
        </p:nvSpPr>
        <p:spPr>
          <a:xfrm>
            <a:off x="3869865" y="8685213"/>
            <a:ext cx="2971800" cy="458787"/>
          </a:xfrm>
        </p:spPr>
        <p:txBody>
          <a:bodyPr/>
          <a:lstStyle/>
          <a:p>
            <a:fld id="{E6FEA53F-0ADD-5F4D-BF2E-3B6AFB6F7DAF}" type="slidenum">
              <a:rPr lang="en-US" smtClean="0"/>
              <a:t>15</a:t>
            </a:fld>
            <a:endParaRPr lang="en-US" dirty="0"/>
          </a:p>
        </p:txBody>
      </p:sp>
    </p:spTree>
    <p:extLst>
      <p:ext uri="{BB962C8B-B14F-4D97-AF65-F5344CB8AC3E}">
        <p14:creationId xmlns:p14="http://schemas.microsoft.com/office/powerpoint/2010/main" val="765228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of the report focuses on three separate technological areas of a vehicle: the engine, transmission, and driveline. The engine (or motor) of an automobile is at the heart of any vehicle design and converts energy stored in fuel (or a battery) into rotational energy. The transmission converts the rotational energy from the relatively narrow range of speeds available at the engine to the appropriate speed required for the driving conditions. </a:t>
            </a:r>
          </a:p>
          <a:p>
            <a:endParaRPr lang="en-US" dirty="0"/>
          </a:p>
          <a:p>
            <a:r>
              <a:rPr lang="en-US" dirty="0"/>
              <a:t>The driveline transfers the rotational energy from the transmission to the two or four wheels being used to move the vehicle. Each of these components has energy losses, or inefficiencies, which ultimately increase vehicle CO2 emissions and decrease fuel economy. A basic illustration of the energy flow through a vehicle is shown in Figure 4.1. Hybrid vehicles, electric vehicles (EVs), and plug-in hybrid electric vehicles (PHEVs) may have somewhat different configurations than shown in Figure 4.1.”</a:t>
            </a:r>
          </a:p>
        </p:txBody>
      </p:sp>
      <p:sp>
        <p:nvSpPr>
          <p:cNvPr id="4" name="Slide Number Placeholder 3"/>
          <p:cNvSpPr>
            <a:spLocks noGrp="1"/>
          </p:cNvSpPr>
          <p:nvPr>
            <p:ph type="sldNum" sz="quarter" idx="5"/>
          </p:nvPr>
        </p:nvSpPr>
        <p:spPr/>
        <p:txBody>
          <a:bodyPr/>
          <a:lstStyle/>
          <a:p>
            <a:fld id="{E6FEA53F-0ADD-5F4D-BF2E-3B6AFB6F7DAF}" type="slidenum">
              <a:rPr lang="en-US" smtClean="0"/>
              <a:t>16</a:t>
            </a:fld>
            <a:endParaRPr lang="en-US" dirty="0"/>
          </a:p>
        </p:txBody>
      </p:sp>
    </p:spTree>
    <p:extLst>
      <p:ext uri="{BB962C8B-B14F-4D97-AF65-F5344CB8AC3E}">
        <p14:creationId xmlns:p14="http://schemas.microsoft.com/office/powerpoint/2010/main" val="3872965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 technologies such as turbocharged engines (Turbo) and gasoline direct injection (GDI) allow for more efficient engine design and operation. Cylinder deactivation (CD) allows for only using part of the engine when less power is needed, and stop/start can turn off the engine entirely when the vehicle is stopped to save fuel. Hybrid vehicles use a larger 39 battery to recapture braking energy and provide power when necessary, allowing for a smaller, more efficiently-operated engine. Transmissions that have seven or more speeds, and continuously variable transmissions (CVTs), allow the engine to more frequently operate near its peak efficiency, providing more efficient average engine operation and a reduction in fuel usage.</a:t>
            </a:r>
          </a:p>
        </p:txBody>
      </p:sp>
      <p:sp>
        <p:nvSpPr>
          <p:cNvPr id="4" name="Slide Number Placeholder 3"/>
          <p:cNvSpPr>
            <a:spLocks noGrp="1"/>
          </p:cNvSpPr>
          <p:nvPr>
            <p:ph type="sldNum" sz="quarter" idx="5"/>
          </p:nvPr>
        </p:nvSpPr>
        <p:spPr/>
        <p:txBody>
          <a:bodyPr/>
          <a:lstStyle/>
          <a:p>
            <a:fld id="{E6FEA53F-0ADD-5F4D-BF2E-3B6AFB6F7DAF}" type="slidenum">
              <a:rPr lang="en-US" smtClean="0"/>
              <a:t>17</a:t>
            </a:fld>
            <a:endParaRPr lang="en-US" dirty="0"/>
          </a:p>
        </p:txBody>
      </p:sp>
    </p:spTree>
    <p:extLst>
      <p:ext uri="{BB962C8B-B14F-4D97-AF65-F5344CB8AC3E}">
        <p14:creationId xmlns:p14="http://schemas.microsoft.com/office/powerpoint/2010/main" val="1896384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EA53F-0ADD-5F4D-BF2E-3B6AFB6F7DAF}" type="slidenum">
              <a:rPr lang="en-US" smtClean="0"/>
              <a:t>18</a:t>
            </a:fld>
            <a:endParaRPr lang="en-US" dirty="0"/>
          </a:p>
        </p:txBody>
      </p:sp>
    </p:spTree>
    <p:extLst>
      <p:ext uri="{BB962C8B-B14F-4D97-AF65-F5344CB8AC3E}">
        <p14:creationId xmlns:p14="http://schemas.microsoft.com/office/powerpoint/2010/main" val="3129337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EA53F-0ADD-5F4D-BF2E-3B6AFB6F7DAF}" type="slidenum">
              <a:rPr lang="en-US" smtClean="0"/>
              <a:t>19</a:t>
            </a:fld>
            <a:endParaRPr lang="en-US" dirty="0"/>
          </a:p>
        </p:txBody>
      </p:sp>
    </p:spTree>
    <p:extLst>
      <p:ext uri="{BB962C8B-B14F-4D97-AF65-F5344CB8AC3E}">
        <p14:creationId xmlns:p14="http://schemas.microsoft.com/office/powerpoint/2010/main" val="70898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https://www.epa.gov/ghgemissions/sources-greenhouse-gas-emissions</a:t>
            </a:r>
            <a:endParaRPr lang="en-US" dirty="0"/>
          </a:p>
        </p:txBody>
      </p:sp>
      <p:sp>
        <p:nvSpPr>
          <p:cNvPr id="4" name="Slide Number Placeholder 3"/>
          <p:cNvSpPr>
            <a:spLocks noGrp="1"/>
          </p:cNvSpPr>
          <p:nvPr>
            <p:ph type="sldNum" sz="quarter" idx="5"/>
          </p:nvPr>
        </p:nvSpPr>
        <p:spPr/>
        <p:txBody>
          <a:bodyPr/>
          <a:lstStyle/>
          <a:p>
            <a:fld id="{E6FEA53F-0ADD-5F4D-BF2E-3B6AFB6F7DAF}" type="slidenum">
              <a:rPr lang="en-US" smtClean="0"/>
              <a:t>2</a:t>
            </a:fld>
            <a:endParaRPr lang="en-US" dirty="0"/>
          </a:p>
        </p:txBody>
      </p:sp>
    </p:spTree>
    <p:extLst>
      <p:ext uri="{BB962C8B-B14F-4D97-AF65-F5344CB8AC3E}">
        <p14:creationId xmlns:p14="http://schemas.microsoft.com/office/powerpoint/2010/main" val="1263837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EA53F-0ADD-5F4D-BF2E-3B6AFB6F7DAF}" type="slidenum">
              <a:rPr lang="en-US" smtClean="0"/>
              <a:t>20</a:t>
            </a:fld>
            <a:endParaRPr lang="en-US" dirty="0"/>
          </a:p>
        </p:txBody>
      </p:sp>
    </p:spTree>
    <p:extLst>
      <p:ext uri="{BB962C8B-B14F-4D97-AF65-F5344CB8AC3E}">
        <p14:creationId xmlns:p14="http://schemas.microsoft.com/office/powerpoint/2010/main" val="1570207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May 7, 2010, the Environmental Protection Agency (EPA) and the National Highway Traffic Safety Administration (NHTSA) established the first phase of a National Program to reduce greenhouse gas (GHG) emissions and improve fuel economy for 2012 to 2016 model year light-duty vehicles. On October 15, 2012, EPA and NHTSA established the second phase of the joint National Program for model years 2017–2025. These standards apply to passenger cars, light-duty trucks, and medium-duty passenger vehicles. This section of the report is designed to provide as much information as possible about how the manufacturers are performing under EPA’s GHG program. </a:t>
            </a:r>
          </a:p>
          <a:p>
            <a:endParaRPr lang="en-US" dirty="0"/>
          </a:p>
          <a:p>
            <a:r>
              <a:rPr lang="en-US" dirty="0"/>
              <a:t>Finally, manufacturers must determine their compliance status. If a manufacturer ends the model year with a positive credit balance, it is in compliance with the GHG program, and its credit balance will be carried forward to the next model year. If a manufacturer ends the model year with a negative credit balance that it is unable to offset, it is considered to have a credit deficit. A deficit does not immediately result in non-compliance with EPA’s GHG program, but manufacturers must offset the deficit within three years to avoid noncompliance. For example, a manufacturer with a deficit remaining from model year 2015 77 after the 2018 model year would be considered out of compliance with the 2015 model year standards. Manufacturers may not carry forward any credits unless all deficits have been offset.</a:t>
            </a:r>
          </a:p>
          <a:p>
            <a:endParaRPr lang="en-US" dirty="0"/>
          </a:p>
          <a:p>
            <a:r>
              <a:rPr lang="en-US" dirty="0"/>
              <a:t>The more stringent model year 2018 targets resulted in a reduction of the car standard by 10 g/mi and of the truck standard by 9 g/mi. The increase in stringency for trucks in 2018 was considerably more than the 1 g/mi change seen from model year 2016 to model year 2017</a:t>
            </a:r>
          </a:p>
          <a:p>
            <a:endParaRPr lang="en-US" dirty="0"/>
          </a:p>
          <a:p>
            <a:r>
              <a:rPr lang="en-US" dirty="0"/>
              <a:t>e. All manufacturers are required to test their vehicles on the Federal Test Procedure (known as the “City” test) and the Highway Fuel Economy Test </a:t>
            </a:r>
          </a:p>
        </p:txBody>
      </p:sp>
      <p:sp>
        <p:nvSpPr>
          <p:cNvPr id="4" name="Slide Number Placeholder 3"/>
          <p:cNvSpPr>
            <a:spLocks noGrp="1"/>
          </p:cNvSpPr>
          <p:nvPr>
            <p:ph type="sldNum" sz="quarter" idx="5"/>
          </p:nvPr>
        </p:nvSpPr>
        <p:spPr/>
        <p:txBody>
          <a:bodyPr/>
          <a:lstStyle/>
          <a:p>
            <a:fld id="{E6FEA53F-0ADD-5F4D-BF2E-3B6AFB6F7DAF}" type="slidenum">
              <a:rPr lang="en-US" smtClean="0"/>
              <a:t>21</a:t>
            </a:fld>
            <a:endParaRPr lang="en-US" dirty="0"/>
          </a:p>
        </p:txBody>
      </p:sp>
    </p:spTree>
    <p:extLst>
      <p:ext uri="{BB962C8B-B14F-4D97-AF65-F5344CB8AC3E}">
        <p14:creationId xmlns:p14="http://schemas.microsoft.com/office/powerpoint/2010/main" val="3831614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final rule will increase stringency of CAFE and CO2 emissions standards by 1.5% each year through model year 2026, as compared with the standards issued in 2012, which would have required about 5% annual increases.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a change from the proposal issued in 2018. The majority of automakers are not meeting the 2012 standard without resorting to the use of credits. The final rule can be found here:</a:t>
            </a:r>
            <a:endParaRPr lang="en-US" dirty="0"/>
          </a:p>
        </p:txBody>
      </p:sp>
      <p:sp>
        <p:nvSpPr>
          <p:cNvPr id="4" name="Slide Number Placeholder 3"/>
          <p:cNvSpPr>
            <a:spLocks noGrp="1"/>
          </p:cNvSpPr>
          <p:nvPr>
            <p:ph type="sldNum" sz="quarter" idx="5"/>
          </p:nvPr>
        </p:nvSpPr>
        <p:spPr/>
        <p:txBody>
          <a:bodyPr/>
          <a:lstStyle/>
          <a:p>
            <a:fld id="{E6FEA53F-0ADD-5F4D-BF2E-3B6AFB6F7DAF}" type="slidenum">
              <a:rPr lang="en-US" smtClean="0"/>
              <a:t>22</a:t>
            </a:fld>
            <a:endParaRPr lang="en-US" dirty="0"/>
          </a:p>
        </p:txBody>
      </p:sp>
    </p:spTree>
    <p:extLst>
      <p:ext uri="{BB962C8B-B14F-4D97-AF65-F5344CB8AC3E}">
        <p14:creationId xmlns:p14="http://schemas.microsoft.com/office/powerpoint/2010/main" val="2571524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EA53F-0ADD-5F4D-BF2E-3B6AFB6F7DAF}" type="slidenum">
              <a:rPr lang="en-US" smtClean="0"/>
              <a:t>23</a:t>
            </a:fld>
            <a:endParaRPr lang="en-US" dirty="0"/>
          </a:p>
        </p:txBody>
      </p:sp>
    </p:spTree>
    <p:extLst>
      <p:ext uri="{BB962C8B-B14F-4D97-AF65-F5344CB8AC3E}">
        <p14:creationId xmlns:p14="http://schemas.microsoft.com/office/powerpoint/2010/main" val="1637656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https://www.epa.gov/sites/production/files/2020-03/documents/420r20006.pdf</a:t>
            </a:r>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24</a:t>
            </a:fld>
            <a:endParaRPr lang="en-US"/>
          </a:p>
        </p:txBody>
      </p:sp>
    </p:spTree>
    <p:extLst>
      <p:ext uri="{BB962C8B-B14F-4D97-AF65-F5344CB8AC3E}">
        <p14:creationId xmlns:p14="http://schemas.microsoft.com/office/powerpoint/2010/main" val="2848249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https://www.epa.gov/smartway/learn-about-smartway</a:t>
            </a:r>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25</a:t>
            </a:fld>
            <a:endParaRPr lang="en-US"/>
          </a:p>
        </p:txBody>
      </p:sp>
    </p:spTree>
    <p:extLst>
      <p:ext uri="{BB962C8B-B14F-4D97-AF65-F5344CB8AC3E}">
        <p14:creationId xmlns:p14="http://schemas.microsoft.com/office/powerpoint/2010/main" val="2315714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26</a:t>
            </a:fld>
            <a:endParaRPr lang="en-US"/>
          </a:p>
        </p:txBody>
      </p:sp>
    </p:spTree>
    <p:extLst>
      <p:ext uri="{BB962C8B-B14F-4D97-AF65-F5344CB8AC3E}">
        <p14:creationId xmlns:p14="http://schemas.microsoft.com/office/powerpoint/2010/main" val="2628985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https://www.epa.gov/renewable-fuel-standard-program/overview-renewable-fuel-standard</a:t>
            </a:r>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27</a:t>
            </a:fld>
            <a:endParaRPr lang="en-US"/>
          </a:p>
        </p:txBody>
      </p:sp>
    </p:spTree>
    <p:extLst>
      <p:ext uri="{BB962C8B-B14F-4D97-AF65-F5344CB8AC3E}">
        <p14:creationId xmlns:p14="http://schemas.microsoft.com/office/powerpoint/2010/main" val="1546980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28</a:t>
            </a:fld>
            <a:endParaRPr lang="en-US"/>
          </a:p>
        </p:txBody>
      </p:sp>
    </p:spTree>
    <p:extLst>
      <p:ext uri="{BB962C8B-B14F-4D97-AF65-F5344CB8AC3E}">
        <p14:creationId xmlns:p14="http://schemas.microsoft.com/office/powerpoint/2010/main" val="518072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https://www.epa.gov/sites/production/files/2019-11/documents/webinar-ev-trends-2019-10-24.pdf</a:t>
            </a:r>
            <a:endParaRPr lang="en-US"/>
          </a:p>
          <a:p>
            <a:r>
              <a:rPr lang="en-US"/>
              <a:t>International ZEV Alliance Announcement </a:t>
            </a:r>
          </a:p>
          <a:p>
            <a:endParaRPr lang="en-US"/>
          </a:p>
          <a:p>
            <a:r>
              <a:rPr lang="en-US"/>
              <a:t>California Connecticut Germany Maryland Massachusetts The Netherlands New York Norway Oregon Québec Rhode Island United Kingdom Vermont</a:t>
            </a:r>
          </a:p>
        </p:txBody>
      </p:sp>
      <p:sp>
        <p:nvSpPr>
          <p:cNvPr id="4" name="Slide Number Placeholder 3"/>
          <p:cNvSpPr>
            <a:spLocks noGrp="1"/>
          </p:cNvSpPr>
          <p:nvPr>
            <p:ph type="sldNum" sz="quarter" idx="5"/>
          </p:nvPr>
        </p:nvSpPr>
        <p:spPr/>
        <p:txBody>
          <a:bodyPr/>
          <a:lstStyle/>
          <a:p>
            <a:fld id="{E6FEA53F-0ADD-5F4D-BF2E-3B6AFB6F7DAF}" type="slidenum">
              <a:rPr lang="en-US" smtClean="0"/>
              <a:t>29</a:t>
            </a:fld>
            <a:endParaRPr lang="en-US"/>
          </a:p>
        </p:txBody>
      </p:sp>
    </p:spTree>
    <p:extLst>
      <p:ext uri="{BB962C8B-B14F-4D97-AF65-F5344CB8AC3E}">
        <p14:creationId xmlns:p14="http://schemas.microsoft.com/office/powerpoint/2010/main" val="27604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https://www.epa.gov/greenvehicles/fast-facts-transportation-greenhouse-gas-emissions</a:t>
            </a:r>
            <a:endParaRPr lang="en-US" dirty="0"/>
          </a:p>
        </p:txBody>
      </p:sp>
      <p:sp>
        <p:nvSpPr>
          <p:cNvPr id="4" name="Slide Number Placeholder 3"/>
          <p:cNvSpPr>
            <a:spLocks noGrp="1"/>
          </p:cNvSpPr>
          <p:nvPr>
            <p:ph type="sldNum" sz="quarter" idx="5"/>
          </p:nvPr>
        </p:nvSpPr>
        <p:spPr/>
        <p:txBody>
          <a:bodyPr/>
          <a:lstStyle/>
          <a:p>
            <a:fld id="{E6FEA53F-0ADD-5F4D-BF2E-3B6AFB6F7DAF}" type="slidenum">
              <a:rPr lang="en-US" smtClean="0"/>
              <a:t>3</a:t>
            </a:fld>
            <a:endParaRPr lang="en-US" dirty="0"/>
          </a:p>
        </p:txBody>
      </p:sp>
    </p:spTree>
    <p:extLst>
      <p:ext uri="{BB962C8B-B14F-4D97-AF65-F5344CB8AC3E}">
        <p14:creationId xmlns:p14="http://schemas.microsoft.com/office/powerpoint/2010/main" val="2684130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30</a:t>
            </a:fld>
            <a:endParaRPr lang="en-US"/>
          </a:p>
        </p:txBody>
      </p:sp>
    </p:spTree>
    <p:extLst>
      <p:ext uri="{BB962C8B-B14F-4D97-AF65-F5344CB8AC3E}">
        <p14:creationId xmlns:p14="http://schemas.microsoft.com/office/powerpoint/2010/main" val="3392908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31</a:t>
            </a:fld>
            <a:endParaRPr lang="en-US"/>
          </a:p>
        </p:txBody>
      </p:sp>
    </p:spTree>
    <p:extLst>
      <p:ext uri="{BB962C8B-B14F-4D97-AF65-F5344CB8AC3E}">
        <p14:creationId xmlns:p14="http://schemas.microsoft.com/office/powerpoint/2010/main" val="688213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https://www.epa.gov/sites/production/files/2019-11/documents/webinar-ev-trends-2019-10-24.pdf</a:t>
            </a:r>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32</a:t>
            </a:fld>
            <a:endParaRPr lang="en-US"/>
          </a:p>
        </p:txBody>
      </p:sp>
    </p:spTree>
    <p:extLst>
      <p:ext uri="{BB962C8B-B14F-4D97-AF65-F5344CB8AC3E}">
        <p14:creationId xmlns:p14="http://schemas.microsoft.com/office/powerpoint/2010/main" val="3992707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33</a:t>
            </a:fld>
            <a:endParaRPr lang="en-US"/>
          </a:p>
        </p:txBody>
      </p:sp>
    </p:spTree>
    <p:extLst>
      <p:ext uri="{BB962C8B-B14F-4D97-AF65-F5344CB8AC3E}">
        <p14:creationId xmlns:p14="http://schemas.microsoft.com/office/powerpoint/2010/main" val="1792958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https://www.epa.gov/sites/production/files/2019-11/documents/webinar-ev-trends-2019-10-24.pdf</a:t>
            </a:r>
            <a:endParaRPr lang="en-US"/>
          </a:p>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34</a:t>
            </a:fld>
            <a:endParaRPr lang="en-US"/>
          </a:p>
        </p:txBody>
      </p:sp>
    </p:spTree>
    <p:extLst>
      <p:ext uri="{BB962C8B-B14F-4D97-AF65-F5344CB8AC3E}">
        <p14:creationId xmlns:p14="http://schemas.microsoft.com/office/powerpoint/2010/main" val="3176573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https://qz.com/1620614/electric-car-forecasts-are-all-over-the-map/</a:t>
            </a:r>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35</a:t>
            </a:fld>
            <a:endParaRPr lang="en-US"/>
          </a:p>
        </p:txBody>
      </p:sp>
    </p:spTree>
    <p:extLst>
      <p:ext uri="{BB962C8B-B14F-4D97-AF65-F5344CB8AC3E}">
        <p14:creationId xmlns:p14="http://schemas.microsoft.com/office/powerpoint/2010/main" val="2481867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36</a:t>
            </a:fld>
            <a:endParaRPr lang="en-US"/>
          </a:p>
        </p:txBody>
      </p:sp>
    </p:spTree>
    <p:extLst>
      <p:ext uri="{BB962C8B-B14F-4D97-AF65-F5344CB8AC3E}">
        <p14:creationId xmlns:p14="http://schemas.microsoft.com/office/powerpoint/2010/main" val="57717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37</a:t>
            </a:fld>
            <a:endParaRPr lang="en-US"/>
          </a:p>
        </p:txBody>
      </p:sp>
    </p:spTree>
    <p:extLst>
      <p:ext uri="{BB962C8B-B14F-4D97-AF65-F5344CB8AC3E}">
        <p14:creationId xmlns:p14="http://schemas.microsoft.com/office/powerpoint/2010/main" val="356012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file:///Users/emily/Downloads/NCA3_Full_Report_05_Transportation_LowRes%20(1).pdf</a:t>
            </a:r>
            <a:endParaRPr lang="en-US"/>
          </a:p>
          <a:p>
            <a:r>
              <a:rPr lang="en-US">
                <a:hlinkClick r:id="rId4"/>
              </a:rPr>
              <a:t>https://nca2014.globalchange.gov/report/sectors/transportation#statement-10194</a:t>
            </a:r>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38</a:t>
            </a:fld>
            <a:endParaRPr lang="en-US"/>
          </a:p>
        </p:txBody>
      </p:sp>
    </p:spTree>
    <p:extLst>
      <p:ext uri="{BB962C8B-B14F-4D97-AF65-F5344CB8AC3E}">
        <p14:creationId xmlns:p14="http://schemas.microsoft.com/office/powerpoint/2010/main" val="1256035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file:///Users/emily/Downloads/NCA3_Full_Report_05_Transportation_LowRes%20(1).pd</a:t>
            </a:r>
          </a:p>
          <a:p>
            <a:r>
              <a:rPr lang="en-US">
                <a:hlinkClick r:id="rId4"/>
              </a:rPr>
              <a:t>https://nca2014.globalchange.gov/report/sectors/transportation#statement-10194</a:t>
            </a:r>
            <a:r>
              <a:rPr lang="en-US">
                <a:hlinkClick r:id="rId3"/>
              </a:rPr>
              <a:t>f</a:t>
            </a:r>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39</a:t>
            </a:fld>
            <a:endParaRPr lang="en-US"/>
          </a:p>
        </p:txBody>
      </p:sp>
    </p:spTree>
    <p:extLst>
      <p:ext uri="{BB962C8B-B14F-4D97-AF65-F5344CB8AC3E}">
        <p14:creationId xmlns:p14="http://schemas.microsoft.com/office/powerpoint/2010/main" val="69557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4</a:t>
            </a:fld>
            <a:endParaRPr lang="en-US"/>
          </a:p>
        </p:txBody>
      </p:sp>
    </p:spTree>
    <p:extLst>
      <p:ext uri="{BB962C8B-B14F-4D97-AF65-F5344CB8AC3E}">
        <p14:creationId xmlns:p14="http://schemas.microsoft.com/office/powerpoint/2010/main" val="4006163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40</a:t>
            </a:fld>
            <a:endParaRPr lang="en-US"/>
          </a:p>
        </p:txBody>
      </p:sp>
    </p:spTree>
    <p:extLst>
      <p:ext uri="{BB962C8B-B14F-4D97-AF65-F5344CB8AC3E}">
        <p14:creationId xmlns:p14="http://schemas.microsoft.com/office/powerpoint/2010/main" val="2808584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https://nca2014.globalchange.gov/report/sectors/transportation#statement-10194</a:t>
            </a:r>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41</a:t>
            </a:fld>
            <a:endParaRPr lang="en-US"/>
          </a:p>
        </p:txBody>
      </p:sp>
    </p:spTree>
    <p:extLst>
      <p:ext uri="{BB962C8B-B14F-4D97-AF65-F5344CB8AC3E}">
        <p14:creationId xmlns:p14="http://schemas.microsoft.com/office/powerpoint/2010/main" val="2747437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42</a:t>
            </a:fld>
            <a:endParaRPr lang="en-US"/>
          </a:p>
        </p:txBody>
      </p:sp>
    </p:spTree>
    <p:extLst>
      <p:ext uri="{BB962C8B-B14F-4D97-AF65-F5344CB8AC3E}">
        <p14:creationId xmlns:p14="http://schemas.microsoft.com/office/powerpoint/2010/main" val="424547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Policy options for reducing energy use and </a:t>
            </a:r>
            <a:r>
              <a:rPr lang="en-US" err="1"/>
              <a:t>ghg</a:t>
            </a:r>
            <a:r>
              <a:rPr lang="en-US"/>
              <a:t> emissions in united states transportation</a:t>
            </a:r>
          </a:p>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5</a:t>
            </a:fld>
            <a:endParaRPr lang="en-US"/>
          </a:p>
        </p:txBody>
      </p:sp>
    </p:spTree>
    <p:extLst>
      <p:ext uri="{BB962C8B-B14F-4D97-AF65-F5344CB8AC3E}">
        <p14:creationId xmlns:p14="http://schemas.microsoft.com/office/powerpoint/2010/main" val="76089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Policy options for reducing energy use and </a:t>
            </a:r>
            <a:r>
              <a:rPr lang="en-US" err="1"/>
              <a:t>ghg</a:t>
            </a:r>
            <a:r>
              <a:rPr lang="en-US"/>
              <a:t> emissions in united states transportation</a:t>
            </a:r>
          </a:p>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6</a:t>
            </a:fld>
            <a:endParaRPr lang="en-US"/>
          </a:p>
        </p:txBody>
      </p:sp>
    </p:spTree>
    <p:extLst>
      <p:ext uri="{BB962C8B-B14F-4D97-AF65-F5344CB8AC3E}">
        <p14:creationId xmlns:p14="http://schemas.microsoft.com/office/powerpoint/2010/main" val="158807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file:///Users/emily/Downloads/12782.pdf</a:t>
            </a:r>
            <a:r>
              <a:rPr lang="en-US"/>
              <a:t> </a:t>
            </a:r>
          </a:p>
          <a:p>
            <a:r>
              <a:rPr lang="en-US" sz="1200" b="0" i="0" kern="1200">
                <a:solidFill>
                  <a:schemeClr val="tx1"/>
                </a:solidFill>
                <a:effectLst/>
                <a:latin typeface="+mn-lt"/>
                <a:ea typeface="+mn-ea"/>
                <a:cs typeface="+mn-cs"/>
              </a:rPr>
              <a:t>Advancing the Science of Climate Change</a:t>
            </a:r>
          </a:p>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7</a:t>
            </a:fld>
            <a:endParaRPr lang="en-US"/>
          </a:p>
        </p:txBody>
      </p:sp>
    </p:spTree>
    <p:extLst>
      <p:ext uri="{BB962C8B-B14F-4D97-AF65-F5344CB8AC3E}">
        <p14:creationId xmlns:p14="http://schemas.microsoft.com/office/powerpoint/2010/main" val="886663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Policy Options for Reducing Energy Use and Greenhouse Gas Emissions from U.S. Transportation</a:t>
            </a:r>
          </a:p>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8</a:t>
            </a:fld>
            <a:endParaRPr lang="en-US"/>
          </a:p>
        </p:txBody>
      </p:sp>
    </p:spTree>
    <p:extLst>
      <p:ext uri="{BB962C8B-B14F-4D97-AF65-F5344CB8AC3E}">
        <p14:creationId xmlns:p14="http://schemas.microsoft.com/office/powerpoint/2010/main" val="626487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file:///Users/emily/Downloads/12782.pdf</a:t>
            </a:r>
            <a:r>
              <a:rPr lang="en-US"/>
              <a:t> </a:t>
            </a:r>
          </a:p>
          <a:p>
            <a:r>
              <a:rPr lang="en-US" sz="1200" b="0" i="0" kern="1200">
                <a:solidFill>
                  <a:schemeClr val="tx1"/>
                </a:solidFill>
                <a:effectLst/>
                <a:latin typeface="+mn-lt"/>
                <a:ea typeface="+mn-ea"/>
                <a:cs typeface="+mn-cs"/>
              </a:rPr>
              <a:t>Advancing the Science of Climate Change</a:t>
            </a:r>
          </a:p>
          <a:p>
            <a:endParaRPr lang="en-US"/>
          </a:p>
        </p:txBody>
      </p:sp>
      <p:sp>
        <p:nvSpPr>
          <p:cNvPr id="4" name="Slide Number Placeholder 3"/>
          <p:cNvSpPr>
            <a:spLocks noGrp="1"/>
          </p:cNvSpPr>
          <p:nvPr>
            <p:ph type="sldNum" sz="quarter" idx="5"/>
          </p:nvPr>
        </p:nvSpPr>
        <p:spPr/>
        <p:txBody>
          <a:bodyPr/>
          <a:lstStyle/>
          <a:p>
            <a:fld id="{E6FEA53F-0ADD-5F4D-BF2E-3B6AFB6F7DAF}" type="slidenum">
              <a:rPr lang="en-US" smtClean="0"/>
              <a:t>9</a:t>
            </a:fld>
            <a:endParaRPr lang="en-US"/>
          </a:p>
        </p:txBody>
      </p:sp>
    </p:spTree>
    <p:extLst>
      <p:ext uri="{BB962C8B-B14F-4D97-AF65-F5344CB8AC3E}">
        <p14:creationId xmlns:p14="http://schemas.microsoft.com/office/powerpoint/2010/main" val="249249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22C8-5A62-4642-92B4-A07E32EAA9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707127-8585-0E43-A168-2CD71BED2D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869C5D-AA59-4245-826C-2039B9625048}"/>
              </a:ext>
            </a:extLst>
          </p:cNvPr>
          <p:cNvSpPr>
            <a:spLocks noGrp="1"/>
          </p:cNvSpPr>
          <p:nvPr>
            <p:ph type="dt" sz="half" idx="10"/>
          </p:nvPr>
        </p:nvSpPr>
        <p:spPr/>
        <p:txBody>
          <a:bodyPr/>
          <a:lstStyle/>
          <a:p>
            <a:fld id="{0E97F97F-7B1A-2B4E-B0E2-674918354F70}" type="datetimeFigureOut">
              <a:rPr lang="en-US" smtClean="0"/>
              <a:t>4/16/20</a:t>
            </a:fld>
            <a:endParaRPr lang="en-US"/>
          </a:p>
        </p:txBody>
      </p:sp>
      <p:sp>
        <p:nvSpPr>
          <p:cNvPr id="5" name="Footer Placeholder 4">
            <a:extLst>
              <a:ext uri="{FF2B5EF4-FFF2-40B4-BE49-F238E27FC236}">
                <a16:creationId xmlns:a16="http://schemas.microsoft.com/office/drawing/2014/main" id="{A46FA74D-3507-EE4A-95E1-A3B0D64C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19841-6BFF-8048-8CB4-EABC7B21B0A9}"/>
              </a:ext>
            </a:extLst>
          </p:cNvPr>
          <p:cNvSpPr>
            <a:spLocks noGrp="1"/>
          </p:cNvSpPr>
          <p:nvPr>
            <p:ph type="sldNum" sz="quarter" idx="12"/>
          </p:nvPr>
        </p:nvSpPr>
        <p:spPr/>
        <p:txBody>
          <a:bodyPr/>
          <a:lstStyle/>
          <a:p>
            <a:fld id="{5742F0F4-15A9-F049-93B7-C965E8486776}" type="slidenum">
              <a:rPr lang="en-US" smtClean="0"/>
              <a:t>‹#›</a:t>
            </a:fld>
            <a:endParaRPr lang="en-US"/>
          </a:p>
        </p:txBody>
      </p:sp>
    </p:spTree>
    <p:extLst>
      <p:ext uri="{BB962C8B-B14F-4D97-AF65-F5344CB8AC3E}">
        <p14:creationId xmlns:p14="http://schemas.microsoft.com/office/powerpoint/2010/main" val="115317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2B65-B057-A142-A3BA-419C06D12D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80B3A4-2BA3-6F4C-8C4F-B33F1F0AE3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C8BFA-FACB-5C4D-8EE5-0FDA2B9F4874}"/>
              </a:ext>
            </a:extLst>
          </p:cNvPr>
          <p:cNvSpPr>
            <a:spLocks noGrp="1"/>
          </p:cNvSpPr>
          <p:nvPr>
            <p:ph type="dt" sz="half" idx="10"/>
          </p:nvPr>
        </p:nvSpPr>
        <p:spPr/>
        <p:txBody>
          <a:bodyPr/>
          <a:lstStyle/>
          <a:p>
            <a:fld id="{0E97F97F-7B1A-2B4E-B0E2-674918354F70}" type="datetimeFigureOut">
              <a:rPr lang="en-US" smtClean="0"/>
              <a:t>4/16/20</a:t>
            </a:fld>
            <a:endParaRPr lang="en-US"/>
          </a:p>
        </p:txBody>
      </p:sp>
      <p:sp>
        <p:nvSpPr>
          <p:cNvPr id="5" name="Footer Placeholder 4">
            <a:extLst>
              <a:ext uri="{FF2B5EF4-FFF2-40B4-BE49-F238E27FC236}">
                <a16:creationId xmlns:a16="http://schemas.microsoft.com/office/drawing/2014/main" id="{05045559-0316-BF4C-A5A7-E2B2048D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04CF7-320F-2143-B8DE-6802C8540130}"/>
              </a:ext>
            </a:extLst>
          </p:cNvPr>
          <p:cNvSpPr>
            <a:spLocks noGrp="1"/>
          </p:cNvSpPr>
          <p:nvPr>
            <p:ph type="sldNum" sz="quarter" idx="12"/>
          </p:nvPr>
        </p:nvSpPr>
        <p:spPr/>
        <p:txBody>
          <a:bodyPr/>
          <a:lstStyle/>
          <a:p>
            <a:fld id="{5742F0F4-15A9-F049-93B7-C965E8486776}" type="slidenum">
              <a:rPr lang="en-US" smtClean="0"/>
              <a:t>‹#›</a:t>
            </a:fld>
            <a:endParaRPr lang="en-US"/>
          </a:p>
        </p:txBody>
      </p:sp>
    </p:spTree>
    <p:extLst>
      <p:ext uri="{BB962C8B-B14F-4D97-AF65-F5344CB8AC3E}">
        <p14:creationId xmlns:p14="http://schemas.microsoft.com/office/powerpoint/2010/main" val="247017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479906-23DB-354B-B156-8BFE36D0D1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85D0EA-E2F4-C442-907A-68F2D51954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CB69B-69DC-E94C-81AF-11D2567D4033}"/>
              </a:ext>
            </a:extLst>
          </p:cNvPr>
          <p:cNvSpPr>
            <a:spLocks noGrp="1"/>
          </p:cNvSpPr>
          <p:nvPr>
            <p:ph type="dt" sz="half" idx="10"/>
          </p:nvPr>
        </p:nvSpPr>
        <p:spPr/>
        <p:txBody>
          <a:bodyPr/>
          <a:lstStyle/>
          <a:p>
            <a:fld id="{0E97F97F-7B1A-2B4E-B0E2-674918354F70}" type="datetimeFigureOut">
              <a:rPr lang="en-US" smtClean="0"/>
              <a:t>4/16/20</a:t>
            </a:fld>
            <a:endParaRPr lang="en-US"/>
          </a:p>
        </p:txBody>
      </p:sp>
      <p:sp>
        <p:nvSpPr>
          <p:cNvPr id="5" name="Footer Placeholder 4">
            <a:extLst>
              <a:ext uri="{FF2B5EF4-FFF2-40B4-BE49-F238E27FC236}">
                <a16:creationId xmlns:a16="http://schemas.microsoft.com/office/drawing/2014/main" id="{32BA794D-C746-3E42-AF04-0E7669912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2710B-149D-B947-B135-B08FAA75FB99}"/>
              </a:ext>
            </a:extLst>
          </p:cNvPr>
          <p:cNvSpPr>
            <a:spLocks noGrp="1"/>
          </p:cNvSpPr>
          <p:nvPr>
            <p:ph type="sldNum" sz="quarter" idx="12"/>
          </p:nvPr>
        </p:nvSpPr>
        <p:spPr/>
        <p:txBody>
          <a:bodyPr/>
          <a:lstStyle/>
          <a:p>
            <a:fld id="{5742F0F4-15A9-F049-93B7-C965E8486776}" type="slidenum">
              <a:rPr lang="en-US" smtClean="0"/>
              <a:t>‹#›</a:t>
            </a:fld>
            <a:endParaRPr lang="en-US"/>
          </a:p>
        </p:txBody>
      </p:sp>
    </p:spTree>
    <p:extLst>
      <p:ext uri="{BB962C8B-B14F-4D97-AF65-F5344CB8AC3E}">
        <p14:creationId xmlns:p14="http://schemas.microsoft.com/office/powerpoint/2010/main" val="426505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3011-FF4E-4043-928D-2B5351CEF9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2BC03-FA32-EB47-864C-09F3DCCCCD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6A92C-A3A6-3F49-B670-EA622D6A724A}"/>
              </a:ext>
            </a:extLst>
          </p:cNvPr>
          <p:cNvSpPr>
            <a:spLocks noGrp="1"/>
          </p:cNvSpPr>
          <p:nvPr>
            <p:ph type="dt" sz="half" idx="10"/>
          </p:nvPr>
        </p:nvSpPr>
        <p:spPr/>
        <p:txBody>
          <a:bodyPr/>
          <a:lstStyle/>
          <a:p>
            <a:fld id="{0E97F97F-7B1A-2B4E-B0E2-674918354F70}" type="datetimeFigureOut">
              <a:rPr lang="en-US" smtClean="0"/>
              <a:t>4/16/20</a:t>
            </a:fld>
            <a:endParaRPr lang="en-US"/>
          </a:p>
        </p:txBody>
      </p:sp>
      <p:sp>
        <p:nvSpPr>
          <p:cNvPr id="5" name="Footer Placeholder 4">
            <a:extLst>
              <a:ext uri="{FF2B5EF4-FFF2-40B4-BE49-F238E27FC236}">
                <a16:creationId xmlns:a16="http://schemas.microsoft.com/office/drawing/2014/main" id="{B86EBAEB-B3B7-A349-9861-2587C5B77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F32E0-7702-C94B-ACEF-C781D8BD7B40}"/>
              </a:ext>
            </a:extLst>
          </p:cNvPr>
          <p:cNvSpPr>
            <a:spLocks noGrp="1"/>
          </p:cNvSpPr>
          <p:nvPr>
            <p:ph type="sldNum" sz="quarter" idx="12"/>
          </p:nvPr>
        </p:nvSpPr>
        <p:spPr/>
        <p:txBody>
          <a:bodyPr/>
          <a:lstStyle/>
          <a:p>
            <a:fld id="{5742F0F4-15A9-F049-93B7-C965E8486776}" type="slidenum">
              <a:rPr lang="en-US" smtClean="0"/>
              <a:t>‹#›</a:t>
            </a:fld>
            <a:endParaRPr lang="en-US"/>
          </a:p>
        </p:txBody>
      </p:sp>
    </p:spTree>
    <p:extLst>
      <p:ext uri="{BB962C8B-B14F-4D97-AF65-F5344CB8AC3E}">
        <p14:creationId xmlns:p14="http://schemas.microsoft.com/office/powerpoint/2010/main" val="413694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7D73-B142-024D-9BEA-3320E0D3AA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FB2653-49FE-9547-B470-46960C27CD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4F3BC6-7B9A-7747-88F6-2A0FAFB5CD3F}"/>
              </a:ext>
            </a:extLst>
          </p:cNvPr>
          <p:cNvSpPr>
            <a:spLocks noGrp="1"/>
          </p:cNvSpPr>
          <p:nvPr>
            <p:ph type="dt" sz="half" idx="10"/>
          </p:nvPr>
        </p:nvSpPr>
        <p:spPr/>
        <p:txBody>
          <a:bodyPr/>
          <a:lstStyle/>
          <a:p>
            <a:fld id="{0E97F97F-7B1A-2B4E-B0E2-674918354F70}" type="datetimeFigureOut">
              <a:rPr lang="en-US" smtClean="0"/>
              <a:t>4/16/20</a:t>
            </a:fld>
            <a:endParaRPr lang="en-US"/>
          </a:p>
        </p:txBody>
      </p:sp>
      <p:sp>
        <p:nvSpPr>
          <p:cNvPr id="5" name="Footer Placeholder 4">
            <a:extLst>
              <a:ext uri="{FF2B5EF4-FFF2-40B4-BE49-F238E27FC236}">
                <a16:creationId xmlns:a16="http://schemas.microsoft.com/office/drawing/2014/main" id="{9B678B84-DCB7-974E-B63A-1CE861FF3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EB657-ACE7-BE44-BDFD-6FBEEF290936}"/>
              </a:ext>
            </a:extLst>
          </p:cNvPr>
          <p:cNvSpPr>
            <a:spLocks noGrp="1"/>
          </p:cNvSpPr>
          <p:nvPr>
            <p:ph type="sldNum" sz="quarter" idx="12"/>
          </p:nvPr>
        </p:nvSpPr>
        <p:spPr/>
        <p:txBody>
          <a:bodyPr/>
          <a:lstStyle/>
          <a:p>
            <a:fld id="{5742F0F4-15A9-F049-93B7-C965E8486776}" type="slidenum">
              <a:rPr lang="en-US" smtClean="0"/>
              <a:t>‹#›</a:t>
            </a:fld>
            <a:endParaRPr lang="en-US"/>
          </a:p>
        </p:txBody>
      </p:sp>
    </p:spTree>
    <p:extLst>
      <p:ext uri="{BB962C8B-B14F-4D97-AF65-F5344CB8AC3E}">
        <p14:creationId xmlns:p14="http://schemas.microsoft.com/office/powerpoint/2010/main" val="73676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9F4F-D1B7-704C-822F-7895FA3F68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A18ED2-B407-F943-B36A-ACCD6D4E14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22657A-F58C-B042-8360-28E16AAC2D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197D6D-9E1A-6849-83EB-18AB95214630}"/>
              </a:ext>
            </a:extLst>
          </p:cNvPr>
          <p:cNvSpPr>
            <a:spLocks noGrp="1"/>
          </p:cNvSpPr>
          <p:nvPr>
            <p:ph type="dt" sz="half" idx="10"/>
          </p:nvPr>
        </p:nvSpPr>
        <p:spPr/>
        <p:txBody>
          <a:bodyPr/>
          <a:lstStyle/>
          <a:p>
            <a:fld id="{0E97F97F-7B1A-2B4E-B0E2-674918354F70}" type="datetimeFigureOut">
              <a:rPr lang="en-US" smtClean="0"/>
              <a:t>4/16/20</a:t>
            </a:fld>
            <a:endParaRPr lang="en-US"/>
          </a:p>
        </p:txBody>
      </p:sp>
      <p:sp>
        <p:nvSpPr>
          <p:cNvPr id="6" name="Footer Placeholder 5">
            <a:extLst>
              <a:ext uri="{FF2B5EF4-FFF2-40B4-BE49-F238E27FC236}">
                <a16:creationId xmlns:a16="http://schemas.microsoft.com/office/drawing/2014/main" id="{E27B1002-B122-7B4B-950A-D12C5A251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56FE8-B953-CA47-ADD1-ED974CF798E2}"/>
              </a:ext>
            </a:extLst>
          </p:cNvPr>
          <p:cNvSpPr>
            <a:spLocks noGrp="1"/>
          </p:cNvSpPr>
          <p:nvPr>
            <p:ph type="sldNum" sz="quarter" idx="12"/>
          </p:nvPr>
        </p:nvSpPr>
        <p:spPr/>
        <p:txBody>
          <a:bodyPr/>
          <a:lstStyle/>
          <a:p>
            <a:fld id="{5742F0F4-15A9-F049-93B7-C965E8486776}" type="slidenum">
              <a:rPr lang="en-US" smtClean="0"/>
              <a:t>‹#›</a:t>
            </a:fld>
            <a:endParaRPr lang="en-US"/>
          </a:p>
        </p:txBody>
      </p:sp>
    </p:spTree>
    <p:extLst>
      <p:ext uri="{BB962C8B-B14F-4D97-AF65-F5344CB8AC3E}">
        <p14:creationId xmlns:p14="http://schemas.microsoft.com/office/powerpoint/2010/main" val="14853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60BD-7E14-5844-B268-3685AA8010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11928B-9C9D-9F4B-B1A9-DF6B9996D2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6409FE-5B5E-2D48-84DD-A40CDD68A7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19377A-3543-A242-A3E2-89A8778F9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1AF5EC-7C35-8248-8D5D-D772D13473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6309D4-5FD2-F44E-9758-DDA30763A800}"/>
              </a:ext>
            </a:extLst>
          </p:cNvPr>
          <p:cNvSpPr>
            <a:spLocks noGrp="1"/>
          </p:cNvSpPr>
          <p:nvPr>
            <p:ph type="dt" sz="half" idx="10"/>
          </p:nvPr>
        </p:nvSpPr>
        <p:spPr/>
        <p:txBody>
          <a:bodyPr/>
          <a:lstStyle/>
          <a:p>
            <a:fld id="{0E97F97F-7B1A-2B4E-B0E2-674918354F70}" type="datetimeFigureOut">
              <a:rPr lang="en-US" smtClean="0"/>
              <a:t>4/16/20</a:t>
            </a:fld>
            <a:endParaRPr lang="en-US"/>
          </a:p>
        </p:txBody>
      </p:sp>
      <p:sp>
        <p:nvSpPr>
          <p:cNvPr id="8" name="Footer Placeholder 7">
            <a:extLst>
              <a:ext uri="{FF2B5EF4-FFF2-40B4-BE49-F238E27FC236}">
                <a16:creationId xmlns:a16="http://schemas.microsoft.com/office/drawing/2014/main" id="{AC39247A-93FB-634D-A2EF-BE50F08AF2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B70E75-59D9-EC4F-9EBD-C38D1AF9A3E8}"/>
              </a:ext>
            </a:extLst>
          </p:cNvPr>
          <p:cNvSpPr>
            <a:spLocks noGrp="1"/>
          </p:cNvSpPr>
          <p:nvPr>
            <p:ph type="sldNum" sz="quarter" idx="12"/>
          </p:nvPr>
        </p:nvSpPr>
        <p:spPr/>
        <p:txBody>
          <a:bodyPr/>
          <a:lstStyle/>
          <a:p>
            <a:fld id="{5742F0F4-15A9-F049-93B7-C965E8486776}" type="slidenum">
              <a:rPr lang="en-US" smtClean="0"/>
              <a:t>‹#›</a:t>
            </a:fld>
            <a:endParaRPr lang="en-US"/>
          </a:p>
        </p:txBody>
      </p:sp>
    </p:spTree>
    <p:extLst>
      <p:ext uri="{BB962C8B-B14F-4D97-AF65-F5344CB8AC3E}">
        <p14:creationId xmlns:p14="http://schemas.microsoft.com/office/powerpoint/2010/main" val="408238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8E1-22C9-BD44-848C-BF0AA0919E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21F216-D6A1-6044-AF75-25E9A9C08ACA}"/>
              </a:ext>
            </a:extLst>
          </p:cNvPr>
          <p:cNvSpPr>
            <a:spLocks noGrp="1"/>
          </p:cNvSpPr>
          <p:nvPr>
            <p:ph type="dt" sz="half" idx="10"/>
          </p:nvPr>
        </p:nvSpPr>
        <p:spPr/>
        <p:txBody>
          <a:bodyPr/>
          <a:lstStyle/>
          <a:p>
            <a:fld id="{0E97F97F-7B1A-2B4E-B0E2-674918354F70}" type="datetimeFigureOut">
              <a:rPr lang="en-US" smtClean="0"/>
              <a:t>4/16/20</a:t>
            </a:fld>
            <a:endParaRPr lang="en-US"/>
          </a:p>
        </p:txBody>
      </p:sp>
      <p:sp>
        <p:nvSpPr>
          <p:cNvPr id="4" name="Footer Placeholder 3">
            <a:extLst>
              <a:ext uri="{FF2B5EF4-FFF2-40B4-BE49-F238E27FC236}">
                <a16:creationId xmlns:a16="http://schemas.microsoft.com/office/drawing/2014/main" id="{FE1EFB66-8955-414C-AD04-5C56C43DA9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F325EB-C6C6-F44B-96AF-0209C6B05B12}"/>
              </a:ext>
            </a:extLst>
          </p:cNvPr>
          <p:cNvSpPr>
            <a:spLocks noGrp="1"/>
          </p:cNvSpPr>
          <p:nvPr>
            <p:ph type="sldNum" sz="quarter" idx="12"/>
          </p:nvPr>
        </p:nvSpPr>
        <p:spPr/>
        <p:txBody>
          <a:bodyPr/>
          <a:lstStyle/>
          <a:p>
            <a:fld id="{5742F0F4-15A9-F049-93B7-C965E8486776}" type="slidenum">
              <a:rPr lang="en-US" smtClean="0"/>
              <a:t>‹#›</a:t>
            </a:fld>
            <a:endParaRPr lang="en-US"/>
          </a:p>
        </p:txBody>
      </p:sp>
    </p:spTree>
    <p:extLst>
      <p:ext uri="{BB962C8B-B14F-4D97-AF65-F5344CB8AC3E}">
        <p14:creationId xmlns:p14="http://schemas.microsoft.com/office/powerpoint/2010/main" val="289604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B8508A-0388-A24F-AF8B-B80E789B8322}"/>
              </a:ext>
            </a:extLst>
          </p:cNvPr>
          <p:cNvSpPr>
            <a:spLocks noGrp="1"/>
          </p:cNvSpPr>
          <p:nvPr>
            <p:ph type="dt" sz="half" idx="10"/>
          </p:nvPr>
        </p:nvSpPr>
        <p:spPr/>
        <p:txBody>
          <a:bodyPr/>
          <a:lstStyle/>
          <a:p>
            <a:fld id="{0E97F97F-7B1A-2B4E-B0E2-674918354F70}" type="datetimeFigureOut">
              <a:rPr lang="en-US" smtClean="0"/>
              <a:t>4/16/20</a:t>
            </a:fld>
            <a:endParaRPr lang="en-US"/>
          </a:p>
        </p:txBody>
      </p:sp>
      <p:sp>
        <p:nvSpPr>
          <p:cNvPr id="3" name="Footer Placeholder 2">
            <a:extLst>
              <a:ext uri="{FF2B5EF4-FFF2-40B4-BE49-F238E27FC236}">
                <a16:creationId xmlns:a16="http://schemas.microsoft.com/office/drawing/2014/main" id="{01E16317-7471-D742-8615-4CF088B4BD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4C196D-ED59-B645-849E-23521C45D68F}"/>
              </a:ext>
            </a:extLst>
          </p:cNvPr>
          <p:cNvSpPr>
            <a:spLocks noGrp="1"/>
          </p:cNvSpPr>
          <p:nvPr>
            <p:ph type="sldNum" sz="quarter" idx="12"/>
          </p:nvPr>
        </p:nvSpPr>
        <p:spPr/>
        <p:txBody>
          <a:bodyPr/>
          <a:lstStyle/>
          <a:p>
            <a:fld id="{5742F0F4-15A9-F049-93B7-C965E8486776}" type="slidenum">
              <a:rPr lang="en-US" smtClean="0"/>
              <a:t>‹#›</a:t>
            </a:fld>
            <a:endParaRPr lang="en-US"/>
          </a:p>
        </p:txBody>
      </p:sp>
    </p:spTree>
    <p:extLst>
      <p:ext uri="{BB962C8B-B14F-4D97-AF65-F5344CB8AC3E}">
        <p14:creationId xmlns:p14="http://schemas.microsoft.com/office/powerpoint/2010/main" val="304824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848B-D896-0F42-8582-B95C427BC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7D7239-1E32-3C4E-8BC1-D9EEF26621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63485B-E37F-2B43-9B88-42BF90068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607D74-8C6A-D541-B7FE-905FF8172128}"/>
              </a:ext>
            </a:extLst>
          </p:cNvPr>
          <p:cNvSpPr>
            <a:spLocks noGrp="1"/>
          </p:cNvSpPr>
          <p:nvPr>
            <p:ph type="dt" sz="half" idx="10"/>
          </p:nvPr>
        </p:nvSpPr>
        <p:spPr/>
        <p:txBody>
          <a:bodyPr/>
          <a:lstStyle/>
          <a:p>
            <a:fld id="{0E97F97F-7B1A-2B4E-B0E2-674918354F70}" type="datetimeFigureOut">
              <a:rPr lang="en-US" smtClean="0"/>
              <a:t>4/16/20</a:t>
            </a:fld>
            <a:endParaRPr lang="en-US"/>
          </a:p>
        </p:txBody>
      </p:sp>
      <p:sp>
        <p:nvSpPr>
          <p:cNvPr id="6" name="Footer Placeholder 5">
            <a:extLst>
              <a:ext uri="{FF2B5EF4-FFF2-40B4-BE49-F238E27FC236}">
                <a16:creationId xmlns:a16="http://schemas.microsoft.com/office/drawing/2014/main" id="{ADCE89FF-9385-294A-800D-72B9EBF738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F1A64-E155-CE4F-BD66-DB0B1DC6C8A5}"/>
              </a:ext>
            </a:extLst>
          </p:cNvPr>
          <p:cNvSpPr>
            <a:spLocks noGrp="1"/>
          </p:cNvSpPr>
          <p:nvPr>
            <p:ph type="sldNum" sz="quarter" idx="12"/>
          </p:nvPr>
        </p:nvSpPr>
        <p:spPr/>
        <p:txBody>
          <a:bodyPr/>
          <a:lstStyle/>
          <a:p>
            <a:fld id="{5742F0F4-15A9-F049-93B7-C965E8486776}" type="slidenum">
              <a:rPr lang="en-US" smtClean="0"/>
              <a:t>‹#›</a:t>
            </a:fld>
            <a:endParaRPr lang="en-US"/>
          </a:p>
        </p:txBody>
      </p:sp>
    </p:spTree>
    <p:extLst>
      <p:ext uri="{BB962C8B-B14F-4D97-AF65-F5344CB8AC3E}">
        <p14:creationId xmlns:p14="http://schemas.microsoft.com/office/powerpoint/2010/main" val="373560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0A7A-70C0-4543-A45D-9EFA37295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F0AEB3-3250-0340-9A2C-AC1CEA3CFF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95EE48-1423-5A44-97EB-57BD49D77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28146B-40BC-0F43-AF8D-D1E63AA6F341}"/>
              </a:ext>
            </a:extLst>
          </p:cNvPr>
          <p:cNvSpPr>
            <a:spLocks noGrp="1"/>
          </p:cNvSpPr>
          <p:nvPr>
            <p:ph type="dt" sz="half" idx="10"/>
          </p:nvPr>
        </p:nvSpPr>
        <p:spPr/>
        <p:txBody>
          <a:bodyPr/>
          <a:lstStyle/>
          <a:p>
            <a:fld id="{0E97F97F-7B1A-2B4E-B0E2-674918354F70}" type="datetimeFigureOut">
              <a:rPr lang="en-US" smtClean="0"/>
              <a:t>4/16/20</a:t>
            </a:fld>
            <a:endParaRPr lang="en-US"/>
          </a:p>
        </p:txBody>
      </p:sp>
      <p:sp>
        <p:nvSpPr>
          <p:cNvPr id="6" name="Footer Placeholder 5">
            <a:extLst>
              <a:ext uri="{FF2B5EF4-FFF2-40B4-BE49-F238E27FC236}">
                <a16:creationId xmlns:a16="http://schemas.microsoft.com/office/drawing/2014/main" id="{ED68FF52-C39B-1641-98D3-A6B99C046B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B659BA-F7BB-644F-9613-E22CB9733F6A}"/>
              </a:ext>
            </a:extLst>
          </p:cNvPr>
          <p:cNvSpPr>
            <a:spLocks noGrp="1"/>
          </p:cNvSpPr>
          <p:nvPr>
            <p:ph type="sldNum" sz="quarter" idx="12"/>
          </p:nvPr>
        </p:nvSpPr>
        <p:spPr/>
        <p:txBody>
          <a:bodyPr/>
          <a:lstStyle/>
          <a:p>
            <a:fld id="{5742F0F4-15A9-F049-93B7-C965E8486776}" type="slidenum">
              <a:rPr lang="en-US" smtClean="0"/>
              <a:t>‹#›</a:t>
            </a:fld>
            <a:endParaRPr lang="en-US"/>
          </a:p>
        </p:txBody>
      </p:sp>
    </p:spTree>
    <p:extLst>
      <p:ext uri="{BB962C8B-B14F-4D97-AF65-F5344CB8AC3E}">
        <p14:creationId xmlns:p14="http://schemas.microsoft.com/office/powerpoint/2010/main" val="122236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D7284A-615B-F349-B252-6DC018327D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20C588-BBF2-4247-9C05-F52C011351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D4E9B-A93A-0E4F-8E3F-F95F924C1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7F97F-7B1A-2B4E-B0E2-674918354F70}" type="datetimeFigureOut">
              <a:rPr lang="en-US" smtClean="0"/>
              <a:t>4/16/20</a:t>
            </a:fld>
            <a:endParaRPr lang="en-US"/>
          </a:p>
        </p:txBody>
      </p:sp>
      <p:sp>
        <p:nvSpPr>
          <p:cNvPr id="5" name="Footer Placeholder 4">
            <a:extLst>
              <a:ext uri="{FF2B5EF4-FFF2-40B4-BE49-F238E27FC236}">
                <a16:creationId xmlns:a16="http://schemas.microsoft.com/office/drawing/2014/main" id="{A3178910-B850-A44E-8037-55D3149A16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EE7B7B-BE87-3E44-8B31-0DCE4B351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2F0F4-15A9-F049-93B7-C965E8486776}" type="slidenum">
              <a:rPr lang="en-US" smtClean="0"/>
              <a:t>‹#›</a:t>
            </a:fld>
            <a:endParaRPr lang="en-US"/>
          </a:p>
        </p:txBody>
      </p:sp>
    </p:spTree>
    <p:extLst>
      <p:ext uri="{BB962C8B-B14F-4D97-AF65-F5344CB8AC3E}">
        <p14:creationId xmlns:p14="http://schemas.microsoft.com/office/powerpoint/2010/main" val="2445508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epa.gov/greenvehicles/light-duty-vehicle-emissions"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epa.gov/ghgemissions/sources-greenhouse-gas-emission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epa.gov/smartway/learn-about-smartway" TargetMode="Externa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3" Type="http://schemas.openxmlformats.org/officeDocument/2006/relationships/hyperlink" Target="https://www.epa.gov/smartway/learn-about-smartwa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epa.gov/renewable-fuel-standard-program/overview-renewable-fuel-standard"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epa.gov/sites/production/files/2019-11/documents/webinar-ev-trends-2019-10-24.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pa.gov/greenvehicles/fast-facts-transportation-greenhouse-gas-emission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youtube.com/watch?v=B98la3IimRg"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epa.gov/sites/production/files/2019-11/documents/webinar-ev-trends-2019-10-24.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epa.gov/sites/production/files/2019-11/documents/webinar-ev-trends-2019-10-24.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qz.com/1620614/electric-car-forecasts-are-all-over-the-map/"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hyperlink" Target="https://nca2014.globalchange.gov/report/sectors/transportation#statement-10194"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3DF9A-E317-0B4A-A3AE-445BE472188E}"/>
              </a:ext>
            </a:extLst>
          </p:cNvPr>
          <p:cNvSpPr>
            <a:spLocks noGrp="1"/>
          </p:cNvSpPr>
          <p:nvPr>
            <p:ph type="ctrTitle"/>
          </p:nvPr>
        </p:nvSpPr>
        <p:spPr/>
        <p:txBody>
          <a:bodyPr>
            <a:normAutofit fontScale="90000"/>
          </a:bodyPr>
          <a:lstStyle/>
          <a:p>
            <a:r>
              <a:rPr lang="en-US" dirty="0"/>
              <a:t>Transportation in the US: Effect and Responses on Climate Change</a:t>
            </a:r>
          </a:p>
        </p:txBody>
      </p:sp>
      <p:sp>
        <p:nvSpPr>
          <p:cNvPr id="3" name="Subtitle 2">
            <a:extLst>
              <a:ext uri="{FF2B5EF4-FFF2-40B4-BE49-F238E27FC236}">
                <a16:creationId xmlns:a16="http://schemas.microsoft.com/office/drawing/2014/main" id="{28DAF645-143D-8046-AC91-E8C12CE6DE5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70006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E549-B441-C94E-94DE-0D86EE3FBE10}"/>
              </a:ext>
            </a:extLst>
          </p:cNvPr>
          <p:cNvSpPr>
            <a:spLocks noGrp="1"/>
          </p:cNvSpPr>
          <p:nvPr>
            <p:ph type="title"/>
          </p:nvPr>
        </p:nvSpPr>
        <p:spPr>
          <a:xfrm>
            <a:off x="648929" y="341641"/>
            <a:ext cx="3730752" cy="1693776"/>
          </a:xfrm>
        </p:spPr>
        <p:txBody>
          <a:bodyPr>
            <a:normAutofit/>
          </a:bodyPr>
          <a:lstStyle/>
          <a:p>
            <a:r>
              <a:rPr lang="en-US" sz="3600"/>
              <a:t>Reducing Volume of Transport Activities</a:t>
            </a:r>
          </a:p>
        </p:txBody>
      </p:sp>
      <p:sp>
        <p:nvSpPr>
          <p:cNvPr id="3" name="Content Placeholder 2">
            <a:extLst>
              <a:ext uri="{FF2B5EF4-FFF2-40B4-BE49-F238E27FC236}">
                <a16:creationId xmlns:a16="http://schemas.microsoft.com/office/drawing/2014/main" id="{A5238332-41F5-F948-A267-61E18303C232}"/>
              </a:ext>
            </a:extLst>
          </p:cNvPr>
          <p:cNvSpPr>
            <a:spLocks noGrp="1"/>
          </p:cNvSpPr>
          <p:nvPr>
            <p:ph idx="1"/>
          </p:nvPr>
        </p:nvSpPr>
        <p:spPr>
          <a:xfrm>
            <a:off x="4864100" y="341641"/>
            <a:ext cx="6675627" cy="1690359"/>
          </a:xfrm>
        </p:spPr>
        <p:txBody>
          <a:bodyPr anchor="ctr">
            <a:normAutofit/>
          </a:bodyPr>
          <a:lstStyle/>
          <a:p>
            <a:endParaRPr lang="en-US" sz="2000"/>
          </a:p>
        </p:txBody>
      </p:sp>
      <p:sp>
        <p:nvSpPr>
          <p:cNvPr id="10" name="Rectangle 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36855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263370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3A4EBE0-F8FF-B740-983E-D8FD9CFA1A20}"/>
              </a:ext>
            </a:extLst>
          </p:cNvPr>
          <p:cNvPicPr>
            <a:picLocks noChangeAspect="1"/>
          </p:cNvPicPr>
          <p:nvPr/>
        </p:nvPicPr>
        <p:blipFill rotWithShape="1">
          <a:blip r:embed="rId3"/>
          <a:srcRect t="2963" b="6598"/>
          <a:stretch/>
        </p:blipFill>
        <p:spPr>
          <a:xfrm>
            <a:off x="2059556" y="2633701"/>
            <a:ext cx="7823199" cy="3441700"/>
          </a:xfrm>
          <a:prstGeom prst="rect">
            <a:avLst/>
          </a:prstGeom>
        </p:spPr>
      </p:pic>
      <p:sp>
        <p:nvSpPr>
          <p:cNvPr id="5" name="Rectangle 4">
            <a:extLst>
              <a:ext uri="{FF2B5EF4-FFF2-40B4-BE49-F238E27FC236}">
                <a16:creationId xmlns:a16="http://schemas.microsoft.com/office/drawing/2014/main" id="{0D99F27C-6159-3A46-8273-301AF7E836A3}"/>
              </a:ext>
            </a:extLst>
          </p:cNvPr>
          <p:cNvSpPr/>
          <p:nvPr/>
        </p:nvSpPr>
        <p:spPr>
          <a:xfrm>
            <a:off x="6369424" y="6211669"/>
            <a:ext cx="6096000" cy="646331"/>
          </a:xfrm>
          <a:prstGeom prst="rect">
            <a:avLst/>
          </a:prstGeom>
        </p:spPr>
        <p:txBody>
          <a:bodyPr>
            <a:spAutoFit/>
          </a:bodyPr>
          <a:lstStyle/>
          <a:p>
            <a:pPr>
              <a:spcAft>
                <a:spcPts val="600"/>
              </a:spcAft>
            </a:pPr>
            <a:r>
              <a:rPr lang="en-US"/>
              <a:t>Potential Impacts of Climate Change on U.S. Transportation: Special Report 290</a:t>
            </a:r>
          </a:p>
        </p:txBody>
      </p:sp>
    </p:spTree>
    <p:extLst>
      <p:ext uri="{BB962C8B-B14F-4D97-AF65-F5344CB8AC3E}">
        <p14:creationId xmlns:p14="http://schemas.microsoft.com/office/powerpoint/2010/main" val="250703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48285-BFB5-5A4F-B473-FDE9B698A6F1}"/>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3800"/>
              <a:t>Use less energy intensive populations—the world is urbanizing</a:t>
            </a:r>
          </a:p>
        </p:txBody>
      </p:sp>
      <p:sp>
        <p:nvSpPr>
          <p:cNvPr id="11" name="Rectangle 1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B809987-F8D7-7C4A-B508-71AA38F01E37}"/>
              </a:ext>
            </a:extLst>
          </p:cNvPr>
          <p:cNvPicPr>
            <a:picLocks noGrp="1" noChangeAspect="1"/>
          </p:cNvPicPr>
          <p:nvPr>
            <p:ph idx="1"/>
          </p:nvPr>
        </p:nvPicPr>
        <p:blipFill rotWithShape="1">
          <a:blip r:embed="rId3"/>
          <a:srcRect t="74" r="1" b="1"/>
          <a:stretch/>
        </p:blipFill>
        <p:spPr>
          <a:xfrm>
            <a:off x="733507" y="666728"/>
            <a:ext cx="5536001" cy="5465791"/>
          </a:xfrm>
          <a:prstGeom prst="rect">
            <a:avLst/>
          </a:prstGeom>
        </p:spPr>
      </p:pic>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6FDEE0A7-D075-A748-8267-08FD6E41A78E}"/>
              </a:ext>
            </a:extLst>
          </p:cNvPr>
          <p:cNvSpPr/>
          <p:nvPr/>
        </p:nvSpPr>
        <p:spPr>
          <a:xfrm>
            <a:off x="6506190" y="6046312"/>
            <a:ext cx="6096000" cy="646331"/>
          </a:xfrm>
          <a:prstGeom prst="rect">
            <a:avLst/>
          </a:prstGeom>
        </p:spPr>
        <p:txBody>
          <a:bodyPr>
            <a:spAutoFit/>
          </a:bodyPr>
          <a:lstStyle/>
          <a:p>
            <a:r>
              <a:rPr lang="en-US"/>
              <a:t>Potential Impacts of Climate Change on U.S. Transportation: Special Report 290</a:t>
            </a:r>
          </a:p>
        </p:txBody>
      </p:sp>
    </p:spTree>
    <p:extLst>
      <p:ext uri="{BB962C8B-B14F-4D97-AF65-F5344CB8AC3E}">
        <p14:creationId xmlns:p14="http://schemas.microsoft.com/office/powerpoint/2010/main" val="2580532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BD9910-EE1F-FD40-BEC0-A1E0E5727E1B}"/>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a:t>Public Transit is only lightly used</a:t>
            </a: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B287DFF-095B-1144-ADFD-B54F5659D432}"/>
              </a:ext>
            </a:extLst>
          </p:cNvPr>
          <p:cNvPicPr>
            <a:picLocks noGrp="1" noChangeAspect="1"/>
          </p:cNvPicPr>
          <p:nvPr>
            <p:ph idx="1"/>
          </p:nvPr>
        </p:nvPicPr>
        <p:blipFill rotWithShape="1">
          <a:blip r:embed="rId3"/>
          <a:srcRect l="4025" r="4026" b="1"/>
          <a:stretch/>
        </p:blipFill>
        <p:spPr>
          <a:xfrm rot="5400000">
            <a:off x="1743437" y="-339674"/>
            <a:ext cx="5211906" cy="7608304"/>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7B6416-6C15-6A43-833B-C688874B63CC}"/>
              </a:ext>
            </a:extLst>
          </p:cNvPr>
          <p:cNvSpPr/>
          <p:nvPr/>
        </p:nvSpPr>
        <p:spPr>
          <a:xfrm>
            <a:off x="8147623" y="6123543"/>
            <a:ext cx="4044377" cy="369332"/>
          </a:xfrm>
          <a:prstGeom prst="rect">
            <a:avLst/>
          </a:prstGeom>
        </p:spPr>
        <p:txBody>
          <a:bodyPr wrap="none">
            <a:spAutoFit/>
          </a:bodyPr>
          <a:lstStyle/>
          <a:p>
            <a:pPr>
              <a:spcAft>
                <a:spcPts val="600"/>
              </a:spcAft>
            </a:pPr>
            <a:r>
              <a:rPr lang="en-US"/>
              <a:t>Advancing the Science of Climate Change</a:t>
            </a:r>
          </a:p>
        </p:txBody>
      </p:sp>
      <p:sp>
        <p:nvSpPr>
          <p:cNvPr id="11" name="Rectangle 10">
            <a:extLst>
              <a:ext uri="{FF2B5EF4-FFF2-40B4-BE49-F238E27FC236}">
                <a16:creationId xmlns:a16="http://schemas.microsoft.com/office/drawing/2014/main" id="{94C8C54E-6880-5A48-A6BF-C19E2752DB00}"/>
              </a:ext>
            </a:extLst>
          </p:cNvPr>
          <p:cNvSpPr/>
          <p:nvPr/>
        </p:nvSpPr>
        <p:spPr>
          <a:xfrm>
            <a:off x="758918" y="4221177"/>
            <a:ext cx="5809129" cy="2151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39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6D2F-7C0E-BF44-B123-B33DB894B7A8}"/>
              </a:ext>
            </a:extLst>
          </p:cNvPr>
          <p:cNvSpPr>
            <a:spLocks noGrp="1"/>
          </p:cNvSpPr>
          <p:nvPr>
            <p:ph type="title"/>
          </p:nvPr>
        </p:nvSpPr>
        <p:spPr/>
        <p:txBody>
          <a:bodyPr/>
          <a:lstStyle/>
          <a:p>
            <a:r>
              <a:rPr lang="en-US">
                <a:solidFill>
                  <a:srgbClr val="000000"/>
                </a:solidFill>
              </a:rPr>
              <a:t>Use less energy intensive transportation</a:t>
            </a:r>
            <a:endParaRPr lang="en-US"/>
          </a:p>
        </p:txBody>
      </p:sp>
      <p:sp>
        <p:nvSpPr>
          <p:cNvPr id="3" name="Content Placeholder 2">
            <a:extLst>
              <a:ext uri="{FF2B5EF4-FFF2-40B4-BE49-F238E27FC236}">
                <a16:creationId xmlns:a16="http://schemas.microsoft.com/office/drawing/2014/main" id="{850B4127-8104-AB46-9FA2-E00D26BBC1A3}"/>
              </a:ext>
            </a:extLst>
          </p:cNvPr>
          <p:cNvSpPr>
            <a:spLocks noGrp="1"/>
          </p:cNvSpPr>
          <p:nvPr>
            <p:ph idx="1"/>
          </p:nvPr>
        </p:nvSpPr>
        <p:spPr/>
        <p:txBody>
          <a:bodyPr/>
          <a:lstStyle/>
          <a:p>
            <a:r>
              <a:rPr lang="en-US"/>
              <a:t>“For public transportation to be an energy efficient alternative to the private vehicle, however, requires that the services be heavily used. At present, except in a few very dense urban areas such as New York City, public transportation load factors are not high enough to make these services more energy- and GHG-efficient than driving.”</a:t>
            </a:r>
          </a:p>
        </p:txBody>
      </p:sp>
      <p:sp>
        <p:nvSpPr>
          <p:cNvPr id="4" name="Rectangle 3">
            <a:extLst>
              <a:ext uri="{FF2B5EF4-FFF2-40B4-BE49-F238E27FC236}">
                <a16:creationId xmlns:a16="http://schemas.microsoft.com/office/drawing/2014/main" id="{2E63FB87-1E3A-524E-B69B-AA3556358D46}"/>
              </a:ext>
            </a:extLst>
          </p:cNvPr>
          <p:cNvSpPr/>
          <p:nvPr/>
        </p:nvSpPr>
        <p:spPr>
          <a:xfrm>
            <a:off x="227952" y="6308209"/>
            <a:ext cx="4706417" cy="369332"/>
          </a:xfrm>
          <a:prstGeom prst="rect">
            <a:avLst/>
          </a:prstGeom>
        </p:spPr>
        <p:txBody>
          <a:bodyPr wrap="none">
            <a:spAutoFit/>
          </a:bodyPr>
          <a:lstStyle/>
          <a:p>
            <a:r>
              <a:rPr lang="en-US"/>
              <a:t>Advancing the Science of Climate Change (2010)</a:t>
            </a:r>
          </a:p>
        </p:txBody>
      </p:sp>
    </p:spTree>
    <p:extLst>
      <p:ext uri="{BB962C8B-B14F-4D97-AF65-F5344CB8AC3E}">
        <p14:creationId xmlns:p14="http://schemas.microsoft.com/office/powerpoint/2010/main" val="67611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02014-062C-324C-B8E0-E5C299D4921A}"/>
              </a:ext>
            </a:extLst>
          </p:cNvPr>
          <p:cNvSpPr>
            <a:spLocks noGrp="1"/>
          </p:cNvSpPr>
          <p:nvPr>
            <p:ph type="title"/>
          </p:nvPr>
        </p:nvSpPr>
        <p:spPr>
          <a:xfrm>
            <a:off x="546351" y="433545"/>
            <a:ext cx="11139854" cy="930447"/>
          </a:xfrm>
          <a:prstGeom prst="ellipse">
            <a:avLst/>
          </a:prstGeom>
        </p:spPr>
        <p:txBody>
          <a:bodyPr vert="horz" lIns="91440" tIns="45720" rIns="91440" bIns="45720" rtlCol="0" anchor="b">
            <a:normAutofit fontScale="90000"/>
          </a:bodyPr>
          <a:lstStyle/>
          <a:p>
            <a:pPr algn="ctr"/>
            <a:r>
              <a:rPr lang="en-US" sz="2600">
                <a:solidFill>
                  <a:srgbClr val="FFFFFF"/>
                </a:solidFill>
              </a:rPr>
              <a:t>Increasing the Energy Efficiency of Transportation: Fuel Efficiency of Cars has Generally Increased over time</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map&#10;&#10;Description automatically generated">
            <a:extLst>
              <a:ext uri="{FF2B5EF4-FFF2-40B4-BE49-F238E27FC236}">
                <a16:creationId xmlns:a16="http://schemas.microsoft.com/office/drawing/2014/main" id="{B23DBF78-FD06-4147-A07A-1A2832D0108B}"/>
              </a:ext>
            </a:extLst>
          </p:cNvPr>
          <p:cNvPicPr>
            <a:picLocks noGrp="1" noChangeAspect="1"/>
          </p:cNvPicPr>
          <p:nvPr>
            <p:ph idx="1"/>
          </p:nvPr>
        </p:nvPicPr>
        <p:blipFill rotWithShape="1">
          <a:blip r:embed="rId3"/>
          <a:srcRect l="-5028" r="1" b="48357"/>
          <a:stretch/>
        </p:blipFill>
        <p:spPr>
          <a:xfrm>
            <a:off x="331567" y="2738380"/>
            <a:ext cx="5455917" cy="3374513"/>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Content Placeholder 4" descr="A close up of a map&#10;&#10;Description automatically generated">
            <a:extLst>
              <a:ext uri="{FF2B5EF4-FFF2-40B4-BE49-F238E27FC236}">
                <a16:creationId xmlns:a16="http://schemas.microsoft.com/office/drawing/2014/main" id="{F026D912-BF2F-D146-AC8B-E93CF5266493}"/>
              </a:ext>
            </a:extLst>
          </p:cNvPr>
          <p:cNvPicPr>
            <a:picLocks noChangeAspect="1"/>
          </p:cNvPicPr>
          <p:nvPr/>
        </p:nvPicPr>
        <p:blipFill rotWithShape="1">
          <a:blip r:embed="rId3"/>
          <a:srcRect l="-5028" t="50037" r="1" b="-1680"/>
          <a:stretch/>
        </p:blipFill>
        <p:spPr>
          <a:xfrm>
            <a:off x="6404516" y="2879922"/>
            <a:ext cx="5455917" cy="3374514"/>
          </a:xfrm>
          <a:prstGeom prst="rect">
            <a:avLst/>
          </a:prstGeom>
        </p:spPr>
      </p:pic>
      <p:sp>
        <p:nvSpPr>
          <p:cNvPr id="8" name="Rectangle 7">
            <a:extLst>
              <a:ext uri="{FF2B5EF4-FFF2-40B4-BE49-F238E27FC236}">
                <a16:creationId xmlns:a16="http://schemas.microsoft.com/office/drawing/2014/main" id="{FCB498A2-752C-BF4D-98A5-35616A8320D7}"/>
              </a:ext>
            </a:extLst>
          </p:cNvPr>
          <p:cNvSpPr/>
          <p:nvPr/>
        </p:nvSpPr>
        <p:spPr>
          <a:xfrm>
            <a:off x="8422265" y="6254436"/>
            <a:ext cx="3577069" cy="369332"/>
          </a:xfrm>
          <a:prstGeom prst="rect">
            <a:avLst/>
          </a:prstGeom>
        </p:spPr>
        <p:txBody>
          <a:bodyPr wrap="none">
            <a:spAutoFit/>
          </a:bodyPr>
          <a:lstStyle/>
          <a:p>
            <a:r>
              <a:rPr lang="en-US"/>
              <a:t>2019 EPA Automotive Trends Report</a:t>
            </a:r>
          </a:p>
        </p:txBody>
      </p:sp>
    </p:spTree>
    <p:extLst>
      <p:ext uri="{BB962C8B-B14F-4D97-AF65-F5344CB8AC3E}">
        <p14:creationId xmlns:p14="http://schemas.microsoft.com/office/powerpoint/2010/main" val="1103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9C381F-C9DD-CB4C-9B70-8F8EB9E193EE}"/>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000" dirty="0">
                <a:solidFill>
                  <a:srgbClr val="FFFFFF"/>
                </a:solidFill>
              </a:rPr>
              <a:t>There are both Smog Causing Emissions Standards and GHG Emission Standards </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device&#10;&#10;Description automatically generated">
            <a:extLst>
              <a:ext uri="{FF2B5EF4-FFF2-40B4-BE49-F238E27FC236}">
                <a16:creationId xmlns:a16="http://schemas.microsoft.com/office/drawing/2014/main" id="{F3EEC409-F165-BA42-A029-2EAE2FC620DB}"/>
              </a:ext>
            </a:extLst>
          </p:cNvPr>
          <p:cNvPicPr>
            <a:picLocks noGrp="1" noChangeAspect="1"/>
          </p:cNvPicPr>
          <p:nvPr>
            <p:ph idx="1"/>
          </p:nvPr>
        </p:nvPicPr>
        <p:blipFill>
          <a:blip r:embed="rId3"/>
          <a:stretch>
            <a:fillRect/>
          </a:stretch>
        </p:blipFill>
        <p:spPr>
          <a:xfrm>
            <a:off x="331567" y="2447867"/>
            <a:ext cx="5455917" cy="3955539"/>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A screenshot of a cell phone&#10;&#10;Description automatically generated">
            <a:extLst>
              <a:ext uri="{FF2B5EF4-FFF2-40B4-BE49-F238E27FC236}">
                <a16:creationId xmlns:a16="http://schemas.microsoft.com/office/drawing/2014/main" id="{C5404321-E139-604A-A4E4-B4EB397586AE}"/>
              </a:ext>
            </a:extLst>
          </p:cNvPr>
          <p:cNvPicPr>
            <a:picLocks noChangeAspect="1"/>
          </p:cNvPicPr>
          <p:nvPr/>
        </p:nvPicPr>
        <p:blipFill>
          <a:blip r:embed="rId4"/>
          <a:stretch>
            <a:fillRect/>
          </a:stretch>
        </p:blipFill>
        <p:spPr>
          <a:xfrm>
            <a:off x="6445073" y="2891160"/>
            <a:ext cx="5455917" cy="3068952"/>
          </a:xfrm>
          <a:prstGeom prst="rect">
            <a:avLst/>
          </a:prstGeom>
        </p:spPr>
      </p:pic>
      <p:sp>
        <p:nvSpPr>
          <p:cNvPr id="8" name="Rectangle 7">
            <a:extLst>
              <a:ext uri="{FF2B5EF4-FFF2-40B4-BE49-F238E27FC236}">
                <a16:creationId xmlns:a16="http://schemas.microsoft.com/office/drawing/2014/main" id="{568B064A-309C-D14E-B884-4B00F93521BA}"/>
              </a:ext>
            </a:extLst>
          </p:cNvPr>
          <p:cNvSpPr/>
          <p:nvPr/>
        </p:nvSpPr>
        <p:spPr>
          <a:xfrm>
            <a:off x="20278" y="6211669"/>
            <a:ext cx="6096000" cy="646331"/>
          </a:xfrm>
          <a:prstGeom prst="rect">
            <a:avLst/>
          </a:prstGeom>
        </p:spPr>
        <p:txBody>
          <a:bodyPr>
            <a:spAutoFit/>
          </a:bodyPr>
          <a:lstStyle/>
          <a:p>
            <a:r>
              <a:rPr lang="en-US" dirty="0">
                <a:hlinkClick r:id="rId5"/>
              </a:rPr>
              <a:t>https://www.epa.gov/greenvehicles/light-duty-vehicle-emissions</a:t>
            </a:r>
            <a:endParaRPr lang="en-US" dirty="0"/>
          </a:p>
        </p:txBody>
      </p:sp>
    </p:spTree>
    <p:extLst>
      <p:ext uri="{BB962C8B-B14F-4D97-AF65-F5344CB8AC3E}">
        <p14:creationId xmlns:p14="http://schemas.microsoft.com/office/powerpoint/2010/main" val="24426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6AA85-A703-224F-B0F9-5D65604E22D0}"/>
              </a:ext>
            </a:extLst>
          </p:cNvPr>
          <p:cNvSpPr>
            <a:spLocks noGrp="1"/>
          </p:cNvSpPr>
          <p:nvPr>
            <p:ph type="title"/>
          </p:nvPr>
        </p:nvSpPr>
        <p:spPr>
          <a:xfrm>
            <a:off x="648928" y="338328"/>
            <a:ext cx="10852510" cy="1608328"/>
          </a:xfrm>
        </p:spPr>
        <p:txBody>
          <a:bodyPr>
            <a:normAutofit/>
          </a:bodyPr>
          <a:lstStyle/>
          <a:p>
            <a:r>
              <a:rPr lang="en-US" sz="3200" dirty="0"/>
              <a:t>Fuel Efficiency Had Largely Increased, although size of cars has not decreased</a:t>
            </a:r>
          </a:p>
        </p:txBody>
      </p:sp>
      <p:sp>
        <p:nvSpPr>
          <p:cNvPr id="15" name="Rectangle 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A79E331-2B0E-3546-A545-71BFFE74F334}"/>
              </a:ext>
            </a:extLst>
          </p:cNvPr>
          <p:cNvPicPr>
            <a:picLocks noChangeAspect="1"/>
          </p:cNvPicPr>
          <p:nvPr/>
        </p:nvPicPr>
        <p:blipFill>
          <a:blip r:embed="rId3"/>
          <a:stretch>
            <a:fillRect/>
          </a:stretch>
        </p:blipFill>
        <p:spPr>
          <a:xfrm>
            <a:off x="842348" y="2742397"/>
            <a:ext cx="4571999" cy="3291840"/>
          </a:xfrm>
          <a:prstGeom prst="rect">
            <a:avLst/>
          </a:prstGeom>
        </p:spPr>
      </p:pic>
      <p:sp>
        <p:nvSpPr>
          <p:cNvPr id="14"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AD9DB57-95CA-FA41-B111-4E00E4BCF21D}"/>
              </a:ext>
            </a:extLst>
          </p:cNvPr>
          <p:cNvPicPr>
            <a:picLocks noChangeAspect="1"/>
          </p:cNvPicPr>
          <p:nvPr/>
        </p:nvPicPr>
        <p:blipFill rotWithShape="1">
          <a:blip r:embed="rId4"/>
          <a:srcRect r="54831"/>
          <a:stretch/>
        </p:blipFill>
        <p:spPr>
          <a:xfrm>
            <a:off x="7343776" y="2636232"/>
            <a:ext cx="2839098" cy="3504169"/>
          </a:xfrm>
          <a:prstGeom prst="rect">
            <a:avLst/>
          </a:prstGeom>
        </p:spPr>
      </p:pic>
      <p:sp>
        <p:nvSpPr>
          <p:cNvPr id="6" name="TextBox 5">
            <a:extLst>
              <a:ext uri="{FF2B5EF4-FFF2-40B4-BE49-F238E27FC236}">
                <a16:creationId xmlns:a16="http://schemas.microsoft.com/office/drawing/2014/main" id="{3B346C0E-4E03-DB4C-A635-53F985588AB5}"/>
              </a:ext>
            </a:extLst>
          </p:cNvPr>
          <p:cNvSpPr txBox="1"/>
          <p:nvPr/>
        </p:nvSpPr>
        <p:spPr>
          <a:xfrm>
            <a:off x="8224574" y="6433163"/>
            <a:ext cx="3577069" cy="369332"/>
          </a:xfrm>
          <a:prstGeom prst="rect">
            <a:avLst/>
          </a:prstGeom>
          <a:noFill/>
        </p:spPr>
        <p:txBody>
          <a:bodyPr wrap="none" rtlCol="0">
            <a:spAutoFit/>
          </a:bodyPr>
          <a:lstStyle/>
          <a:p>
            <a:r>
              <a:rPr lang="en-US" dirty="0"/>
              <a:t>2019 EPA Automotive Trends Report</a:t>
            </a:r>
          </a:p>
        </p:txBody>
      </p:sp>
    </p:spTree>
    <p:extLst>
      <p:ext uri="{BB962C8B-B14F-4D97-AF65-F5344CB8AC3E}">
        <p14:creationId xmlns:p14="http://schemas.microsoft.com/office/powerpoint/2010/main" val="2312903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67BC0-B37E-A247-943E-91812C5159A8}"/>
              </a:ext>
            </a:extLst>
          </p:cNvPr>
          <p:cNvSpPr>
            <a:spLocks noGrp="1"/>
          </p:cNvSpPr>
          <p:nvPr>
            <p:ph type="title"/>
          </p:nvPr>
        </p:nvSpPr>
        <p:spPr>
          <a:xfrm>
            <a:off x="8045751" y="629266"/>
            <a:ext cx="3667039" cy="1676603"/>
          </a:xfrm>
        </p:spPr>
        <p:txBody>
          <a:bodyPr vert="horz" lIns="91440" tIns="45720" rIns="91440" bIns="45720" rtlCol="0">
            <a:normAutofit/>
          </a:bodyPr>
          <a:lstStyle/>
          <a:p>
            <a:r>
              <a:rPr lang="en-US" sz="2200" dirty="0"/>
              <a:t>Car Manufacturers Have increased use of technologies to increase engine, transmission and driveline efficiency</a:t>
            </a:r>
          </a:p>
        </p:txBody>
      </p:sp>
      <p:sp>
        <p:nvSpPr>
          <p:cNvPr id="35" name="Rectangle 34">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53CF0482-0ECD-B84D-A1FF-7A891799E2E3}"/>
              </a:ext>
            </a:extLst>
          </p:cNvPr>
          <p:cNvPicPr>
            <a:picLocks noChangeAspect="1"/>
          </p:cNvPicPr>
          <p:nvPr/>
        </p:nvPicPr>
        <p:blipFill rotWithShape="1">
          <a:blip r:embed="rId3"/>
          <a:srcRect l="-1" r="-1" b="944"/>
          <a:stretch/>
        </p:blipFill>
        <p:spPr>
          <a:xfrm>
            <a:off x="644652" y="629266"/>
            <a:ext cx="6263640" cy="5739186"/>
          </a:xfrm>
          <a:prstGeom prst="rect">
            <a:avLst/>
          </a:prstGeom>
          <a:effectLst/>
        </p:spPr>
      </p:pic>
      <p:sp>
        <p:nvSpPr>
          <p:cNvPr id="6" name="Rectangle 5">
            <a:extLst>
              <a:ext uri="{FF2B5EF4-FFF2-40B4-BE49-F238E27FC236}">
                <a16:creationId xmlns:a16="http://schemas.microsoft.com/office/drawing/2014/main" id="{E470D78E-0D7B-B049-91B3-6F169FBF2A19}"/>
              </a:ext>
            </a:extLst>
          </p:cNvPr>
          <p:cNvSpPr/>
          <p:nvPr/>
        </p:nvSpPr>
        <p:spPr>
          <a:xfrm>
            <a:off x="8197596" y="6368452"/>
            <a:ext cx="3577069" cy="369332"/>
          </a:xfrm>
          <a:prstGeom prst="rect">
            <a:avLst/>
          </a:prstGeom>
        </p:spPr>
        <p:txBody>
          <a:bodyPr wrap="none">
            <a:spAutoFit/>
          </a:bodyPr>
          <a:lstStyle/>
          <a:p>
            <a:r>
              <a:rPr lang="en-US" dirty="0"/>
              <a:t>2019 EPA Automotive Trends Report</a:t>
            </a:r>
          </a:p>
        </p:txBody>
      </p:sp>
    </p:spTree>
    <p:extLst>
      <p:ext uri="{BB962C8B-B14F-4D97-AF65-F5344CB8AC3E}">
        <p14:creationId xmlns:p14="http://schemas.microsoft.com/office/powerpoint/2010/main" val="276833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4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2A9800-9780-2F40-98AF-D531173718D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The number of transmission gears has been increasing over time</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80162102-7505-2B48-AA4D-FCCE0EA50947}"/>
              </a:ext>
            </a:extLst>
          </p:cNvPr>
          <p:cNvPicPr>
            <a:picLocks noGrp="1" noChangeAspect="1"/>
          </p:cNvPicPr>
          <p:nvPr>
            <p:ph idx="1"/>
          </p:nvPr>
        </p:nvPicPr>
        <p:blipFill rotWithShape="1">
          <a:blip r:embed="rId3"/>
          <a:srcRect b="3763"/>
          <a:stretch/>
        </p:blipFill>
        <p:spPr>
          <a:xfrm>
            <a:off x="976251" y="942538"/>
            <a:ext cx="7163222" cy="4808332"/>
          </a:xfrm>
          <a:prstGeom prst="rect">
            <a:avLst/>
          </a:prstGeom>
          <a:effectLst/>
        </p:spPr>
      </p:pic>
      <p:sp>
        <p:nvSpPr>
          <p:cNvPr id="5" name="Rectangle 4">
            <a:extLst>
              <a:ext uri="{FF2B5EF4-FFF2-40B4-BE49-F238E27FC236}">
                <a16:creationId xmlns:a16="http://schemas.microsoft.com/office/drawing/2014/main" id="{514533D1-F1A0-5048-A9FF-DEC2AD656D03}"/>
              </a:ext>
            </a:extLst>
          </p:cNvPr>
          <p:cNvSpPr/>
          <p:nvPr/>
        </p:nvSpPr>
        <p:spPr>
          <a:xfrm>
            <a:off x="8350827" y="6239319"/>
            <a:ext cx="3577069" cy="369332"/>
          </a:xfrm>
          <a:prstGeom prst="rect">
            <a:avLst/>
          </a:prstGeom>
        </p:spPr>
        <p:txBody>
          <a:bodyPr wrap="none">
            <a:spAutoFit/>
          </a:bodyPr>
          <a:lstStyle/>
          <a:p>
            <a:r>
              <a:rPr lang="en-US" dirty="0">
                <a:solidFill>
                  <a:schemeClr val="bg1"/>
                </a:solidFill>
              </a:rPr>
              <a:t>2019 EPA Automotive Trends Report</a:t>
            </a:r>
          </a:p>
        </p:txBody>
      </p:sp>
    </p:spTree>
    <p:extLst>
      <p:ext uri="{BB962C8B-B14F-4D97-AF65-F5344CB8AC3E}">
        <p14:creationId xmlns:p14="http://schemas.microsoft.com/office/powerpoint/2010/main" val="266555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3295-3F90-D147-800D-8B709BCCE54E}"/>
              </a:ext>
            </a:extLst>
          </p:cNvPr>
          <p:cNvSpPr>
            <a:spLocks noGrp="1"/>
          </p:cNvSpPr>
          <p:nvPr>
            <p:ph type="title"/>
          </p:nvPr>
        </p:nvSpPr>
        <p:spPr>
          <a:xfrm>
            <a:off x="8045751" y="629266"/>
            <a:ext cx="3667039" cy="1676603"/>
          </a:xfrm>
        </p:spPr>
        <p:txBody>
          <a:bodyPr vert="horz" lIns="91440" tIns="45720" rIns="91440" bIns="45720" rtlCol="0">
            <a:normAutofit/>
          </a:bodyPr>
          <a:lstStyle/>
          <a:p>
            <a:r>
              <a:rPr lang="en-US" sz="3100" dirty="0"/>
              <a:t>Non-Engine Efficiency Improvements have also been widely used</a:t>
            </a:r>
          </a:p>
        </p:txBody>
      </p:sp>
      <p:sp>
        <p:nvSpPr>
          <p:cNvPr id="29" name="Rectangle 24">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FDA1387E-13E3-EA47-BBA0-CE123AFBB2A8}"/>
              </a:ext>
            </a:extLst>
          </p:cNvPr>
          <p:cNvPicPr>
            <a:picLocks noChangeAspect="1"/>
          </p:cNvPicPr>
          <p:nvPr/>
        </p:nvPicPr>
        <p:blipFill rotWithShape="1">
          <a:blip r:embed="rId3"/>
          <a:srcRect l="1" t="9379" r="1" b="12815"/>
          <a:stretch/>
        </p:blipFill>
        <p:spPr>
          <a:xfrm>
            <a:off x="893826" y="787717"/>
            <a:ext cx="5765292" cy="5282566"/>
          </a:xfrm>
          <a:prstGeom prst="rect">
            <a:avLst/>
          </a:prstGeom>
          <a:effectLst/>
        </p:spPr>
      </p:pic>
      <p:sp>
        <p:nvSpPr>
          <p:cNvPr id="15" name="Content Placeholder 14">
            <a:extLst>
              <a:ext uri="{FF2B5EF4-FFF2-40B4-BE49-F238E27FC236}">
                <a16:creationId xmlns:a16="http://schemas.microsoft.com/office/drawing/2014/main" id="{75512366-DA84-4206-868D-4A116F21A9E8}"/>
              </a:ext>
            </a:extLst>
          </p:cNvPr>
          <p:cNvSpPr>
            <a:spLocks noGrp="1"/>
          </p:cNvSpPr>
          <p:nvPr>
            <p:ph idx="1"/>
          </p:nvPr>
        </p:nvSpPr>
        <p:spPr>
          <a:xfrm>
            <a:off x="8045753" y="2438401"/>
            <a:ext cx="3667036" cy="3779520"/>
          </a:xfrm>
        </p:spPr>
        <p:txBody>
          <a:bodyPr>
            <a:normAutofit/>
          </a:bodyPr>
          <a:lstStyle/>
          <a:p>
            <a:endParaRPr lang="en-US" sz="1800" dirty="0"/>
          </a:p>
        </p:txBody>
      </p:sp>
      <p:sp>
        <p:nvSpPr>
          <p:cNvPr id="5" name="Rectangle 4">
            <a:extLst>
              <a:ext uri="{FF2B5EF4-FFF2-40B4-BE49-F238E27FC236}">
                <a16:creationId xmlns:a16="http://schemas.microsoft.com/office/drawing/2014/main" id="{1FEB338F-8F3A-5F4D-AA10-42CA87F4484C}"/>
              </a:ext>
            </a:extLst>
          </p:cNvPr>
          <p:cNvSpPr/>
          <p:nvPr/>
        </p:nvSpPr>
        <p:spPr>
          <a:xfrm>
            <a:off x="8435712" y="6350453"/>
            <a:ext cx="3577069" cy="369332"/>
          </a:xfrm>
          <a:prstGeom prst="rect">
            <a:avLst/>
          </a:prstGeom>
        </p:spPr>
        <p:txBody>
          <a:bodyPr wrap="none">
            <a:spAutoFit/>
          </a:bodyPr>
          <a:lstStyle/>
          <a:p>
            <a:r>
              <a:rPr lang="en-US" dirty="0"/>
              <a:t>2019 EPA Automotive Trends Report</a:t>
            </a:r>
          </a:p>
        </p:txBody>
      </p:sp>
    </p:spTree>
    <p:extLst>
      <p:ext uri="{BB962C8B-B14F-4D97-AF65-F5344CB8AC3E}">
        <p14:creationId xmlns:p14="http://schemas.microsoft.com/office/powerpoint/2010/main" val="234155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C7B5A6-8065-B74B-8E3D-30EBD622CD79}"/>
              </a:ext>
            </a:extLst>
          </p:cNvPr>
          <p:cNvSpPr>
            <a:spLocks noGrp="1"/>
          </p:cNvSpPr>
          <p:nvPr>
            <p:ph type="title"/>
          </p:nvPr>
        </p:nvSpPr>
        <p:spPr>
          <a:xfrm>
            <a:off x="675456" y="2540290"/>
            <a:ext cx="4887685" cy="1777419"/>
          </a:xfrm>
        </p:spPr>
        <p:txBody>
          <a:bodyPr anchor="b">
            <a:normAutofit/>
          </a:bodyPr>
          <a:lstStyle/>
          <a:p>
            <a:r>
              <a:rPr lang="en-US" sz="3400" dirty="0"/>
              <a:t>Transportation accounts for the plurality of American GHG Emissions</a:t>
            </a:r>
          </a:p>
        </p:txBody>
      </p:sp>
      <p:cxnSp>
        <p:nvCxnSpPr>
          <p:cNvPr id="73" name="Straight Connector 72">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Pie chart of total U.S. greenhouse gas emissions by economic sector in 2017. 27 percent is from electricity, 28 percent is from transportation, 22 percent is from industry, 12 percent is from commercial and residential, and 10 percent is from agriculture.">
            <a:extLst>
              <a:ext uri="{FF2B5EF4-FFF2-40B4-BE49-F238E27FC236}">
                <a16:creationId xmlns:a16="http://schemas.microsoft.com/office/drawing/2014/main" id="{AAD3E660-507E-0A41-A7A2-C3545F7178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63" b="3"/>
          <a:stretch/>
        </p:blipFill>
        <p:spPr bwMode="auto">
          <a:xfrm>
            <a:off x="6749145"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E8D4A7-3174-024B-A5B2-B37B6F4F73CA}"/>
              </a:ext>
            </a:extLst>
          </p:cNvPr>
          <p:cNvSpPr/>
          <p:nvPr/>
        </p:nvSpPr>
        <p:spPr>
          <a:xfrm>
            <a:off x="71298" y="6077635"/>
            <a:ext cx="6096000" cy="646331"/>
          </a:xfrm>
          <a:prstGeom prst="rect">
            <a:avLst/>
          </a:prstGeom>
        </p:spPr>
        <p:txBody>
          <a:bodyPr>
            <a:spAutoFit/>
          </a:bodyPr>
          <a:lstStyle/>
          <a:p>
            <a:r>
              <a:rPr lang="en-US" dirty="0">
                <a:hlinkClick r:id="rId4">
                  <a:extLst>
                    <a:ext uri="{A12FA001-AC4F-418D-AE19-62706E023703}">
                      <ahyp:hlinkClr xmlns:ahyp="http://schemas.microsoft.com/office/drawing/2018/hyperlinkcolor" val="tx"/>
                    </a:ext>
                  </a:extLst>
                </a:hlinkClick>
              </a:rPr>
              <a:t>https://www.epa.gov/ghgemissions/sources-greenhouse-gas-emissions</a:t>
            </a:r>
            <a:endParaRPr lang="en-US" dirty="0"/>
          </a:p>
        </p:txBody>
      </p:sp>
    </p:spTree>
    <p:extLst>
      <p:ext uri="{BB962C8B-B14F-4D97-AF65-F5344CB8AC3E}">
        <p14:creationId xmlns:p14="http://schemas.microsoft.com/office/powerpoint/2010/main" val="369021313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80E4-0BB0-4542-A74C-D66016C10C71}"/>
              </a:ext>
            </a:extLst>
          </p:cNvPr>
          <p:cNvSpPr>
            <a:spLocks noGrp="1"/>
          </p:cNvSpPr>
          <p:nvPr>
            <p:ph type="title"/>
          </p:nvPr>
        </p:nvSpPr>
        <p:spPr>
          <a:xfrm>
            <a:off x="649224" y="629266"/>
            <a:ext cx="5102351" cy="1676603"/>
          </a:xfrm>
        </p:spPr>
        <p:txBody>
          <a:bodyPr>
            <a:normAutofit/>
          </a:bodyPr>
          <a:lstStyle/>
          <a:p>
            <a:r>
              <a:rPr lang="en-US" sz="3400" dirty="0"/>
              <a:t>It takes about 10 –15 years for engine technology to go from first-use to ubiquitous.</a:t>
            </a:r>
          </a:p>
        </p:txBody>
      </p:sp>
      <p:sp>
        <p:nvSpPr>
          <p:cNvPr id="3" name="Content Placeholder 2">
            <a:extLst>
              <a:ext uri="{FF2B5EF4-FFF2-40B4-BE49-F238E27FC236}">
                <a16:creationId xmlns:a16="http://schemas.microsoft.com/office/drawing/2014/main" id="{4501380D-3DE1-D54A-9847-30FA34D5B944}"/>
              </a:ext>
            </a:extLst>
          </p:cNvPr>
          <p:cNvSpPr>
            <a:spLocks noGrp="1"/>
          </p:cNvSpPr>
          <p:nvPr>
            <p:ph idx="1"/>
          </p:nvPr>
        </p:nvSpPr>
        <p:spPr>
          <a:xfrm>
            <a:off x="649224" y="2438400"/>
            <a:ext cx="5102351" cy="3785419"/>
          </a:xfrm>
        </p:spPr>
        <p:txBody>
          <a:bodyPr>
            <a:normAutofit/>
          </a:bodyPr>
          <a:lstStyle/>
          <a:p>
            <a:endParaRPr lang="en-US" sz="2000" dirty="0"/>
          </a:p>
        </p:txBody>
      </p:sp>
      <p:sp>
        <p:nvSpPr>
          <p:cNvPr id="15" name="Rectangle 14">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4F5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screenshot of a cell phone&#10;&#10;Description automatically generated">
            <a:extLst>
              <a:ext uri="{FF2B5EF4-FFF2-40B4-BE49-F238E27FC236}">
                <a16:creationId xmlns:a16="http://schemas.microsoft.com/office/drawing/2014/main" id="{8916FE5E-1973-B942-AE9F-85C6A895F33D}"/>
              </a:ext>
            </a:extLst>
          </p:cNvPr>
          <p:cNvPicPr>
            <a:picLocks noChangeAspect="1"/>
          </p:cNvPicPr>
          <p:nvPr/>
        </p:nvPicPr>
        <p:blipFill>
          <a:blip r:embed="rId3"/>
          <a:stretch>
            <a:fillRect/>
          </a:stretch>
        </p:blipFill>
        <p:spPr>
          <a:xfrm>
            <a:off x="7296765" y="694945"/>
            <a:ext cx="3731045" cy="2322576"/>
          </a:xfrm>
          <a:prstGeom prst="rect">
            <a:avLst/>
          </a:prstGeom>
        </p:spPr>
      </p:pic>
      <p:sp>
        <p:nvSpPr>
          <p:cNvPr id="19"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map&#10;&#10;Description automatically generated">
            <a:extLst>
              <a:ext uri="{FF2B5EF4-FFF2-40B4-BE49-F238E27FC236}">
                <a16:creationId xmlns:a16="http://schemas.microsoft.com/office/drawing/2014/main" id="{5138B5B2-EF17-F441-A119-C117E22846C5}"/>
              </a:ext>
            </a:extLst>
          </p:cNvPr>
          <p:cNvPicPr>
            <a:picLocks noChangeAspect="1"/>
          </p:cNvPicPr>
          <p:nvPr/>
        </p:nvPicPr>
        <p:blipFill>
          <a:blip r:embed="rId4"/>
          <a:stretch>
            <a:fillRect/>
          </a:stretch>
        </p:blipFill>
        <p:spPr>
          <a:xfrm>
            <a:off x="7266308" y="3721608"/>
            <a:ext cx="3791960" cy="2322576"/>
          </a:xfrm>
          <a:prstGeom prst="rect">
            <a:avLst/>
          </a:prstGeom>
          <a:effectLst/>
        </p:spPr>
      </p:pic>
      <p:sp>
        <p:nvSpPr>
          <p:cNvPr id="10" name="Rectangle 9">
            <a:extLst>
              <a:ext uri="{FF2B5EF4-FFF2-40B4-BE49-F238E27FC236}">
                <a16:creationId xmlns:a16="http://schemas.microsoft.com/office/drawing/2014/main" id="{5693FFFC-80FE-6142-9111-D62C6427F9F2}"/>
              </a:ext>
            </a:extLst>
          </p:cNvPr>
          <p:cNvSpPr/>
          <p:nvPr/>
        </p:nvSpPr>
        <p:spPr>
          <a:xfrm>
            <a:off x="8368477" y="6436796"/>
            <a:ext cx="3577069" cy="369332"/>
          </a:xfrm>
          <a:prstGeom prst="rect">
            <a:avLst/>
          </a:prstGeom>
        </p:spPr>
        <p:txBody>
          <a:bodyPr wrap="none">
            <a:spAutoFit/>
          </a:bodyPr>
          <a:lstStyle/>
          <a:p>
            <a:pPr>
              <a:spcAft>
                <a:spcPts val="600"/>
              </a:spcAft>
            </a:pPr>
            <a:r>
              <a:rPr lang="en-US" dirty="0">
                <a:solidFill>
                  <a:schemeClr val="bg1"/>
                </a:solidFill>
              </a:rPr>
              <a:t>2019 EPA Automotive Trends Report</a:t>
            </a:r>
          </a:p>
        </p:txBody>
      </p:sp>
    </p:spTree>
    <p:extLst>
      <p:ext uri="{BB962C8B-B14F-4D97-AF65-F5344CB8AC3E}">
        <p14:creationId xmlns:p14="http://schemas.microsoft.com/office/powerpoint/2010/main" val="3761087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2F4D95-A0E6-7249-B9A7-168DB4BE2BF5}"/>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100" dirty="0">
                <a:solidFill>
                  <a:srgbClr val="FFFFFF"/>
                </a:solidFill>
              </a:rPr>
              <a:t>Car manufacturers get credits for having cars that are more fuel efficient than the target</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9B48C104-6CE3-2D4F-973F-9B974A9B59F5}"/>
              </a:ext>
            </a:extLst>
          </p:cNvPr>
          <p:cNvPicPr>
            <a:picLocks noGrp="1" noChangeAspect="1"/>
          </p:cNvPicPr>
          <p:nvPr>
            <p:ph idx="1"/>
          </p:nvPr>
        </p:nvPicPr>
        <p:blipFill rotWithShape="1">
          <a:blip r:embed="rId3"/>
          <a:srcRect l="813" r="3845" b="2"/>
          <a:stretch/>
        </p:blipFill>
        <p:spPr>
          <a:xfrm>
            <a:off x="976251" y="942538"/>
            <a:ext cx="7163222" cy="4808332"/>
          </a:xfrm>
          <a:prstGeom prst="rect">
            <a:avLst/>
          </a:prstGeom>
          <a:effectLst/>
        </p:spPr>
      </p:pic>
      <p:sp>
        <p:nvSpPr>
          <p:cNvPr id="5" name="Rectangle 4">
            <a:extLst>
              <a:ext uri="{FF2B5EF4-FFF2-40B4-BE49-F238E27FC236}">
                <a16:creationId xmlns:a16="http://schemas.microsoft.com/office/drawing/2014/main" id="{0A0DC2D4-D117-5B45-9453-75D0119ACA91}"/>
              </a:ext>
            </a:extLst>
          </p:cNvPr>
          <p:cNvSpPr/>
          <p:nvPr/>
        </p:nvSpPr>
        <p:spPr>
          <a:xfrm>
            <a:off x="8408818" y="6458125"/>
            <a:ext cx="3577069" cy="369332"/>
          </a:xfrm>
          <a:prstGeom prst="rect">
            <a:avLst/>
          </a:prstGeom>
        </p:spPr>
        <p:txBody>
          <a:bodyPr wrap="none">
            <a:spAutoFit/>
          </a:bodyPr>
          <a:lstStyle/>
          <a:p>
            <a:pPr>
              <a:spcAft>
                <a:spcPts val="600"/>
              </a:spcAft>
            </a:pPr>
            <a:r>
              <a:rPr lang="en-US" dirty="0">
                <a:solidFill>
                  <a:schemeClr val="bg1"/>
                </a:solidFill>
              </a:rPr>
              <a:t>2019 EPA Automotive Trends Report</a:t>
            </a:r>
          </a:p>
        </p:txBody>
      </p:sp>
    </p:spTree>
    <p:extLst>
      <p:ext uri="{BB962C8B-B14F-4D97-AF65-F5344CB8AC3E}">
        <p14:creationId xmlns:p14="http://schemas.microsoft.com/office/powerpoint/2010/main" val="3513919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6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CD17F3-B684-3E49-904D-01ACA4D76CFF}"/>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Targets are based on the footprint of a vehicle</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close up of a map&#10;&#10;Description automatically generated">
            <a:extLst>
              <a:ext uri="{FF2B5EF4-FFF2-40B4-BE49-F238E27FC236}">
                <a16:creationId xmlns:a16="http://schemas.microsoft.com/office/drawing/2014/main" id="{4263E466-3062-D74C-9C08-AC64CE90F583}"/>
              </a:ext>
            </a:extLst>
          </p:cNvPr>
          <p:cNvPicPr>
            <a:picLocks noGrp="1" noChangeAspect="1"/>
          </p:cNvPicPr>
          <p:nvPr>
            <p:ph idx="1"/>
          </p:nvPr>
        </p:nvPicPr>
        <p:blipFill rotWithShape="1">
          <a:blip r:embed="rId3"/>
          <a:srcRect l="9870" r="-1" b="-1"/>
          <a:stretch/>
        </p:blipFill>
        <p:spPr>
          <a:xfrm>
            <a:off x="976251" y="942538"/>
            <a:ext cx="7163222" cy="4808332"/>
          </a:xfrm>
          <a:prstGeom prst="rect">
            <a:avLst/>
          </a:prstGeom>
          <a:effectLst/>
        </p:spPr>
      </p:pic>
      <p:sp>
        <p:nvSpPr>
          <p:cNvPr id="6" name="Rectangle 5">
            <a:extLst>
              <a:ext uri="{FF2B5EF4-FFF2-40B4-BE49-F238E27FC236}">
                <a16:creationId xmlns:a16="http://schemas.microsoft.com/office/drawing/2014/main" id="{E0037559-89C3-CB44-9123-64C5F2090D58}"/>
              </a:ext>
            </a:extLst>
          </p:cNvPr>
          <p:cNvSpPr/>
          <p:nvPr/>
        </p:nvSpPr>
        <p:spPr>
          <a:xfrm>
            <a:off x="8611897" y="6377154"/>
            <a:ext cx="3577069" cy="369332"/>
          </a:xfrm>
          <a:prstGeom prst="rect">
            <a:avLst/>
          </a:prstGeom>
        </p:spPr>
        <p:txBody>
          <a:bodyPr wrap="none">
            <a:spAutoFit/>
          </a:bodyPr>
          <a:lstStyle/>
          <a:p>
            <a:pPr>
              <a:spcAft>
                <a:spcPts val="600"/>
              </a:spcAft>
            </a:pPr>
            <a:r>
              <a:rPr lang="en-US" dirty="0">
                <a:solidFill>
                  <a:schemeClr val="bg1"/>
                </a:solidFill>
              </a:rPr>
              <a:t>2019 EPA Automotive Trends Report</a:t>
            </a:r>
          </a:p>
        </p:txBody>
      </p:sp>
    </p:spTree>
    <p:extLst>
      <p:ext uri="{BB962C8B-B14F-4D97-AF65-F5344CB8AC3E}">
        <p14:creationId xmlns:p14="http://schemas.microsoft.com/office/powerpoint/2010/main" val="4103195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5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3465A4-830C-9147-B023-9DDB507075F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100" dirty="0">
                <a:solidFill>
                  <a:srgbClr val="FFFFFF"/>
                </a:solidFill>
              </a:rPr>
              <a:t>Most car manufacturers had a positive credit balance in 2018</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9A9EF999-7126-604C-9F96-19A3388C9102}"/>
              </a:ext>
            </a:extLst>
          </p:cNvPr>
          <p:cNvPicPr>
            <a:picLocks noGrp="1" noChangeAspect="1"/>
          </p:cNvPicPr>
          <p:nvPr>
            <p:ph idx="1"/>
          </p:nvPr>
        </p:nvPicPr>
        <p:blipFill rotWithShape="1">
          <a:blip r:embed="rId3"/>
          <a:srcRect b="11386"/>
          <a:stretch/>
        </p:blipFill>
        <p:spPr>
          <a:xfrm>
            <a:off x="976251" y="942538"/>
            <a:ext cx="7163222" cy="4808332"/>
          </a:xfrm>
          <a:prstGeom prst="rect">
            <a:avLst/>
          </a:prstGeom>
          <a:effectLst/>
        </p:spPr>
      </p:pic>
      <p:sp>
        <p:nvSpPr>
          <p:cNvPr id="5" name="Rectangle 4">
            <a:extLst>
              <a:ext uri="{FF2B5EF4-FFF2-40B4-BE49-F238E27FC236}">
                <a16:creationId xmlns:a16="http://schemas.microsoft.com/office/drawing/2014/main" id="{005182F6-31A6-A648-9E83-805F6C40DE9A}"/>
              </a:ext>
            </a:extLst>
          </p:cNvPr>
          <p:cNvSpPr/>
          <p:nvPr/>
        </p:nvSpPr>
        <p:spPr>
          <a:xfrm>
            <a:off x="8507990" y="6377154"/>
            <a:ext cx="3577069" cy="369332"/>
          </a:xfrm>
          <a:prstGeom prst="rect">
            <a:avLst/>
          </a:prstGeom>
        </p:spPr>
        <p:txBody>
          <a:bodyPr wrap="none">
            <a:spAutoFit/>
          </a:bodyPr>
          <a:lstStyle/>
          <a:p>
            <a:pPr>
              <a:spcAft>
                <a:spcPts val="600"/>
              </a:spcAft>
            </a:pPr>
            <a:r>
              <a:rPr lang="en-US" dirty="0">
                <a:solidFill>
                  <a:schemeClr val="bg1"/>
                </a:solidFill>
              </a:rPr>
              <a:t>2019 EPA Automotive Trends Report</a:t>
            </a:r>
          </a:p>
        </p:txBody>
      </p:sp>
    </p:spTree>
    <p:extLst>
      <p:ext uri="{BB962C8B-B14F-4D97-AF65-F5344CB8AC3E}">
        <p14:creationId xmlns:p14="http://schemas.microsoft.com/office/powerpoint/2010/main" val="2649498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5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E62B05-2E63-B24B-BA36-63C025B1B362}"/>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Real Performance of Major Automakers</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1616262-4A3D-1846-A113-9274F320B990}"/>
              </a:ext>
            </a:extLst>
          </p:cNvPr>
          <p:cNvPicPr>
            <a:picLocks noGrp="1" noChangeAspect="1"/>
          </p:cNvPicPr>
          <p:nvPr>
            <p:ph idx="1"/>
          </p:nvPr>
        </p:nvPicPr>
        <p:blipFill rotWithShape="1">
          <a:blip r:embed="rId3"/>
          <a:srcRect l="8600" r="3131" b="-2"/>
          <a:stretch/>
        </p:blipFill>
        <p:spPr>
          <a:xfrm>
            <a:off x="976251" y="942538"/>
            <a:ext cx="7163222" cy="4808332"/>
          </a:xfrm>
          <a:prstGeom prst="rect">
            <a:avLst/>
          </a:prstGeom>
          <a:effectLst/>
        </p:spPr>
      </p:pic>
      <p:sp>
        <p:nvSpPr>
          <p:cNvPr id="5" name="Rectangle 4">
            <a:extLst>
              <a:ext uri="{FF2B5EF4-FFF2-40B4-BE49-F238E27FC236}">
                <a16:creationId xmlns:a16="http://schemas.microsoft.com/office/drawing/2014/main" id="{EE527128-2FE5-ED48-B3DB-4DF71E55BF82}"/>
              </a:ext>
            </a:extLst>
          </p:cNvPr>
          <p:cNvSpPr/>
          <p:nvPr/>
        </p:nvSpPr>
        <p:spPr>
          <a:xfrm>
            <a:off x="8336540" y="6324076"/>
            <a:ext cx="3577069" cy="369332"/>
          </a:xfrm>
          <a:prstGeom prst="rect">
            <a:avLst/>
          </a:prstGeom>
        </p:spPr>
        <p:txBody>
          <a:bodyPr wrap="none">
            <a:spAutoFit/>
          </a:bodyPr>
          <a:lstStyle/>
          <a:p>
            <a:pPr>
              <a:spcAft>
                <a:spcPts val="600"/>
              </a:spcAft>
            </a:pPr>
            <a:r>
              <a:rPr lang="en-US">
                <a:solidFill>
                  <a:schemeClr val="bg1"/>
                </a:solidFill>
              </a:rPr>
              <a:t>2019 EPA Automotive Trends Report</a:t>
            </a:r>
          </a:p>
        </p:txBody>
      </p:sp>
    </p:spTree>
    <p:extLst>
      <p:ext uri="{BB962C8B-B14F-4D97-AF65-F5344CB8AC3E}">
        <p14:creationId xmlns:p14="http://schemas.microsoft.com/office/powerpoint/2010/main" val="3388757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7" name="Graphic 6" descr="Truck">
            <a:extLst>
              <a:ext uri="{FF2B5EF4-FFF2-40B4-BE49-F238E27FC236}">
                <a16:creationId xmlns:a16="http://schemas.microsoft.com/office/drawing/2014/main" id="{D06472EA-4F1B-4F05-B527-D5E7614F8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1830" y="320040"/>
            <a:ext cx="4305291" cy="4305291"/>
          </a:xfrm>
          <a:prstGeom prst="rect">
            <a:avLst/>
          </a:prstGeom>
        </p:spPr>
      </p:pic>
      <p:sp>
        <p:nvSpPr>
          <p:cNvPr id="12" name="Rectangle 11">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747F25-50B1-D440-908C-504DF42100E3}"/>
              </a:ext>
            </a:extLst>
          </p:cNvPr>
          <p:cNvSpPr>
            <a:spLocks noGrp="1"/>
          </p:cNvSpPr>
          <p:nvPr>
            <p:ph type="title"/>
          </p:nvPr>
        </p:nvSpPr>
        <p:spPr>
          <a:xfrm>
            <a:off x="841248" y="5010912"/>
            <a:ext cx="2889504" cy="1344168"/>
          </a:xfrm>
        </p:spPr>
        <p:txBody>
          <a:bodyPr anchor="ctr">
            <a:normAutofit/>
          </a:bodyPr>
          <a:lstStyle/>
          <a:p>
            <a:r>
              <a:rPr lang="en-US" sz="2600">
                <a:solidFill>
                  <a:schemeClr val="bg1"/>
                </a:solidFill>
              </a:rPr>
              <a:t>Freight Emissions</a:t>
            </a:r>
          </a:p>
        </p:txBody>
      </p:sp>
      <p:cxnSp>
        <p:nvCxnSpPr>
          <p:cNvPr id="14" name="Straight Connector 13">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3494BB-89A7-744B-AE89-8EDE124F9327}"/>
              </a:ext>
            </a:extLst>
          </p:cNvPr>
          <p:cNvSpPr>
            <a:spLocks noGrp="1"/>
          </p:cNvSpPr>
          <p:nvPr>
            <p:ph idx="1"/>
          </p:nvPr>
        </p:nvSpPr>
        <p:spPr>
          <a:xfrm>
            <a:off x="4379976" y="5010912"/>
            <a:ext cx="6976872" cy="1344168"/>
          </a:xfrm>
        </p:spPr>
        <p:txBody>
          <a:bodyPr anchor="ctr">
            <a:normAutofit fontScale="85000" lnSpcReduction="20000"/>
          </a:bodyPr>
          <a:lstStyle/>
          <a:p>
            <a:r>
              <a:rPr lang="en-US" sz="1900">
                <a:solidFill>
                  <a:schemeClr val="bg1"/>
                </a:solidFill>
              </a:rPr>
              <a:t>“Between 1990 and 2013, freight activity grew by over 50 percent and is projected to nearly double again by 2040.</a:t>
            </a:r>
          </a:p>
          <a:p>
            <a:r>
              <a:rPr lang="en-US" sz="1900">
                <a:solidFill>
                  <a:schemeClr val="bg1"/>
                </a:solidFill>
              </a:rPr>
              <a:t>Experts project that by 2050, global freight transport emissions will surpass those from passenger vehicles.”</a:t>
            </a:r>
          </a:p>
          <a:p>
            <a:pPr marL="0" indent="0">
              <a:buNone/>
            </a:pPr>
            <a:br>
              <a:rPr lang="en-US" sz="1200">
                <a:solidFill>
                  <a:schemeClr val="bg1"/>
                </a:solidFill>
              </a:rPr>
            </a:br>
            <a:endParaRPr lang="en-US" sz="1200">
              <a:solidFill>
                <a:schemeClr val="bg1"/>
              </a:solidFill>
            </a:endParaRPr>
          </a:p>
        </p:txBody>
      </p:sp>
      <p:sp>
        <p:nvSpPr>
          <p:cNvPr id="5" name="Rectangle 4">
            <a:extLst>
              <a:ext uri="{FF2B5EF4-FFF2-40B4-BE49-F238E27FC236}">
                <a16:creationId xmlns:a16="http://schemas.microsoft.com/office/drawing/2014/main" id="{172B5DCA-1FDD-BE4F-A42C-B3C2A2B0FE47}"/>
              </a:ext>
            </a:extLst>
          </p:cNvPr>
          <p:cNvSpPr/>
          <p:nvPr/>
        </p:nvSpPr>
        <p:spPr>
          <a:xfrm>
            <a:off x="6509673" y="163059"/>
            <a:ext cx="5360763" cy="369332"/>
          </a:xfrm>
          <a:prstGeom prst="rect">
            <a:avLst/>
          </a:prstGeom>
        </p:spPr>
        <p:txBody>
          <a:bodyPr wrap="none">
            <a:spAutoFit/>
          </a:bodyPr>
          <a:lstStyle/>
          <a:p>
            <a:r>
              <a:rPr lang="en-US">
                <a:hlinkClick r:id="rId5">
                  <a:extLst>
                    <a:ext uri="{A12FA001-AC4F-418D-AE19-62706E023703}">
                      <ahyp:hlinkClr xmlns:ahyp="http://schemas.microsoft.com/office/drawing/2018/hyperlinkcolor" val="tx"/>
                    </a:ext>
                  </a:extLst>
                </a:hlinkClick>
              </a:rPr>
              <a:t>https://www.epa.gov/smartway/learn-about-smartway</a:t>
            </a:r>
            <a:endParaRPr lang="en-US"/>
          </a:p>
        </p:txBody>
      </p:sp>
    </p:spTree>
    <p:extLst>
      <p:ext uri="{BB962C8B-B14F-4D97-AF65-F5344CB8AC3E}">
        <p14:creationId xmlns:p14="http://schemas.microsoft.com/office/powerpoint/2010/main" val="397067440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02D82-6D55-2C42-A8A6-3A4D543D543D}"/>
              </a:ext>
            </a:extLst>
          </p:cNvPr>
          <p:cNvSpPr>
            <a:spLocks noGrp="1"/>
          </p:cNvSpPr>
          <p:nvPr>
            <p:ph type="title"/>
          </p:nvPr>
        </p:nvSpPr>
        <p:spPr>
          <a:xfrm>
            <a:off x="838200" y="894027"/>
            <a:ext cx="3494362" cy="4782873"/>
          </a:xfrm>
        </p:spPr>
        <p:txBody>
          <a:bodyPr>
            <a:normAutofit/>
          </a:bodyPr>
          <a:lstStyle/>
          <a:p>
            <a:pPr algn="r"/>
            <a:r>
              <a:rPr lang="en-US">
                <a:solidFill>
                  <a:schemeClr val="bg1"/>
                </a:solidFill>
              </a:rPr>
              <a:t>Freight Emissions Smartway</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A895CA0-6BB9-314A-BE17-37EE56E9A91C}"/>
              </a:ext>
            </a:extLst>
          </p:cNvPr>
          <p:cNvSpPr>
            <a:spLocks noGrp="1"/>
          </p:cNvSpPr>
          <p:nvPr>
            <p:ph idx="1"/>
          </p:nvPr>
        </p:nvSpPr>
        <p:spPr>
          <a:xfrm>
            <a:off x="4976032" y="894027"/>
            <a:ext cx="6377768" cy="4782873"/>
          </a:xfrm>
        </p:spPr>
        <p:txBody>
          <a:bodyPr anchor="ctr">
            <a:normAutofit/>
          </a:bodyPr>
          <a:lstStyle/>
          <a:p>
            <a:r>
              <a:rPr lang="en-US" sz="2400">
                <a:solidFill>
                  <a:schemeClr val="bg1"/>
                </a:solidFill>
              </a:rPr>
              <a:t>EPA partners with private trucking companies to help identify more efficient supply chains and research emission-limiting technology.</a:t>
            </a:r>
          </a:p>
        </p:txBody>
      </p:sp>
      <p:sp>
        <p:nvSpPr>
          <p:cNvPr id="5" name="Rectangle 4">
            <a:extLst>
              <a:ext uri="{FF2B5EF4-FFF2-40B4-BE49-F238E27FC236}">
                <a16:creationId xmlns:a16="http://schemas.microsoft.com/office/drawing/2014/main" id="{97D0CB7B-5F7B-134D-B13E-B25740183E43}"/>
              </a:ext>
            </a:extLst>
          </p:cNvPr>
          <p:cNvSpPr/>
          <p:nvPr/>
        </p:nvSpPr>
        <p:spPr>
          <a:xfrm>
            <a:off x="6441207" y="6348796"/>
            <a:ext cx="5360763" cy="369332"/>
          </a:xfrm>
          <a:prstGeom prst="rect">
            <a:avLst/>
          </a:prstGeom>
        </p:spPr>
        <p:txBody>
          <a:bodyPr wrap="none">
            <a:spAutoFit/>
          </a:bodyPr>
          <a:lstStyle/>
          <a:p>
            <a:r>
              <a:rPr lang="en-US">
                <a:hlinkClick r:id="rId3"/>
              </a:rPr>
              <a:t>https://www.epa.gov/smartway/learn-about-smartway</a:t>
            </a:r>
            <a:endParaRPr lang="en-US"/>
          </a:p>
        </p:txBody>
      </p:sp>
    </p:spTree>
    <p:extLst>
      <p:ext uri="{BB962C8B-B14F-4D97-AF65-F5344CB8AC3E}">
        <p14:creationId xmlns:p14="http://schemas.microsoft.com/office/powerpoint/2010/main" val="327584642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0FDD15-5760-0549-AD59-56C3968FB49E}"/>
              </a:ext>
            </a:extLst>
          </p:cNvPr>
          <p:cNvSpPr>
            <a:spLocks noGrp="1"/>
          </p:cNvSpPr>
          <p:nvPr>
            <p:ph type="title"/>
          </p:nvPr>
        </p:nvSpPr>
        <p:spPr>
          <a:xfrm>
            <a:off x="9093496" y="618681"/>
            <a:ext cx="2613872" cy="4794567"/>
          </a:xfrm>
        </p:spPr>
        <p:txBody>
          <a:bodyPr vert="horz" lIns="91440" tIns="45720" rIns="91440" bIns="45720" rtlCol="0" anchor="ctr">
            <a:normAutofit fontScale="90000"/>
          </a:bodyPr>
          <a:lstStyle/>
          <a:p>
            <a:r>
              <a:rPr lang="en-US" sz="3600" b="1">
                <a:solidFill>
                  <a:srgbClr val="FFFFFF"/>
                </a:solidFill>
              </a:rPr>
              <a:t>Decrease the carbon intensity of energy: Renewable Fuel Standard Program</a:t>
            </a:r>
            <a:br>
              <a:rPr lang="en-US" sz="3600" b="1">
                <a:solidFill>
                  <a:srgbClr val="FFFFFF"/>
                </a:solidFill>
              </a:rPr>
            </a:br>
            <a:br>
              <a:rPr lang="en-US" sz="3600">
                <a:solidFill>
                  <a:srgbClr val="FFFFFF"/>
                </a:solidFill>
              </a:rPr>
            </a:br>
            <a:endParaRPr lang="en-US" sz="360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6861382-A831-9840-AE8F-3C74E0797643}"/>
              </a:ext>
            </a:extLst>
          </p:cNvPr>
          <p:cNvPicPr>
            <a:picLocks noGrp="1" noChangeAspect="1"/>
          </p:cNvPicPr>
          <p:nvPr>
            <p:ph idx="1"/>
          </p:nvPr>
        </p:nvPicPr>
        <p:blipFill rotWithShape="1">
          <a:blip r:embed="rId3"/>
          <a:srcRect l="8380"/>
          <a:stretch/>
        </p:blipFill>
        <p:spPr>
          <a:xfrm>
            <a:off x="976251" y="942538"/>
            <a:ext cx="7163222" cy="4808332"/>
          </a:xfrm>
          <a:prstGeom prst="rect">
            <a:avLst/>
          </a:prstGeom>
          <a:effectLst/>
        </p:spPr>
      </p:pic>
      <p:sp>
        <p:nvSpPr>
          <p:cNvPr id="3" name="Rectangle 2">
            <a:extLst>
              <a:ext uri="{FF2B5EF4-FFF2-40B4-BE49-F238E27FC236}">
                <a16:creationId xmlns:a16="http://schemas.microsoft.com/office/drawing/2014/main" id="{D1267DF4-E9C5-9E4A-8EC6-72376EEDD738}"/>
              </a:ext>
            </a:extLst>
          </p:cNvPr>
          <p:cNvSpPr/>
          <p:nvPr/>
        </p:nvSpPr>
        <p:spPr>
          <a:xfrm>
            <a:off x="7243482" y="6181126"/>
            <a:ext cx="6096000" cy="646331"/>
          </a:xfrm>
          <a:prstGeom prst="rect">
            <a:avLst/>
          </a:prstGeom>
        </p:spPr>
        <p:txBody>
          <a:bodyPr>
            <a:spAutoFit/>
          </a:bodyPr>
          <a:lstStyle/>
          <a:p>
            <a:r>
              <a:rPr lang="en-US">
                <a:solidFill>
                  <a:schemeClr val="bg1"/>
                </a:solidFill>
                <a:hlinkClick r:id="rId4">
                  <a:extLst>
                    <a:ext uri="{A12FA001-AC4F-418D-AE19-62706E023703}">
                      <ahyp:hlinkClr xmlns:ahyp="http://schemas.microsoft.com/office/drawing/2018/hyperlinkcolor" val="tx"/>
                    </a:ext>
                  </a:extLst>
                </a:hlinkClick>
              </a:rPr>
              <a:t>https://www.epa.gov/renewable-fuel-standard-program/overview-renewable-fuel-standard</a:t>
            </a:r>
            <a:endParaRPr lang="en-US">
              <a:solidFill>
                <a:schemeClr val="bg1"/>
              </a:solidFill>
            </a:endParaRPr>
          </a:p>
        </p:txBody>
      </p:sp>
    </p:spTree>
    <p:extLst>
      <p:ext uri="{BB962C8B-B14F-4D97-AF65-F5344CB8AC3E}">
        <p14:creationId xmlns:p14="http://schemas.microsoft.com/office/powerpoint/2010/main" val="834555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9579-AB8F-8742-B1A4-F90BADE88536}"/>
              </a:ext>
            </a:extLst>
          </p:cNvPr>
          <p:cNvSpPr>
            <a:spLocks noGrp="1"/>
          </p:cNvSpPr>
          <p:nvPr>
            <p:ph type="title"/>
          </p:nvPr>
        </p:nvSpPr>
        <p:spPr/>
        <p:txBody>
          <a:bodyPr/>
          <a:lstStyle/>
          <a:p>
            <a:r>
              <a:rPr lang="en-US"/>
              <a:t>Reducing the GHG Intensity of Transportation Fuels</a:t>
            </a:r>
          </a:p>
        </p:txBody>
      </p:sp>
      <p:sp>
        <p:nvSpPr>
          <p:cNvPr id="3" name="Content Placeholder 2">
            <a:extLst>
              <a:ext uri="{FF2B5EF4-FFF2-40B4-BE49-F238E27FC236}">
                <a16:creationId xmlns:a16="http://schemas.microsoft.com/office/drawing/2014/main" id="{C5526349-88AD-C84A-8CAB-69CCF49F8903}"/>
              </a:ext>
            </a:extLst>
          </p:cNvPr>
          <p:cNvSpPr>
            <a:spLocks noGrp="1"/>
          </p:cNvSpPr>
          <p:nvPr>
            <p:ph idx="1"/>
          </p:nvPr>
        </p:nvSpPr>
        <p:spPr/>
        <p:txBody>
          <a:bodyPr/>
          <a:lstStyle/>
          <a:p>
            <a:r>
              <a:rPr lang="en-US"/>
              <a:t>Corn ethanol potentially a poor choice</a:t>
            </a:r>
          </a:p>
          <a:p>
            <a:r>
              <a:rPr lang="en-US"/>
              <a:t>Cellulosic fuels potentially better</a:t>
            </a:r>
          </a:p>
          <a:p>
            <a:r>
              <a:rPr lang="en-US"/>
              <a:t>Battery and fuel cell feedstocks matter</a:t>
            </a:r>
          </a:p>
        </p:txBody>
      </p:sp>
      <p:sp>
        <p:nvSpPr>
          <p:cNvPr id="4" name="Rectangle 3">
            <a:extLst>
              <a:ext uri="{FF2B5EF4-FFF2-40B4-BE49-F238E27FC236}">
                <a16:creationId xmlns:a16="http://schemas.microsoft.com/office/drawing/2014/main" id="{1519A968-EEB2-114A-98E4-684E15E5B6B0}"/>
              </a:ext>
            </a:extLst>
          </p:cNvPr>
          <p:cNvSpPr/>
          <p:nvPr/>
        </p:nvSpPr>
        <p:spPr>
          <a:xfrm>
            <a:off x="144749" y="6308209"/>
            <a:ext cx="4706417" cy="369332"/>
          </a:xfrm>
          <a:prstGeom prst="rect">
            <a:avLst/>
          </a:prstGeom>
        </p:spPr>
        <p:txBody>
          <a:bodyPr wrap="none">
            <a:spAutoFit/>
          </a:bodyPr>
          <a:lstStyle/>
          <a:p>
            <a:r>
              <a:rPr lang="en-US"/>
              <a:t>Advancing the Science of Climate Change (2010)</a:t>
            </a:r>
          </a:p>
        </p:txBody>
      </p:sp>
    </p:spTree>
    <p:extLst>
      <p:ext uri="{BB962C8B-B14F-4D97-AF65-F5344CB8AC3E}">
        <p14:creationId xmlns:p14="http://schemas.microsoft.com/office/powerpoint/2010/main" val="3845137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C3C70-4147-654D-B1AD-AFDCF6261FD3}"/>
              </a:ext>
            </a:extLst>
          </p:cNvPr>
          <p:cNvSpPr>
            <a:spLocks noGrp="1"/>
          </p:cNvSpPr>
          <p:nvPr>
            <p:ph type="title"/>
          </p:nvPr>
        </p:nvSpPr>
        <p:spPr>
          <a:xfrm>
            <a:off x="640080" y="5576887"/>
            <a:ext cx="6096000" cy="1146642"/>
          </a:xfrm>
        </p:spPr>
        <p:txBody>
          <a:bodyPr vert="horz" lIns="91440" tIns="45720" rIns="91440" bIns="45720" rtlCol="0" anchor="ctr">
            <a:normAutofit/>
          </a:bodyPr>
          <a:lstStyle/>
          <a:p>
            <a:pPr algn="ctr"/>
            <a:r>
              <a:rPr lang="en-US" sz="3200"/>
              <a:t>EV Goals tend to favor complete conversion by mid century</a:t>
            </a:r>
          </a:p>
        </p:txBody>
      </p:sp>
      <p:pic>
        <p:nvPicPr>
          <p:cNvPr id="4" name="Content Placeholder 3" descr="A close up of a map&#10;&#10;Description automatically generated">
            <a:extLst>
              <a:ext uri="{FF2B5EF4-FFF2-40B4-BE49-F238E27FC236}">
                <a16:creationId xmlns:a16="http://schemas.microsoft.com/office/drawing/2014/main" id="{3E8A5FF2-DF6C-5F45-A71B-53D6EBEA1F69}"/>
              </a:ext>
            </a:extLst>
          </p:cNvPr>
          <p:cNvPicPr>
            <a:picLocks noGrp="1" noChangeAspect="1"/>
          </p:cNvPicPr>
          <p:nvPr>
            <p:ph idx="1"/>
          </p:nvPr>
        </p:nvPicPr>
        <p:blipFill rotWithShape="1">
          <a:blip r:embed="rId3"/>
          <a:srcRect r="1" b="5186"/>
          <a:stretch/>
        </p:blipFill>
        <p:spPr>
          <a:xfrm>
            <a:off x="640080" y="640080"/>
            <a:ext cx="10911840" cy="4836795"/>
          </a:xfrm>
          <a:prstGeom prst="rect">
            <a:avLst/>
          </a:prstGeom>
          <a:ln w="19050">
            <a:solidFill>
              <a:schemeClr val="tx1"/>
            </a:solidFill>
            <a:miter lim="800000"/>
          </a:ln>
        </p:spPr>
      </p:pic>
      <p:sp>
        <p:nvSpPr>
          <p:cNvPr id="5" name="Rectangle 4">
            <a:extLst>
              <a:ext uri="{FF2B5EF4-FFF2-40B4-BE49-F238E27FC236}">
                <a16:creationId xmlns:a16="http://schemas.microsoft.com/office/drawing/2014/main" id="{F31622F7-3223-BD43-93B3-5E8B79169D26}"/>
              </a:ext>
            </a:extLst>
          </p:cNvPr>
          <p:cNvSpPr/>
          <p:nvPr/>
        </p:nvSpPr>
        <p:spPr>
          <a:xfrm>
            <a:off x="7240962" y="5896927"/>
            <a:ext cx="6096000" cy="1000274"/>
          </a:xfrm>
          <a:prstGeom prst="rect">
            <a:avLst/>
          </a:prstGeom>
        </p:spPr>
        <p:txBody>
          <a:bodyPr>
            <a:spAutoFit/>
          </a:bodyPr>
          <a:lstStyle/>
          <a:p>
            <a:pPr lvl="0">
              <a:spcAft>
                <a:spcPts val="600"/>
              </a:spcAft>
              <a:defRPr/>
            </a:pPr>
            <a:r>
              <a:rPr lang="en-US">
                <a:hlinkClick r:id="rId4">
                  <a:extLst>
                    <a:ext uri="{A12FA001-AC4F-418D-AE19-62706E023703}">
                      <ahyp:hlinkClr xmlns:ahyp="http://schemas.microsoft.com/office/drawing/2018/hyperlinkcolor" val="tx"/>
                    </a:ext>
                  </a:extLst>
                </a:hlinkClick>
              </a:rPr>
              <a:t>https://www.epa.gov/sites/production/files/2019-11/documents/webinar-ev-trends-2019-10-24.pdf</a:t>
            </a:r>
            <a:endParaRPr lang="en-US"/>
          </a:p>
          <a:p>
            <a:pPr>
              <a:spcAft>
                <a:spcPts val="600"/>
              </a:spcAft>
            </a:pPr>
            <a:r>
              <a:rPr lang="en-US"/>
              <a:t>International ZEV Alliance Announcement </a:t>
            </a:r>
          </a:p>
        </p:txBody>
      </p:sp>
    </p:spTree>
    <p:extLst>
      <p:ext uri="{BB962C8B-B14F-4D97-AF65-F5344CB8AC3E}">
        <p14:creationId xmlns:p14="http://schemas.microsoft.com/office/powerpoint/2010/main" val="280333035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308BEF-9488-944A-9DF3-E269EE3456A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The majority of greenhouse gas emissions are from road-travel</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55566D62-1A71-BE4F-A00C-3B7C5EB15727}"/>
              </a:ext>
            </a:extLst>
          </p:cNvPr>
          <p:cNvPicPr>
            <a:picLocks noGrp="1" noChangeAspect="1"/>
          </p:cNvPicPr>
          <p:nvPr>
            <p:ph idx="1"/>
          </p:nvPr>
        </p:nvPicPr>
        <p:blipFill rotWithShape="1">
          <a:blip r:embed="rId3"/>
          <a:srcRect r="24022" b="-1"/>
          <a:stretch/>
        </p:blipFill>
        <p:spPr>
          <a:xfrm>
            <a:off x="976251" y="942538"/>
            <a:ext cx="7163222" cy="4808332"/>
          </a:xfrm>
          <a:prstGeom prst="rect">
            <a:avLst/>
          </a:prstGeom>
          <a:effectLst/>
        </p:spPr>
      </p:pic>
      <p:sp>
        <p:nvSpPr>
          <p:cNvPr id="5" name="Rectangle 4">
            <a:extLst>
              <a:ext uri="{FF2B5EF4-FFF2-40B4-BE49-F238E27FC236}">
                <a16:creationId xmlns:a16="http://schemas.microsoft.com/office/drawing/2014/main" id="{F7822749-4160-0443-8146-D567B9F42719}"/>
              </a:ext>
            </a:extLst>
          </p:cNvPr>
          <p:cNvSpPr/>
          <p:nvPr/>
        </p:nvSpPr>
        <p:spPr>
          <a:xfrm>
            <a:off x="6096000" y="6181126"/>
            <a:ext cx="6096000" cy="646331"/>
          </a:xfrm>
          <a:prstGeom prst="rect">
            <a:avLst/>
          </a:prstGeom>
        </p:spPr>
        <p:txBody>
          <a:bodyPr>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https://www.epa.gov/greenvehicles/fast-facts-transportation-greenhouse-gas-emissions</a:t>
            </a:r>
            <a:endParaRPr lang="en-US" dirty="0">
              <a:solidFill>
                <a:schemeClr val="bg1"/>
              </a:solidFill>
            </a:endParaRPr>
          </a:p>
        </p:txBody>
      </p:sp>
    </p:spTree>
    <p:extLst>
      <p:ext uri="{BB962C8B-B14F-4D97-AF65-F5344CB8AC3E}">
        <p14:creationId xmlns:p14="http://schemas.microsoft.com/office/powerpoint/2010/main" val="787795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F1A8-1407-7347-A68A-D601A8967A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587843-98F8-4141-93F1-7A87596CA44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E62C405-1B1E-2D41-8BD2-26BAF2824EB6}"/>
              </a:ext>
            </a:extLst>
          </p:cNvPr>
          <p:cNvPicPr>
            <a:picLocks noChangeAspect="1"/>
          </p:cNvPicPr>
          <p:nvPr/>
        </p:nvPicPr>
        <p:blipFill>
          <a:blip r:embed="rId3"/>
          <a:stretch>
            <a:fillRect/>
          </a:stretch>
        </p:blipFill>
        <p:spPr>
          <a:xfrm rot="20505937">
            <a:off x="-557214" y="693908"/>
            <a:ext cx="7453589" cy="2196400"/>
          </a:xfrm>
          <a:prstGeom prst="rect">
            <a:avLst/>
          </a:prstGeom>
        </p:spPr>
      </p:pic>
      <p:pic>
        <p:nvPicPr>
          <p:cNvPr id="6" name="Picture 5">
            <a:extLst>
              <a:ext uri="{FF2B5EF4-FFF2-40B4-BE49-F238E27FC236}">
                <a16:creationId xmlns:a16="http://schemas.microsoft.com/office/drawing/2014/main" id="{88E77B00-96D2-0A45-8C59-FF200F452A36}"/>
              </a:ext>
            </a:extLst>
          </p:cNvPr>
          <p:cNvPicPr>
            <a:picLocks noChangeAspect="1"/>
          </p:cNvPicPr>
          <p:nvPr/>
        </p:nvPicPr>
        <p:blipFill rotWithShape="1">
          <a:blip r:embed="rId4"/>
          <a:srcRect t="-1513" b="63083"/>
          <a:stretch/>
        </p:blipFill>
        <p:spPr>
          <a:xfrm rot="474016">
            <a:off x="3791551" y="3947409"/>
            <a:ext cx="8071805" cy="2635513"/>
          </a:xfrm>
          <a:prstGeom prst="rect">
            <a:avLst/>
          </a:prstGeom>
        </p:spPr>
      </p:pic>
      <p:pic>
        <p:nvPicPr>
          <p:cNvPr id="7" name="Picture 6">
            <a:extLst>
              <a:ext uri="{FF2B5EF4-FFF2-40B4-BE49-F238E27FC236}">
                <a16:creationId xmlns:a16="http://schemas.microsoft.com/office/drawing/2014/main" id="{D7D0398D-6291-6A45-9EFA-06B18D34673F}"/>
              </a:ext>
            </a:extLst>
          </p:cNvPr>
          <p:cNvPicPr>
            <a:picLocks noChangeAspect="1"/>
          </p:cNvPicPr>
          <p:nvPr/>
        </p:nvPicPr>
        <p:blipFill>
          <a:blip r:embed="rId5"/>
          <a:stretch>
            <a:fillRect/>
          </a:stretch>
        </p:blipFill>
        <p:spPr>
          <a:xfrm>
            <a:off x="6203837" y="681037"/>
            <a:ext cx="5988164" cy="3115913"/>
          </a:xfrm>
          <a:prstGeom prst="rect">
            <a:avLst/>
          </a:prstGeom>
        </p:spPr>
      </p:pic>
      <p:sp>
        <p:nvSpPr>
          <p:cNvPr id="4" name="Rectangle 3">
            <a:extLst>
              <a:ext uri="{FF2B5EF4-FFF2-40B4-BE49-F238E27FC236}">
                <a16:creationId xmlns:a16="http://schemas.microsoft.com/office/drawing/2014/main" id="{E384BF95-735B-AE44-B788-05B6CCA989DB}"/>
              </a:ext>
            </a:extLst>
          </p:cNvPr>
          <p:cNvSpPr/>
          <p:nvPr/>
        </p:nvSpPr>
        <p:spPr>
          <a:xfrm>
            <a:off x="0" y="6488668"/>
            <a:ext cx="4829977" cy="369332"/>
          </a:xfrm>
          <a:prstGeom prst="rect">
            <a:avLst/>
          </a:prstGeom>
        </p:spPr>
        <p:txBody>
          <a:bodyPr wrap="none">
            <a:spAutoFit/>
          </a:bodyPr>
          <a:lstStyle/>
          <a:p>
            <a:r>
              <a:rPr lang="en-US">
                <a:hlinkClick r:id="rId6"/>
              </a:rPr>
              <a:t>https://www.youtube.com/watch?v=B98la3IimRg</a:t>
            </a:r>
            <a:endParaRPr lang="en-US"/>
          </a:p>
        </p:txBody>
      </p:sp>
    </p:spTree>
    <p:extLst>
      <p:ext uri="{BB962C8B-B14F-4D97-AF65-F5344CB8AC3E}">
        <p14:creationId xmlns:p14="http://schemas.microsoft.com/office/powerpoint/2010/main" val="428629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268F3-5EEC-5642-ADFB-6567A0B9B375}"/>
              </a:ext>
            </a:extLst>
          </p:cNvPr>
          <p:cNvSpPr>
            <a:spLocks noGrp="1"/>
          </p:cNvSpPr>
          <p:nvPr>
            <p:ph type="title"/>
          </p:nvPr>
        </p:nvSpPr>
        <p:spPr>
          <a:xfrm>
            <a:off x="841247" y="474146"/>
            <a:ext cx="10515593" cy="1197864"/>
          </a:xfrm>
        </p:spPr>
        <p:txBody>
          <a:bodyPr>
            <a:normAutofit/>
          </a:bodyPr>
          <a:lstStyle/>
          <a:p>
            <a:r>
              <a:rPr lang="en-US" sz="3700"/>
              <a:t>Electric vehicles have a small but rapidly growing market share</a:t>
            </a:r>
          </a:p>
        </p:txBody>
      </p:sp>
      <p:cxnSp>
        <p:nvCxnSpPr>
          <p:cNvPr id="14" name="Straight Connector 13">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automatically generated">
            <a:extLst>
              <a:ext uri="{FF2B5EF4-FFF2-40B4-BE49-F238E27FC236}">
                <a16:creationId xmlns:a16="http://schemas.microsoft.com/office/drawing/2014/main" id="{AE98DAEE-450D-014B-8CC1-E6D97233D9C0}"/>
              </a:ext>
            </a:extLst>
          </p:cNvPr>
          <p:cNvPicPr>
            <a:picLocks noChangeAspect="1"/>
          </p:cNvPicPr>
          <p:nvPr/>
        </p:nvPicPr>
        <p:blipFill rotWithShape="1">
          <a:blip r:embed="rId3"/>
          <a:srcRect l="6128" r="1" b="1"/>
          <a:stretch/>
        </p:blipFill>
        <p:spPr>
          <a:xfrm>
            <a:off x="835153" y="2002117"/>
            <a:ext cx="6215794" cy="4171569"/>
          </a:xfrm>
          <a:prstGeom prst="rect">
            <a:avLst/>
          </a:prstGeom>
        </p:spPr>
      </p:pic>
      <p:sp>
        <p:nvSpPr>
          <p:cNvPr id="9" name="Content Placeholder 8">
            <a:extLst>
              <a:ext uri="{FF2B5EF4-FFF2-40B4-BE49-F238E27FC236}">
                <a16:creationId xmlns:a16="http://schemas.microsoft.com/office/drawing/2014/main" id="{ED92F3B2-6D02-4DC0-BCED-D96AC90485CF}"/>
              </a:ext>
            </a:extLst>
          </p:cNvPr>
          <p:cNvSpPr>
            <a:spLocks noGrp="1"/>
          </p:cNvSpPr>
          <p:nvPr>
            <p:ph idx="1"/>
          </p:nvPr>
        </p:nvSpPr>
        <p:spPr>
          <a:xfrm>
            <a:off x="7533314" y="1999578"/>
            <a:ext cx="3823525" cy="4171568"/>
          </a:xfrm>
        </p:spPr>
        <p:txBody>
          <a:bodyPr anchor="ctr">
            <a:normAutofit/>
          </a:bodyPr>
          <a:lstStyle/>
          <a:p>
            <a:endParaRPr lang="en-US" sz="2000"/>
          </a:p>
        </p:txBody>
      </p:sp>
      <p:sp>
        <p:nvSpPr>
          <p:cNvPr id="6" name="Rectangle 5">
            <a:extLst>
              <a:ext uri="{FF2B5EF4-FFF2-40B4-BE49-F238E27FC236}">
                <a16:creationId xmlns:a16="http://schemas.microsoft.com/office/drawing/2014/main" id="{82361DA5-A48F-A14C-B196-F1ADC32449E9}"/>
              </a:ext>
            </a:extLst>
          </p:cNvPr>
          <p:cNvSpPr/>
          <p:nvPr/>
        </p:nvSpPr>
        <p:spPr>
          <a:xfrm>
            <a:off x="6986719" y="6314048"/>
            <a:ext cx="3577069" cy="369332"/>
          </a:xfrm>
          <a:prstGeom prst="rect">
            <a:avLst/>
          </a:prstGeom>
        </p:spPr>
        <p:txBody>
          <a:bodyPr wrap="none">
            <a:spAutoFit/>
          </a:bodyPr>
          <a:lstStyle/>
          <a:p>
            <a:pPr>
              <a:spcAft>
                <a:spcPts val="600"/>
              </a:spcAft>
            </a:pPr>
            <a:r>
              <a:rPr lang="en-US"/>
              <a:t>2019 EPA Automotive Trends Report</a:t>
            </a:r>
          </a:p>
        </p:txBody>
      </p:sp>
    </p:spTree>
    <p:extLst>
      <p:ext uri="{BB962C8B-B14F-4D97-AF65-F5344CB8AC3E}">
        <p14:creationId xmlns:p14="http://schemas.microsoft.com/office/powerpoint/2010/main" val="216491589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611AB6-EC4C-814A-B60B-3839940B6A30}"/>
              </a:ext>
            </a:extLst>
          </p:cNvPr>
          <p:cNvPicPr>
            <a:picLocks noChangeAspect="1"/>
          </p:cNvPicPr>
          <p:nvPr/>
        </p:nvPicPr>
        <p:blipFill rotWithShape="1">
          <a:blip r:embed="rId3"/>
          <a:srcRect t="22628" r="-1" b="8266"/>
          <a:stretch/>
        </p:blipFill>
        <p:spPr>
          <a:xfrm>
            <a:off x="320040" y="185637"/>
            <a:ext cx="11548872" cy="4509202"/>
          </a:xfrm>
          <a:prstGeom prst="rect">
            <a:avLst/>
          </a:prstGeom>
        </p:spPr>
      </p:pic>
      <p:sp>
        <p:nvSpPr>
          <p:cNvPr id="11" name="Rectangle 10">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EAD09B-7403-844D-8FB1-41AD97DC50E3}"/>
              </a:ext>
            </a:extLst>
          </p:cNvPr>
          <p:cNvSpPr>
            <a:spLocks noGrp="1"/>
          </p:cNvSpPr>
          <p:nvPr>
            <p:ph type="title"/>
          </p:nvPr>
        </p:nvSpPr>
        <p:spPr>
          <a:xfrm>
            <a:off x="841248" y="5009083"/>
            <a:ext cx="2889504" cy="1345997"/>
          </a:xfrm>
        </p:spPr>
        <p:txBody>
          <a:bodyPr anchor="ctr">
            <a:normAutofit/>
          </a:bodyPr>
          <a:lstStyle/>
          <a:p>
            <a:r>
              <a:rPr lang="en-US" sz="2200">
                <a:solidFill>
                  <a:schemeClr val="bg1"/>
                </a:solidFill>
              </a:rPr>
              <a:t>In absolute numbers, there were about 2 million electric cars worldwide in 2016.</a:t>
            </a:r>
          </a:p>
        </p:txBody>
      </p:sp>
      <p:cxnSp>
        <p:nvCxnSpPr>
          <p:cNvPr id="13" name="Straight Connector 12">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66306CE-7552-5845-8D45-06639652977B}"/>
              </a:ext>
            </a:extLst>
          </p:cNvPr>
          <p:cNvSpPr/>
          <p:nvPr/>
        </p:nvSpPr>
        <p:spPr>
          <a:xfrm>
            <a:off x="6631685" y="5829213"/>
            <a:ext cx="6096000" cy="646331"/>
          </a:xfrm>
          <a:prstGeom prst="rect">
            <a:avLst/>
          </a:prstGeom>
        </p:spPr>
        <p:txBody>
          <a:bodyPr>
            <a:spAutoFit/>
          </a:bodyPr>
          <a:lstStyle/>
          <a:p>
            <a:r>
              <a:rPr lang="en-US">
                <a:hlinkClick r:id="rId4"/>
              </a:rPr>
              <a:t>https://www.epa.gov/sites/production/files/2019-11/documents/webinar-ev-trends-2019-10-24.pdf</a:t>
            </a:r>
            <a:endParaRPr lang="en-US"/>
          </a:p>
        </p:txBody>
      </p:sp>
    </p:spTree>
    <p:extLst>
      <p:ext uri="{BB962C8B-B14F-4D97-AF65-F5344CB8AC3E}">
        <p14:creationId xmlns:p14="http://schemas.microsoft.com/office/powerpoint/2010/main" val="568505874"/>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C07696-D425-D645-B8BC-09B7F9308891}"/>
              </a:ext>
            </a:extLst>
          </p:cNvPr>
          <p:cNvSpPr>
            <a:spLocks noGrp="1"/>
          </p:cNvSpPr>
          <p:nvPr>
            <p:ph type="title"/>
          </p:nvPr>
        </p:nvSpPr>
        <p:spPr>
          <a:xfrm>
            <a:off x="841247" y="474146"/>
            <a:ext cx="10515593" cy="1197864"/>
          </a:xfrm>
        </p:spPr>
        <p:txBody>
          <a:bodyPr>
            <a:normAutofit/>
          </a:bodyPr>
          <a:lstStyle/>
          <a:p>
            <a:r>
              <a:rPr lang="en-US" sz="3700"/>
              <a:t>Range and fuel economy of electric vehicles has improved over the last decades</a:t>
            </a:r>
          </a:p>
        </p:txBody>
      </p:sp>
      <p:cxnSp>
        <p:nvCxnSpPr>
          <p:cNvPr id="11" name="Straight Connector 10">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73FA65D-2CF0-6E48-919A-70020DDB2E6C}"/>
              </a:ext>
            </a:extLst>
          </p:cNvPr>
          <p:cNvPicPr>
            <a:picLocks noChangeAspect="1"/>
          </p:cNvPicPr>
          <p:nvPr/>
        </p:nvPicPr>
        <p:blipFill rotWithShape="1">
          <a:blip r:embed="rId3"/>
          <a:srcRect l="7752" r="5455" b="2"/>
          <a:stretch/>
        </p:blipFill>
        <p:spPr>
          <a:xfrm>
            <a:off x="2449205" y="1999577"/>
            <a:ext cx="6215794" cy="4171569"/>
          </a:xfrm>
          <a:prstGeom prst="rect">
            <a:avLst/>
          </a:prstGeom>
        </p:spPr>
      </p:pic>
      <p:sp>
        <p:nvSpPr>
          <p:cNvPr id="3" name="Content Placeholder 2">
            <a:extLst>
              <a:ext uri="{FF2B5EF4-FFF2-40B4-BE49-F238E27FC236}">
                <a16:creationId xmlns:a16="http://schemas.microsoft.com/office/drawing/2014/main" id="{799A2BEF-B2E8-F548-ADD7-454D97248267}"/>
              </a:ext>
            </a:extLst>
          </p:cNvPr>
          <p:cNvSpPr>
            <a:spLocks noGrp="1"/>
          </p:cNvSpPr>
          <p:nvPr>
            <p:ph idx="1"/>
          </p:nvPr>
        </p:nvSpPr>
        <p:spPr>
          <a:xfrm>
            <a:off x="7533314" y="1999578"/>
            <a:ext cx="3823525" cy="4171568"/>
          </a:xfrm>
        </p:spPr>
        <p:txBody>
          <a:bodyPr anchor="ctr">
            <a:normAutofit/>
          </a:bodyPr>
          <a:lstStyle/>
          <a:p>
            <a:endParaRPr lang="en-US" sz="2000"/>
          </a:p>
        </p:txBody>
      </p:sp>
      <p:sp>
        <p:nvSpPr>
          <p:cNvPr id="5" name="Rectangle 4">
            <a:extLst>
              <a:ext uri="{FF2B5EF4-FFF2-40B4-BE49-F238E27FC236}">
                <a16:creationId xmlns:a16="http://schemas.microsoft.com/office/drawing/2014/main" id="{61EFAAD4-769C-394E-90C7-4DEEFD7DC2F4}"/>
              </a:ext>
            </a:extLst>
          </p:cNvPr>
          <p:cNvSpPr/>
          <p:nvPr/>
        </p:nvSpPr>
        <p:spPr>
          <a:xfrm>
            <a:off x="8614931" y="6467786"/>
            <a:ext cx="3577069" cy="369332"/>
          </a:xfrm>
          <a:prstGeom prst="rect">
            <a:avLst/>
          </a:prstGeom>
        </p:spPr>
        <p:txBody>
          <a:bodyPr wrap="none">
            <a:spAutoFit/>
          </a:bodyPr>
          <a:lstStyle/>
          <a:p>
            <a:pPr>
              <a:spcAft>
                <a:spcPts val="600"/>
              </a:spcAft>
            </a:pPr>
            <a:r>
              <a:rPr lang="en-US"/>
              <a:t>2019 EPA Automotive Trends Report</a:t>
            </a:r>
          </a:p>
        </p:txBody>
      </p:sp>
    </p:spTree>
    <p:extLst>
      <p:ext uri="{BB962C8B-B14F-4D97-AF65-F5344CB8AC3E}">
        <p14:creationId xmlns:p14="http://schemas.microsoft.com/office/powerpoint/2010/main" val="3068185524"/>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4C890F-A207-C64E-98EE-1336CDF991D8}"/>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EV Charging Stations are growing, but not in a homogenous manner</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C4C5DBB-06E2-514F-B291-5D9655B6A201}"/>
              </a:ext>
            </a:extLst>
          </p:cNvPr>
          <p:cNvPicPr>
            <a:picLocks noGrp="1" noChangeAspect="1"/>
          </p:cNvPicPr>
          <p:nvPr>
            <p:ph idx="1"/>
          </p:nvPr>
        </p:nvPicPr>
        <p:blipFill rotWithShape="1">
          <a:blip r:embed="rId3"/>
          <a:srcRect l="10389" r="460"/>
          <a:stretch/>
        </p:blipFill>
        <p:spPr>
          <a:xfrm>
            <a:off x="730441" y="942538"/>
            <a:ext cx="7654841" cy="4808332"/>
          </a:xfrm>
          <a:prstGeom prst="rect">
            <a:avLst/>
          </a:prstGeom>
          <a:effectLst/>
        </p:spPr>
      </p:pic>
      <p:sp>
        <p:nvSpPr>
          <p:cNvPr id="3" name="Rectangle 2">
            <a:extLst>
              <a:ext uri="{FF2B5EF4-FFF2-40B4-BE49-F238E27FC236}">
                <a16:creationId xmlns:a16="http://schemas.microsoft.com/office/drawing/2014/main" id="{2E3E4917-C637-1C49-9EB8-A129FD3D0750}"/>
              </a:ext>
            </a:extLst>
          </p:cNvPr>
          <p:cNvSpPr/>
          <p:nvPr/>
        </p:nvSpPr>
        <p:spPr>
          <a:xfrm>
            <a:off x="7122459" y="6181126"/>
            <a:ext cx="6096000" cy="646331"/>
          </a:xfrm>
          <a:prstGeom prst="rect">
            <a:avLst/>
          </a:prstGeom>
        </p:spPr>
        <p:txBody>
          <a:bodyPr>
            <a:spAutoFit/>
          </a:bodyPr>
          <a:lstStyle/>
          <a:p>
            <a:pPr lvl="0">
              <a:defRPr/>
            </a:pPr>
            <a:r>
              <a:rPr lang="en-US">
                <a:solidFill>
                  <a:schemeClr val="bg1"/>
                </a:solidFill>
                <a:hlinkClick r:id="rId4">
                  <a:extLst>
                    <a:ext uri="{A12FA001-AC4F-418D-AE19-62706E023703}">
                      <ahyp:hlinkClr xmlns:ahyp="http://schemas.microsoft.com/office/drawing/2018/hyperlinkcolor" val="tx"/>
                    </a:ext>
                  </a:extLst>
                </a:hlinkClick>
              </a:rPr>
              <a:t>https://www.epa.gov/sites/production/files/2019-11/documents/webinar-ev-trends-2019-10-24.pdf</a:t>
            </a:r>
            <a:endParaRPr lang="en-US">
              <a:solidFill>
                <a:schemeClr val="bg1"/>
              </a:solidFill>
            </a:endParaRPr>
          </a:p>
        </p:txBody>
      </p:sp>
    </p:spTree>
    <p:extLst>
      <p:ext uri="{BB962C8B-B14F-4D97-AF65-F5344CB8AC3E}">
        <p14:creationId xmlns:p14="http://schemas.microsoft.com/office/powerpoint/2010/main" val="1801450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E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DCBC8-46C3-6048-8FAD-EB940F21CA73}"/>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Electric Car Projections are all over the place</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FDD017A-D695-2840-B235-4AE3DBCB5218}"/>
              </a:ext>
            </a:extLst>
          </p:cNvPr>
          <p:cNvPicPr>
            <a:picLocks noGrp="1" noChangeAspect="1"/>
          </p:cNvPicPr>
          <p:nvPr>
            <p:ph idx="1"/>
          </p:nvPr>
        </p:nvPicPr>
        <p:blipFill rotWithShape="1">
          <a:blip r:embed="rId3"/>
          <a:srcRect r="189" b="3"/>
          <a:stretch/>
        </p:blipFill>
        <p:spPr>
          <a:xfrm>
            <a:off x="976251" y="942538"/>
            <a:ext cx="7163222" cy="4808332"/>
          </a:xfrm>
          <a:prstGeom prst="rect">
            <a:avLst/>
          </a:prstGeom>
          <a:effectLst/>
        </p:spPr>
      </p:pic>
      <p:sp>
        <p:nvSpPr>
          <p:cNvPr id="5" name="Rectangle 4">
            <a:extLst>
              <a:ext uri="{FF2B5EF4-FFF2-40B4-BE49-F238E27FC236}">
                <a16:creationId xmlns:a16="http://schemas.microsoft.com/office/drawing/2014/main" id="{C2484EE1-14DB-B14E-BA2D-249B6AF63618}"/>
              </a:ext>
            </a:extLst>
          </p:cNvPr>
          <p:cNvSpPr/>
          <p:nvPr/>
        </p:nvSpPr>
        <p:spPr>
          <a:xfrm>
            <a:off x="5809933" y="6181126"/>
            <a:ext cx="6096000" cy="646331"/>
          </a:xfrm>
          <a:prstGeom prst="rect">
            <a:avLst/>
          </a:prstGeom>
        </p:spPr>
        <p:txBody>
          <a:bodyPr>
            <a:spAutoFit/>
          </a:bodyPr>
          <a:lstStyle/>
          <a:p>
            <a:r>
              <a:rPr lang="en-US">
                <a:solidFill>
                  <a:schemeClr val="bg1"/>
                </a:solidFill>
                <a:hlinkClick r:id="rId4">
                  <a:extLst>
                    <a:ext uri="{A12FA001-AC4F-418D-AE19-62706E023703}">
                      <ahyp:hlinkClr xmlns:ahyp="http://schemas.microsoft.com/office/drawing/2018/hyperlinkcolor" val="tx"/>
                    </a:ext>
                  </a:extLst>
                </a:hlinkClick>
              </a:rPr>
              <a:t>https://qz.com/1620614/electric-car-forecasts-are-all-over-the-map/</a:t>
            </a:r>
            <a:endParaRPr lang="en-US">
              <a:solidFill>
                <a:schemeClr val="bg1"/>
              </a:solidFill>
            </a:endParaRPr>
          </a:p>
        </p:txBody>
      </p:sp>
    </p:spTree>
    <p:extLst>
      <p:ext uri="{BB962C8B-B14F-4D97-AF65-F5344CB8AC3E}">
        <p14:creationId xmlns:p14="http://schemas.microsoft.com/office/powerpoint/2010/main" val="235924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97C52-DAC0-1848-A28B-055BF55A256B}"/>
              </a:ext>
            </a:extLst>
          </p:cNvPr>
          <p:cNvSpPr>
            <a:spLocks noGrp="1"/>
          </p:cNvSpPr>
          <p:nvPr>
            <p:ph type="title"/>
          </p:nvPr>
        </p:nvSpPr>
        <p:spPr>
          <a:xfrm>
            <a:off x="1366160" y="4376508"/>
            <a:ext cx="9623404" cy="1257202"/>
          </a:xfrm>
        </p:spPr>
        <p:txBody>
          <a:bodyPr vert="horz" lIns="91440" tIns="45720" rIns="91440" bIns="45720" rtlCol="0" anchor="b">
            <a:normAutofit/>
          </a:bodyPr>
          <a:lstStyle/>
          <a:p>
            <a:r>
              <a:rPr lang="en-US" sz="4100" kern="1200">
                <a:solidFill>
                  <a:schemeClr val="tx1"/>
                </a:solidFill>
                <a:latin typeface="+mj-lt"/>
                <a:ea typeface="+mj-ea"/>
                <a:cs typeface="+mj-cs"/>
              </a:rPr>
              <a:t>Effects of Climate Change on Transportation Networks</a:t>
            </a:r>
          </a:p>
        </p:txBody>
      </p:sp>
      <p:sp>
        <p:nvSpPr>
          <p:cNvPr id="12" name="Rectangle 11">
            <a:extLst>
              <a:ext uri="{FF2B5EF4-FFF2-40B4-BE49-F238E27FC236}">
                <a16:creationId xmlns:a16="http://schemas.microsoft.com/office/drawing/2014/main" id="{A2555B16-BE1D-4C33-A27C-FF0671B6C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Lightning">
            <a:extLst>
              <a:ext uri="{FF2B5EF4-FFF2-40B4-BE49-F238E27FC236}">
                <a16:creationId xmlns:a16="http://schemas.microsoft.com/office/drawing/2014/main" id="{95F47226-E2BA-470A-895D-18F24E2C88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5855" y="891540"/>
            <a:ext cx="3217333" cy="3217333"/>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399703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1A29F-2E84-A745-9E69-4F9389A9EF5D}"/>
              </a:ext>
            </a:extLst>
          </p:cNvPr>
          <p:cNvSpPr>
            <a:spLocks noGrp="1"/>
          </p:cNvSpPr>
          <p:nvPr>
            <p:ph type="title"/>
          </p:nvPr>
        </p:nvSpPr>
        <p:spPr>
          <a:xfrm>
            <a:off x="1312501" y="1012023"/>
            <a:ext cx="4036334" cy="2387600"/>
          </a:xfrm>
        </p:spPr>
        <p:txBody>
          <a:bodyPr vert="horz" lIns="91440" tIns="45720" rIns="91440" bIns="45720" rtlCol="0" anchor="t">
            <a:normAutofit fontScale="90000"/>
          </a:bodyPr>
          <a:lstStyle/>
          <a:p>
            <a:r>
              <a:rPr lang="en-US" sz="5400"/>
              <a:t>There are both positive and negative changes that climate change will cause the transportation network</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1DDC922-D13A-BF41-A3D4-BCE1A676E79C}"/>
              </a:ext>
            </a:extLst>
          </p:cNvPr>
          <p:cNvPicPr>
            <a:picLocks noGrp="1" noChangeAspect="1"/>
          </p:cNvPicPr>
          <p:nvPr>
            <p:ph idx="1"/>
          </p:nvPr>
        </p:nvPicPr>
        <p:blipFill rotWithShape="1">
          <a:blip r:embed="rId3"/>
          <a:srcRect t="5310" r="2" b="2871"/>
          <a:stretch/>
        </p:blipFill>
        <p:spPr>
          <a:xfrm>
            <a:off x="5922492" y="666728"/>
            <a:ext cx="5536001" cy="5465791"/>
          </a:xfrm>
          <a:prstGeom prst="rect">
            <a:avLst/>
          </a:prstGeom>
        </p:spPr>
      </p:pic>
      <p:sp>
        <p:nvSpPr>
          <p:cNvPr id="3" name="Rectangle 2">
            <a:extLst>
              <a:ext uri="{FF2B5EF4-FFF2-40B4-BE49-F238E27FC236}">
                <a16:creationId xmlns:a16="http://schemas.microsoft.com/office/drawing/2014/main" id="{6CB2CCDF-0EC4-4449-B56F-BEDA406CA7DA}"/>
              </a:ext>
            </a:extLst>
          </p:cNvPr>
          <p:cNvSpPr/>
          <p:nvPr/>
        </p:nvSpPr>
        <p:spPr>
          <a:xfrm>
            <a:off x="-1" y="6488668"/>
            <a:ext cx="4412939" cy="369332"/>
          </a:xfrm>
          <a:prstGeom prst="rect">
            <a:avLst/>
          </a:prstGeom>
        </p:spPr>
        <p:txBody>
          <a:bodyPr wrap="none">
            <a:spAutoFit/>
          </a:bodyPr>
          <a:lstStyle/>
          <a:p>
            <a:r>
              <a:rPr lang="en-US"/>
              <a:t>Climate Change Impacts on the United States</a:t>
            </a:r>
          </a:p>
        </p:txBody>
      </p:sp>
    </p:spTree>
    <p:extLst>
      <p:ext uri="{BB962C8B-B14F-4D97-AF65-F5344CB8AC3E}">
        <p14:creationId xmlns:p14="http://schemas.microsoft.com/office/powerpoint/2010/main" val="3566655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2CEF8-8363-2B46-8097-7009D950526D}"/>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Flooding will effect costal transport in particular</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2D04A97-6E1F-B748-9506-A2114A0B59CD}"/>
              </a:ext>
            </a:extLst>
          </p:cNvPr>
          <p:cNvPicPr>
            <a:picLocks noGrp="1" noChangeAspect="1"/>
          </p:cNvPicPr>
          <p:nvPr>
            <p:ph idx="1"/>
          </p:nvPr>
        </p:nvPicPr>
        <p:blipFill rotWithShape="1">
          <a:blip r:embed="rId3"/>
          <a:srcRect t="8971" b="5790"/>
          <a:stretch/>
        </p:blipFill>
        <p:spPr>
          <a:xfrm>
            <a:off x="976251" y="942538"/>
            <a:ext cx="7163222" cy="4808332"/>
          </a:xfrm>
          <a:prstGeom prst="rect">
            <a:avLst/>
          </a:prstGeom>
          <a:effectLst/>
        </p:spPr>
      </p:pic>
      <p:sp>
        <p:nvSpPr>
          <p:cNvPr id="6" name="TextBox 5">
            <a:extLst>
              <a:ext uri="{FF2B5EF4-FFF2-40B4-BE49-F238E27FC236}">
                <a16:creationId xmlns:a16="http://schemas.microsoft.com/office/drawing/2014/main" id="{B695B35C-72C8-8C47-A869-AAA2B9747968}"/>
              </a:ext>
            </a:extLst>
          </p:cNvPr>
          <p:cNvSpPr txBox="1"/>
          <p:nvPr/>
        </p:nvSpPr>
        <p:spPr>
          <a:xfrm>
            <a:off x="7678270" y="6373368"/>
            <a:ext cx="4412939" cy="369332"/>
          </a:xfrm>
          <a:prstGeom prst="rect">
            <a:avLst/>
          </a:prstGeom>
          <a:noFill/>
        </p:spPr>
        <p:txBody>
          <a:bodyPr wrap="none" rtlCol="0">
            <a:spAutoFit/>
          </a:bodyPr>
          <a:lstStyle/>
          <a:p>
            <a:r>
              <a:rPr lang="en-US">
                <a:solidFill>
                  <a:schemeClr val="bg1"/>
                </a:solidFill>
              </a:rPr>
              <a:t>Climate Change Impacts on the United States</a:t>
            </a:r>
          </a:p>
        </p:txBody>
      </p:sp>
    </p:spTree>
    <p:extLst>
      <p:ext uri="{BB962C8B-B14F-4D97-AF65-F5344CB8AC3E}">
        <p14:creationId xmlns:p14="http://schemas.microsoft.com/office/powerpoint/2010/main" val="545023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3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A67E9-8034-D944-8FAB-837C931885D3}"/>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Flooding will effect costal transport in particular</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66A11C0-D407-A94E-B31B-A027DFBD91DC}"/>
              </a:ext>
            </a:extLst>
          </p:cNvPr>
          <p:cNvPicPr>
            <a:picLocks noGrp="1" noChangeAspect="1"/>
          </p:cNvPicPr>
          <p:nvPr>
            <p:ph idx="1"/>
          </p:nvPr>
        </p:nvPicPr>
        <p:blipFill rotWithShape="1">
          <a:blip r:embed="rId3"/>
          <a:srcRect l="12721" r="3109" b="1"/>
          <a:stretch/>
        </p:blipFill>
        <p:spPr>
          <a:xfrm>
            <a:off x="976251" y="942538"/>
            <a:ext cx="7163222" cy="4808332"/>
          </a:xfrm>
          <a:prstGeom prst="rect">
            <a:avLst/>
          </a:prstGeom>
          <a:effectLst/>
        </p:spPr>
      </p:pic>
      <p:sp>
        <p:nvSpPr>
          <p:cNvPr id="7" name="TextBox 6">
            <a:extLst>
              <a:ext uri="{FF2B5EF4-FFF2-40B4-BE49-F238E27FC236}">
                <a16:creationId xmlns:a16="http://schemas.microsoft.com/office/drawing/2014/main" id="{6D07404E-060D-6141-BCBF-7529DF23A02D}"/>
              </a:ext>
            </a:extLst>
          </p:cNvPr>
          <p:cNvSpPr txBox="1"/>
          <p:nvPr/>
        </p:nvSpPr>
        <p:spPr>
          <a:xfrm>
            <a:off x="7678270" y="6373368"/>
            <a:ext cx="4412939" cy="369332"/>
          </a:xfrm>
          <a:prstGeom prst="rect">
            <a:avLst/>
          </a:prstGeom>
          <a:noFill/>
        </p:spPr>
        <p:txBody>
          <a:bodyPr wrap="none" rtlCol="0">
            <a:spAutoFit/>
          </a:bodyPr>
          <a:lstStyle/>
          <a:p>
            <a:r>
              <a:rPr lang="en-US">
                <a:solidFill>
                  <a:schemeClr val="bg1"/>
                </a:solidFill>
              </a:rPr>
              <a:t>Climate Change Impacts on the United States</a:t>
            </a:r>
          </a:p>
        </p:txBody>
      </p:sp>
    </p:spTree>
    <p:extLst>
      <p:ext uri="{BB962C8B-B14F-4D97-AF65-F5344CB8AC3E}">
        <p14:creationId xmlns:p14="http://schemas.microsoft.com/office/powerpoint/2010/main" val="170576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4A27731-F886-E84D-91D8-8ADAE7C13A8A}"/>
              </a:ext>
            </a:extLst>
          </p:cNvPr>
          <p:cNvPicPr>
            <a:picLocks noChangeAspect="1"/>
          </p:cNvPicPr>
          <p:nvPr/>
        </p:nvPicPr>
        <p:blipFill>
          <a:blip r:embed="rId3"/>
          <a:stretch>
            <a:fillRect/>
          </a:stretch>
        </p:blipFill>
        <p:spPr>
          <a:xfrm>
            <a:off x="633985" y="430706"/>
            <a:ext cx="5212080" cy="3961180"/>
          </a:xfrm>
          <a:prstGeom prst="rect">
            <a:avLst/>
          </a:prstGeom>
        </p:spPr>
      </p:pic>
      <p:pic>
        <p:nvPicPr>
          <p:cNvPr id="7" name="Picture 6">
            <a:extLst>
              <a:ext uri="{FF2B5EF4-FFF2-40B4-BE49-F238E27FC236}">
                <a16:creationId xmlns:a16="http://schemas.microsoft.com/office/drawing/2014/main" id="{D77FD86C-3A3E-424A-BFEF-CA4F0B5F611C}"/>
              </a:ext>
            </a:extLst>
          </p:cNvPr>
          <p:cNvPicPr>
            <a:picLocks noChangeAspect="1"/>
          </p:cNvPicPr>
          <p:nvPr/>
        </p:nvPicPr>
        <p:blipFill>
          <a:blip r:embed="rId4"/>
          <a:stretch>
            <a:fillRect/>
          </a:stretch>
        </p:blipFill>
        <p:spPr>
          <a:xfrm>
            <a:off x="6229350" y="502920"/>
            <a:ext cx="5328665" cy="3888966"/>
          </a:xfrm>
          <a:prstGeom prst="rect">
            <a:avLst/>
          </a:prstGeom>
        </p:spPr>
      </p:pic>
      <p:cxnSp>
        <p:nvCxnSpPr>
          <p:cNvPr id="16" name="Straight Connector 15">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EE0D7E-713D-834A-AEE5-9D597259E83D}"/>
              </a:ext>
            </a:extLst>
          </p:cNvPr>
          <p:cNvSpPr>
            <a:spLocks noGrp="1"/>
          </p:cNvSpPr>
          <p:nvPr>
            <p:ph idx="1"/>
          </p:nvPr>
        </p:nvSpPr>
        <p:spPr>
          <a:xfrm>
            <a:off x="4379976" y="5010912"/>
            <a:ext cx="6976872" cy="1344168"/>
          </a:xfrm>
        </p:spPr>
        <p:txBody>
          <a:bodyPr anchor="ctr">
            <a:normAutofit/>
          </a:bodyPr>
          <a:lstStyle/>
          <a:p>
            <a:pPr marL="0" indent="0">
              <a:buNone/>
            </a:pPr>
            <a:r>
              <a:rPr lang="en-US" dirty="0">
                <a:solidFill>
                  <a:schemeClr val="bg1"/>
                </a:solidFill>
              </a:rPr>
              <a:t>Breakdown by domestic and freight modes</a:t>
            </a:r>
          </a:p>
        </p:txBody>
      </p:sp>
      <p:sp>
        <p:nvSpPr>
          <p:cNvPr id="8" name="Rectangle 7">
            <a:extLst>
              <a:ext uri="{FF2B5EF4-FFF2-40B4-BE49-F238E27FC236}">
                <a16:creationId xmlns:a16="http://schemas.microsoft.com/office/drawing/2014/main" id="{0624B2C0-5201-004D-A6D3-B124DD27D5EB}"/>
              </a:ext>
            </a:extLst>
          </p:cNvPr>
          <p:cNvSpPr/>
          <p:nvPr/>
        </p:nvSpPr>
        <p:spPr>
          <a:xfrm>
            <a:off x="450970" y="4921472"/>
            <a:ext cx="2396131" cy="1477328"/>
          </a:xfrm>
          <a:prstGeom prst="rect">
            <a:avLst/>
          </a:prstGeom>
        </p:spPr>
        <p:txBody>
          <a:bodyPr wrap="square">
            <a:spAutoFit/>
          </a:bodyPr>
          <a:lstStyle/>
          <a:p>
            <a:pPr lvl="0">
              <a:defRPr/>
            </a:pPr>
            <a:r>
              <a:rPr lang="en-US" dirty="0">
                <a:solidFill>
                  <a:schemeClr val="bg1"/>
                </a:solidFill>
              </a:rPr>
              <a:t>Policy options for reducing energy use and </a:t>
            </a:r>
            <a:r>
              <a:rPr lang="en-US" dirty="0" err="1">
                <a:solidFill>
                  <a:schemeClr val="bg1"/>
                </a:solidFill>
              </a:rPr>
              <a:t>ghg</a:t>
            </a:r>
            <a:r>
              <a:rPr lang="en-US">
                <a:solidFill>
                  <a:schemeClr val="bg1"/>
                </a:solidFill>
              </a:rPr>
              <a:t> emissions in united states transportation</a:t>
            </a:r>
          </a:p>
        </p:txBody>
      </p:sp>
    </p:spTree>
    <p:extLst>
      <p:ext uri="{BB962C8B-B14F-4D97-AF65-F5344CB8AC3E}">
        <p14:creationId xmlns:p14="http://schemas.microsoft.com/office/powerpoint/2010/main" val="2493480125"/>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26DD7C8-BBCD-1F4A-B33D-BF481FFA1823}"/>
              </a:ext>
            </a:extLst>
          </p:cNvPr>
          <p:cNvPicPr>
            <a:picLocks noChangeAspect="1"/>
          </p:cNvPicPr>
          <p:nvPr/>
        </p:nvPicPr>
        <p:blipFill>
          <a:blip r:embed="rId3"/>
          <a:stretch>
            <a:fillRect/>
          </a:stretch>
        </p:blipFill>
        <p:spPr>
          <a:xfrm>
            <a:off x="633985" y="430706"/>
            <a:ext cx="5212080" cy="3961180"/>
          </a:xfrm>
          <a:prstGeom prst="rect">
            <a:avLst/>
          </a:prstGeom>
        </p:spPr>
      </p:pic>
      <p:pic>
        <p:nvPicPr>
          <p:cNvPr id="5" name="Picture 4">
            <a:extLst>
              <a:ext uri="{FF2B5EF4-FFF2-40B4-BE49-F238E27FC236}">
                <a16:creationId xmlns:a16="http://schemas.microsoft.com/office/drawing/2014/main" id="{A3C7C77F-4B4F-514E-AB20-593C207C6D20}"/>
              </a:ext>
            </a:extLst>
          </p:cNvPr>
          <p:cNvPicPr>
            <a:picLocks noChangeAspect="1"/>
          </p:cNvPicPr>
          <p:nvPr/>
        </p:nvPicPr>
        <p:blipFill>
          <a:blip r:embed="rId4"/>
          <a:stretch>
            <a:fillRect/>
          </a:stretch>
        </p:blipFill>
        <p:spPr>
          <a:xfrm>
            <a:off x="6345935" y="1134336"/>
            <a:ext cx="5212080" cy="2553919"/>
          </a:xfrm>
          <a:prstGeom prst="rect">
            <a:avLst/>
          </a:prstGeom>
        </p:spPr>
      </p:pic>
      <p:cxnSp>
        <p:nvCxnSpPr>
          <p:cNvPr id="14" name="Straight Connector 13">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62C072-AB73-DA45-93E0-58D4FA03EA48}"/>
              </a:ext>
            </a:extLst>
          </p:cNvPr>
          <p:cNvSpPr>
            <a:spLocks noGrp="1"/>
          </p:cNvSpPr>
          <p:nvPr>
            <p:ph idx="1"/>
          </p:nvPr>
        </p:nvSpPr>
        <p:spPr>
          <a:xfrm>
            <a:off x="4379976" y="5010912"/>
            <a:ext cx="6976872" cy="1344168"/>
          </a:xfrm>
        </p:spPr>
        <p:txBody>
          <a:bodyPr anchor="ctr">
            <a:normAutofit/>
          </a:bodyPr>
          <a:lstStyle/>
          <a:p>
            <a:pPr marL="0" indent="0">
              <a:buNone/>
            </a:pPr>
            <a:r>
              <a:rPr lang="en-US">
                <a:solidFill>
                  <a:schemeClr val="bg1"/>
                </a:solidFill>
              </a:rPr>
              <a:t>Permafrost melting strains transportation networks in cold areas</a:t>
            </a:r>
          </a:p>
        </p:txBody>
      </p:sp>
      <p:sp>
        <p:nvSpPr>
          <p:cNvPr id="6" name="Rectangle 5">
            <a:extLst>
              <a:ext uri="{FF2B5EF4-FFF2-40B4-BE49-F238E27FC236}">
                <a16:creationId xmlns:a16="http://schemas.microsoft.com/office/drawing/2014/main" id="{EB7D7C55-EA2D-B14D-9DD1-438DC9629F85}"/>
              </a:ext>
            </a:extLst>
          </p:cNvPr>
          <p:cNvSpPr/>
          <p:nvPr/>
        </p:nvSpPr>
        <p:spPr>
          <a:xfrm>
            <a:off x="350520" y="5517101"/>
            <a:ext cx="2889505" cy="923330"/>
          </a:xfrm>
          <a:prstGeom prst="rect">
            <a:avLst/>
          </a:prstGeom>
        </p:spPr>
        <p:txBody>
          <a:bodyPr wrap="square">
            <a:spAutoFit/>
          </a:bodyPr>
          <a:lstStyle/>
          <a:p>
            <a:r>
              <a:rPr lang="en-US">
                <a:solidFill>
                  <a:schemeClr val="bg1"/>
                </a:solidFill>
              </a:rPr>
              <a:t>How Vulnerable Is Alaska’s Transportation to Climate Change?</a:t>
            </a:r>
          </a:p>
        </p:txBody>
      </p:sp>
    </p:spTree>
    <p:extLst>
      <p:ext uri="{BB962C8B-B14F-4D97-AF65-F5344CB8AC3E}">
        <p14:creationId xmlns:p14="http://schemas.microsoft.com/office/powerpoint/2010/main" val="1594629411"/>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2345-ECE5-6049-A985-51F3D217E2E7}"/>
              </a:ext>
            </a:extLst>
          </p:cNvPr>
          <p:cNvSpPr>
            <a:spLocks noGrp="1"/>
          </p:cNvSpPr>
          <p:nvPr>
            <p:ph type="title"/>
          </p:nvPr>
        </p:nvSpPr>
        <p:spPr/>
        <p:txBody>
          <a:bodyPr/>
          <a:lstStyle/>
          <a:p>
            <a:r>
              <a:rPr lang="en-US"/>
              <a:t>Infrastructure Tools for Dealing with Climate Change</a:t>
            </a:r>
          </a:p>
        </p:txBody>
      </p:sp>
      <p:sp>
        <p:nvSpPr>
          <p:cNvPr id="3" name="Content Placeholder 2">
            <a:extLst>
              <a:ext uri="{FF2B5EF4-FFF2-40B4-BE49-F238E27FC236}">
                <a16:creationId xmlns:a16="http://schemas.microsoft.com/office/drawing/2014/main" id="{85820171-CD97-2D4D-94D6-3D5B3FA94CC1}"/>
              </a:ext>
            </a:extLst>
          </p:cNvPr>
          <p:cNvSpPr>
            <a:spLocks noGrp="1"/>
          </p:cNvSpPr>
          <p:nvPr>
            <p:ph idx="1"/>
          </p:nvPr>
        </p:nvSpPr>
        <p:spPr/>
        <p:txBody>
          <a:bodyPr>
            <a:normAutofit fontScale="92500" lnSpcReduction="20000"/>
          </a:bodyPr>
          <a:lstStyle/>
          <a:p>
            <a:r>
              <a:rPr lang="en-US"/>
              <a:t>“Transportation and land-use planning: deciding what infrastructure to build and where to build it, as well as planning for vulnerable areas of the community and impacts on specific population groups.</a:t>
            </a:r>
          </a:p>
          <a:p>
            <a:r>
              <a:rPr lang="en-US"/>
              <a:t>  Vulnerability and risk assessment: identifying existing vulnerable facilities and systems, together with the expected consequences. </a:t>
            </a:r>
          </a:p>
          <a:p>
            <a:r>
              <a:rPr lang="en-US"/>
              <a:t> New infrastructure design: adapting new infrastructure designs that anticipate changing environmental and operational conditions. </a:t>
            </a:r>
          </a:p>
          <a:p>
            <a:r>
              <a:rPr lang="en-US"/>
              <a:t> Asset management: adapting existing infrastructure and operations that respond to current and anticipated conditions, including changed maintenance practices and retrofits. </a:t>
            </a:r>
          </a:p>
          <a:p>
            <a:r>
              <a:rPr lang="en-US"/>
              <a:t> Emergency response: anticipating expected disruptions from extreme weather events, and developing emergency response capability.”</a:t>
            </a:r>
          </a:p>
        </p:txBody>
      </p:sp>
      <p:sp>
        <p:nvSpPr>
          <p:cNvPr id="4" name="Rectangle 3">
            <a:extLst>
              <a:ext uri="{FF2B5EF4-FFF2-40B4-BE49-F238E27FC236}">
                <a16:creationId xmlns:a16="http://schemas.microsoft.com/office/drawing/2014/main" id="{2EF08D23-9776-F448-8CBD-1EB5014DF300}"/>
              </a:ext>
            </a:extLst>
          </p:cNvPr>
          <p:cNvSpPr/>
          <p:nvPr/>
        </p:nvSpPr>
        <p:spPr>
          <a:xfrm>
            <a:off x="0" y="6176963"/>
            <a:ext cx="6096000" cy="646331"/>
          </a:xfrm>
          <a:prstGeom prst="rect">
            <a:avLst/>
          </a:prstGeom>
        </p:spPr>
        <p:txBody>
          <a:bodyPr>
            <a:spAutoFit/>
          </a:bodyPr>
          <a:lstStyle/>
          <a:p>
            <a:r>
              <a:rPr lang="en-US">
                <a:hlinkClick r:id="rId3"/>
              </a:rPr>
              <a:t>https://nca2014.globalchange.gov/report/sectors/transportation#statement-10194</a:t>
            </a:r>
            <a:endParaRPr lang="en-US"/>
          </a:p>
        </p:txBody>
      </p:sp>
    </p:spTree>
    <p:extLst>
      <p:ext uri="{BB962C8B-B14F-4D97-AF65-F5344CB8AC3E}">
        <p14:creationId xmlns:p14="http://schemas.microsoft.com/office/powerpoint/2010/main" val="2271442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0DF5F8-C709-C348-B01E-10F07507681E}"/>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Thank you!</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02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0C0C84-293F-3E48-AF3A-7B41B479C100}"/>
              </a:ext>
            </a:extLst>
          </p:cNvPr>
          <p:cNvSpPr>
            <a:spLocks noGrp="1"/>
          </p:cNvSpPr>
          <p:nvPr>
            <p:ph type="title"/>
          </p:nvPr>
        </p:nvSpPr>
        <p:spPr>
          <a:xfrm>
            <a:off x="640726" y="1948109"/>
            <a:ext cx="3200400" cy="2951043"/>
          </a:xfrm>
        </p:spPr>
        <p:txBody>
          <a:bodyPr>
            <a:normAutofit/>
          </a:bodyPr>
          <a:lstStyle/>
          <a:p>
            <a:r>
              <a:rPr lang="en-US" sz="3200"/>
              <a:t>Amount of energy needed for freight transportation is likely to increase over time</a:t>
            </a:r>
          </a:p>
        </p:txBody>
      </p:sp>
      <p:sp>
        <p:nvSpPr>
          <p:cNvPr id="15"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6AD043E-7426-5445-B2D6-E8E05F36FB17}"/>
              </a:ext>
            </a:extLst>
          </p:cNvPr>
          <p:cNvPicPr>
            <a:picLocks noChangeAspect="1"/>
          </p:cNvPicPr>
          <p:nvPr/>
        </p:nvPicPr>
        <p:blipFill rotWithShape="1">
          <a:blip r:embed="rId3"/>
          <a:srcRect r="2334"/>
          <a:stretch/>
        </p:blipFill>
        <p:spPr>
          <a:xfrm>
            <a:off x="5603706" y="1258529"/>
            <a:ext cx="5638853" cy="4330205"/>
          </a:xfrm>
          <a:prstGeom prst="rect">
            <a:avLst/>
          </a:prstGeom>
        </p:spPr>
      </p:pic>
      <p:sp>
        <p:nvSpPr>
          <p:cNvPr id="5" name="Rectangle 4">
            <a:extLst>
              <a:ext uri="{FF2B5EF4-FFF2-40B4-BE49-F238E27FC236}">
                <a16:creationId xmlns:a16="http://schemas.microsoft.com/office/drawing/2014/main" id="{EC18E2F7-63D9-2E4A-9C62-AC3E92BC39D8}"/>
              </a:ext>
            </a:extLst>
          </p:cNvPr>
          <p:cNvSpPr/>
          <p:nvPr/>
        </p:nvSpPr>
        <p:spPr>
          <a:xfrm>
            <a:off x="0" y="5899360"/>
            <a:ext cx="4316506" cy="923330"/>
          </a:xfrm>
          <a:prstGeom prst="rect">
            <a:avLst/>
          </a:prstGeom>
        </p:spPr>
        <p:txBody>
          <a:bodyPr wrap="square">
            <a:spAutoFit/>
          </a:bodyPr>
          <a:lstStyle/>
          <a:p>
            <a:pPr lvl="0">
              <a:defRPr/>
            </a:pPr>
            <a:r>
              <a:rPr lang="en-US"/>
              <a:t>Policy options for reducing energy use and </a:t>
            </a:r>
            <a:r>
              <a:rPr lang="en-US" err="1"/>
              <a:t>ghg</a:t>
            </a:r>
            <a:r>
              <a:rPr lang="en-US"/>
              <a:t> emissions in united states transportation</a:t>
            </a:r>
          </a:p>
        </p:txBody>
      </p:sp>
    </p:spTree>
    <p:extLst>
      <p:ext uri="{BB962C8B-B14F-4D97-AF65-F5344CB8AC3E}">
        <p14:creationId xmlns:p14="http://schemas.microsoft.com/office/powerpoint/2010/main" val="1995722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82138A-EB24-064C-AF3C-03BC41BAF617}"/>
              </a:ext>
            </a:extLst>
          </p:cNvPr>
          <p:cNvSpPr>
            <a:spLocks noGrp="1"/>
          </p:cNvSpPr>
          <p:nvPr>
            <p:ph type="title"/>
          </p:nvPr>
        </p:nvSpPr>
        <p:spPr>
          <a:xfrm>
            <a:off x="640726" y="1612960"/>
            <a:ext cx="3200400" cy="2951043"/>
          </a:xfrm>
        </p:spPr>
        <p:txBody>
          <a:bodyPr>
            <a:normAutofit fontScale="90000"/>
          </a:bodyPr>
          <a:lstStyle/>
          <a:p>
            <a:r>
              <a:rPr lang="en-US" sz="3600"/>
              <a:t>Amount of energy needed for individual transportation is likely to increase over time</a:t>
            </a:r>
          </a:p>
        </p:txBody>
      </p:sp>
      <p:sp>
        <p:nvSpPr>
          <p:cNvPr id="14"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F40B08F-FA36-534E-A881-5E2BA9CEEEB8}"/>
              </a:ext>
            </a:extLst>
          </p:cNvPr>
          <p:cNvPicPr>
            <a:picLocks noChangeAspect="1"/>
          </p:cNvPicPr>
          <p:nvPr/>
        </p:nvPicPr>
        <p:blipFill rotWithShape="1">
          <a:blip r:embed="rId3"/>
          <a:srcRect t="1548" r="-1" b="-1"/>
          <a:stretch/>
        </p:blipFill>
        <p:spPr>
          <a:xfrm>
            <a:off x="5603706" y="1258529"/>
            <a:ext cx="5638853" cy="4330205"/>
          </a:xfrm>
          <a:prstGeom prst="rect">
            <a:avLst/>
          </a:prstGeom>
        </p:spPr>
      </p:pic>
      <p:sp>
        <p:nvSpPr>
          <p:cNvPr id="5" name="Rectangle 4">
            <a:extLst>
              <a:ext uri="{FF2B5EF4-FFF2-40B4-BE49-F238E27FC236}">
                <a16:creationId xmlns:a16="http://schemas.microsoft.com/office/drawing/2014/main" id="{8FDAB609-A896-9C42-BBA0-76D66F40B1E9}"/>
              </a:ext>
            </a:extLst>
          </p:cNvPr>
          <p:cNvSpPr/>
          <p:nvPr/>
        </p:nvSpPr>
        <p:spPr>
          <a:xfrm>
            <a:off x="228769" y="5903884"/>
            <a:ext cx="4024313" cy="923330"/>
          </a:xfrm>
          <a:prstGeom prst="rect">
            <a:avLst/>
          </a:prstGeom>
        </p:spPr>
        <p:txBody>
          <a:bodyPr wrap="square">
            <a:spAutoFit/>
          </a:bodyPr>
          <a:lstStyle/>
          <a:p>
            <a:pPr lvl="0">
              <a:spcAft>
                <a:spcPts val="600"/>
              </a:spcAft>
              <a:defRPr/>
            </a:pPr>
            <a:r>
              <a:rPr lang="en-US"/>
              <a:t>Policy options for reducing energy use and </a:t>
            </a:r>
            <a:r>
              <a:rPr lang="en-US" err="1"/>
              <a:t>ghg</a:t>
            </a:r>
            <a:r>
              <a:rPr lang="en-US"/>
              <a:t> emissions in united states transportation</a:t>
            </a:r>
          </a:p>
        </p:txBody>
      </p:sp>
    </p:spTree>
    <p:extLst>
      <p:ext uri="{BB962C8B-B14F-4D97-AF65-F5344CB8AC3E}">
        <p14:creationId xmlns:p14="http://schemas.microsoft.com/office/powerpoint/2010/main" val="188852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3D30AA-3FDD-344F-9D86-1C8FC56BE287}"/>
              </a:ext>
            </a:extLst>
          </p:cNvPr>
          <p:cNvSpPr>
            <a:spLocks noGrp="1"/>
          </p:cNvSpPr>
          <p:nvPr>
            <p:ph type="title"/>
          </p:nvPr>
        </p:nvSpPr>
        <p:spPr>
          <a:xfrm>
            <a:off x="6094105" y="802955"/>
            <a:ext cx="4977976" cy="1454051"/>
          </a:xfrm>
        </p:spPr>
        <p:txBody>
          <a:bodyPr>
            <a:normAutofit/>
          </a:bodyPr>
          <a:lstStyle/>
          <a:p>
            <a:r>
              <a:rPr lang="en-US" sz="3100">
                <a:solidFill>
                  <a:srgbClr val="000000"/>
                </a:solidFill>
              </a:rPr>
              <a:t>Ways to Decrease Transportation Related GHG emissions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0" name="Graphic 6" descr="Cycling">
            <a:extLst>
              <a:ext uri="{FF2B5EF4-FFF2-40B4-BE49-F238E27FC236}">
                <a16:creationId xmlns:a16="http://schemas.microsoft.com/office/drawing/2014/main" id="{7096C143-56E4-49E6-B242-7B18A669EA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51" name="Content Placeholder 2">
            <a:extLst>
              <a:ext uri="{FF2B5EF4-FFF2-40B4-BE49-F238E27FC236}">
                <a16:creationId xmlns:a16="http://schemas.microsoft.com/office/drawing/2014/main" id="{3FDB2D45-437A-A64F-A024-A52C742C6795}"/>
              </a:ext>
            </a:extLst>
          </p:cNvPr>
          <p:cNvSpPr>
            <a:spLocks noGrp="1"/>
          </p:cNvSpPr>
          <p:nvPr>
            <p:ph idx="1"/>
          </p:nvPr>
        </p:nvSpPr>
        <p:spPr>
          <a:xfrm>
            <a:off x="6090574" y="2421682"/>
            <a:ext cx="4977578" cy="3639289"/>
          </a:xfrm>
        </p:spPr>
        <p:txBody>
          <a:bodyPr anchor="ctr">
            <a:normAutofit/>
          </a:bodyPr>
          <a:lstStyle/>
          <a:p>
            <a:pPr marL="0" indent="0">
              <a:buNone/>
            </a:pPr>
            <a:r>
              <a:rPr lang="en-US" sz="2000">
                <a:solidFill>
                  <a:srgbClr val="000000"/>
                </a:solidFill>
              </a:rPr>
              <a:t>1. Use less transportation</a:t>
            </a:r>
          </a:p>
          <a:p>
            <a:pPr marL="0" indent="0">
              <a:buNone/>
            </a:pPr>
            <a:r>
              <a:rPr lang="en-US" sz="2000">
                <a:solidFill>
                  <a:srgbClr val="000000"/>
                </a:solidFill>
              </a:rPr>
              <a:t>2. Use less energy intensive transportation</a:t>
            </a:r>
          </a:p>
          <a:p>
            <a:pPr marL="0" indent="0">
              <a:buNone/>
            </a:pPr>
            <a:r>
              <a:rPr lang="en-US" sz="2000">
                <a:solidFill>
                  <a:srgbClr val="000000"/>
                </a:solidFill>
              </a:rPr>
              <a:t>3. Increase energy efficiency of transportation</a:t>
            </a:r>
          </a:p>
          <a:p>
            <a:pPr marL="0" indent="0">
              <a:buNone/>
            </a:pPr>
            <a:r>
              <a:rPr lang="en-US" sz="2000">
                <a:solidFill>
                  <a:srgbClr val="000000"/>
                </a:solidFill>
              </a:rPr>
              <a:t>4. Decrease the carbon intensity of energy</a:t>
            </a:r>
          </a:p>
        </p:txBody>
      </p:sp>
      <p:sp>
        <p:nvSpPr>
          <p:cNvPr id="4" name="Rectangle 3">
            <a:extLst>
              <a:ext uri="{FF2B5EF4-FFF2-40B4-BE49-F238E27FC236}">
                <a16:creationId xmlns:a16="http://schemas.microsoft.com/office/drawing/2014/main" id="{5D30A75D-3E08-F342-AF67-95C7E67E9333}"/>
              </a:ext>
            </a:extLst>
          </p:cNvPr>
          <p:cNvSpPr/>
          <p:nvPr/>
        </p:nvSpPr>
        <p:spPr>
          <a:xfrm>
            <a:off x="8147623" y="6386340"/>
            <a:ext cx="4044377" cy="369332"/>
          </a:xfrm>
          <a:prstGeom prst="rect">
            <a:avLst/>
          </a:prstGeom>
        </p:spPr>
        <p:txBody>
          <a:bodyPr wrap="none">
            <a:spAutoFit/>
          </a:bodyPr>
          <a:lstStyle/>
          <a:p>
            <a:r>
              <a:rPr lang="en-US"/>
              <a:t>Advancing the Science of Climate Change</a:t>
            </a:r>
          </a:p>
        </p:txBody>
      </p:sp>
    </p:spTree>
    <p:extLst>
      <p:ext uri="{BB962C8B-B14F-4D97-AF65-F5344CB8AC3E}">
        <p14:creationId xmlns:p14="http://schemas.microsoft.com/office/powerpoint/2010/main" val="666831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85E8A-AC39-5A41-A4AE-535A0131DF35}"/>
              </a:ext>
            </a:extLst>
          </p:cNvPr>
          <p:cNvSpPr>
            <a:spLocks noGrp="1"/>
          </p:cNvSpPr>
          <p:nvPr>
            <p:ph type="title"/>
          </p:nvPr>
        </p:nvSpPr>
        <p:spPr>
          <a:xfrm>
            <a:off x="645065" y="1463040"/>
            <a:ext cx="3796306" cy="2690949"/>
          </a:xfrm>
        </p:spPr>
        <p:txBody>
          <a:bodyPr anchor="t">
            <a:normAutofit/>
          </a:bodyPr>
          <a:lstStyle/>
          <a:p>
            <a:r>
              <a:rPr lang="en-US" sz="4800"/>
              <a:t>Possible policy tools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BEC996-CE62-4C42-9CA6-5018F4898853}"/>
              </a:ext>
            </a:extLst>
          </p:cNvPr>
          <p:cNvSpPr>
            <a:spLocks noGrp="1"/>
          </p:cNvSpPr>
          <p:nvPr>
            <p:ph idx="1"/>
          </p:nvPr>
        </p:nvSpPr>
        <p:spPr>
          <a:xfrm>
            <a:off x="5656218" y="1463039"/>
            <a:ext cx="5542387" cy="4300447"/>
          </a:xfrm>
        </p:spPr>
        <p:txBody>
          <a:bodyPr anchor="t">
            <a:normAutofit/>
          </a:bodyPr>
          <a:lstStyle/>
          <a:p>
            <a:r>
              <a:rPr lang="en-US" sz="2200"/>
              <a:t> “Transportation fuel taxes,</a:t>
            </a:r>
          </a:p>
          <a:p>
            <a:r>
              <a:rPr lang="en-US" sz="2200"/>
              <a:t> Vehicle efficiency standards and feebates (and other financial incentives to motivate interest in vehicle efficiency),</a:t>
            </a:r>
          </a:p>
          <a:p>
            <a:r>
              <a:rPr lang="en-US" sz="2200"/>
              <a:t> Low-carbon standards for transportation fuels, </a:t>
            </a:r>
          </a:p>
          <a:p>
            <a:r>
              <a:rPr lang="en-US" sz="2200"/>
              <a:t>Land use controls and travel demand management measures aimed at curbing private household vehicle use, and</a:t>
            </a:r>
          </a:p>
          <a:p>
            <a:r>
              <a:rPr lang="en-US" sz="2200"/>
              <a:t> Public investments in transportation infrastructure to increase vehicle operating efficiencies.”</a:t>
            </a:r>
          </a:p>
        </p:txBody>
      </p:sp>
      <p:sp>
        <p:nvSpPr>
          <p:cNvPr id="5" name="Rectangle 4">
            <a:extLst>
              <a:ext uri="{FF2B5EF4-FFF2-40B4-BE49-F238E27FC236}">
                <a16:creationId xmlns:a16="http://schemas.microsoft.com/office/drawing/2014/main" id="{AF80BFFA-150C-2946-9BAC-61E650A698B9}"/>
              </a:ext>
            </a:extLst>
          </p:cNvPr>
          <p:cNvSpPr/>
          <p:nvPr/>
        </p:nvSpPr>
        <p:spPr>
          <a:xfrm>
            <a:off x="391987" y="5579711"/>
            <a:ext cx="4395552" cy="923330"/>
          </a:xfrm>
          <a:prstGeom prst="rect">
            <a:avLst/>
          </a:prstGeom>
        </p:spPr>
        <p:txBody>
          <a:bodyPr wrap="square">
            <a:spAutoFit/>
          </a:bodyPr>
          <a:lstStyle/>
          <a:p>
            <a:pPr lvl="0">
              <a:defRPr/>
            </a:pPr>
            <a:r>
              <a:rPr lang="en-US"/>
              <a:t>Policy Options for Reducing Energy Use and Greenhouse Gas Emissions from U.S. Transportation</a:t>
            </a:r>
          </a:p>
        </p:txBody>
      </p:sp>
    </p:spTree>
    <p:extLst>
      <p:ext uri="{BB962C8B-B14F-4D97-AF65-F5344CB8AC3E}">
        <p14:creationId xmlns:p14="http://schemas.microsoft.com/office/powerpoint/2010/main" val="105884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702758-124F-894A-8D16-106632880612}"/>
              </a:ext>
            </a:extLst>
          </p:cNvPr>
          <p:cNvSpPr>
            <a:spLocks noGrp="1"/>
          </p:cNvSpPr>
          <p:nvPr>
            <p:ph type="title"/>
          </p:nvPr>
        </p:nvSpPr>
        <p:spPr>
          <a:xfrm>
            <a:off x="6094105" y="802955"/>
            <a:ext cx="4977976" cy="1454051"/>
          </a:xfrm>
        </p:spPr>
        <p:txBody>
          <a:bodyPr>
            <a:normAutofit/>
          </a:bodyPr>
          <a:lstStyle/>
          <a:p>
            <a:r>
              <a:rPr lang="en-US">
                <a:solidFill>
                  <a:srgbClr val="000000"/>
                </a:solidFill>
              </a:rPr>
              <a:t>Reducing the Volume of Transport Activity</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Car">
            <a:extLst>
              <a:ext uri="{FF2B5EF4-FFF2-40B4-BE49-F238E27FC236}">
                <a16:creationId xmlns:a16="http://schemas.microsoft.com/office/drawing/2014/main" id="{AACDBD14-DA64-4D5E-8084-05A794CC98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A9E03C71-4DD9-3A4B-B40A-19C888E929F2}"/>
              </a:ext>
            </a:extLst>
          </p:cNvPr>
          <p:cNvSpPr>
            <a:spLocks noGrp="1"/>
          </p:cNvSpPr>
          <p:nvPr>
            <p:ph idx="1"/>
          </p:nvPr>
        </p:nvSpPr>
        <p:spPr>
          <a:xfrm>
            <a:off x="6090574" y="2421682"/>
            <a:ext cx="4977578" cy="3639289"/>
          </a:xfrm>
        </p:spPr>
        <p:txBody>
          <a:bodyPr anchor="ctr">
            <a:normAutofit/>
          </a:bodyPr>
          <a:lstStyle/>
          <a:p>
            <a:r>
              <a:rPr lang="en-US" sz="2000">
                <a:solidFill>
                  <a:srgbClr val="000000"/>
                </a:solidFill>
              </a:rPr>
              <a:t>“Since 1980, the number of light-duty vehicle passenger-miles has grown at an average rate of 2.3 percent per year”</a:t>
            </a:r>
          </a:p>
          <a:p>
            <a:r>
              <a:rPr lang="en-US" sz="2000">
                <a:solidFill>
                  <a:srgbClr val="000000"/>
                </a:solidFill>
              </a:rPr>
              <a:t>“Reduction over time in the average number of people traveling in each automobile and light truck. In 1977, the average vehicle carried 1.9 people; by 2001, this had declined by 14 percent, to 1.6 people. For travel to and from work, the average declined from 1.3 to 1.1”</a:t>
            </a:r>
          </a:p>
        </p:txBody>
      </p:sp>
      <p:sp>
        <p:nvSpPr>
          <p:cNvPr id="4" name="Rectangle 3">
            <a:extLst>
              <a:ext uri="{FF2B5EF4-FFF2-40B4-BE49-F238E27FC236}">
                <a16:creationId xmlns:a16="http://schemas.microsoft.com/office/drawing/2014/main" id="{F39F05B5-D7E5-604A-9325-B1E582E142ED}"/>
              </a:ext>
            </a:extLst>
          </p:cNvPr>
          <p:cNvSpPr/>
          <p:nvPr/>
        </p:nvSpPr>
        <p:spPr>
          <a:xfrm>
            <a:off x="8147623" y="6311900"/>
            <a:ext cx="4044377" cy="369332"/>
          </a:xfrm>
          <a:prstGeom prst="rect">
            <a:avLst/>
          </a:prstGeom>
        </p:spPr>
        <p:txBody>
          <a:bodyPr wrap="none">
            <a:spAutoFit/>
          </a:bodyPr>
          <a:lstStyle/>
          <a:p>
            <a:pPr>
              <a:spcAft>
                <a:spcPts val="600"/>
              </a:spcAft>
            </a:pPr>
            <a:r>
              <a:rPr lang="en-US"/>
              <a:t>Advancing the Science of Climate Change</a:t>
            </a:r>
          </a:p>
        </p:txBody>
      </p:sp>
    </p:spTree>
    <p:extLst>
      <p:ext uri="{BB962C8B-B14F-4D97-AF65-F5344CB8AC3E}">
        <p14:creationId xmlns:p14="http://schemas.microsoft.com/office/powerpoint/2010/main" val="861511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2838</TotalTime>
  <Words>2403</Words>
  <Application>Microsoft Macintosh PowerPoint</Application>
  <PresentationFormat>Widescreen</PresentationFormat>
  <Paragraphs>204</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Tw Cen MT</vt:lpstr>
      <vt:lpstr>Office Theme</vt:lpstr>
      <vt:lpstr>Transportation in the US: Effect and Responses on Climate Change</vt:lpstr>
      <vt:lpstr>Transportation accounts for the plurality of American GHG Emissions</vt:lpstr>
      <vt:lpstr>The majority of greenhouse gas emissions are from road-travel</vt:lpstr>
      <vt:lpstr>PowerPoint Presentation</vt:lpstr>
      <vt:lpstr>Amount of energy needed for freight transportation is likely to increase over time</vt:lpstr>
      <vt:lpstr>Amount of energy needed for individual transportation is likely to increase over time</vt:lpstr>
      <vt:lpstr>Ways to Decrease Transportation Related GHG emissions</vt:lpstr>
      <vt:lpstr>Possible policy tools</vt:lpstr>
      <vt:lpstr>Reducing the Volume of Transport Activity</vt:lpstr>
      <vt:lpstr>Reducing Volume of Transport Activities</vt:lpstr>
      <vt:lpstr>Use less energy intensive populations—the world is urbanizing</vt:lpstr>
      <vt:lpstr>Public Transit is only lightly used</vt:lpstr>
      <vt:lpstr>Use less energy intensive transportation</vt:lpstr>
      <vt:lpstr>Increasing the Energy Efficiency of Transportation: Fuel Efficiency of Cars has Generally Increased over time</vt:lpstr>
      <vt:lpstr>There are both Smog Causing Emissions Standards and GHG Emission Standards </vt:lpstr>
      <vt:lpstr>Fuel Efficiency Had Largely Increased, although size of cars has not decreased</vt:lpstr>
      <vt:lpstr>Car Manufacturers Have increased use of technologies to increase engine, transmission and driveline efficiency</vt:lpstr>
      <vt:lpstr>The number of transmission gears has been increasing over time</vt:lpstr>
      <vt:lpstr>Non-Engine Efficiency Improvements have also been widely used</vt:lpstr>
      <vt:lpstr>It takes about 10 –15 years for engine technology to go from first-use to ubiquitous.</vt:lpstr>
      <vt:lpstr>Car manufacturers get credits for having cars that are more fuel efficient than the target</vt:lpstr>
      <vt:lpstr>Targets are based on the footprint of a vehicle</vt:lpstr>
      <vt:lpstr>Most car manufacturers had a positive credit balance in 2018</vt:lpstr>
      <vt:lpstr>Real Performance of Major Automakers</vt:lpstr>
      <vt:lpstr>Freight Emissions</vt:lpstr>
      <vt:lpstr>Freight Emissions Smartway</vt:lpstr>
      <vt:lpstr>Decrease the carbon intensity of energy: Renewable Fuel Standard Program  </vt:lpstr>
      <vt:lpstr>Reducing the GHG Intensity of Transportation Fuels</vt:lpstr>
      <vt:lpstr>EV Goals tend to favor complete conversion by mid century</vt:lpstr>
      <vt:lpstr>PowerPoint Presentation</vt:lpstr>
      <vt:lpstr>Electric vehicles have a small but rapidly growing market share</vt:lpstr>
      <vt:lpstr>In absolute numbers, there were about 2 million electric cars worldwide in 2016.</vt:lpstr>
      <vt:lpstr>Range and fuel economy of electric vehicles has improved over the last decades</vt:lpstr>
      <vt:lpstr>EV Charging Stations are growing, but not in a homogenous manner</vt:lpstr>
      <vt:lpstr>Electric Car Projections are all over the place</vt:lpstr>
      <vt:lpstr>Effects of Climate Change on Transportation Networks</vt:lpstr>
      <vt:lpstr>There are both positive and negative changes that climate change will cause the transportation network</vt:lpstr>
      <vt:lpstr>Flooding will effect costal transport in particular</vt:lpstr>
      <vt:lpstr>Flooding will effect costal transport in particular</vt:lpstr>
      <vt:lpstr>PowerPoint Presentation</vt:lpstr>
      <vt:lpstr>Infrastructure Tools for Dealing with Climate Change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in the US: Effect and Responses on Climate Change</dc:title>
  <dc:creator>Kerr, Emily</dc:creator>
  <cp:lastModifiedBy>Kerr, Emily</cp:lastModifiedBy>
  <cp:revision>5</cp:revision>
  <cp:lastPrinted>2020-04-17T14:23:26Z</cp:lastPrinted>
  <dcterms:created xsi:type="dcterms:W3CDTF">2020-04-16T14:18:34Z</dcterms:created>
  <dcterms:modified xsi:type="dcterms:W3CDTF">2020-04-18T20:42:33Z</dcterms:modified>
</cp:coreProperties>
</file>