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83" r:id="rId4"/>
    <p:sldId id="272" r:id="rId5"/>
    <p:sldId id="273" r:id="rId6"/>
    <p:sldId id="275" r:id="rId7"/>
    <p:sldId id="277" r:id="rId8"/>
    <p:sldId id="284" r:id="rId9"/>
    <p:sldId id="276" r:id="rId10"/>
    <p:sldId id="262" r:id="rId11"/>
    <p:sldId id="258" r:id="rId12"/>
    <p:sldId id="266" r:id="rId13"/>
    <p:sldId id="271" r:id="rId14"/>
    <p:sldId id="270" r:id="rId15"/>
    <p:sldId id="264" r:id="rId16"/>
    <p:sldId id="268" r:id="rId17"/>
    <p:sldId id="260" r:id="rId18"/>
    <p:sldId id="285" r:id="rId19"/>
    <p:sldId id="287" r:id="rId20"/>
    <p:sldId id="286" r:id="rId21"/>
    <p:sldId id="278" r:id="rId22"/>
    <p:sldId id="274" r:id="rId23"/>
    <p:sldId id="259" r:id="rId24"/>
    <p:sldId id="282" r:id="rId25"/>
    <p:sldId id="261" r:id="rId26"/>
    <p:sldId id="280" r:id="rId27"/>
    <p:sldId id="279" r:id="rId28"/>
    <p:sldId id="267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Drapkin" initials="LD" lastIdx="1" clrIdx="0">
    <p:extLst>
      <p:ext uri="{19B8F6BF-5375-455C-9EA6-DF929625EA0E}">
        <p15:presenceInfo xmlns:p15="http://schemas.microsoft.com/office/powerpoint/2012/main" userId="1eb16101f397d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368" autoAdjust="0"/>
  </p:normalViewPr>
  <p:slideViewPr>
    <p:cSldViewPr snapToGrid="0">
      <p:cViewPr varScale="1">
        <p:scale>
          <a:sx n="50" d="100"/>
          <a:sy n="50" d="100"/>
        </p:scale>
        <p:origin x="1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Utilities Distribution in MA by % Load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25-4640-8F6A-09CCE9BC65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25-4640-8F6A-09CCE9BC6550}"/>
              </c:ext>
            </c:extLst>
          </c:dPt>
          <c:cat>
            <c:strRef>
              <c:f>Sheet1!$A$1:$A$2</c:f>
              <c:strCache>
                <c:ptCount val="2"/>
                <c:pt idx="0">
                  <c:v>Municipally Owned</c:v>
                </c:pt>
                <c:pt idx="1">
                  <c:v>Investor owned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25-4640-8F6A-09CCE9BC6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943179399872319"/>
          <c:y val="0.16129233845769278"/>
          <c:w val="0.33366207349081367"/>
          <c:h val="0.318866287547389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Retail rates by customer class in MA</a:t>
            </a:r>
          </a:p>
        </c:rich>
      </c:tx>
      <c:layout>
        <c:manualLayout>
          <c:xMode val="edge"/>
          <c:yMode val="edge"/>
          <c:x val="0.15583504267848874"/>
          <c:y val="4.3046357615894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Sheet1!$A$13</c:f>
              <c:strCache>
                <c:ptCount val="1"/>
                <c:pt idx="0">
                  <c:v>IOU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Sheet1!$B$11:$E$11</c:f>
              <c:strCache>
                <c:ptCount val="4"/>
                <c:pt idx="0">
                  <c:v>Residential</c:v>
                </c:pt>
                <c:pt idx="1">
                  <c:v>Commercial</c:v>
                </c:pt>
                <c:pt idx="2">
                  <c:v>Industrial</c:v>
                </c:pt>
                <c:pt idx="3">
                  <c:v>Total</c:v>
                </c:pt>
              </c:strCache>
            </c:strRef>
          </c:cat>
          <c:val>
            <c:numRef>
              <c:f>Sheet1!$B$13:$E$13</c:f>
              <c:numCache>
                <c:formatCode>General</c:formatCode>
                <c:ptCount val="4"/>
                <c:pt idx="0">
                  <c:v>20.8</c:v>
                </c:pt>
                <c:pt idx="1">
                  <c:v>15.5</c:v>
                </c:pt>
                <c:pt idx="2">
                  <c:v>15.4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82-4E2E-B0F3-7A86F21AF4ED}"/>
            </c:ext>
          </c:extLst>
        </c:ser>
        <c:ser>
          <c:idx val="0"/>
          <c:order val="1"/>
          <c:tx>
            <c:strRef>
              <c:f>Sheet1!$A$12</c:f>
              <c:strCache>
                <c:ptCount val="1"/>
                <c:pt idx="0">
                  <c:v>MLP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Sheet1!$B$11:$E$11</c:f>
              <c:strCache>
                <c:ptCount val="4"/>
                <c:pt idx="0">
                  <c:v>Residential</c:v>
                </c:pt>
                <c:pt idx="1">
                  <c:v>Commercial</c:v>
                </c:pt>
                <c:pt idx="2">
                  <c:v>Industrial</c:v>
                </c:pt>
                <c:pt idx="3">
                  <c:v>Total</c:v>
                </c:pt>
              </c:strCache>
            </c:strRef>
          </c:cat>
          <c:val>
            <c:numRef>
              <c:f>Sheet1!$B$12:$E$12</c:f>
              <c:numCache>
                <c:formatCode>General</c:formatCode>
                <c:ptCount val="4"/>
                <c:pt idx="0">
                  <c:v>13.9</c:v>
                </c:pt>
                <c:pt idx="1">
                  <c:v>14.1</c:v>
                </c:pt>
                <c:pt idx="2">
                  <c:v>12.2</c:v>
                </c:pt>
                <c:pt idx="3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2-4E2E-B0F3-7A86F21AF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899240"/>
        <c:axId val="577896288"/>
      </c:barChart>
      <c:catAx>
        <c:axId val="57789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896288"/>
        <c:crosses val="autoZero"/>
        <c:auto val="1"/>
        <c:lblAlgn val="ctr"/>
        <c:lblOffset val="100"/>
        <c:noMultiLvlLbl val="0"/>
      </c:catAx>
      <c:valAx>
        <c:axId val="577896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Cents/</a:t>
                </a:r>
                <a:r>
                  <a:rPr lang="en-US" dirty="0" err="1"/>
                  <a:t>mWh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89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B3AA05-E1BB-4579-9A5B-774F9939B61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F45A9F-859D-4F6B-9CE5-473173E1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9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1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2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94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55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39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2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4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8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8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25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93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6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37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25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2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87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7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1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8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1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7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2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58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9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45A9F-859D-4F6B-9CE5-473173E183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2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4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8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2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A68E-7A47-4180-BFF4-0108A81011C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6939-D58B-43E0-B0F1-CC491CFC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ionenergy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ylesspower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ionenergy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.jpe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power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iud.com/about-us/electric-generat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ergyandpolicy.org/utility-carbon-target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energyandpolicy.org/utility-carbon-target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sandia.gov/download-sandias-microgrid-design-toolkit-md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EF5D-E86A-4275-8718-48C5BBD93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234" y="845543"/>
            <a:ext cx="7679531" cy="200541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  <a:cs typeface="Times New Roman" panose="02020603050405020304" pitchFamily="18" charset="0"/>
              </a:rPr>
              <a:t>Muni's and Microgrids - public power and community electricity distribution in Massachusetts</a:t>
            </a:r>
            <a:endParaRPr 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50FD0-F582-40C2-B088-1B931FEE5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Erik Van Vlack</a:t>
            </a:r>
          </a:p>
          <a:p>
            <a:r>
              <a:rPr lang="en-US" sz="2100" dirty="0"/>
              <a:t>HEJC Journal Club</a:t>
            </a:r>
          </a:p>
          <a:p>
            <a:r>
              <a:rPr lang="en-US" sz="2100" dirty="0"/>
              <a:t>4/10/2020</a:t>
            </a:r>
          </a:p>
        </p:txBody>
      </p:sp>
    </p:spTree>
    <p:extLst>
      <p:ext uri="{BB962C8B-B14F-4D97-AF65-F5344CB8AC3E}">
        <p14:creationId xmlns:p14="http://schemas.microsoft.com/office/powerpoint/2010/main" val="156573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51C34-C288-4A8E-A5EE-434130467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93" t="21788" r="31685" b="8610"/>
          <a:stretch/>
        </p:blipFill>
        <p:spPr>
          <a:xfrm>
            <a:off x="872154" y="946943"/>
            <a:ext cx="7729891" cy="57951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D98C19-CEA1-4A29-BDDE-E274EE41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1"/>
            <a:ext cx="7886700" cy="9469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Who Owns Electricity Distribution in MA?</a:t>
            </a:r>
          </a:p>
        </p:txBody>
      </p:sp>
    </p:spTree>
    <p:extLst>
      <p:ext uri="{BB962C8B-B14F-4D97-AF65-F5344CB8AC3E}">
        <p14:creationId xmlns:p14="http://schemas.microsoft.com/office/powerpoint/2010/main" val="74704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EADEB-DE50-44C1-8EB2-B9FA9C45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8375"/>
          </a:xfrm>
        </p:spPr>
        <p:txBody>
          <a:bodyPr>
            <a:normAutofit/>
          </a:bodyPr>
          <a:lstStyle/>
          <a:p>
            <a:r>
              <a:rPr lang="en-US" dirty="0"/>
              <a:t>Managed by the town (mayor or selectmen or municipal light board)</a:t>
            </a:r>
          </a:p>
          <a:p>
            <a:endParaRPr lang="en-US" dirty="0"/>
          </a:p>
          <a:p>
            <a:r>
              <a:rPr lang="en-US" dirty="0"/>
              <a:t>Purchase electricity wholesale off the market or generate it themselves.</a:t>
            </a:r>
          </a:p>
          <a:p>
            <a:pPr lvl="1"/>
            <a:r>
              <a:rPr lang="en-US" dirty="0"/>
              <a:t>MA Ratepayers served by MLP’s pay ~30% less on average</a:t>
            </a:r>
          </a:p>
          <a:p>
            <a:pPr lvl="1"/>
            <a:endParaRPr lang="en-US" dirty="0"/>
          </a:p>
          <a:p>
            <a:r>
              <a:rPr lang="en-US" dirty="0"/>
              <a:t>Faster emergency response, locally customized services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ABF309-6D8E-4CCE-AC56-66B40AD6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MA’s Municipal Light Plants</a:t>
            </a:r>
          </a:p>
        </p:txBody>
      </p:sp>
    </p:spTree>
    <p:extLst>
      <p:ext uri="{BB962C8B-B14F-4D97-AF65-F5344CB8AC3E}">
        <p14:creationId xmlns:p14="http://schemas.microsoft.com/office/powerpoint/2010/main" val="352735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3131-D9B2-49B3-9676-563105F3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Utilities Deregulation Prevents an IOU Vertical Monopoly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1893C7-A7B5-40F5-A054-9144A7D3744E}"/>
              </a:ext>
            </a:extLst>
          </p:cNvPr>
          <p:cNvSpPr/>
          <p:nvPr/>
        </p:nvSpPr>
        <p:spPr>
          <a:xfrm>
            <a:off x="6388100" y="6308208"/>
            <a:ext cx="2654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www.starionenergy.com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827B955-5703-4B97-8125-FEFED545A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16"/>
          <a:stretch/>
        </p:blipFill>
        <p:spPr bwMode="auto">
          <a:xfrm>
            <a:off x="1159751" y="1618463"/>
            <a:ext cx="6824498" cy="259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6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regulated Energy States (updated Nov 2019) | Payless Power">
            <a:extLst>
              <a:ext uri="{FF2B5EF4-FFF2-40B4-BE49-F238E27FC236}">
                <a16:creationId xmlns:a16="http://schemas.microsoft.com/office/drawing/2014/main" id="{CA9EB954-BE9F-48C4-AF84-2F8C0EEA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0839"/>
            <a:ext cx="9144000" cy="568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1FD8C2-F8F5-4229-9518-8E188EC830BA}"/>
              </a:ext>
            </a:extLst>
          </p:cNvPr>
          <p:cNvSpPr/>
          <p:nvPr/>
        </p:nvSpPr>
        <p:spPr>
          <a:xfrm>
            <a:off x="7241235" y="6444650"/>
            <a:ext cx="190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paylesspower.com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E80CB-22C9-4D00-88F1-9F6484984C9F}"/>
              </a:ext>
            </a:extLst>
          </p:cNvPr>
          <p:cNvSpPr/>
          <p:nvPr/>
        </p:nvSpPr>
        <p:spPr>
          <a:xfrm>
            <a:off x="7306531" y="6249204"/>
            <a:ext cx="1719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(as of Nov 2019)</a:t>
            </a:r>
          </a:p>
        </p:txBody>
      </p:sp>
    </p:spTree>
    <p:extLst>
      <p:ext uri="{BB962C8B-B14F-4D97-AF65-F5344CB8AC3E}">
        <p14:creationId xmlns:p14="http://schemas.microsoft.com/office/powerpoint/2010/main" val="60530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73B4053F-89E7-4437-8BC0-1938F8B90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9751" y="1618463"/>
            <a:ext cx="6824498" cy="52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3F94B3-9F94-423B-B60B-CA2234183CE5}"/>
              </a:ext>
            </a:extLst>
          </p:cNvPr>
          <p:cNvSpPr/>
          <p:nvPr/>
        </p:nvSpPr>
        <p:spPr>
          <a:xfrm>
            <a:off x="6388100" y="6308208"/>
            <a:ext cx="2654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www.starionenergy.com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B533E37-F4FE-469F-B23B-B4C77B7E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Utilities Deregulation Prevents an IOU Vertical Monopoly</a:t>
            </a:r>
          </a:p>
        </p:txBody>
      </p:sp>
    </p:spTree>
    <p:extLst>
      <p:ext uri="{BB962C8B-B14F-4D97-AF65-F5344CB8AC3E}">
        <p14:creationId xmlns:p14="http://schemas.microsoft.com/office/powerpoint/2010/main" val="369466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wn Square Energy logo">
            <a:extLst>
              <a:ext uri="{FF2B5EF4-FFF2-40B4-BE49-F238E27FC236}">
                <a16:creationId xmlns:a16="http://schemas.microsoft.com/office/drawing/2014/main" id="{ACFDBDC8-BBC0-4275-A512-2C3206CA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17" y="4062994"/>
            <a:ext cx="1785938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earview Energy logo">
            <a:extLst>
              <a:ext uri="{FF2B5EF4-FFF2-40B4-BE49-F238E27FC236}">
                <a16:creationId xmlns:a16="http://schemas.microsoft.com/office/drawing/2014/main" id="{7F38282B-8AF1-41D5-A8E5-952F47298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93" y="5211099"/>
            <a:ext cx="1785938" cy="5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berty Power Holdings logo">
            <a:extLst>
              <a:ext uri="{FF2B5EF4-FFF2-40B4-BE49-F238E27FC236}">
                <a16:creationId xmlns:a16="http://schemas.microsoft.com/office/drawing/2014/main" id="{2103336C-ADFA-406A-BBDA-7DBBF2C8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5" y="4878914"/>
            <a:ext cx="1785938" cy="6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martEnergy logo">
            <a:extLst>
              <a:ext uri="{FF2B5EF4-FFF2-40B4-BE49-F238E27FC236}">
                <a16:creationId xmlns:a16="http://schemas.microsoft.com/office/drawing/2014/main" id="{F5C3FE6E-DFDE-4279-96FB-6A3169B6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4" y="4220157"/>
            <a:ext cx="178593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2E904-F980-430A-988A-672A9F3D6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8784" y="2996376"/>
            <a:ext cx="1785938" cy="657225"/>
          </a:xfrm>
          <a:prstGeom prst="rect">
            <a:avLst/>
          </a:prstGeom>
        </p:spPr>
      </p:pic>
      <p:pic>
        <p:nvPicPr>
          <p:cNvPr id="2060" name="Picture 12" descr="Green Mountain Energy logo">
            <a:extLst>
              <a:ext uri="{FF2B5EF4-FFF2-40B4-BE49-F238E27FC236}">
                <a16:creationId xmlns:a16="http://schemas.microsoft.com/office/drawing/2014/main" id="{905DDBEC-D8FC-4843-A028-273FAB8E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5" y="3150976"/>
            <a:ext cx="1785938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versource to Pass Savings on to CT Customers | Greenwich Free Press">
            <a:extLst>
              <a:ext uri="{FF2B5EF4-FFF2-40B4-BE49-F238E27FC236}">
                <a16:creationId xmlns:a16="http://schemas.microsoft.com/office/drawing/2014/main" id="{042DE3E7-E8B4-4162-9360-29216BDEC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06" y="2491866"/>
            <a:ext cx="3156110" cy="17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EEE Boston PES Women in Power (WiP) and National Grid: Not Just ...">
            <a:extLst>
              <a:ext uri="{FF2B5EF4-FFF2-40B4-BE49-F238E27FC236}">
                <a16:creationId xmlns:a16="http://schemas.microsoft.com/office/drawing/2014/main" id="{43648D7D-2538-4B43-9AB5-DBC4D828A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76" y="4000605"/>
            <a:ext cx="3510440" cy="10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4889E3-A444-4399-9E04-08CCEFC7A3DB}"/>
              </a:ext>
            </a:extLst>
          </p:cNvPr>
          <p:cNvSpPr/>
          <p:nvPr/>
        </p:nvSpPr>
        <p:spPr>
          <a:xfrm>
            <a:off x="1688628" y="2114624"/>
            <a:ext cx="1824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Production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935F55-312A-4AF8-85C1-65098EA85280}"/>
              </a:ext>
            </a:extLst>
          </p:cNvPr>
          <p:cNvSpPr/>
          <p:nvPr/>
        </p:nvSpPr>
        <p:spPr>
          <a:xfrm>
            <a:off x="6111123" y="2114624"/>
            <a:ext cx="1961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Distribution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27D3833-591C-4933-B41B-C3BA66E4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Utilities Deregulation Prevents an IOU Vertical Monopoly</a:t>
            </a:r>
          </a:p>
        </p:txBody>
      </p:sp>
    </p:spTree>
    <p:extLst>
      <p:ext uri="{BB962C8B-B14F-4D97-AF65-F5344CB8AC3E}">
        <p14:creationId xmlns:p14="http://schemas.microsoft.com/office/powerpoint/2010/main" val="191108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790F-285F-410F-9B75-A10E81AA1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1825"/>
            <a:ext cx="7886700" cy="2111375"/>
          </a:xfrm>
        </p:spPr>
        <p:txBody>
          <a:bodyPr>
            <a:normAutofit/>
          </a:bodyPr>
          <a:lstStyle/>
          <a:p>
            <a:r>
              <a:rPr lang="en-US" dirty="0"/>
              <a:t>MLPs </a:t>
            </a:r>
            <a:r>
              <a:rPr lang="en-US" b="1" dirty="0"/>
              <a:t>can</a:t>
            </a:r>
            <a:r>
              <a:rPr lang="en-US" dirty="0"/>
              <a:t> make their own power for local distribution or buy/sell on power markets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9A9947-4D25-48CC-BA28-2E0102A0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Deregulation Does Not Apply to Municipal Light Plants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4471A3F-97F4-4D0B-A2F4-CE6FCD1300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658331"/>
              </p:ext>
            </p:extLst>
          </p:nvPr>
        </p:nvGraphicFramePr>
        <p:xfrm>
          <a:off x="1549400" y="2881312"/>
          <a:ext cx="6045200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4574071-90ED-4524-A21D-DC7DB885E74E}"/>
              </a:ext>
            </a:extLst>
          </p:cNvPr>
          <p:cNvSpPr/>
          <p:nvPr/>
        </p:nvSpPr>
        <p:spPr>
          <a:xfrm>
            <a:off x="6779429" y="6488668"/>
            <a:ext cx="2290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www.publicpower.org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12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E701-4B59-4B79-8793-6BB6ECDB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365126"/>
            <a:ext cx="800735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Why don’t more towns have MLPs?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0C81-3E49-4463-BE9F-606B7333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8625"/>
            <a:ext cx="7886700" cy="4351338"/>
          </a:xfrm>
        </p:spPr>
        <p:txBody>
          <a:bodyPr/>
          <a:lstStyle/>
          <a:p>
            <a:r>
              <a:rPr lang="en-US" dirty="0"/>
              <a:t>No new Municipal Light Plants since 1926</a:t>
            </a:r>
          </a:p>
          <a:p>
            <a:endParaRPr lang="en-US" dirty="0"/>
          </a:p>
          <a:p>
            <a:r>
              <a:rPr lang="en-US" dirty="0"/>
              <a:t>Massachusetts state law gives IOUs a veto power over selling their facilities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41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E701-4B59-4B79-8793-6BB6ECDB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365126"/>
            <a:ext cx="800735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Why don’t more towns have MLPs?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0C81-3E49-4463-BE9F-606B7333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53011"/>
          </a:xfrm>
        </p:spPr>
        <p:txBody>
          <a:bodyPr>
            <a:normAutofit/>
          </a:bodyPr>
          <a:lstStyle/>
          <a:p>
            <a:r>
              <a:rPr lang="en-US" dirty="0"/>
              <a:t>No new Municipal Light Plants since 1926</a:t>
            </a:r>
          </a:p>
          <a:p>
            <a:endParaRPr lang="en-US" dirty="0"/>
          </a:p>
          <a:p>
            <a:r>
              <a:rPr lang="en-US" dirty="0"/>
              <a:t>Massachusetts state law gives IOUs a veto power over selling their facilities</a:t>
            </a:r>
          </a:p>
          <a:p>
            <a:endParaRPr lang="en-US" dirty="0"/>
          </a:p>
          <a:p>
            <a:r>
              <a:rPr lang="en-US" dirty="0"/>
              <a:t>Watch this space: Legislation proposed to reintroduce public utilities ownership</a:t>
            </a:r>
          </a:p>
          <a:p>
            <a:pPr lvl="1"/>
            <a:r>
              <a:rPr lang="en-US" dirty="0"/>
              <a:t>H 3893 – create a task force to recommend a course of action by 2026</a:t>
            </a:r>
          </a:p>
          <a:p>
            <a:pPr lvl="1"/>
            <a:r>
              <a:rPr lang="en-US" dirty="0"/>
              <a:t>H 2914 – Allow municipalities to establish microgrids and use locally procured energy within a IOU’s territory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6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7D0B-5C62-4500-B010-58408345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Natural gas remains  the major source of electricity in New England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440F690A-2304-4AD0-B443-3C6C114E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9144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7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30B1-B035-4804-B87C-F635CDBD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How does electricity get to you?</a:t>
            </a:r>
          </a:p>
        </p:txBody>
      </p:sp>
      <p:pic>
        <p:nvPicPr>
          <p:cNvPr id="1026" name="Picture 2" descr="Electrical Distribution Network">
            <a:extLst>
              <a:ext uri="{FF2B5EF4-FFF2-40B4-BE49-F238E27FC236}">
                <a16:creationId xmlns:a16="http://schemas.microsoft.com/office/drawing/2014/main" id="{BDBC3C01-4CF0-4F1A-AD97-48A68546F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" y="1601789"/>
            <a:ext cx="6992938" cy="43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0B8B1A-F3D1-4E1D-AEE0-ECE8C18813D0}"/>
              </a:ext>
            </a:extLst>
          </p:cNvPr>
          <p:cNvSpPr/>
          <p:nvPr/>
        </p:nvSpPr>
        <p:spPr>
          <a:xfrm>
            <a:off x="4045297" y="6308208"/>
            <a:ext cx="509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https://www.giud.com/about-us/electric-generation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45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A1DE9BEA-6B9B-46E5-8DF8-EA6E5799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71084"/>
            <a:ext cx="85725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DD926-1F33-41F7-B5C5-63B34DB6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5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IOUs are not on track to meet decarbonization goals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86592-E78E-4E98-8874-1E6778B1543E}"/>
              </a:ext>
            </a:extLst>
          </p:cNvPr>
          <p:cNvSpPr/>
          <p:nvPr/>
        </p:nvSpPr>
        <p:spPr>
          <a:xfrm>
            <a:off x="3479800" y="6425168"/>
            <a:ext cx="608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https://www.energyandpolicy.org/utility-carbon-targets/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11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A1DE9BEA-6B9B-46E5-8DF8-EA6E5799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71084"/>
            <a:ext cx="85725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DD926-1F33-41F7-B5C5-63B34DB6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5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IOUs are not on track to meet decarbonization goals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86592-E78E-4E98-8874-1E6778B1543E}"/>
              </a:ext>
            </a:extLst>
          </p:cNvPr>
          <p:cNvSpPr/>
          <p:nvPr/>
        </p:nvSpPr>
        <p:spPr>
          <a:xfrm>
            <a:off x="3479800" y="6425168"/>
            <a:ext cx="608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https://www.energyandpolicy.org/utility-carbon-targets/</a:t>
            </a:r>
            <a:endParaRPr lang="en-US" dirty="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CB02E8EA-C3A8-49A5-898F-1C48B3656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7" y="1669812"/>
            <a:ext cx="8494433" cy="44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27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D926-1F33-41F7-B5C5-63B34DB65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public power Greener?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9F780-84EA-44D7-9762-D7C43E6FE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825625"/>
            <a:ext cx="8096250" cy="4351338"/>
          </a:xfrm>
        </p:spPr>
        <p:txBody>
          <a:bodyPr/>
          <a:lstStyle/>
          <a:p>
            <a:r>
              <a:rPr lang="en-US" dirty="0"/>
              <a:t>Nationwide, public power has decarbonized faster (33% reduction in emissions vs 24% from 2005-2017)</a:t>
            </a:r>
          </a:p>
          <a:p>
            <a:endParaRPr lang="en-US" dirty="0"/>
          </a:p>
          <a:p>
            <a:r>
              <a:rPr lang="en-US" dirty="0"/>
              <a:t>In MA, MLPs renewables research can also improve self-sufficiency 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6B6B9A6D-A479-4625-8B55-51202DB5F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11"/>
          <a:stretch/>
        </p:blipFill>
        <p:spPr bwMode="auto">
          <a:xfrm>
            <a:off x="1619250" y="4776585"/>
            <a:ext cx="5905500" cy="193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87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34FB-1DE0-47D2-8477-9DA2043B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Some MA municipalities dodge green initiatives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CE906-5D30-46F3-9641-354E0D3D6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17"/>
          <a:stretch/>
        </p:blipFill>
        <p:spPr>
          <a:xfrm>
            <a:off x="1652587" y="2949970"/>
            <a:ext cx="6981825" cy="32635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7A978F-8FAD-4F54-A526-951AA571AD44}"/>
              </a:ext>
            </a:extLst>
          </p:cNvPr>
          <p:cNvSpPr/>
          <p:nvPr/>
        </p:nvSpPr>
        <p:spPr>
          <a:xfrm>
            <a:off x="5433689" y="6492874"/>
            <a:ext cx="3710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Source:MCAN</a:t>
            </a:r>
            <a:r>
              <a:rPr lang="en-US" dirty="0"/>
              <a:t> MLP Report Card,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BA34-37A5-4BAB-98BE-7C2A81BC3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4694"/>
            <a:ext cx="7886700" cy="3263504"/>
          </a:xfrm>
        </p:spPr>
        <p:txBody>
          <a:bodyPr/>
          <a:lstStyle/>
          <a:p>
            <a:r>
              <a:rPr lang="en-US" dirty="0"/>
              <a:t>Not held to the Renewable Portfolio Standard (RPS) or the Clean Energy Standard (CES)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72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6C559-DF4C-4744-AA24-EE1F21CB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MLPs Greener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CAA7F-FEDB-4E99-B2FE-E86910B59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18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Concord, Belmont, and Chicopee have all published climate energy plans involving their MLP</a:t>
            </a:r>
          </a:p>
          <a:p>
            <a:pPr lvl="1"/>
            <a:r>
              <a:rPr lang="en-US" dirty="0"/>
              <a:t>Concord – 100% carbon free by 2021</a:t>
            </a:r>
          </a:p>
          <a:p>
            <a:pPr lvl="1"/>
            <a:r>
              <a:rPr lang="en-US" dirty="0"/>
              <a:t>Belmont – voluntarily meet CEP, 80% greenhouse gas reduction by 2050</a:t>
            </a:r>
          </a:p>
          <a:p>
            <a:pPr lvl="1"/>
            <a:r>
              <a:rPr lang="en-US" dirty="0"/>
              <a:t>Chicopee – highest energy efficiency score</a:t>
            </a:r>
          </a:p>
          <a:p>
            <a:pPr lvl="1"/>
            <a:r>
              <a:rPr lang="en-US" dirty="0"/>
              <a:t>Hingham – already 100% carbon free (since 2017)</a:t>
            </a:r>
          </a:p>
          <a:p>
            <a:endParaRPr lang="en-US" dirty="0"/>
          </a:p>
          <a:p>
            <a:r>
              <a:rPr lang="en-US" dirty="0"/>
              <a:t>Legislation proposed to hold MLPs to higher standards</a:t>
            </a:r>
          </a:p>
          <a:p>
            <a:pPr lvl="1"/>
            <a:r>
              <a:rPr lang="en-US" dirty="0"/>
              <a:t>H 2836 requires MLPs to purchase 100% renewables by 2045, prioritizes local and community ownership of energy generation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21215-2128-40C5-9B07-51CD93019400}"/>
              </a:ext>
            </a:extLst>
          </p:cNvPr>
          <p:cNvSpPr/>
          <p:nvPr/>
        </p:nvSpPr>
        <p:spPr>
          <a:xfrm>
            <a:off x="5433689" y="4300535"/>
            <a:ext cx="3710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Source:MCAN</a:t>
            </a:r>
            <a:r>
              <a:rPr lang="en-US" dirty="0"/>
              <a:t> MLP Report Card, 2017</a:t>
            </a:r>
          </a:p>
        </p:txBody>
      </p:sp>
    </p:spTree>
    <p:extLst>
      <p:ext uri="{BB962C8B-B14F-4D97-AF65-F5344CB8AC3E}">
        <p14:creationId xmlns:p14="http://schemas.microsoft.com/office/powerpoint/2010/main" val="2954264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B3C0-3A43-40B5-AB1D-7B62A57E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Microgrids</a:t>
            </a:r>
          </a:p>
        </p:txBody>
      </p:sp>
      <p:pic>
        <p:nvPicPr>
          <p:cNvPr id="17410" name="Picture 2" descr="Microgrids Provide Greener, More Reliable &amp; Resilient Power Source ...">
            <a:extLst>
              <a:ext uri="{FF2B5EF4-FFF2-40B4-BE49-F238E27FC236}">
                <a16:creationId xmlns:a16="http://schemas.microsoft.com/office/drawing/2014/main" id="{BCB935B0-7C43-4C18-995B-F3824B2FD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379538"/>
            <a:ext cx="82581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0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B3C0-3A43-40B5-AB1D-7B62A57E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Green Advantages of Community Microgrids</a:t>
            </a:r>
          </a:p>
        </p:txBody>
      </p:sp>
      <p:pic>
        <p:nvPicPr>
          <p:cNvPr id="27650" name="Picture 2" descr="How Many Homes Have Rooftop Solar? The Number is Growing… - Union ...">
            <a:extLst>
              <a:ext uri="{FF2B5EF4-FFF2-40B4-BE49-F238E27FC236}">
                <a16:creationId xmlns:a16="http://schemas.microsoft.com/office/drawing/2014/main" id="{6545387D-CCAA-4558-BDBC-72CAC97C8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1"/>
          <a:stretch/>
        </p:blipFill>
        <p:spPr bwMode="auto">
          <a:xfrm>
            <a:off x="1993900" y="1690689"/>
            <a:ext cx="5357813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Many Homes Have Rooftop Solar? The Number is Growing… - Union ...">
            <a:extLst>
              <a:ext uri="{FF2B5EF4-FFF2-40B4-BE49-F238E27FC236}">
                <a16:creationId xmlns:a16="http://schemas.microsoft.com/office/drawing/2014/main" id="{22E8A5EE-6802-47DB-9A9F-0350E707D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34"/>
          <a:stretch/>
        </p:blipFill>
        <p:spPr bwMode="auto">
          <a:xfrm>
            <a:off x="1993899" y="6492874"/>
            <a:ext cx="5357813" cy="2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11F14C-CF8E-4F93-81B4-1F2E2775DA07}"/>
              </a:ext>
            </a:extLst>
          </p:cNvPr>
          <p:cNvSpPr/>
          <p:nvPr/>
        </p:nvSpPr>
        <p:spPr>
          <a:xfrm>
            <a:off x="3600429" y="6440763"/>
            <a:ext cx="375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Union of Concerned Scientists</a:t>
            </a:r>
          </a:p>
        </p:txBody>
      </p:sp>
    </p:spTree>
    <p:extLst>
      <p:ext uri="{BB962C8B-B14F-4D97-AF65-F5344CB8AC3E}">
        <p14:creationId xmlns:p14="http://schemas.microsoft.com/office/powerpoint/2010/main" val="3123613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B0B0-1931-4DF5-86B9-8A6E2799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can own a microgrid?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85EA02B-9F93-4F5F-B879-86C87D84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325533"/>
            <a:ext cx="6026150" cy="21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Longwood Medical Center Energy System">
            <a:extLst>
              <a:ext uri="{FF2B5EF4-FFF2-40B4-BE49-F238E27FC236}">
                <a16:creationId xmlns:a16="http://schemas.microsoft.com/office/drawing/2014/main" id="{DA841D3B-1240-49F4-9440-5C1F8530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73" y="3065461"/>
            <a:ext cx="5361465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2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3908-0253-4485-96F4-5A448124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next for microgrids?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D74C-09E5-4140-9D40-216338848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67001"/>
            <a:ext cx="7886700" cy="3509962"/>
          </a:xfrm>
        </p:spPr>
        <p:txBody>
          <a:bodyPr>
            <a:normAutofit/>
          </a:bodyPr>
          <a:lstStyle/>
          <a:p>
            <a:r>
              <a:rPr lang="en-US" dirty="0"/>
              <a:t>Community distributed microgrid development is ongoing in the greater Boston area</a:t>
            </a:r>
          </a:p>
          <a:p>
            <a:endParaRPr lang="en-US" dirty="0"/>
          </a:p>
          <a:p>
            <a:r>
              <a:rPr lang="en-US" dirty="0"/>
              <a:t>Microgrid Design Toolkit by Sandia National Labs</a:t>
            </a:r>
          </a:p>
          <a:p>
            <a:pPr lvl="1"/>
            <a:r>
              <a:rPr lang="en-US" dirty="0">
                <a:hlinkClick r:id="rId3"/>
              </a:rPr>
              <a:t>https://energy.sandia.gov/download-sandias-microgrid-design-toolkit-mdt/</a:t>
            </a:r>
            <a:endParaRPr lang="en-US" dirty="0"/>
          </a:p>
          <a:p>
            <a:pPr lvl="1"/>
            <a:r>
              <a:rPr lang="en-US" dirty="0"/>
              <a:t>Used to develop the backup power system for Hoboken, NJ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6" descr="Green Justice Coalition">
            <a:extLst>
              <a:ext uri="{FF2B5EF4-FFF2-40B4-BE49-F238E27FC236}">
                <a16:creationId xmlns:a16="http://schemas.microsoft.com/office/drawing/2014/main" id="{728E1FD1-6D8C-4794-B89E-10D88038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90689"/>
            <a:ext cx="6921500" cy="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3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FD2F0F-B086-493E-BBD3-04C765D0BA15}"/>
              </a:ext>
            </a:extLst>
          </p:cNvPr>
          <p:cNvSpPr/>
          <p:nvPr/>
        </p:nvSpPr>
        <p:spPr>
          <a:xfrm>
            <a:off x="5634440" y="4362722"/>
            <a:ext cx="685800" cy="389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832411-B2F1-450C-8474-6704A2CF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Ownership Models of Electricity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2831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AEDEBF-26FA-4DC3-9149-AFCE2FC3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/>
          <a:lstStyle/>
          <a:p>
            <a:r>
              <a:rPr lang="en-US" b="1" dirty="0"/>
              <a:t>Investor Owned Utilities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FD2F0F-B086-493E-BBD3-04C765D0BA15}"/>
              </a:ext>
            </a:extLst>
          </p:cNvPr>
          <p:cNvSpPr/>
          <p:nvPr/>
        </p:nvSpPr>
        <p:spPr>
          <a:xfrm>
            <a:off x="5367740" y="4462983"/>
            <a:ext cx="685800" cy="389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4" descr="Eversource to Pass Savings on to CT Customers | Greenwich Free Press">
            <a:extLst>
              <a:ext uri="{FF2B5EF4-FFF2-40B4-BE49-F238E27FC236}">
                <a16:creationId xmlns:a16="http://schemas.microsoft.com/office/drawing/2014/main" id="{63009344-0725-46FF-AC5A-0D8DFFE1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85" y="2982688"/>
            <a:ext cx="3156110" cy="17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IEEE Boston PES Women in Power (WiP) and National Grid: Not Just ...">
            <a:extLst>
              <a:ext uri="{FF2B5EF4-FFF2-40B4-BE49-F238E27FC236}">
                <a16:creationId xmlns:a16="http://schemas.microsoft.com/office/drawing/2014/main" id="{2D1222CE-4E00-44D8-8282-1BBA1BF2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1" y="3362920"/>
            <a:ext cx="3510440" cy="10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52A14F-72F6-4873-863B-744BF010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Ownership Models of Electricity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73146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w York Power Authority">
            <a:extLst>
              <a:ext uri="{FF2B5EF4-FFF2-40B4-BE49-F238E27FC236}">
                <a16:creationId xmlns:a16="http://schemas.microsoft.com/office/drawing/2014/main" id="{44068639-03AA-4DF9-A261-988685233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87" y="4620945"/>
            <a:ext cx="2358442" cy="5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PPD logo">
            <a:extLst>
              <a:ext uri="{FF2B5EF4-FFF2-40B4-BE49-F238E27FC236}">
                <a16:creationId xmlns:a16="http://schemas.microsoft.com/office/drawing/2014/main" id="{151E5CD2-9B17-4B68-A633-6FA31F9D7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2"/>
          <a:stretch/>
        </p:blipFill>
        <p:spPr bwMode="auto">
          <a:xfrm>
            <a:off x="776691" y="4276678"/>
            <a:ext cx="3041658" cy="12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FD2F0F-B086-493E-BBD3-04C765D0BA15}"/>
              </a:ext>
            </a:extLst>
          </p:cNvPr>
          <p:cNvSpPr/>
          <p:nvPr/>
        </p:nvSpPr>
        <p:spPr>
          <a:xfrm>
            <a:off x="776689" y="4426335"/>
            <a:ext cx="726213" cy="431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222" name="Picture 6" descr="TVA flag">
            <a:extLst>
              <a:ext uri="{FF2B5EF4-FFF2-40B4-BE49-F238E27FC236}">
                <a16:creationId xmlns:a16="http://schemas.microsoft.com/office/drawing/2014/main" id="{2BB663DD-77AF-4C93-B68D-2FE1E735F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60" y="4426336"/>
            <a:ext cx="1275968" cy="83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F1FBDC-1F6F-4847-A967-3133208D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/>
          <a:lstStyle/>
          <a:p>
            <a:r>
              <a:rPr lang="en-US" dirty="0"/>
              <a:t>Investor Owned Utilities</a:t>
            </a:r>
          </a:p>
          <a:p>
            <a:endParaRPr lang="en-US" dirty="0"/>
          </a:p>
          <a:p>
            <a:r>
              <a:rPr lang="en-US" b="1" dirty="0"/>
              <a:t>State Power Authorities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3432C7C-DC32-4F60-A901-2FA1C1B6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Ownership Models of Electricity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08655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C651-9594-4DB9-98E5-C45DEFF34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Investor Owned Utilities</a:t>
            </a:r>
          </a:p>
          <a:p>
            <a:endParaRPr lang="en-US" dirty="0"/>
          </a:p>
          <a:p>
            <a:r>
              <a:rPr lang="en-US" dirty="0"/>
              <a:t>State Power Authorities </a:t>
            </a:r>
          </a:p>
          <a:p>
            <a:endParaRPr lang="en-US" dirty="0"/>
          </a:p>
          <a:p>
            <a:r>
              <a:rPr lang="en-US" b="1" dirty="0"/>
              <a:t>Cooperatives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5567DF40-7DCB-4E4B-A3D5-7E12404A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2" y="5128842"/>
            <a:ext cx="1922860" cy="6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CAA337-6CED-43B4-9D2A-BE6BA6F56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314" y="1960168"/>
            <a:ext cx="4076570" cy="316867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5788D7C-BCEF-4DFD-9871-16F54F63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Ownership Models of Electricity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26178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8E75B-A693-4E75-B7F8-FDB8A8AA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>
            <a:noAutofit/>
          </a:bodyPr>
          <a:lstStyle/>
          <a:p>
            <a:r>
              <a:rPr lang="en-US" dirty="0"/>
              <a:t>Investor Owned Utilities</a:t>
            </a:r>
          </a:p>
          <a:p>
            <a:endParaRPr lang="en-US" dirty="0"/>
          </a:p>
          <a:p>
            <a:r>
              <a:rPr lang="en-US" dirty="0"/>
              <a:t>State Power Authorities </a:t>
            </a:r>
          </a:p>
          <a:p>
            <a:endParaRPr lang="en-US" dirty="0"/>
          </a:p>
          <a:p>
            <a:r>
              <a:rPr lang="en-US" dirty="0"/>
              <a:t>Cooperatives</a:t>
            </a:r>
          </a:p>
          <a:p>
            <a:endParaRPr lang="en-US" dirty="0"/>
          </a:p>
          <a:p>
            <a:r>
              <a:rPr lang="en-US" b="1" dirty="0"/>
              <a:t>Municipally owned Utilities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F9261-F762-471D-9279-3F10A9439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21" y="2226469"/>
            <a:ext cx="2663429" cy="207851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E782B3-E5FD-448A-9DE3-1DEE06C0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Ownership Models of Electricity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7112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5A4CC85-C20A-4C5C-A46C-50654C6F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Ownership models of Electricity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C651-9594-4DB9-98E5-C45DEFF34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095625" cy="326350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Investor Owned Utilities</a:t>
            </a:r>
          </a:p>
          <a:p>
            <a:endParaRPr lang="en-US" dirty="0"/>
          </a:p>
          <a:p>
            <a:r>
              <a:rPr lang="en-US" dirty="0"/>
              <a:t>State Power Authorities</a:t>
            </a:r>
          </a:p>
          <a:p>
            <a:endParaRPr lang="en-US" dirty="0"/>
          </a:p>
          <a:p>
            <a:r>
              <a:rPr lang="en-US" dirty="0"/>
              <a:t>Cooperatives</a:t>
            </a:r>
          </a:p>
          <a:p>
            <a:endParaRPr lang="en-US" dirty="0"/>
          </a:p>
          <a:p>
            <a:r>
              <a:rPr lang="en-US" b="1" dirty="0"/>
              <a:t>Municipally Owned Utilities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80E8B-881F-4D3D-A511-5B4065CF8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" r="12563"/>
          <a:stretch/>
        </p:blipFill>
        <p:spPr>
          <a:xfrm>
            <a:off x="3619501" y="2698714"/>
            <a:ext cx="5343526" cy="28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2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C651-9594-4DB9-98E5-C45DEFF34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Investor Owned Utilities </a:t>
            </a:r>
            <a:r>
              <a:rPr lang="en-US" dirty="0"/>
              <a:t>– Eversource, National Grid, UNITIL</a:t>
            </a:r>
          </a:p>
          <a:p>
            <a:endParaRPr lang="en-US" dirty="0"/>
          </a:p>
          <a:p>
            <a:r>
              <a:rPr lang="en-US" dirty="0"/>
              <a:t>State Power Authorities</a:t>
            </a:r>
          </a:p>
          <a:p>
            <a:endParaRPr lang="en-US" dirty="0"/>
          </a:p>
          <a:p>
            <a:r>
              <a:rPr lang="en-US" dirty="0"/>
              <a:t>Cooperatives</a:t>
            </a:r>
          </a:p>
          <a:p>
            <a:endParaRPr lang="en-US" dirty="0"/>
          </a:p>
          <a:p>
            <a:r>
              <a:rPr lang="en-US" b="1" dirty="0"/>
              <a:t>Municipally Owned Utilities</a:t>
            </a:r>
            <a:r>
              <a:rPr lang="en-US" dirty="0"/>
              <a:t> – 41 Municipal Light Plants (MLPs), 50 municipalities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D04BFA6-7FD3-4162-A08E-2766C1B7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Who Owns Electricity Distribution in MA?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5A6BFF9-622D-4FF8-AF52-5D0CDB4C6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096205"/>
              </p:ext>
            </p:extLst>
          </p:nvPr>
        </p:nvGraphicFramePr>
        <p:xfrm>
          <a:off x="2667000" y="2401094"/>
          <a:ext cx="61087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767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4218</TotalTime>
  <Words>673</Words>
  <Application>Microsoft Office PowerPoint</Application>
  <PresentationFormat>On-screen Show (4:3)</PresentationFormat>
  <Paragraphs>143</Paragraphs>
  <Slides>28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Muni's and Microgrids - public power and community electricity distribution in Massachusetts</vt:lpstr>
      <vt:lpstr>How does electricity get to you?</vt:lpstr>
      <vt:lpstr>Ownership Models of Electricity Distribution</vt:lpstr>
      <vt:lpstr>Ownership Models of Electricity Distribution</vt:lpstr>
      <vt:lpstr>Ownership Models of Electricity Distribution</vt:lpstr>
      <vt:lpstr>Ownership Models of Electricity Distribution</vt:lpstr>
      <vt:lpstr>Ownership Models of Electricity Distribution</vt:lpstr>
      <vt:lpstr>Ownership models of Electricity Distribution</vt:lpstr>
      <vt:lpstr>Who Owns Electricity Distribution in MA?</vt:lpstr>
      <vt:lpstr>Who Owns Electricity Distribution in MA?</vt:lpstr>
      <vt:lpstr>MA’s Municipal Light Plants</vt:lpstr>
      <vt:lpstr>Utilities Deregulation Prevents an IOU Vertical Monopoly</vt:lpstr>
      <vt:lpstr>PowerPoint Presentation</vt:lpstr>
      <vt:lpstr>Utilities Deregulation Prevents an IOU Vertical Monopoly</vt:lpstr>
      <vt:lpstr>Utilities Deregulation Prevents an IOU Vertical Monopoly</vt:lpstr>
      <vt:lpstr>Deregulation Does Not Apply to Municipal Light Plants</vt:lpstr>
      <vt:lpstr>Why don’t more towns have MLPs?</vt:lpstr>
      <vt:lpstr>Why don’t more towns have MLPs?</vt:lpstr>
      <vt:lpstr>Natural gas remains  the major source of electricity in New England</vt:lpstr>
      <vt:lpstr>IOUs are not on track to meet decarbonization goals</vt:lpstr>
      <vt:lpstr>IOUs are not on track to meet decarbonization goals</vt:lpstr>
      <vt:lpstr>Is public power Greener?</vt:lpstr>
      <vt:lpstr>Some MA municipalities dodge green initiatives</vt:lpstr>
      <vt:lpstr>Making MLPs Greener</vt:lpstr>
      <vt:lpstr>Microgrids</vt:lpstr>
      <vt:lpstr>Green Advantages of Community Microgrids</vt:lpstr>
      <vt:lpstr>Who can own a microgrid?</vt:lpstr>
      <vt:lpstr>What’s next for microgrids?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Muni's and Microgrids - public power and community electricity distribution in Massachusetts</dc:title>
  <dc:creator>Laura Drapkin</dc:creator>
  <cp:lastModifiedBy>Laura Drapkin</cp:lastModifiedBy>
  <cp:revision>124</cp:revision>
  <cp:lastPrinted>2020-04-10T15:43:00Z</cp:lastPrinted>
  <dcterms:created xsi:type="dcterms:W3CDTF">2020-04-07T17:57:10Z</dcterms:created>
  <dcterms:modified xsi:type="dcterms:W3CDTF">2020-04-10T17:49:30Z</dcterms:modified>
</cp:coreProperties>
</file>