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6"/>
  </p:notesMasterIdLst>
  <p:sldIdLst>
    <p:sldId id="256" r:id="rId5"/>
    <p:sldId id="257" r:id="rId6"/>
    <p:sldId id="270" r:id="rId7"/>
    <p:sldId id="258" r:id="rId8"/>
    <p:sldId id="272" r:id="rId9"/>
    <p:sldId id="271" r:id="rId10"/>
    <p:sldId id="261" r:id="rId11"/>
    <p:sldId id="275" r:id="rId12"/>
    <p:sldId id="274" r:id="rId13"/>
    <p:sldId id="267" r:id="rId14"/>
    <p:sldId id="259" r:id="rId15"/>
    <p:sldId id="269" r:id="rId16"/>
    <p:sldId id="262" r:id="rId17"/>
    <p:sldId id="268" r:id="rId18"/>
    <p:sldId id="263" r:id="rId19"/>
    <p:sldId id="264" r:id="rId20"/>
    <p:sldId id="273" r:id="rId21"/>
    <p:sldId id="265" r:id="rId22"/>
    <p:sldId id="260" r:id="rId23"/>
    <p:sldId id="276" r:id="rId24"/>
    <p:sldId id="26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B27A84-FC28-4B83-864E-5E029CB52C3C}" v="551" dt="2020-02-21T16:58:47.9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Amount</a:t>
            </a:r>
            <a:r>
              <a:rPr lang="en-US" baseline="0" dirty="0"/>
              <a:t> </a:t>
            </a:r>
            <a:r>
              <a:rPr lang="en-US" baseline="0"/>
              <a:t>of Funding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Sheet1!$A$1:$A$6</c:f>
              <c:strCache>
                <c:ptCount val="6"/>
                <c:pt idx="0">
                  <c:v>Planetary Resources</c:v>
                </c:pt>
                <c:pt idx="1">
                  <c:v>Deep Space Industries</c:v>
                </c:pt>
                <c:pt idx="2">
                  <c:v>Moon Express</c:v>
                </c:pt>
                <c:pt idx="3">
                  <c:v>SpaceX</c:v>
                </c:pt>
                <c:pt idx="4">
                  <c:v>Blue Origin</c:v>
                </c:pt>
                <c:pt idx="5">
                  <c:v>Arianespace</c:v>
                </c:pt>
              </c:strCache>
            </c:strRef>
          </c:cat>
          <c:val>
            <c:numRef>
              <c:f>Sheet1!$B$1:$B$6</c:f>
              <c:numCache>
                <c:formatCode>General</c:formatCode>
                <c:ptCount val="6"/>
                <c:pt idx="0">
                  <c:v>50.5</c:v>
                </c:pt>
                <c:pt idx="1">
                  <c:v>3.5</c:v>
                </c:pt>
                <c:pt idx="2">
                  <c:v>30</c:v>
                </c:pt>
                <c:pt idx="3">
                  <c:v>2100</c:v>
                </c:pt>
                <c:pt idx="4">
                  <c:v>1000</c:v>
                </c:pt>
                <c:pt idx="5">
                  <c:v>3400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8E-469B-911D-56ACC07A45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32430560"/>
        <c:axId val="932430232"/>
      </c:barChart>
      <c:catAx>
        <c:axId val="93243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2430232"/>
        <c:crosses val="autoZero"/>
        <c:auto val="1"/>
        <c:lblAlgn val="ctr"/>
        <c:lblOffset val="100"/>
        <c:noMultiLvlLbl val="0"/>
      </c:catAx>
      <c:valAx>
        <c:axId val="932430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2430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F5157F-E411-4157-A8B8-5608DAD72CCC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F6F2028-BD29-47D7-8BBB-504A42B436DE}">
      <dgm:prSet/>
      <dgm:spPr/>
      <dgm:t>
        <a:bodyPr/>
        <a:lstStyle/>
        <a:p>
          <a:r>
            <a:rPr lang="en-US" dirty="0"/>
            <a:t>ISS (340 km)</a:t>
          </a:r>
        </a:p>
      </dgm:t>
    </dgm:pt>
    <dgm:pt modelId="{5A74F8FB-18DE-46D2-8BF6-03015F843257}" type="parTrans" cxnId="{3BACD59B-36E4-402A-96BA-E697F668DB77}">
      <dgm:prSet/>
      <dgm:spPr/>
      <dgm:t>
        <a:bodyPr/>
        <a:lstStyle/>
        <a:p>
          <a:endParaRPr lang="en-US"/>
        </a:p>
      </dgm:t>
    </dgm:pt>
    <dgm:pt modelId="{63258579-6D30-480E-8D93-00E194D8BEA8}" type="sibTrans" cxnId="{3BACD59B-36E4-402A-96BA-E697F668DB77}">
      <dgm:prSet/>
      <dgm:spPr/>
      <dgm:t>
        <a:bodyPr/>
        <a:lstStyle/>
        <a:p>
          <a:endParaRPr lang="en-US"/>
        </a:p>
      </dgm:t>
    </dgm:pt>
    <dgm:pt modelId="{0C1BDCB2-D58F-4AD5-BEAD-9A4ACEFBABB0}">
      <dgm:prSet/>
      <dgm:spPr/>
      <dgm:t>
        <a:bodyPr/>
        <a:lstStyle/>
        <a:p>
          <a:r>
            <a:rPr lang="en-US"/>
            <a:t>Space Shuttle $450 million per mission </a:t>
          </a:r>
        </a:p>
      </dgm:t>
    </dgm:pt>
    <dgm:pt modelId="{701D9A35-2E1A-45E7-915D-32B6E77BCCE8}" type="parTrans" cxnId="{E30F38F6-772D-40F3-83B8-50A2A11EA277}">
      <dgm:prSet/>
      <dgm:spPr/>
      <dgm:t>
        <a:bodyPr/>
        <a:lstStyle/>
        <a:p>
          <a:endParaRPr lang="en-US"/>
        </a:p>
      </dgm:t>
    </dgm:pt>
    <dgm:pt modelId="{580E668F-1EE4-4242-B4D9-31A8463CF818}" type="sibTrans" cxnId="{E30F38F6-772D-40F3-83B8-50A2A11EA277}">
      <dgm:prSet/>
      <dgm:spPr/>
      <dgm:t>
        <a:bodyPr/>
        <a:lstStyle/>
        <a:p>
          <a:endParaRPr lang="en-US"/>
        </a:p>
      </dgm:t>
    </dgm:pt>
    <dgm:pt modelId="{D1AA5196-6B2D-4D68-84ED-0FF1BDAEBCD8}">
      <dgm:prSet/>
      <dgm:spPr/>
      <dgm:t>
        <a:bodyPr/>
        <a:lstStyle/>
        <a:p>
          <a:r>
            <a:rPr lang="en-US"/>
            <a:t>Ariane 6 $70 million euros per launch</a:t>
          </a:r>
        </a:p>
      </dgm:t>
    </dgm:pt>
    <dgm:pt modelId="{671F6482-4189-464A-93B1-9FD38C09AB1D}" type="parTrans" cxnId="{4FF01436-9BCD-476C-BEC2-8F68A2C660CD}">
      <dgm:prSet/>
      <dgm:spPr/>
      <dgm:t>
        <a:bodyPr/>
        <a:lstStyle/>
        <a:p>
          <a:endParaRPr lang="en-US"/>
        </a:p>
      </dgm:t>
    </dgm:pt>
    <dgm:pt modelId="{74A8774E-E07F-4759-BD51-B8FC683E18BD}" type="sibTrans" cxnId="{4FF01436-9BCD-476C-BEC2-8F68A2C660CD}">
      <dgm:prSet/>
      <dgm:spPr/>
      <dgm:t>
        <a:bodyPr/>
        <a:lstStyle/>
        <a:p>
          <a:endParaRPr lang="en-US"/>
        </a:p>
      </dgm:t>
    </dgm:pt>
    <dgm:pt modelId="{C3801D2A-F002-4491-ADB1-B0A5EA92F974}">
      <dgm:prSet/>
      <dgm:spPr/>
      <dgm:t>
        <a:bodyPr/>
        <a:lstStyle/>
        <a:p>
          <a:r>
            <a:rPr lang="en-US"/>
            <a:t>Atlas V $110 million per launch</a:t>
          </a:r>
        </a:p>
      </dgm:t>
    </dgm:pt>
    <dgm:pt modelId="{9668D9D3-235D-4394-9283-F304A5115534}" type="parTrans" cxnId="{379A4E85-AABB-4C82-AAAE-9AC50E8301F5}">
      <dgm:prSet/>
      <dgm:spPr/>
      <dgm:t>
        <a:bodyPr/>
        <a:lstStyle/>
        <a:p>
          <a:endParaRPr lang="en-US"/>
        </a:p>
      </dgm:t>
    </dgm:pt>
    <dgm:pt modelId="{EE1DF451-D501-487E-BA1A-17E9B06512E4}" type="sibTrans" cxnId="{379A4E85-AABB-4C82-AAAE-9AC50E8301F5}">
      <dgm:prSet/>
      <dgm:spPr/>
      <dgm:t>
        <a:bodyPr/>
        <a:lstStyle/>
        <a:p>
          <a:endParaRPr lang="en-US"/>
        </a:p>
      </dgm:t>
    </dgm:pt>
    <dgm:pt modelId="{52683542-D291-4E1C-B911-653B3C3517A5}">
      <dgm:prSet/>
      <dgm:spPr/>
      <dgm:t>
        <a:bodyPr/>
        <a:lstStyle/>
        <a:p>
          <a:r>
            <a:rPr lang="en-US"/>
            <a:t>Moon (384,000 km)</a:t>
          </a:r>
        </a:p>
      </dgm:t>
    </dgm:pt>
    <dgm:pt modelId="{7F97086D-9FE2-4FCD-816B-6E22E67E6089}" type="parTrans" cxnId="{F0793D5C-F625-468C-95C1-47505757EDF4}">
      <dgm:prSet/>
      <dgm:spPr/>
      <dgm:t>
        <a:bodyPr/>
        <a:lstStyle/>
        <a:p>
          <a:endParaRPr lang="en-US"/>
        </a:p>
      </dgm:t>
    </dgm:pt>
    <dgm:pt modelId="{2D41B5F3-EDE3-40B4-AA09-43AF1CA27F0D}" type="sibTrans" cxnId="{F0793D5C-F625-468C-95C1-47505757EDF4}">
      <dgm:prSet/>
      <dgm:spPr/>
      <dgm:t>
        <a:bodyPr/>
        <a:lstStyle/>
        <a:p>
          <a:endParaRPr lang="en-US"/>
        </a:p>
      </dgm:t>
    </dgm:pt>
    <dgm:pt modelId="{66758E2E-C4DE-4B11-94D7-2E766EF20DFF}">
      <dgm:prSet/>
      <dgm:spPr/>
      <dgm:t>
        <a:bodyPr/>
        <a:lstStyle/>
        <a:p>
          <a:r>
            <a:rPr lang="en-US" dirty="0"/>
            <a:t>Artemis $1.6 billion</a:t>
          </a:r>
        </a:p>
      </dgm:t>
    </dgm:pt>
    <dgm:pt modelId="{ADAD195C-4286-4CD7-B30D-8059B138B547}" type="parTrans" cxnId="{2B7F27E0-59B0-49AA-A794-A843C309A14B}">
      <dgm:prSet/>
      <dgm:spPr/>
      <dgm:t>
        <a:bodyPr/>
        <a:lstStyle/>
        <a:p>
          <a:endParaRPr lang="en-US"/>
        </a:p>
      </dgm:t>
    </dgm:pt>
    <dgm:pt modelId="{81E5AF44-52B8-4F22-9B75-480FF9199B4F}" type="sibTrans" cxnId="{2B7F27E0-59B0-49AA-A794-A843C309A14B}">
      <dgm:prSet/>
      <dgm:spPr/>
      <dgm:t>
        <a:bodyPr/>
        <a:lstStyle/>
        <a:p>
          <a:endParaRPr lang="en-US"/>
        </a:p>
      </dgm:t>
    </dgm:pt>
    <dgm:pt modelId="{2D3F8A74-8F83-4709-8338-E3294713A8C4}">
      <dgm:prSet/>
      <dgm:spPr/>
      <dgm:t>
        <a:bodyPr/>
        <a:lstStyle/>
        <a:p>
          <a:r>
            <a:rPr lang="en-US"/>
            <a:t>Mars (206 million km)</a:t>
          </a:r>
        </a:p>
      </dgm:t>
    </dgm:pt>
    <dgm:pt modelId="{750A1258-283D-49B9-B949-19BC08D7CBC5}" type="parTrans" cxnId="{72C8B4D8-B077-412E-9D91-7BAC064638FE}">
      <dgm:prSet/>
      <dgm:spPr/>
      <dgm:t>
        <a:bodyPr/>
        <a:lstStyle/>
        <a:p>
          <a:endParaRPr lang="en-US"/>
        </a:p>
      </dgm:t>
    </dgm:pt>
    <dgm:pt modelId="{EFF44066-13C4-4888-B33C-E8A55FB78035}" type="sibTrans" cxnId="{72C8B4D8-B077-412E-9D91-7BAC064638FE}">
      <dgm:prSet/>
      <dgm:spPr/>
      <dgm:t>
        <a:bodyPr/>
        <a:lstStyle/>
        <a:p>
          <a:endParaRPr lang="en-US"/>
        </a:p>
      </dgm:t>
    </dgm:pt>
    <dgm:pt modelId="{B6CBDA43-CAC9-4DD9-A307-5A0BE1F09E4A}">
      <dgm:prSet/>
      <dgm:spPr/>
      <dgm:t>
        <a:bodyPr/>
        <a:lstStyle/>
        <a:p>
          <a:r>
            <a:rPr lang="en-US"/>
            <a:t>Curiosity $2.5 billion </a:t>
          </a:r>
        </a:p>
      </dgm:t>
    </dgm:pt>
    <dgm:pt modelId="{C7CCFE73-9FD2-49B3-A664-71B8E95ABBB1}" type="parTrans" cxnId="{B8048CF4-B205-4C02-83EE-EF72FF2D1592}">
      <dgm:prSet/>
      <dgm:spPr/>
      <dgm:t>
        <a:bodyPr/>
        <a:lstStyle/>
        <a:p>
          <a:endParaRPr lang="en-US"/>
        </a:p>
      </dgm:t>
    </dgm:pt>
    <dgm:pt modelId="{0574A4E1-9BE2-4E60-A97A-3564241A4EB7}" type="sibTrans" cxnId="{B8048CF4-B205-4C02-83EE-EF72FF2D1592}">
      <dgm:prSet/>
      <dgm:spPr/>
      <dgm:t>
        <a:bodyPr/>
        <a:lstStyle/>
        <a:p>
          <a:endParaRPr lang="en-US"/>
        </a:p>
      </dgm:t>
    </dgm:pt>
    <dgm:pt modelId="{5E366790-A22D-4A4E-B822-0EB338DAB844}">
      <dgm:prSet/>
      <dgm:spPr/>
      <dgm:t>
        <a:bodyPr/>
        <a:lstStyle/>
        <a:p>
          <a:r>
            <a:rPr lang="en-US" dirty="0"/>
            <a:t>SpaceX $10 billion </a:t>
          </a:r>
        </a:p>
      </dgm:t>
    </dgm:pt>
    <dgm:pt modelId="{F47362CF-937A-4581-ABBF-4C22D6B4F9D3}" type="parTrans" cxnId="{DC518E03-A8D1-4FAD-8073-EEAE64C60E30}">
      <dgm:prSet/>
      <dgm:spPr/>
      <dgm:t>
        <a:bodyPr/>
        <a:lstStyle/>
        <a:p>
          <a:endParaRPr lang="en-US"/>
        </a:p>
      </dgm:t>
    </dgm:pt>
    <dgm:pt modelId="{285E6F1F-D4BB-4D1C-9C0A-E7AD919D8D14}" type="sibTrans" cxnId="{DC518E03-A8D1-4FAD-8073-EEAE64C60E30}">
      <dgm:prSet/>
      <dgm:spPr/>
      <dgm:t>
        <a:bodyPr/>
        <a:lstStyle/>
        <a:p>
          <a:endParaRPr lang="en-US"/>
        </a:p>
      </dgm:t>
    </dgm:pt>
    <dgm:pt modelId="{ED67309C-19D3-44DC-94A2-5226F311A4D7}">
      <dgm:prSet/>
      <dgm:spPr/>
      <dgm:t>
        <a:bodyPr/>
        <a:lstStyle/>
        <a:p>
          <a:r>
            <a:rPr lang="en-US" dirty="0" err="1"/>
            <a:t>Chang’e</a:t>
          </a:r>
          <a:r>
            <a:rPr lang="en-US" dirty="0"/>
            <a:t> 4 $~ billion</a:t>
          </a:r>
        </a:p>
      </dgm:t>
    </dgm:pt>
    <dgm:pt modelId="{5D3B1914-EF46-4193-AA68-AF4C436AF8B4}" type="parTrans" cxnId="{637EFC42-1CD2-4598-8625-AA2B03611AAC}">
      <dgm:prSet/>
      <dgm:spPr/>
      <dgm:t>
        <a:bodyPr/>
        <a:lstStyle/>
        <a:p>
          <a:endParaRPr lang="en-US"/>
        </a:p>
      </dgm:t>
    </dgm:pt>
    <dgm:pt modelId="{86388E81-3878-429A-895B-F266A1F7CDF3}" type="sibTrans" cxnId="{637EFC42-1CD2-4598-8625-AA2B03611AAC}">
      <dgm:prSet/>
      <dgm:spPr/>
      <dgm:t>
        <a:bodyPr/>
        <a:lstStyle/>
        <a:p>
          <a:endParaRPr lang="en-US"/>
        </a:p>
      </dgm:t>
    </dgm:pt>
    <dgm:pt modelId="{6535EBF8-CBDE-4886-ADE2-C471B4A583D5}" type="pres">
      <dgm:prSet presAssocID="{02F5157F-E411-4157-A8B8-5608DAD72CCC}" presName="Name0" presStyleCnt="0">
        <dgm:presLayoutVars>
          <dgm:dir/>
          <dgm:animLvl val="lvl"/>
          <dgm:resizeHandles val="exact"/>
        </dgm:presLayoutVars>
      </dgm:prSet>
      <dgm:spPr/>
    </dgm:pt>
    <dgm:pt modelId="{349ECC89-DA4C-4E83-9EBC-94A3540FA5D9}" type="pres">
      <dgm:prSet presAssocID="{7F6F2028-BD29-47D7-8BBB-504A42B436DE}" presName="composite" presStyleCnt="0"/>
      <dgm:spPr/>
    </dgm:pt>
    <dgm:pt modelId="{0CD0AAFF-5BBF-4ED3-8358-A4BBD2A72318}" type="pres">
      <dgm:prSet presAssocID="{7F6F2028-BD29-47D7-8BBB-504A42B436D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0A405130-824D-49F5-B20A-DD253959F5BA}" type="pres">
      <dgm:prSet presAssocID="{7F6F2028-BD29-47D7-8BBB-504A42B436DE}" presName="desTx" presStyleLbl="alignAccFollowNode1" presStyleIdx="0" presStyleCnt="3">
        <dgm:presLayoutVars>
          <dgm:bulletEnabled val="1"/>
        </dgm:presLayoutVars>
      </dgm:prSet>
      <dgm:spPr/>
    </dgm:pt>
    <dgm:pt modelId="{B7E34984-6D54-4030-80C2-6A111B7D6492}" type="pres">
      <dgm:prSet presAssocID="{63258579-6D30-480E-8D93-00E194D8BEA8}" presName="space" presStyleCnt="0"/>
      <dgm:spPr/>
    </dgm:pt>
    <dgm:pt modelId="{3F1A73D5-5538-492D-AD1D-B6BED4B20769}" type="pres">
      <dgm:prSet presAssocID="{52683542-D291-4E1C-B911-653B3C3517A5}" presName="composite" presStyleCnt="0"/>
      <dgm:spPr/>
    </dgm:pt>
    <dgm:pt modelId="{8D49A06F-7460-43C3-BE62-3D98EB6B8D72}" type="pres">
      <dgm:prSet presAssocID="{52683542-D291-4E1C-B911-653B3C3517A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DCFEBC80-021E-4456-BF0C-0CD0FFF375EC}" type="pres">
      <dgm:prSet presAssocID="{52683542-D291-4E1C-B911-653B3C3517A5}" presName="desTx" presStyleLbl="alignAccFollowNode1" presStyleIdx="1" presStyleCnt="3">
        <dgm:presLayoutVars>
          <dgm:bulletEnabled val="1"/>
        </dgm:presLayoutVars>
      </dgm:prSet>
      <dgm:spPr/>
    </dgm:pt>
    <dgm:pt modelId="{23F17220-6C3B-4366-BF54-F312BA80A158}" type="pres">
      <dgm:prSet presAssocID="{2D41B5F3-EDE3-40B4-AA09-43AF1CA27F0D}" presName="space" presStyleCnt="0"/>
      <dgm:spPr/>
    </dgm:pt>
    <dgm:pt modelId="{FD0D513B-E798-4A9B-8C0F-EE47C993235F}" type="pres">
      <dgm:prSet presAssocID="{2D3F8A74-8F83-4709-8338-E3294713A8C4}" presName="composite" presStyleCnt="0"/>
      <dgm:spPr/>
    </dgm:pt>
    <dgm:pt modelId="{44199747-5B8C-4215-BC1D-624F2C28FE89}" type="pres">
      <dgm:prSet presAssocID="{2D3F8A74-8F83-4709-8338-E3294713A8C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9EA31882-E9EC-4BD1-B988-6F3D64BFBD65}" type="pres">
      <dgm:prSet presAssocID="{2D3F8A74-8F83-4709-8338-E3294713A8C4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DC518E03-A8D1-4FAD-8073-EEAE64C60E30}" srcId="{2D3F8A74-8F83-4709-8338-E3294713A8C4}" destId="{5E366790-A22D-4A4E-B822-0EB338DAB844}" srcOrd="1" destOrd="0" parTransId="{F47362CF-937A-4581-ABBF-4C22D6B4F9D3}" sibTransId="{285E6F1F-D4BB-4D1C-9C0A-E7AD919D8D14}"/>
    <dgm:cxn modelId="{6E83120C-AC6C-4031-A6BD-B4116F8E25B2}" type="presOf" srcId="{7F6F2028-BD29-47D7-8BBB-504A42B436DE}" destId="{0CD0AAFF-5BBF-4ED3-8358-A4BBD2A72318}" srcOrd="0" destOrd="0" presId="urn:microsoft.com/office/officeart/2005/8/layout/hList1"/>
    <dgm:cxn modelId="{4FF01436-9BCD-476C-BEC2-8F68A2C660CD}" srcId="{7F6F2028-BD29-47D7-8BBB-504A42B436DE}" destId="{D1AA5196-6B2D-4D68-84ED-0FF1BDAEBCD8}" srcOrd="1" destOrd="0" parTransId="{671F6482-4189-464A-93B1-9FD38C09AB1D}" sibTransId="{74A8774E-E07F-4759-BD51-B8FC683E18BD}"/>
    <dgm:cxn modelId="{9159883A-CE0A-42C8-B4E5-D36CE545A6B8}" type="presOf" srcId="{52683542-D291-4E1C-B911-653B3C3517A5}" destId="{8D49A06F-7460-43C3-BE62-3D98EB6B8D72}" srcOrd="0" destOrd="0" presId="urn:microsoft.com/office/officeart/2005/8/layout/hList1"/>
    <dgm:cxn modelId="{F0793D5C-F625-468C-95C1-47505757EDF4}" srcId="{02F5157F-E411-4157-A8B8-5608DAD72CCC}" destId="{52683542-D291-4E1C-B911-653B3C3517A5}" srcOrd="1" destOrd="0" parTransId="{7F97086D-9FE2-4FCD-816B-6E22E67E6089}" sibTransId="{2D41B5F3-EDE3-40B4-AA09-43AF1CA27F0D}"/>
    <dgm:cxn modelId="{4583EB5C-A8BA-48B5-B40C-BF3FC07A789F}" type="presOf" srcId="{ED67309C-19D3-44DC-94A2-5226F311A4D7}" destId="{DCFEBC80-021E-4456-BF0C-0CD0FFF375EC}" srcOrd="0" destOrd="1" presId="urn:microsoft.com/office/officeart/2005/8/layout/hList1"/>
    <dgm:cxn modelId="{637EFC42-1CD2-4598-8625-AA2B03611AAC}" srcId="{52683542-D291-4E1C-B911-653B3C3517A5}" destId="{ED67309C-19D3-44DC-94A2-5226F311A4D7}" srcOrd="1" destOrd="0" parTransId="{5D3B1914-EF46-4193-AA68-AF4C436AF8B4}" sibTransId="{86388E81-3878-429A-895B-F266A1F7CDF3}"/>
    <dgm:cxn modelId="{6E61F966-7589-436D-975A-F91426E41AB7}" type="presOf" srcId="{D1AA5196-6B2D-4D68-84ED-0FF1BDAEBCD8}" destId="{0A405130-824D-49F5-B20A-DD253959F5BA}" srcOrd="0" destOrd="1" presId="urn:microsoft.com/office/officeart/2005/8/layout/hList1"/>
    <dgm:cxn modelId="{8A311F53-3E19-402F-8A7A-B649A2FE3301}" type="presOf" srcId="{B6CBDA43-CAC9-4DD9-A307-5A0BE1F09E4A}" destId="{9EA31882-E9EC-4BD1-B988-6F3D64BFBD65}" srcOrd="0" destOrd="0" presId="urn:microsoft.com/office/officeart/2005/8/layout/hList1"/>
    <dgm:cxn modelId="{379A4E85-AABB-4C82-AAAE-9AC50E8301F5}" srcId="{7F6F2028-BD29-47D7-8BBB-504A42B436DE}" destId="{C3801D2A-F002-4491-ADB1-B0A5EA92F974}" srcOrd="2" destOrd="0" parTransId="{9668D9D3-235D-4394-9283-F304A5115534}" sibTransId="{EE1DF451-D501-487E-BA1A-17E9B06512E4}"/>
    <dgm:cxn modelId="{3BACD59B-36E4-402A-96BA-E697F668DB77}" srcId="{02F5157F-E411-4157-A8B8-5608DAD72CCC}" destId="{7F6F2028-BD29-47D7-8BBB-504A42B436DE}" srcOrd="0" destOrd="0" parTransId="{5A74F8FB-18DE-46D2-8BF6-03015F843257}" sibTransId="{63258579-6D30-480E-8D93-00E194D8BEA8}"/>
    <dgm:cxn modelId="{D6609CA7-F52F-46E1-9364-A43E5287EB2A}" type="presOf" srcId="{66758E2E-C4DE-4B11-94D7-2E766EF20DFF}" destId="{DCFEBC80-021E-4456-BF0C-0CD0FFF375EC}" srcOrd="0" destOrd="0" presId="urn:microsoft.com/office/officeart/2005/8/layout/hList1"/>
    <dgm:cxn modelId="{B299EAAC-490E-46FF-85EB-68A86AE2F8DC}" type="presOf" srcId="{5E366790-A22D-4A4E-B822-0EB338DAB844}" destId="{9EA31882-E9EC-4BD1-B988-6F3D64BFBD65}" srcOrd="0" destOrd="1" presId="urn:microsoft.com/office/officeart/2005/8/layout/hList1"/>
    <dgm:cxn modelId="{84E8BAB4-3D3C-4170-95EA-B69E61528E95}" type="presOf" srcId="{C3801D2A-F002-4491-ADB1-B0A5EA92F974}" destId="{0A405130-824D-49F5-B20A-DD253959F5BA}" srcOrd="0" destOrd="2" presId="urn:microsoft.com/office/officeart/2005/8/layout/hList1"/>
    <dgm:cxn modelId="{091EC4B8-4BFA-47BF-915C-1AECBAAFB252}" type="presOf" srcId="{2D3F8A74-8F83-4709-8338-E3294713A8C4}" destId="{44199747-5B8C-4215-BC1D-624F2C28FE89}" srcOrd="0" destOrd="0" presId="urn:microsoft.com/office/officeart/2005/8/layout/hList1"/>
    <dgm:cxn modelId="{F3B0CFC0-62FB-4330-AD8C-9226DBC97909}" type="presOf" srcId="{0C1BDCB2-D58F-4AD5-BEAD-9A4ACEFBABB0}" destId="{0A405130-824D-49F5-B20A-DD253959F5BA}" srcOrd="0" destOrd="0" presId="urn:microsoft.com/office/officeart/2005/8/layout/hList1"/>
    <dgm:cxn modelId="{72C8B4D8-B077-412E-9D91-7BAC064638FE}" srcId="{02F5157F-E411-4157-A8B8-5608DAD72CCC}" destId="{2D3F8A74-8F83-4709-8338-E3294713A8C4}" srcOrd="2" destOrd="0" parTransId="{750A1258-283D-49B9-B949-19BC08D7CBC5}" sibTransId="{EFF44066-13C4-4888-B33C-E8A55FB78035}"/>
    <dgm:cxn modelId="{2B7F27E0-59B0-49AA-A794-A843C309A14B}" srcId="{52683542-D291-4E1C-B911-653B3C3517A5}" destId="{66758E2E-C4DE-4B11-94D7-2E766EF20DFF}" srcOrd="0" destOrd="0" parTransId="{ADAD195C-4286-4CD7-B30D-8059B138B547}" sibTransId="{81E5AF44-52B8-4F22-9B75-480FF9199B4F}"/>
    <dgm:cxn modelId="{B8048CF4-B205-4C02-83EE-EF72FF2D1592}" srcId="{2D3F8A74-8F83-4709-8338-E3294713A8C4}" destId="{B6CBDA43-CAC9-4DD9-A307-5A0BE1F09E4A}" srcOrd="0" destOrd="0" parTransId="{C7CCFE73-9FD2-49B3-A664-71B8E95ABBB1}" sibTransId="{0574A4E1-9BE2-4E60-A97A-3564241A4EB7}"/>
    <dgm:cxn modelId="{E30F38F6-772D-40F3-83B8-50A2A11EA277}" srcId="{7F6F2028-BD29-47D7-8BBB-504A42B436DE}" destId="{0C1BDCB2-D58F-4AD5-BEAD-9A4ACEFBABB0}" srcOrd="0" destOrd="0" parTransId="{701D9A35-2E1A-45E7-915D-32B6E77BCCE8}" sibTransId="{580E668F-1EE4-4242-B4D9-31A8463CF818}"/>
    <dgm:cxn modelId="{A6F04CF8-F9EE-46C3-AB36-B60943A4A395}" type="presOf" srcId="{02F5157F-E411-4157-A8B8-5608DAD72CCC}" destId="{6535EBF8-CBDE-4886-ADE2-C471B4A583D5}" srcOrd="0" destOrd="0" presId="urn:microsoft.com/office/officeart/2005/8/layout/hList1"/>
    <dgm:cxn modelId="{B88599DA-5702-4CF0-A8A1-99AC3DE4D338}" type="presParOf" srcId="{6535EBF8-CBDE-4886-ADE2-C471B4A583D5}" destId="{349ECC89-DA4C-4E83-9EBC-94A3540FA5D9}" srcOrd="0" destOrd="0" presId="urn:microsoft.com/office/officeart/2005/8/layout/hList1"/>
    <dgm:cxn modelId="{83B0C472-97F4-4B44-A99E-C3FC039147D2}" type="presParOf" srcId="{349ECC89-DA4C-4E83-9EBC-94A3540FA5D9}" destId="{0CD0AAFF-5BBF-4ED3-8358-A4BBD2A72318}" srcOrd="0" destOrd="0" presId="urn:microsoft.com/office/officeart/2005/8/layout/hList1"/>
    <dgm:cxn modelId="{68B286A0-CBA7-4C9B-989F-378595D04F83}" type="presParOf" srcId="{349ECC89-DA4C-4E83-9EBC-94A3540FA5D9}" destId="{0A405130-824D-49F5-B20A-DD253959F5BA}" srcOrd="1" destOrd="0" presId="urn:microsoft.com/office/officeart/2005/8/layout/hList1"/>
    <dgm:cxn modelId="{251C7E8E-E234-4E97-9607-BF6CFDFDD579}" type="presParOf" srcId="{6535EBF8-CBDE-4886-ADE2-C471B4A583D5}" destId="{B7E34984-6D54-4030-80C2-6A111B7D6492}" srcOrd="1" destOrd="0" presId="urn:microsoft.com/office/officeart/2005/8/layout/hList1"/>
    <dgm:cxn modelId="{F293C236-F12A-4111-B67D-0038A9E291BF}" type="presParOf" srcId="{6535EBF8-CBDE-4886-ADE2-C471B4A583D5}" destId="{3F1A73D5-5538-492D-AD1D-B6BED4B20769}" srcOrd="2" destOrd="0" presId="urn:microsoft.com/office/officeart/2005/8/layout/hList1"/>
    <dgm:cxn modelId="{7DF56445-CE88-4491-ABF1-BDCE4A1B2158}" type="presParOf" srcId="{3F1A73D5-5538-492D-AD1D-B6BED4B20769}" destId="{8D49A06F-7460-43C3-BE62-3D98EB6B8D72}" srcOrd="0" destOrd="0" presId="urn:microsoft.com/office/officeart/2005/8/layout/hList1"/>
    <dgm:cxn modelId="{61F436EC-427E-4B12-9AB2-9D25E738B774}" type="presParOf" srcId="{3F1A73D5-5538-492D-AD1D-B6BED4B20769}" destId="{DCFEBC80-021E-4456-BF0C-0CD0FFF375EC}" srcOrd="1" destOrd="0" presId="urn:microsoft.com/office/officeart/2005/8/layout/hList1"/>
    <dgm:cxn modelId="{77218B97-727D-4B09-BE12-D6834742B921}" type="presParOf" srcId="{6535EBF8-CBDE-4886-ADE2-C471B4A583D5}" destId="{23F17220-6C3B-4366-BF54-F312BA80A158}" srcOrd="3" destOrd="0" presId="urn:microsoft.com/office/officeart/2005/8/layout/hList1"/>
    <dgm:cxn modelId="{1DEE5B37-11F1-418A-B730-41749E76FD6D}" type="presParOf" srcId="{6535EBF8-CBDE-4886-ADE2-C471B4A583D5}" destId="{FD0D513B-E798-4A9B-8C0F-EE47C993235F}" srcOrd="4" destOrd="0" presId="urn:microsoft.com/office/officeart/2005/8/layout/hList1"/>
    <dgm:cxn modelId="{FF0FD267-3719-4863-9C1D-A4015F147210}" type="presParOf" srcId="{FD0D513B-E798-4A9B-8C0F-EE47C993235F}" destId="{44199747-5B8C-4215-BC1D-624F2C28FE89}" srcOrd="0" destOrd="0" presId="urn:microsoft.com/office/officeart/2005/8/layout/hList1"/>
    <dgm:cxn modelId="{82D8C3A5-7AD8-4083-B18E-A80D4871970C}" type="presParOf" srcId="{FD0D513B-E798-4A9B-8C0F-EE47C993235F}" destId="{9EA31882-E9EC-4BD1-B988-6F3D64BFBD6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C91157-13AD-4EF9-861E-E0F9727DC70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BFBDD8B-89AA-4A8E-A0F1-B779560F8337}">
      <dgm:prSet/>
      <dgm:spPr/>
      <dgm:t>
        <a:bodyPr/>
        <a:lstStyle/>
        <a:p>
          <a:r>
            <a:rPr lang="en-US" dirty="0"/>
            <a:t>There won’t be any profit from space mining for at least several more decades</a:t>
          </a:r>
        </a:p>
      </dgm:t>
    </dgm:pt>
    <dgm:pt modelId="{5E07900A-19B0-4FEF-A678-80662A09D3AA}" type="parTrans" cxnId="{723680EF-7EB1-4149-B3C9-5E98D631399E}">
      <dgm:prSet/>
      <dgm:spPr/>
      <dgm:t>
        <a:bodyPr/>
        <a:lstStyle/>
        <a:p>
          <a:endParaRPr lang="en-US"/>
        </a:p>
      </dgm:t>
    </dgm:pt>
    <dgm:pt modelId="{2B896E91-13DB-434C-ACA9-A4E98A215879}" type="sibTrans" cxnId="{723680EF-7EB1-4149-B3C9-5E98D631399E}">
      <dgm:prSet/>
      <dgm:spPr/>
      <dgm:t>
        <a:bodyPr/>
        <a:lstStyle/>
        <a:p>
          <a:endParaRPr lang="en-US"/>
        </a:p>
      </dgm:t>
    </dgm:pt>
    <dgm:pt modelId="{5AE9EB39-8877-409B-B24F-3A9B22D4D934}">
      <dgm:prSet/>
      <dgm:spPr/>
      <dgm:t>
        <a:bodyPr/>
        <a:lstStyle/>
        <a:p>
          <a:r>
            <a:rPr lang="en-US"/>
            <a:t>Too high of an upfront cost with no profit/ high risk</a:t>
          </a:r>
        </a:p>
      </dgm:t>
    </dgm:pt>
    <dgm:pt modelId="{5B626B04-2287-49BE-808E-CC2430C993A8}" type="parTrans" cxnId="{4B312357-0E9A-4403-9AA9-27DD83AEE011}">
      <dgm:prSet/>
      <dgm:spPr/>
      <dgm:t>
        <a:bodyPr/>
        <a:lstStyle/>
        <a:p>
          <a:endParaRPr lang="en-US"/>
        </a:p>
      </dgm:t>
    </dgm:pt>
    <dgm:pt modelId="{034E502E-C8F2-448F-88B0-9BC246E11567}" type="sibTrans" cxnId="{4B312357-0E9A-4403-9AA9-27DD83AEE011}">
      <dgm:prSet/>
      <dgm:spPr/>
      <dgm:t>
        <a:bodyPr/>
        <a:lstStyle/>
        <a:p>
          <a:endParaRPr lang="en-US"/>
        </a:p>
      </dgm:t>
    </dgm:pt>
    <dgm:pt modelId="{9D5E26F2-70DA-45F0-8E53-1824AAFD2D19}">
      <dgm:prSet/>
      <dgm:spPr/>
      <dgm:t>
        <a:bodyPr/>
        <a:lstStyle/>
        <a:p>
          <a:r>
            <a:rPr lang="en-US" dirty="0"/>
            <a:t>European Space Agency and ISS are examples of successful international agencies making it into space</a:t>
          </a:r>
        </a:p>
      </dgm:t>
    </dgm:pt>
    <dgm:pt modelId="{5A60B2D2-2586-4A3C-BA80-DC0C0FA1C86E}" type="parTrans" cxnId="{ACA3E390-6108-46F0-A429-B10BCC1675F8}">
      <dgm:prSet/>
      <dgm:spPr/>
      <dgm:t>
        <a:bodyPr/>
        <a:lstStyle/>
        <a:p>
          <a:endParaRPr lang="en-US"/>
        </a:p>
      </dgm:t>
    </dgm:pt>
    <dgm:pt modelId="{85448430-990F-425A-A75E-DA4DBE83EE05}" type="sibTrans" cxnId="{ACA3E390-6108-46F0-A429-B10BCC1675F8}">
      <dgm:prSet/>
      <dgm:spPr/>
      <dgm:t>
        <a:bodyPr/>
        <a:lstStyle/>
        <a:p>
          <a:endParaRPr lang="en-US"/>
        </a:p>
      </dgm:t>
    </dgm:pt>
    <dgm:pt modelId="{5CFEFC9D-8DFF-4EC4-9512-9D312510A4DB}" type="pres">
      <dgm:prSet presAssocID="{EBC91157-13AD-4EF9-861E-E0F9727DC708}" presName="root" presStyleCnt="0">
        <dgm:presLayoutVars>
          <dgm:dir/>
          <dgm:resizeHandles val="exact"/>
        </dgm:presLayoutVars>
      </dgm:prSet>
      <dgm:spPr/>
    </dgm:pt>
    <dgm:pt modelId="{9E8DEB53-38F9-46F2-844A-C7B280941681}" type="pres">
      <dgm:prSet presAssocID="{2BFBDD8B-89AA-4A8E-A0F1-B779560F8337}" presName="compNode" presStyleCnt="0"/>
      <dgm:spPr/>
    </dgm:pt>
    <dgm:pt modelId="{8ABC0FF3-5D5E-4C52-A306-0ACB4C9AD26F}" type="pres">
      <dgm:prSet presAssocID="{2BFBDD8B-89AA-4A8E-A0F1-B779560F8337}" presName="bgRect" presStyleLbl="bgShp" presStyleIdx="0" presStyleCnt="3"/>
      <dgm:spPr/>
    </dgm:pt>
    <dgm:pt modelId="{9486DD87-40FB-4CD5-B0FB-79B3AB5E965A}" type="pres">
      <dgm:prSet presAssocID="{2BFBDD8B-89AA-4A8E-A0F1-B779560F833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91F5BE10-AA78-4698-AA34-62F2CB3D4FD5}" type="pres">
      <dgm:prSet presAssocID="{2BFBDD8B-89AA-4A8E-A0F1-B779560F8337}" presName="spaceRect" presStyleCnt="0"/>
      <dgm:spPr/>
    </dgm:pt>
    <dgm:pt modelId="{B64C22EA-2732-4A92-BFC0-7FDC05BE6CA8}" type="pres">
      <dgm:prSet presAssocID="{2BFBDD8B-89AA-4A8E-A0F1-B779560F8337}" presName="parTx" presStyleLbl="revTx" presStyleIdx="0" presStyleCnt="3">
        <dgm:presLayoutVars>
          <dgm:chMax val="0"/>
          <dgm:chPref val="0"/>
        </dgm:presLayoutVars>
      </dgm:prSet>
      <dgm:spPr/>
    </dgm:pt>
    <dgm:pt modelId="{9A00B89B-4F37-45EA-905A-9E21641650FE}" type="pres">
      <dgm:prSet presAssocID="{2B896E91-13DB-434C-ACA9-A4E98A215879}" presName="sibTrans" presStyleCnt="0"/>
      <dgm:spPr/>
    </dgm:pt>
    <dgm:pt modelId="{A1B58C05-A8D7-4EAC-8420-4D1023E702F2}" type="pres">
      <dgm:prSet presAssocID="{5AE9EB39-8877-409B-B24F-3A9B22D4D934}" presName="compNode" presStyleCnt="0"/>
      <dgm:spPr/>
    </dgm:pt>
    <dgm:pt modelId="{12A9C7E3-9A6F-4704-8C2C-82421898F36B}" type="pres">
      <dgm:prSet presAssocID="{5AE9EB39-8877-409B-B24F-3A9B22D4D934}" presName="bgRect" presStyleLbl="bgShp" presStyleIdx="1" presStyleCnt="3"/>
      <dgm:spPr/>
    </dgm:pt>
    <dgm:pt modelId="{A0B48138-FFD8-49BC-A12B-7CB345816B70}" type="pres">
      <dgm:prSet presAssocID="{5AE9EB39-8877-409B-B24F-3A9B22D4D93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A7C4D0DE-4246-4A90-B828-E42342C69236}" type="pres">
      <dgm:prSet presAssocID="{5AE9EB39-8877-409B-B24F-3A9B22D4D934}" presName="spaceRect" presStyleCnt="0"/>
      <dgm:spPr/>
    </dgm:pt>
    <dgm:pt modelId="{6E08C535-1D89-4C8C-87A0-A841C0C551D6}" type="pres">
      <dgm:prSet presAssocID="{5AE9EB39-8877-409B-B24F-3A9B22D4D934}" presName="parTx" presStyleLbl="revTx" presStyleIdx="1" presStyleCnt="3">
        <dgm:presLayoutVars>
          <dgm:chMax val="0"/>
          <dgm:chPref val="0"/>
        </dgm:presLayoutVars>
      </dgm:prSet>
      <dgm:spPr/>
    </dgm:pt>
    <dgm:pt modelId="{ECDEA20C-B85D-48B9-9860-7F5C5087A559}" type="pres">
      <dgm:prSet presAssocID="{034E502E-C8F2-448F-88B0-9BC246E11567}" presName="sibTrans" presStyleCnt="0"/>
      <dgm:spPr/>
    </dgm:pt>
    <dgm:pt modelId="{9DAE8223-93EB-430B-B9B5-5CDCB2AD1772}" type="pres">
      <dgm:prSet presAssocID="{9D5E26F2-70DA-45F0-8E53-1824AAFD2D19}" presName="compNode" presStyleCnt="0"/>
      <dgm:spPr/>
    </dgm:pt>
    <dgm:pt modelId="{C209363A-95AF-4A77-B026-567579036A04}" type="pres">
      <dgm:prSet presAssocID="{9D5E26F2-70DA-45F0-8E53-1824AAFD2D19}" presName="bgRect" presStyleLbl="bgShp" presStyleIdx="2" presStyleCnt="3"/>
      <dgm:spPr/>
    </dgm:pt>
    <dgm:pt modelId="{B5EF93B7-4625-4A12-A14C-759205D40E3E}" type="pres">
      <dgm:prSet presAssocID="{9D5E26F2-70DA-45F0-8E53-1824AAFD2D1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stronaut"/>
        </a:ext>
      </dgm:extLst>
    </dgm:pt>
    <dgm:pt modelId="{471CD95C-FAA3-4FF8-883B-8466636AE3E5}" type="pres">
      <dgm:prSet presAssocID="{9D5E26F2-70DA-45F0-8E53-1824AAFD2D19}" presName="spaceRect" presStyleCnt="0"/>
      <dgm:spPr/>
    </dgm:pt>
    <dgm:pt modelId="{53098B34-92E8-4F88-9116-5AE1B136FE2B}" type="pres">
      <dgm:prSet presAssocID="{9D5E26F2-70DA-45F0-8E53-1824AAFD2D1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880084F-1510-40CA-92E8-17842C77CB12}" type="presOf" srcId="{5AE9EB39-8877-409B-B24F-3A9B22D4D934}" destId="{6E08C535-1D89-4C8C-87A0-A841C0C551D6}" srcOrd="0" destOrd="0" presId="urn:microsoft.com/office/officeart/2018/2/layout/IconVerticalSolidList"/>
    <dgm:cxn modelId="{0ACE3950-840D-46F0-AD94-5179AFC457FD}" type="presOf" srcId="{2BFBDD8B-89AA-4A8E-A0F1-B779560F8337}" destId="{B64C22EA-2732-4A92-BFC0-7FDC05BE6CA8}" srcOrd="0" destOrd="0" presId="urn:microsoft.com/office/officeart/2018/2/layout/IconVerticalSolidList"/>
    <dgm:cxn modelId="{19247254-6107-4323-98EF-98D1E916A1F0}" type="presOf" srcId="{EBC91157-13AD-4EF9-861E-E0F9727DC708}" destId="{5CFEFC9D-8DFF-4EC4-9512-9D312510A4DB}" srcOrd="0" destOrd="0" presId="urn:microsoft.com/office/officeart/2018/2/layout/IconVerticalSolidList"/>
    <dgm:cxn modelId="{4B312357-0E9A-4403-9AA9-27DD83AEE011}" srcId="{EBC91157-13AD-4EF9-861E-E0F9727DC708}" destId="{5AE9EB39-8877-409B-B24F-3A9B22D4D934}" srcOrd="1" destOrd="0" parTransId="{5B626B04-2287-49BE-808E-CC2430C993A8}" sibTransId="{034E502E-C8F2-448F-88B0-9BC246E11567}"/>
    <dgm:cxn modelId="{ACA3E390-6108-46F0-A429-B10BCC1675F8}" srcId="{EBC91157-13AD-4EF9-861E-E0F9727DC708}" destId="{9D5E26F2-70DA-45F0-8E53-1824AAFD2D19}" srcOrd="2" destOrd="0" parTransId="{5A60B2D2-2586-4A3C-BA80-DC0C0FA1C86E}" sibTransId="{85448430-990F-425A-A75E-DA4DBE83EE05}"/>
    <dgm:cxn modelId="{0CEAE096-1D4C-46E0-BBFA-C61C1DCDF2D2}" type="presOf" srcId="{9D5E26F2-70DA-45F0-8E53-1824AAFD2D19}" destId="{53098B34-92E8-4F88-9116-5AE1B136FE2B}" srcOrd="0" destOrd="0" presId="urn:microsoft.com/office/officeart/2018/2/layout/IconVerticalSolidList"/>
    <dgm:cxn modelId="{723680EF-7EB1-4149-B3C9-5E98D631399E}" srcId="{EBC91157-13AD-4EF9-861E-E0F9727DC708}" destId="{2BFBDD8B-89AA-4A8E-A0F1-B779560F8337}" srcOrd="0" destOrd="0" parTransId="{5E07900A-19B0-4FEF-A678-80662A09D3AA}" sibTransId="{2B896E91-13DB-434C-ACA9-A4E98A215879}"/>
    <dgm:cxn modelId="{E14BFA33-0A72-4BC4-BA50-04BE9CFFB8DF}" type="presParOf" srcId="{5CFEFC9D-8DFF-4EC4-9512-9D312510A4DB}" destId="{9E8DEB53-38F9-46F2-844A-C7B280941681}" srcOrd="0" destOrd="0" presId="urn:microsoft.com/office/officeart/2018/2/layout/IconVerticalSolidList"/>
    <dgm:cxn modelId="{8D962461-E16C-4BC6-935C-4772F4B901A4}" type="presParOf" srcId="{9E8DEB53-38F9-46F2-844A-C7B280941681}" destId="{8ABC0FF3-5D5E-4C52-A306-0ACB4C9AD26F}" srcOrd="0" destOrd="0" presId="urn:microsoft.com/office/officeart/2018/2/layout/IconVerticalSolidList"/>
    <dgm:cxn modelId="{091DDCCF-8D94-4197-AF0E-9CF3C762DC76}" type="presParOf" srcId="{9E8DEB53-38F9-46F2-844A-C7B280941681}" destId="{9486DD87-40FB-4CD5-B0FB-79B3AB5E965A}" srcOrd="1" destOrd="0" presId="urn:microsoft.com/office/officeart/2018/2/layout/IconVerticalSolidList"/>
    <dgm:cxn modelId="{345903D2-431B-458D-8846-35899116C8D1}" type="presParOf" srcId="{9E8DEB53-38F9-46F2-844A-C7B280941681}" destId="{91F5BE10-AA78-4698-AA34-62F2CB3D4FD5}" srcOrd="2" destOrd="0" presId="urn:microsoft.com/office/officeart/2018/2/layout/IconVerticalSolidList"/>
    <dgm:cxn modelId="{11AEBB92-F2E0-4239-9BC0-690FA9327267}" type="presParOf" srcId="{9E8DEB53-38F9-46F2-844A-C7B280941681}" destId="{B64C22EA-2732-4A92-BFC0-7FDC05BE6CA8}" srcOrd="3" destOrd="0" presId="urn:microsoft.com/office/officeart/2018/2/layout/IconVerticalSolidList"/>
    <dgm:cxn modelId="{EBFEEBE1-C8E0-4948-9E50-B0BCEFCAF5D4}" type="presParOf" srcId="{5CFEFC9D-8DFF-4EC4-9512-9D312510A4DB}" destId="{9A00B89B-4F37-45EA-905A-9E21641650FE}" srcOrd="1" destOrd="0" presId="urn:microsoft.com/office/officeart/2018/2/layout/IconVerticalSolidList"/>
    <dgm:cxn modelId="{0199ACF1-B595-4518-A14C-AEE57AFB15BD}" type="presParOf" srcId="{5CFEFC9D-8DFF-4EC4-9512-9D312510A4DB}" destId="{A1B58C05-A8D7-4EAC-8420-4D1023E702F2}" srcOrd="2" destOrd="0" presId="urn:microsoft.com/office/officeart/2018/2/layout/IconVerticalSolidList"/>
    <dgm:cxn modelId="{FD4D2606-2817-4E64-86F9-D04936E5263C}" type="presParOf" srcId="{A1B58C05-A8D7-4EAC-8420-4D1023E702F2}" destId="{12A9C7E3-9A6F-4704-8C2C-82421898F36B}" srcOrd="0" destOrd="0" presId="urn:microsoft.com/office/officeart/2018/2/layout/IconVerticalSolidList"/>
    <dgm:cxn modelId="{C71F3A2C-817B-4FD7-8292-721490BE9B95}" type="presParOf" srcId="{A1B58C05-A8D7-4EAC-8420-4D1023E702F2}" destId="{A0B48138-FFD8-49BC-A12B-7CB345816B70}" srcOrd="1" destOrd="0" presId="urn:microsoft.com/office/officeart/2018/2/layout/IconVerticalSolidList"/>
    <dgm:cxn modelId="{2EB4CB09-1B81-4C61-8404-AADA7F1CFF4B}" type="presParOf" srcId="{A1B58C05-A8D7-4EAC-8420-4D1023E702F2}" destId="{A7C4D0DE-4246-4A90-B828-E42342C69236}" srcOrd="2" destOrd="0" presId="urn:microsoft.com/office/officeart/2018/2/layout/IconVerticalSolidList"/>
    <dgm:cxn modelId="{B78246AD-AF12-4CE4-AB66-DEEB0063C52E}" type="presParOf" srcId="{A1B58C05-A8D7-4EAC-8420-4D1023E702F2}" destId="{6E08C535-1D89-4C8C-87A0-A841C0C551D6}" srcOrd="3" destOrd="0" presId="urn:microsoft.com/office/officeart/2018/2/layout/IconVerticalSolidList"/>
    <dgm:cxn modelId="{90C7E628-A8F9-473D-9EDB-F8C9878198F4}" type="presParOf" srcId="{5CFEFC9D-8DFF-4EC4-9512-9D312510A4DB}" destId="{ECDEA20C-B85D-48B9-9860-7F5C5087A559}" srcOrd="3" destOrd="0" presId="urn:microsoft.com/office/officeart/2018/2/layout/IconVerticalSolidList"/>
    <dgm:cxn modelId="{A7B1512D-FF6F-4D93-9F07-DAE431210A53}" type="presParOf" srcId="{5CFEFC9D-8DFF-4EC4-9512-9D312510A4DB}" destId="{9DAE8223-93EB-430B-B9B5-5CDCB2AD1772}" srcOrd="4" destOrd="0" presId="urn:microsoft.com/office/officeart/2018/2/layout/IconVerticalSolidList"/>
    <dgm:cxn modelId="{CED2B69E-131A-40BA-BD7C-CCCBC15E3C1F}" type="presParOf" srcId="{9DAE8223-93EB-430B-B9B5-5CDCB2AD1772}" destId="{C209363A-95AF-4A77-B026-567579036A04}" srcOrd="0" destOrd="0" presId="urn:microsoft.com/office/officeart/2018/2/layout/IconVerticalSolidList"/>
    <dgm:cxn modelId="{EABA255F-EA03-4433-8D6F-8F403D5E977D}" type="presParOf" srcId="{9DAE8223-93EB-430B-B9B5-5CDCB2AD1772}" destId="{B5EF93B7-4625-4A12-A14C-759205D40E3E}" srcOrd="1" destOrd="0" presId="urn:microsoft.com/office/officeart/2018/2/layout/IconVerticalSolidList"/>
    <dgm:cxn modelId="{3A3B1F7C-B211-40AC-A193-20BB263FD775}" type="presParOf" srcId="{9DAE8223-93EB-430B-B9B5-5CDCB2AD1772}" destId="{471CD95C-FAA3-4FF8-883B-8466636AE3E5}" srcOrd="2" destOrd="0" presId="urn:microsoft.com/office/officeart/2018/2/layout/IconVerticalSolidList"/>
    <dgm:cxn modelId="{CA736F81-6C30-4D14-9208-A314212DBB3A}" type="presParOf" srcId="{9DAE8223-93EB-430B-B9B5-5CDCB2AD1772}" destId="{53098B34-92E8-4F88-9116-5AE1B136FE2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D0AAFF-5BBF-4ED3-8358-A4BBD2A72318}">
      <dsp:nvSpPr>
        <dsp:cNvPr id="0" name=""/>
        <dsp:cNvSpPr/>
      </dsp:nvSpPr>
      <dsp:spPr>
        <a:xfrm>
          <a:off x="2896" y="143031"/>
          <a:ext cx="2824152" cy="6048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ISS (340 km)</a:t>
          </a:r>
        </a:p>
      </dsp:txBody>
      <dsp:txXfrm>
        <a:off x="2896" y="143031"/>
        <a:ext cx="2824152" cy="604800"/>
      </dsp:txXfrm>
    </dsp:sp>
    <dsp:sp modelId="{0A405130-824D-49F5-B20A-DD253959F5BA}">
      <dsp:nvSpPr>
        <dsp:cNvPr id="0" name=""/>
        <dsp:cNvSpPr/>
      </dsp:nvSpPr>
      <dsp:spPr>
        <a:xfrm>
          <a:off x="2896" y="747831"/>
          <a:ext cx="2824152" cy="201757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Space Shuttle $450 million per mission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Ariane 6 $70 million euros per launch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Atlas V $110 million per launch</a:t>
          </a:r>
        </a:p>
      </dsp:txBody>
      <dsp:txXfrm>
        <a:off x="2896" y="747831"/>
        <a:ext cx="2824152" cy="2017575"/>
      </dsp:txXfrm>
    </dsp:sp>
    <dsp:sp modelId="{8D49A06F-7460-43C3-BE62-3D98EB6B8D72}">
      <dsp:nvSpPr>
        <dsp:cNvPr id="0" name=""/>
        <dsp:cNvSpPr/>
      </dsp:nvSpPr>
      <dsp:spPr>
        <a:xfrm>
          <a:off x="3222429" y="143031"/>
          <a:ext cx="2824152" cy="6048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Moon (384,000 km)</a:t>
          </a:r>
        </a:p>
      </dsp:txBody>
      <dsp:txXfrm>
        <a:off x="3222429" y="143031"/>
        <a:ext cx="2824152" cy="604800"/>
      </dsp:txXfrm>
    </dsp:sp>
    <dsp:sp modelId="{DCFEBC80-021E-4456-BF0C-0CD0FFF375EC}">
      <dsp:nvSpPr>
        <dsp:cNvPr id="0" name=""/>
        <dsp:cNvSpPr/>
      </dsp:nvSpPr>
      <dsp:spPr>
        <a:xfrm>
          <a:off x="3222429" y="747831"/>
          <a:ext cx="2824152" cy="201757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Artemis $1.6 billion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 err="1"/>
            <a:t>Chang’e</a:t>
          </a:r>
          <a:r>
            <a:rPr lang="en-US" sz="2100" kern="1200" dirty="0"/>
            <a:t> 4 $~ billion</a:t>
          </a:r>
        </a:p>
      </dsp:txBody>
      <dsp:txXfrm>
        <a:off x="3222429" y="747831"/>
        <a:ext cx="2824152" cy="2017575"/>
      </dsp:txXfrm>
    </dsp:sp>
    <dsp:sp modelId="{44199747-5B8C-4215-BC1D-624F2C28FE89}">
      <dsp:nvSpPr>
        <dsp:cNvPr id="0" name=""/>
        <dsp:cNvSpPr/>
      </dsp:nvSpPr>
      <dsp:spPr>
        <a:xfrm>
          <a:off x="6441963" y="143031"/>
          <a:ext cx="2824152" cy="6048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Mars (206 million km)</a:t>
          </a:r>
        </a:p>
      </dsp:txBody>
      <dsp:txXfrm>
        <a:off x="6441963" y="143031"/>
        <a:ext cx="2824152" cy="604800"/>
      </dsp:txXfrm>
    </dsp:sp>
    <dsp:sp modelId="{9EA31882-E9EC-4BD1-B988-6F3D64BFBD65}">
      <dsp:nvSpPr>
        <dsp:cNvPr id="0" name=""/>
        <dsp:cNvSpPr/>
      </dsp:nvSpPr>
      <dsp:spPr>
        <a:xfrm>
          <a:off x="6441963" y="747831"/>
          <a:ext cx="2824152" cy="201757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/>
            <a:t>Curiosity $2.5 billion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SpaceX $10 billion </a:t>
          </a:r>
        </a:p>
      </dsp:txBody>
      <dsp:txXfrm>
        <a:off x="6441963" y="747831"/>
        <a:ext cx="2824152" cy="20175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BC0FF3-5D5E-4C52-A306-0ACB4C9AD26F}">
      <dsp:nvSpPr>
        <dsp:cNvPr id="0" name=""/>
        <dsp:cNvSpPr/>
      </dsp:nvSpPr>
      <dsp:spPr>
        <a:xfrm>
          <a:off x="0" y="454"/>
          <a:ext cx="10058399" cy="10642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86DD87-40FB-4CD5-B0FB-79B3AB5E965A}">
      <dsp:nvSpPr>
        <dsp:cNvPr id="0" name=""/>
        <dsp:cNvSpPr/>
      </dsp:nvSpPr>
      <dsp:spPr>
        <a:xfrm>
          <a:off x="321920" y="239899"/>
          <a:ext cx="585310" cy="5853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4C22EA-2732-4A92-BFC0-7FDC05BE6CA8}">
      <dsp:nvSpPr>
        <dsp:cNvPr id="0" name=""/>
        <dsp:cNvSpPr/>
      </dsp:nvSpPr>
      <dsp:spPr>
        <a:xfrm>
          <a:off x="1229151" y="454"/>
          <a:ext cx="8829248" cy="1064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628" tIns="112628" rIns="112628" bIns="11262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There won’t be any profit from space mining for at least several more decades</a:t>
          </a:r>
        </a:p>
      </dsp:txBody>
      <dsp:txXfrm>
        <a:off x="1229151" y="454"/>
        <a:ext cx="8829248" cy="1064200"/>
      </dsp:txXfrm>
    </dsp:sp>
    <dsp:sp modelId="{12A9C7E3-9A6F-4704-8C2C-82421898F36B}">
      <dsp:nvSpPr>
        <dsp:cNvPr id="0" name=""/>
        <dsp:cNvSpPr/>
      </dsp:nvSpPr>
      <dsp:spPr>
        <a:xfrm>
          <a:off x="0" y="1330705"/>
          <a:ext cx="10058399" cy="10642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B48138-FFD8-49BC-A12B-7CB345816B70}">
      <dsp:nvSpPr>
        <dsp:cNvPr id="0" name=""/>
        <dsp:cNvSpPr/>
      </dsp:nvSpPr>
      <dsp:spPr>
        <a:xfrm>
          <a:off x="321920" y="1570150"/>
          <a:ext cx="585310" cy="5853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08C535-1D89-4C8C-87A0-A841C0C551D6}">
      <dsp:nvSpPr>
        <dsp:cNvPr id="0" name=""/>
        <dsp:cNvSpPr/>
      </dsp:nvSpPr>
      <dsp:spPr>
        <a:xfrm>
          <a:off x="1229151" y="1330705"/>
          <a:ext cx="8829248" cy="1064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628" tIns="112628" rIns="112628" bIns="11262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Too high of an upfront cost with no profit/ high risk</a:t>
          </a:r>
        </a:p>
      </dsp:txBody>
      <dsp:txXfrm>
        <a:off x="1229151" y="1330705"/>
        <a:ext cx="8829248" cy="1064200"/>
      </dsp:txXfrm>
    </dsp:sp>
    <dsp:sp modelId="{C209363A-95AF-4A77-B026-567579036A04}">
      <dsp:nvSpPr>
        <dsp:cNvPr id="0" name=""/>
        <dsp:cNvSpPr/>
      </dsp:nvSpPr>
      <dsp:spPr>
        <a:xfrm>
          <a:off x="0" y="2660956"/>
          <a:ext cx="10058399" cy="10642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EF93B7-4625-4A12-A14C-759205D40E3E}">
      <dsp:nvSpPr>
        <dsp:cNvPr id="0" name=""/>
        <dsp:cNvSpPr/>
      </dsp:nvSpPr>
      <dsp:spPr>
        <a:xfrm>
          <a:off x="321920" y="2900401"/>
          <a:ext cx="585310" cy="5853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098B34-92E8-4F88-9116-5AE1B136FE2B}">
      <dsp:nvSpPr>
        <dsp:cNvPr id="0" name=""/>
        <dsp:cNvSpPr/>
      </dsp:nvSpPr>
      <dsp:spPr>
        <a:xfrm>
          <a:off x="1229151" y="2660956"/>
          <a:ext cx="8829248" cy="1064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628" tIns="112628" rIns="112628" bIns="11262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European Space Agency and ISS are examples of successful international agencies making it into space</a:t>
          </a:r>
        </a:p>
      </dsp:txBody>
      <dsp:txXfrm>
        <a:off x="1229151" y="2660956"/>
        <a:ext cx="8829248" cy="1064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DDBA8-127A-4BAF-A765-EBB14CC8F873}" type="datetimeFigureOut">
              <a:rPr lang="en-US" smtClean="0"/>
              <a:t>2/21/2020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F223F-816E-4578-9557-E259DDF43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381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2/21/2020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680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65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0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35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962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21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2/21/2020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63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2/21/2020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04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2/21/2020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40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2/21/2020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96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7756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50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200" b="1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package" Target="../embeddings/Microsoft_Excel_Worksheet.xlsx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sa.gov/centers/kennedy/about/information/shuttle_faq.html#311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://www.arianespace.com/about-us-corporate-information/Annual-Report-2014-E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BD946D-9411-4561-859B-512CB87336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00" b="120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24BF6-683C-4A2D-A6D2-18D1900842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1630906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Space Mining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3B3A77-ED83-4934-B900-A8B6E7972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3990546"/>
            <a:ext cx="4775075" cy="55965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Caroline Im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9A8119A-8CBA-4D25-9CA5-16EF6C1BE1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4199039"/>
              </p:ext>
            </p:extLst>
          </p:nvPr>
        </p:nvGraphicFramePr>
        <p:xfrm>
          <a:off x="5481638" y="3232150"/>
          <a:ext cx="12287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" name="Worksheet" r:id="rId4" imgW="1228690" imgH="390708" progId="Excel.Sheet.12">
                  <p:embed/>
                </p:oleObj>
              </mc:Choice>
              <mc:Fallback>
                <p:oleObj name="Worksheet" r:id="rId4" imgW="1228690" imgH="390708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9A8119A-8CBA-4D25-9CA5-16EF6C1BE1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81638" y="3232150"/>
                        <a:ext cx="1228725" cy="390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7675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4EC7E010-C712-408D-9787-0842AFC9F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0503FCEF-A9BA-4991-9220-E36615FB8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 useBgFill="1">
        <p:nvSpPr>
          <p:cNvPr id="20" name="Rectangle 14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677DC6-7F89-45F2-9884-EDEF69E4F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0093" y="374904"/>
            <a:ext cx="8931814" cy="596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62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B11D0-30DC-4A8B-95B3-91FD2D209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Highest Costs is leaving earth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6791A-B0B1-444C-9931-E09175304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hydrogen (H2), oxygen (O2)</a:t>
            </a:r>
          </a:p>
          <a:p>
            <a:r>
              <a:rPr lang="en-US" dirty="0"/>
              <a:t>hydrazine (N</a:t>
            </a:r>
            <a:r>
              <a:rPr lang="en-US" baseline="-25000" dirty="0"/>
              <a:t>2</a:t>
            </a:r>
            <a:r>
              <a:rPr lang="en-US" dirty="0"/>
              <a:t>H</a:t>
            </a:r>
            <a:r>
              <a:rPr lang="en-US" baseline="-25000" dirty="0"/>
              <a:t>4)</a:t>
            </a:r>
            <a:r>
              <a:rPr lang="en-US" dirty="0"/>
              <a:t> </a:t>
            </a:r>
            <a:r>
              <a:rPr lang="en-US" dirty="0" err="1"/>
              <a:t>monomethylhydrazine</a:t>
            </a:r>
            <a:r>
              <a:rPr lang="en-US" dirty="0"/>
              <a:t> CH</a:t>
            </a:r>
            <a:r>
              <a:rPr lang="en-US" baseline="-25000" dirty="0"/>
              <a:t>3</a:t>
            </a:r>
            <a:r>
              <a:rPr lang="en-US" dirty="0"/>
              <a:t>(NH)NH</a:t>
            </a:r>
            <a:r>
              <a:rPr lang="en-US" baseline="-25000" dirty="0"/>
              <a:t>2</a:t>
            </a:r>
            <a:r>
              <a:rPr lang="en-US" dirty="0"/>
              <a:t>, and nitrogen tetroxide (N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4</a:t>
            </a:r>
            <a:r>
              <a:rPr lang="en-US" dirty="0"/>
              <a:t>) </a:t>
            </a:r>
          </a:p>
          <a:p>
            <a:r>
              <a:rPr lang="en-US" dirty="0"/>
              <a:t>100:1 fuel to weight ratio</a:t>
            </a:r>
          </a:p>
          <a:p>
            <a:r>
              <a:rPr lang="en-US" dirty="0"/>
              <a:t>Ex. Space shuttle: The total weight is 4.3 </a:t>
            </a:r>
            <a:r>
              <a:rPr lang="en-US" dirty="0" err="1"/>
              <a:t>lb</a:t>
            </a:r>
            <a:r>
              <a:rPr lang="en-US" dirty="0"/>
              <a:t>, 160,000 </a:t>
            </a:r>
            <a:r>
              <a:rPr lang="en-US" dirty="0" err="1"/>
              <a:t>lb</a:t>
            </a:r>
            <a:r>
              <a:rPr lang="en-US" dirty="0"/>
              <a:t> shuttle</a:t>
            </a:r>
          </a:p>
          <a:p>
            <a:r>
              <a:rPr lang="en-US" dirty="0"/>
              <a:t>Fuel is nonrenewable</a:t>
            </a:r>
          </a:p>
          <a:p>
            <a:r>
              <a:rPr lang="en-US" dirty="0"/>
              <a:t>Liquid Hydrogen and Oxygen have to be kept in cryogenic tubes, no way to store them in space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85EB2E-F9B7-4D54-A182-7621BF717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https://www.nasa.gov/centers/kennedy/about/information/shuttle_faq.html#311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175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9D6CD28-D147-4DC0-A5FF-335351C7D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CDDF69-9963-4CB8-8441-2D6CA2C66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190" y="457199"/>
            <a:ext cx="11281609" cy="21461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B53A5F-63B3-4E86-93F7-275390D70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738" y="620453"/>
            <a:ext cx="10954512" cy="1819656"/>
          </a:xfrm>
          <a:prstGeom prst="rect">
            <a:avLst/>
          </a:prstGeom>
          <a:noFill/>
          <a:ln w="6350" cap="sq" cmpd="sng" algn="ctr">
            <a:solidFill>
              <a:schemeClr val="bg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C2D7A6-CC25-4944-93A3-78CC07A4D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794" y="844481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Costs per destination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EE82D09-D80C-4F59-BE89-1EC9DC51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66800" y="6035040"/>
            <a:ext cx="5816600" cy="365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https://www.nasa.gov/centers/kennedy/about/information/shuttle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/>
              <a:t> </a:t>
            </a:r>
            <a:r>
              <a:rPr lang="en-US" sz="700" i="1">
                <a:hlinkClick r:id="rId2"/>
              </a:rPr>
              <a:t>014 Annual Report</a:t>
            </a:r>
            <a:r>
              <a:rPr lang="en-US" sz="700" i="1"/>
              <a:t> (PDF) (Report). </a:t>
            </a:r>
            <a:r>
              <a:rPr lang="en-US" sz="700" i="1" err="1"/>
              <a:t>Courcouronnes</a:t>
            </a:r>
            <a:r>
              <a:rPr lang="en-US" sz="700" i="1"/>
              <a:t>, France: Arianespace. 15 June 2015.</a:t>
            </a:r>
            <a:endParaRPr lang="en-US" sz="70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2781CF0D-DFAE-45E4-9EF0-CACC21FB46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003922"/>
              </p:ext>
            </p:extLst>
          </p:nvPr>
        </p:nvGraphicFramePr>
        <p:xfrm>
          <a:off x="1473200" y="3060562"/>
          <a:ext cx="9269012" cy="2908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96711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tint val="95000"/>
              </a:schemeClr>
              <a:schemeClr val="bg1">
                <a:shade val="92000"/>
                <a:satMod val="115000"/>
              </a:schemeClr>
            </a:duotone>
          </a:blip>
          <a:tile tx="0" ty="0" sx="60000" sy="6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EC7E010-C712-408D-9787-0842AFC9F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503FCEF-A9BA-4991-9220-E36615FB8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42D79A2-907A-4073-97D8-196D885A86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4271" y="794269"/>
            <a:ext cx="6843457" cy="526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A03FAD5-C97C-4D9E-80DD-83A9255E8AF7}"/>
              </a:ext>
            </a:extLst>
          </p:cNvPr>
          <p:cNvSpPr/>
          <p:nvPr/>
        </p:nvSpPr>
        <p:spPr>
          <a:xfrm>
            <a:off x="2569115" y="927652"/>
            <a:ext cx="7250745" cy="123245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D3D8E7A-2100-4300-8DC4-26B477ACA976}"/>
              </a:ext>
            </a:extLst>
          </p:cNvPr>
          <p:cNvSpPr/>
          <p:nvPr/>
        </p:nvSpPr>
        <p:spPr>
          <a:xfrm>
            <a:off x="3811333" y="2160104"/>
            <a:ext cx="2093843" cy="123245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E5C203E-1E33-4E8D-ABC0-49743BE0B47A}"/>
              </a:ext>
            </a:extLst>
          </p:cNvPr>
          <p:cNvSpPr/>
          <p:nvPr/>
        </p:nvSpPr>
        <p:spPr>
          <a:xfrm>
            <a:off x="4200939" y="3630300"/>
            <a:ext cx="2093843" cy="156455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DF66B7-97EC-4224-B026-4A42F015FE04}"/>
              </a:ext>
            </a:extLst>
          </p:cNvPr>
          <p:cNvSpPr/>
          <p:nvPr/>
        </p:nvSpPr>
        <p:spPr>
          <a:xfrm rot="20018407">
            <a:off x="96904" y="2592918"/>
            <a:ext cx="36070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Aqua regia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9D26B5-439E-4230-AA95-17EF34662A03}"/>
              </a:ext>
            </a:extLst>
          </p:cNvPr>
          <p:cNvSpPr/>
          <p:nvPr/>
        </p:nvSpPr>
        <p:spPr>
          <a:xfrm rot="675138">
            <a:off x="8329450" y="2257808"/>
            <a:ext cx="360703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Gravity required</a:t>
            </a:r>
          </a:p>
        </p:txBody>
      </p:sp>
    </p:spTree>
    <p:extLst>
      <p:ext uri="{BB962C8B-B14F-4D97-AF65-F5344CB8AC3E}">
        <p14:creationId xmlns:p14="http://schemas.microsoft.com/office/powerpoint/2010/main" val="44073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6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70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0EA7F0A-7A01-4A3E-8DB5-C01B6EBCD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"/>
          <a:stretch/>
        </p:blipFill>
        <p:spPr bwMode="auto">
          <a:xfrm>
            <a:off x="20" y="10"/>
            <a:ext cx="639264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3" name="Rectangle 72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4" name="Rectangle 74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E43C26-F822-47CD-BAE1-EE4F76F29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en-US" sz="4000"/>
              <a:t>Making a profit off Platinum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69912-9FE1-48AE-9C8B-267A5B5C6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 fontScale="70000" lnSpcReduction="20000"/>
          </a:bodyPr>
          <a:lstStyle/>
          <a:p>
            <a:r>
              <a:rPr lang="en-US" sz="2000" dirty="0"/>
              <a:t>Osiris-Rex</a:t>
            </a:r>
          </a:p>
          <a:p>
            <a:r>
              <a:rPr lang="en-US" sz="2000" dirty="0"/>
              <a:t>Sample of  </a:t>
            </a:r>
            <a:r>
              <a:rPr lang="en-US" sz="2000" dirty="0" err="1"/>
              <a:t>Bennu</a:t>
            </a:r>
            <a:endParaRPr lang="en-US" sz="2000" dirty="0"/>
          </a:p>
          <a:p>
            <a:r>
              <a:rPr lang="en-US" sz="2000" dirty="0"/>
              <a:t>$800 million + $183.5 million = $983.5 million</a:t>
            </a:r>
          </a:p>
          <a:p>
            <a:r>
              <a:rPr lang="en-US" sz="2000" dirty="0"/>
              <a:t>60 g- 2 kg </a:t>
            </a:r>
          </a:p>
          <a:p>
            <a:r>
              <a:rPr lang="en-US" sz="2000" dirty="0"/>
              <a:t>3-5 ppm iron meteorites, M-asteroids</a:t>
            </a:r>
          </a:p>
          <a:p>
            <a:r>
              <a:rPr lang="en-US" sz="2000" dirty="0"/>
              <a:t>1 ppm stony meteorites, S-asteroids</a:t>
            </a:r>
          </a:p>
          <a:p>
            <a:r>
              <a:rPr lang="en-US" sz="2000" dirty="0"/>
              <a:t>0.0005% of 2 kg = .01 g</a:t>
            </a:r>
          </a:p>
          <a:p>
            <a:r>
              <a:rPr lang="en-US" sz="2000" dirty="0"/>
              <a:t>Today’s price $31.59/g * .01g =  $.31 of profit</a:t>
            </a:r>
          </a:p>
          <a:p>
            <a:r>
              <a:rPr lang="en-US" sz="2000" dirty="0"/>
              <a:t>Operating at a loss of $983.5 million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24C5D-A99A-41A0-8F64-58C769E01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082" y="5924382"/>
            <a:ext cx="4723229" cy="365760"/>
          </a:xfrm>
        </p:spPr>
        <p:txBody>
          <a:bodyPr/>
          <a:lstStyle/>
          <a:p>
            <a:r>
              <a:rPr lang="en-US" dirty="0" err="1"/>
              <a:t>Nichiporuk</a:t>
            </a:r>
            <a:r>
              <a:rPr lang="en-US" dirty="0"/>
              <a:t>, The Distribution of Platinum and Palladium Metals in Iron Meteorites</a:t>
            </a:r>
          </a:p>
        </p:txBody>
      </p:sp>
    </p:spTree>
    <p:extLst>
      <p:ext uri="{BB962C8B-B14F-4D97-AF65-F5344CB8AC3E}">
        <p14:creationId xmlns:p14="http://schemas.microsoft.com/office/powerpoint/2010/main" val="776010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82DDD-E609-4805-8D7B-68FC23C88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asteroid’s return to shareholders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E563F-A30E-4A59-8749-007549AB0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Asteroid 16 Psyche, largest iron meteorite in asteroid belt</a:t>
            </a:r>
          </a:p>
          <a:p>
            <a:r>
              <a:rPr lang="en-US" dirty="0"/>
              <a:t>200 km, 2.72 × 10^19 kg *.0005% ~ 1.36*10^14 kg</a:t>
            </a:r>
          </a:p>
          <a:p>
            <a:r>
              <a:rPr lang="en-US" dirty="0"/>
              <a:t>$4.29*10^18 * 76%  ~ $3.26*10^18</a:t>
            </a:r>
          </a:p>
          <a:p>
            <a:r>
              <a:rPr lang="en-US" dirty="0"/>
              <a:t>Expected(R)=RFR+</a:t>
            </a:r>
            <a:r>
              <a:rPr lang="el-GR" i="1" dirty="0"/>
              <a:t>β</a:t>
            </a:r>
            <a:r>
              <a:rPr lang="en-US" dirty="0"/>
              <a:t>stock​×(</a:t>
            </a:r>
            <a:r>
              <a:rPr lang="en-US" dirty="0" err="1"/>
              <a:t>Rmarket</a:t>
            </a:r>
            <a:r>
              <a:rPr lang="en-US" dirty="0"/>
              <a:t>​−RFR) </a:t>
            </a:r>
          </a:p>
          <a:p>
            <a:r>
              <a:rPr lang="en-US" dirty="0"/>
              <a:t>This is after 30-40 years</a:t>
            </a:r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E5736E-9348-4412-9DBC-5BB31CC16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475" y="2108323"/>
            <a:ext cx="4657725" cy="2295525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C322715-3BA6-40AD-B4A7-80F3E897DC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607598"/>
              </p:ext>
            </p:extLst>
          </p:nvPr>
        </p:nvGraphicFramePr>
        <p:xfrm>
          <a:off x="2206869" y="4079520"/>
          <a:ext cx="2237642" cy="1962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2611">
                  <a:extLst>
                    <a:ext uri="{9D8B030D-6E8A-4147-A177-3AD203B41FA5}">
                      <a16:colId xmlns:a16="http://schemas.microsoft.com/office/drawing/2014/main" val="626065873"/>
                    </a:ext>
                  </a:extLst>
                </a:gridCol>
                <a:gridCol w="1405031">
                  <a:extLst>
                    <a:ext uri="{9D8B030D-6E8A-4147-A177-3AD203B41FA5}">
                      <a16:colId xmlns:a16="http://schemas.microsoft.com/office/drawing/2014/main" val="4064463728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>
                        <a:buClr>
                          <a:schemeClr val="tx1"/>
                        </a:buClr>
                        <a:buSzPts val="1500"/>
                        <a:buFont typeface="Garamond" panose="02020404030301010803" pitchFamily="18" charset="0"/>
                        <a:buNone/>
                      </a:pPr>
                      <a:r>
                        <a:rPr lang="en-US" sz="1600" dirty="0"/>
                        <a:t>$3.26*10^18</a:t>
                      </a:r>
                      <a:endParaRPr lang="en-US" sz="1500" b="0" i="0" u="none" strike="noStrike" dirty="0">
                        <a:solidFill>
                          <a:srgbClr val="262626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L="171450" marR="9525" marT="9525" marB="0" anchor="ctr"/>
                </a:tc>
                <a:extLst>
                  <a:ext uri="{0D108BD9-81ED-4DB2-BD59-A6C34878D82A}">
                    <a16:rowId xmlns:a16="http://schemas.microsoft.com/office/drawing/2014/main" val="78972763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debt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1.26E+14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5232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beta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04542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expected risk premium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96%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68929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treasury bill rate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599358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97116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a.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er = rf + b*(mr-rfr)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681106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</a:rPr>
                        <a:t>193.54%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8362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9350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4" name="Rectangle 70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5" name="Rectangle 72">
            <a:extLst>
              <a:ext uri="{FF2B5EF4-FFF2-40B4-BE49-F238E27FC236}">
                <a16:creationId xmlns:a16="http://schemas.microsoft.com/office/drawing/2014/main" id="{FB65ABA3-820C-4D75-9437-9EFA1ADFE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5126" name="Rectangle 74">
            <a:extLst>
              <a:ext uri="{FF2B5EF4-FFF2-40B4-BE49-F238E27FC236}">
                <a16:creationId xmlns:a16="http://schemas.microsoft.com/office/drawing/2014/main" id="{036BF2FB-90D8-48DB-BD34-D040CDCFF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5127" name="Rectangle 76">
            <a:extLst>
              <a:ext uri="{FF2B5EF4-FFF2-40B4-BE49-F238E27FC236}">
                <a16:creationId xmlns:a16="http://schemas.microsoft.com/office/drawing/2014/main" id="{D5851415-CF4E-4C41-9E36-04E444B51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8" name="Rectangle 78">
            <a:extLst>
              <a:ext uri="{FF2B5EF4-FFF2-40B4-BE49-F238E27FC236}">
                <a16:creationId xmlns:a16="http://schemas.microsoft.com/office/drawing/2014/main" id="{4B516B89-DEA0-4832-8C56-F048168DAD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646" y="413053"/>
            <a:ext cx="8212114" cy="6064596"/>
          </a:xfrm>
          <a:prstGeom prst="rect">
            <a:avLst/>
          </a:prstGeom>
          <a:solidFill>
            <a:srgbClr val="FFFFFF"/>
          </a:solidFill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5122" name="Picture 2" descr="File:The image shows the distribution of surface ice at the Moon's south pole (left) and north pole (right).webp">
            <a:extLst>
              <a:ext uri="{FF2B5EF4-FFF2-40B4-BE49-F238E27FC236}">
                <a16:creationId xmlns:a16="http://schemas.microsoft.com/office/drawing/2014/main" id="{DC1DFB3A-F597-468F-B328-50C679E7F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47"/>
          <a:stretch/>
        </p:blipFill>
        <p:spPr bwMode="auto">
          <a:xfrm>
            <a:off x="582639" y="578707"/>
            <a:ext cx="7882128" cy="573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3EA2D33E-BAA2-467B-80B0-8887D9A99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067C508-2065-42E3-98D2-F3A9B8339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4978" y="402336"/>
            <a:ext cx="2596896" cy="605332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1D304E-E998-46F7-9CE0-792688BD5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801" y="612843"/>
            <a:ext cx="2312480" cy="87529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moon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268D33-B27B-465D-B890-E0BE6A2F9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250" y="5750020"/>
            <a:ext cx="4572000" cy="3657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457200"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https://www.jpl.nasa.gov/news/news.php?feature=7218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047DC-7930-4002-912D-C4DE61740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21801" y="2149813"/>
            <a:ext cx="2312479" cy="4046706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100000"/>
              </a:lnSpc>
              <a:buFont typeface="Garamond" pitchFamily="18" charset="0"/>
              <a:buChar char="◦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Much closer, much cheaper</a:t>
            </a:r>
          </a:p>
          <a:p>
            <a:pPr indent="-182880">
              <a:lnSpc>
                <a:spcPct val="100000"/>
              </a:lnSpc>
              <a:buFont typeface="Garamond" pitchFamily="18" charset="0"/>
              <a:buChar char="◦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Water</a:t>
            </a:r>
          </a:p>
          <a:p>
            <a:pPr indent="-182880">
              <a:lnSpc>
                <a:spcPct val="100000"/>
              </a:lnSpc>
              <a:buFont typeface="Garamond" pitchFamily="18" charset="0"/>
              <a:buChar char="◦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Helium</a:t>
            </a:r>
          </a:p>
          <a:p>
            <a:pPr indent="-182880">
              <a:lnSpc>
                <a:spcPct val="100000"/>
              </a:lnSpc>
              <a:buFont typeface="Garamond" pitchFamily="18" charset="0"/>
              <a:buChar char="◦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Jumping off point</a:t>
            </a:r>
          </a:p>
          <a:p>
            <a:pPr indent="-182880">
              <a:lnSpc>
                <a:spcPct val="100000"/>
              </a:lnSpc>
              <a:buFont typeface="Garamond" pitchFamily="18" charset="0"/>
              <a:buChar char="◦"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Refuel</a:t>
            </a:r>
          </a:p>
          <a:p>
            <a:pPr indent="-182880">
              <a:lnSpc>
                <a:spcPct val="100000"/>
              </a:lnSpc>
              <a:buFont typeface="Garamond" pitchFamily="18" charset="0"/>
              <a:buChar char="◦"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412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39EC50A-248F-46D1-97CD-65A2766F7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4C843F0-96F8-4DFC-93E8-E3533F223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pic>
        <p:nvPicPr>
          <p:cNvPr id="6146" name="Picture 2" descr="Artemis timeline 2020 - 2024">
            <a:extLst>
              <a:ext uri="{FF2B5EF4-FFF2-40B4-BE49-F238E27FC236}">
                <a16:creationId xmlns:a16="http://schemas.microsoft.com/office/drawing/2014/main" id="{32ED8B92-276B-4419-9D64-BCBE9DD00B01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819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1CC4D-592D-4FE6-A22E-E22065068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Helium - 3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17662-51E2-4DB4-A9FF-8C89E7CFF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Also scarce- solar winds mixed with regolith</a:t>
            </a:r>
          </a:p>
          <a:p>
            <a:r>
              <a:rPr lang="en-US" dirty="0"/>
              <a:t>5-80 ppb</a:t>
            </a:r>
          </a:p>
          <a:p>
            <a:r>
              <a:rPr lang="en-US" dirty="0"/>
              <a:t>Fusion process</a:t>
            </a:r>
          </a:p>
          <a:p>
            <a:r>
              <a:rPr lang="en-US" dirty="0"/>
              <a:t>Heated to 600 C</a:t>
            </a:r>
          </a:p>
          <a:p>
            <a:r>
              <a:rPr lang="en-US" dirty="0"/>
              <a:t>Reaction is 70% efficient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82D19C-F396-488B-8524-B58416979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698" y="2380143"/>
            <a:ext cx="4143375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08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34" y="237744"/>
            <a:ext cx="2926080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00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EAAC19-BF12-4DF6-9422-0C40CBB48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334" y="748604"/>
            <a:ext cx="2312480" cy="1065659"/>
          </a:xfrm>
        </p:spPr>
        <p:txBody>
          <a:bodyPr anchor="b">
            <a:normAutofit/>
          </a:bodyPr>
          <a:lstStyle/>
          <a:p>
            <a:r>
              <a:rPr lang="en-US" sz="2000" dirty="0"/>
              <a:t>Ceres (and other C-type asteroids)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6E24C-D44D-4052-A247-9605D6EC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335" y="1989572"/>
            <a:ext cx="2312479" cy="4295134"/>
          </a:xfrm>
        </p:spPr>
        <p:txBody>
          <a:bodyPr>
            <a:normAutofit fontScale="62500" lnSpcReduction="20000"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High in NH</a:t>
            </a:r>
            <a:r>
              <a:rPr lang="en-US" sz="2000" baseline="-25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and Mg-phyllosilicates and carbonates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Never heated above 20 C Salts and water-ice</a:t>
            </a:r>
          </a:p>
          <a:p>
            <a:r>
              <a:rPr lang="en-US" sz="2000" dirty="0"/>
              <a:t>Redder colors indicate places on Ceres' surface that reflect light strongly in the infrared, while bluish colors indicate enhanced reflectivity at short (bluer) wavelengths; green indicates places where albedo is strongly enhanced. Polar regions are affected by bad illumination conditions, thus photometric correction does not work properly in those areas.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764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0CC833D-7F29-4CCE-85F8-ADF7E99BB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9422" y="1507071"/>
            <a:ext cx="7237877" cy="387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76593A-C9DA-4FBA-9348-690A1D4FA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66175" y="6105845"/>
            <a:ext cx="5816600" cy="36576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Image Credit: NASA/JPL-Caltech/UCLA/MPS/DLR/IDA</a:t>
            </a:r>
          </a:p>
        </p:txBody>
      </p:sp>
    </p:spTree>
    <p:extLst>
      <p:ext uri="{BB962C8B-B14F-4D97-AF65-F5344CB8AC3E}">
        <p14:creationId xmlns:p14="http://schemas.microsoft.com/office/powerpoint/2010/main" val="3330578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76E92D59-FD1B-47BC-9D02-0F3B959A6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92AE646-CC19-4A1F-900B-E512D06A7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14E4F834-34CB-4787-920F-CD1E1B8BC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DED5E5-B1BF-4296-BC6B-508245EF7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830" y="727823"/>
            <a:ext cx="3579088" cy="5402353"/>
          </a:xfrm>
        </p:spPr>
        <p:txBody>
          <a:bodyPr>
            <a:normAutofit/>
          </a:bodyPr>
          <a:lstStyle/>
          <a:p>
            <a:r>
              <a:rPr lang="en-US" dirty="0"/>
              <a:t>Why do people want to mine space?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E87EF-B811-4CC6-A736-A6C68658B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286" y="727823"/>
            <a:ext cx="6824871" cy="3072900"/>
          </a:xfrm>
        </p:spPr>
        <p:txBody>
          <a:bodyPr anchor="ctr">
            <a:normAutofit/>
          </a:bodyPr>
          <a:lstStyle/>
          <a:p>
            <a:r>
              <a:rPr lang="en-US" sz="3600" dirty="0"/>
              <a:t>Altruistic/ environmental reasons</a:t>
            </a:r>
          </a:p>
          <a:p>
            <a:r>
              <a:rPr lang="en-US" sz="3600" dirty="0"/>
              <a:t>Because it’s cool</a:t>
            </a:r>
          </a:p>
          <a:p>
            <a:r>
              <a:rPr lang="en-US" sz="3600" dirty="0"/>
              <a:t>Money</a:t>
            </a:r>
          </a:p>
          <a:p>
            <a:endParaRPr lang="en-US" dirty="0"/>
          </a:p>
        </p:txBody>
      </p:sp>
      <p:pic>
        <p:nvPicPr>
          <p:cNvPr id="3074" name="Picture 2" descr="Image result for weyland yutani">
            <a:extLst>
              <a:ext uri="{FF2B5EF4-FFF2-40B4-BE49-F238E27FC236}">
                <a16:creationId xmlns:a16="http://schemas.microsoft.com/office/drawing/2014/main" id="{0C2B7D36-9467-4126-89BC-136324137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37649" y="4063117"/>
            <a:ext cx="4306373" cy="206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18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1BA23-03E7-4EB9-B18A-E96D3722F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Government vs Private</a:t>
            </a:r>
          </a:p>
        </p:txBody>
      </p:sp>
      <p:graphicFrame>
        <p:nvGraphicFramePr>
          <p:cNvPr id="27" name="Content Placeholder 18">
            <a:extLst>
              <a:ext uri="{FF2B5EF4-FFF2-40B4-BE49-F238E27FC236}">
                <a16:creationId xmlns:a16="http://schemas.microsoft.com/office/drawing/2014/main" id="{1FE2E8DB-E93D-409F-9D24-A6C72930C5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0426866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9837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EB72A9B-FD82-4F09-BF1E-D39311D3A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39B371-6E4E-4070-AB4E-4D788405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37DAED-8BFE-4563-BB45-B5E554D70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C3310-2C5E-4BB4-9E9E-C6134530B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Socialist Space Race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AC441C0-AE28-4D38-9667-E95599A29C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2729724"/>
              </p:ext>
            </p:extLst>
          </p:nvPr>
        </p:nvGraphicFramePr>
        <p:xfrm>
          <a:off x="1066800" y="2310063"/>
          <a:ext cx="10058400" cy="3725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4641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3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122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55992AE-C734-4F7F-9D3E-4544AA114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373" y="882398"/>
            <a:ext cx="5706532" cy="5121612"/>
          </a:xfrm>
          <a:prstGeom prst="rect">
            <a:avLst/>
          </a:prstGeom>
        </p:spPr>
      </p:pic>
      <p:sp>
        <p:nvSpPr>
          <p:cNvPr id="34" name="Rectangle 27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56699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ontent Placeholder 20">
            <a:extLst>
              <a:ext uri="{FF2B5EF4-FFF2-40B4-BE49-F238E27FC236}">
                <a16:creationId xmlns:a16="http://schemas.microsoft.com/office/drawing/2014/main" id="{E5F9A175-5E0D-497A-B5A2-7BE25AC74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1801" y="2149813"/>
            <a:ext cx="2312479" cy="3854197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Blue Origin</a:t>
            </a:r>
          </a:p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Lunar settlements</a:t>
            </a:r>
          </a:p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Earth becomes a nature reserve</a:t>
            </a:r>
          </a:p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Mining is very polluting</a:t>
            </a:r>
          </a:p>
          <a:p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222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E537B6-098D-494F-9A54-F22CD0977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328FD4-8F4F-45D0-B179-C09F34FF8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082" y="407588"/>
            <a:ext cx="5532146" cy="6066184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27DF448-AEE1-46F1-8522-46ED9FC6D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40" y="1025354"/>
            <a:ext cx="6217334" cy="478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D22A8B8-E29F-4EB2-95D4-3C24EF234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1EF9F5-BAA7-45A5-BD84-F3184FCED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048E2-2F3A-4410-812B-52083EDA4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dirty="0"/>
              <a:t>Platinum and PGM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B5C89-C4CB-4187-837C-4BE81A4A2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19"/>
            <a:ext cx="4602152" cy="3557805"/>
          </a:xfrm>
        </p:spPr>
        <p:txBody>
          <a:bodyPr>
            <a:normAutofit/>
          </a:bodyPr>
          <a:lstStyle/>
          <a:p>
            <a:r>
              <a:rPr lang="en-US" dirty="0"/>
              <a:t>Found in South Africa and Russia</a:t>
            </a:r>
          </a:p>
          <a:p>
            <a:r>
              <a:rPr lang="en-US" dirty="0"/>
              <a:t>Reduce environmental impacts of mobility and energy generation</a:t>
            </a:r>
          </a:p>
          <a:p>
            <a:r>
              <a:rPr lang="en-US" dirty="0"/>
              <a:t>Fuel cells, batteries, catalysts</a:t>
            </a:r>
          </a:p>
          <a:p>
            <a:r>
              <a:rPr lang="en-US" dirty="0"/>
              <a:t>Limited supply on earth</a:t>
            </a:r>
          </a:p>
          <a:p>
            <a:pPr lvl="1"/>
            <a:r>
              <a:rPr lang="en-US" dirty="0"/>
              <a:t>5 ppb, 9400 tons total, 1 gram per metric ton of rock</a:t>
            </a:r>
          </a:p>
          <a:p>
            <a:r>
              <a:rPr lang="en-US" dirty="0"/>
              <a:t>Polluting industry</a:t>
            </a:r>
          </a:p>
          <a:p>
            <a:pPr lvl="1"/>
            <a:r>
              <a:rPr lang="en-US" dirty="0"/>
              <a:t>SO2, CO2, chemical run offs emissions</a:t>
            </a:r>
          </a:p>
          <a:p>
            <a:pPr lvl="1"/>
            <a:r>
              <a:rPr lang="en-US" dirty="0"/>
              <a:t>water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860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E1699-BC3F-4EA6-A975-65FB0EB45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PGE production - 2015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7E9D-1695-4C99-AC4B-56C6CDBA1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03294"/>
            <a:ext cx="10058400" cy="424945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000" dirty="0"/>
              <a:t>Total electricity consumption of PGE production in South Africa amounted to 44.9 PJ</a:t>
            </a:r>
          </a:p>
          <a:p>
            <a:pPr lvl="1"/>
            <a:r>
              <a:rPr lang="en-US" sz="1800" dirty="0"/>
              <a:t>95% of electricity was generated from coal.</a:t>
            </a:r>
          </a:p>
          <a:p>
            <a:pPr lvl="1"/>
            <a:r>
              <a:rPr lang="en-US" sz="1800" dirty="0"/>
              <a:t>Electricity generation from coal 1009 t CO2-eq (a 20% of total emissions of US)</a:t>
            </a:r>
          </a:p>
          <a:p>
            <a:r>
              <a:rPr lang="en-US" sz="2000" dirty="0"/>
              <a:t>The PGE industry consumed 157 million L liquid fuels, primarily diesel.</a:t>
            </a:r>
          </a:p>
          <a:p>
            <a:r>
              <a:rPr lang="en-US" sz="2000" dirty="0"/>
              <a:t>The overall CED from fossils amounted to 177 PJ</a:t>
            </a:r>
          </a:p>
          <a:p>
            <a:r>
              <a:rPr lang="en-US" sz="2000" dirty="0"/>
              <a:t>Total 13 million t CO2-eq, 167.5 and 44.9 t CO2-eq. per 1000 t ore milled and kg PGE.</a:t>
            </a:r>
          </a:p>
          <a:p>
            <a:r>
              <a:rPr lang="en-US" sz="2000" dirty="0"/>
              <a:t>SO2 emissions were 1.73 t SO2 per 1000 t ore milled, or 463 kg per kg PGE</a:t>
            </a:r>
          </a:p>
          <a:p>
            <a:r>
              <a:rPr lang="en-US" sz="2000" dirty="0"/>
              <a:t>Water: used 1.0 million L per 1000 t ore milled corresponding to 0.272 million L per kg PGE.</a:t>
            </a:r>
          </a:p>
        </p:txBody>
      </p:sp>
    </p:spTree>
    <p:extLst>
      <p:ext uri="{BB962C8B-B14F-4D97-AF65-F5344CB8AC3E}">
        <p14:creationId xmlns:p14="http://schemas.microsoft.com/office/powerpoint/2010/main" val="4033446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9922A34-D95D-4A67-B2F6-F5A3E701C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7" r="875" b="-1"/>
          <a:stretch/>
        </p:blipFill>
        <p:spPr>
          <a:xfrm>
            <a:off x="1487488" y="643467"/>
            <a:ext cx="4007822" cy="2543217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39E363-C5D7-42B6-A734-A7ABC19849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9" r="1" b="1"/>
          <a:stretch/>
        </p:blipFill>
        <p:spPr>
          <a:xfrm>
            <a:off x="6444158" y="643467"/>
            <a:ext cx="4521255" cy="2543217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76D444F6-FE72-48BE-82AE-6505980617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0475" t="334" r="3013" b="-336"/>
          <a:stretch/>
        </p:blipFill>
        <p:spPr>
          <a:xfrm>
            <a:off x="1298963" y="3671316"/>
            <a:ext cx="4384872" cy="254586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4A9864C-8AC6-4ACA-B603-ABD63BBAD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822" y="3671316"/>
            <a:ext cx="3873927" cy="255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45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9EC50A-248F-46D1-97CD-65A2766F7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C843F0-96F8-4DFC-93E8-E3533F223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300660A-ED81-49EF-A3BE-7EF52A11B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927" b="5261"/>
          <a:stretch/>
        </p:blipFill>
        <p:spPr>
          <a:xfrm>
            <a:off x="953859" y="400071"/>
            <a:ext cx="10446779" cy="583968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EF2CB-04EA-402A-ABA6-7DD120651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307" y="6117336"/>
            <a:ext cx="5816600" cy="365760"/>
          </a:xfrm>
        </p:spPr>
        <p:txBody>
          <a:bodyPr/>
          <a:lstStyle/>
          <a:p>
            <a:r>
              <a:rPr lang="en-US"/>
              <a:t>CPM GROUP PLATINUM GROUP METALS YEARBOOK 2017 </a:t>
            </a:r>
          </a:p>
        </p:txBody>
      </p:sp>
    </p:spTree>
    <p:extLst>
      <p:ext uri="{BB962C8B-B14F-4D97-AF65-F5344CB8AC3E}">
        <p14:creationId xmlns:p14="http://schemas.microsoft.com/office/powerpoint/2010/main" val="4107360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C3A3F-5E52-4A97-B54E-4DBA48B73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29105-7E8E-4E93-9015-5D2052638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Image result for platinum mines">
            <a:extLst>
              <a:ext uri="{FF2B5EF4-FFF2-40B4-BE49-F238E27FC236}">
                <a16:creationId xmlns:a16="http://schemas.microsoft.com/office/drawing/2014/main" id="{36993379-EEF5-4AF7-8354-587B8017B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6213"/>
            <a:ext cx="9753600" cy="650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785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282E2A95-1A08-4118-83C6-B1CA5648E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FFEFC7E-85EE-4AC9-A351-FBEB13A1D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534" y="237744"/>
            <a:ext cx="2926080" cy="6382512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B2511BB-FC4C-45F3-94EB-661D6806C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9100" y="413053"/>
            <a:ext cx="2616201" cy="606459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DC92F8-74C6-4A42-B22D-25CF3385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20" y="612843"/>
            <a:ext cx="2312480" cy="1499738"/>
          </a:xfrm>
        </p:spPr>
        <p:txBody>
          <a:bodyPr anchor="b">
            <a:normAutofit/>
          </a:bodyPr>
          <a:lstStyle/>
          <a:p>
            <a:r>
              <a:rPr lang="en-US" sz="2800" dirty="0"/>
              <a:t>Coolness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C0938-EFB3-48CA-BBD5-59CC14D57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20" y="2149813"/>
            <a:ext cx="2312479" cy="3854197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SpaceX</a:t>
            </a:r>
          </a:p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Going to Mars</a:t>
            </a:r>
          </a:p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Not looking for a return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8DC0EC7-60EA-4BD3-BC04-D547DE1B2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764" y="413053"/>
            <a:ext cx="8212114" cy="6064596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8194" name="Picture 2" descr="Image result for elon musk car in space">
            <a:extLst>
              <a:ext uri="{FF2B5EF4-FFF2-40B4-BE49-F238E27FC236}">
                <a16:creationId xmlns:a16="http://schemas.microsoft.com/office/drawing/2014/main" id="{61C5F57E-D2AF-4212-ABC6-4784725BC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9422" y="1633735"/>
            <a:ext cx="7237877" cy="361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78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LightSeedLeftStep">
      <a:dk1>
        <a:srgbClr val="000000"/>
      </a:dk1>
      <a:lt1>
        <a:srgbClr val="FFFFFF"/>
      </a:lt1>
      <a:dk2>
        <a:srgbClr val="242F41"/>
      </a:dk2>
      <a:lt2>
        <a:srgbClr val="E2E3E8"/>
      </a:lt2>
      <a:accent1>
        <a:srgbClr val="A8A17F"/>
      </a:accent1>
      <a:accent2>
        <a:srgbClr val="BA987F"/>
      </a:accent2>
      <a:accent3>
        <a:srgbClr val="C49393"/>
      </a:accent3>
      <a:accent4>
        <a:srgbClr val="BA7F97"/>
      </a:accent4>
      <a:accent5>
        <a:srgbClr val="C390BA"/>
      </a:accent5>
      <a:accent6>
        <a:srgbClr val="AC7FBA"/>
      </a:accent6>
      <a:hlink>
        <a:srgbClr val="6974AE"/>
      </a:hlink>
      <a:folHlink>
        <a:srgbClr val="7F7F7F"/>
      </a:folHlink>
    </a:clrScheme>
    <a:fontScheme name="Savon">
      <a:majorFont>
        <a:latin typeface="Century School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ABBD62D6A2804FAA8EA0431934F88E" ma:contentTypeVersion="11" ma:contentTypeDescription="Create a new document." ma:contentTypeScope="" ma:versionID="83b85c8ddeef4150b55b676e11c2cd3e">
  <xsd:schema xmlns:xsd="http://www.w3.org/2001/XMLSchema" xmlns:xs="http://www.w3.org/2001/XMLSchema" xmlns:p="http://schemas.microsoft.com/office/2006/metadata/properties" xmlns:ns3="c64ee80d-5763-4cf5-8861-504b1d640a95" xmlns:ns4="f94b9e37-8596-4d67-84f4-da4a8f73307c" targetNamespace="http://schemas.microsoft.com/office/2006/metadata/properties" ma:root="true" ma:fieldsID="dd096772f028f7dc0f097e43e45c734b" ns3:_="" ns4:_="">
    <xsd:import namespace="c64ee80d-5763-4cf5-8861-504b1d640a95"/>
    <xsd:import namespace="f94b9e37-8596-4d67-84f4-da4a8f73307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4ee80d-5763-4cf5-8861-504b1d640a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4b9e37-8596-4d67-84f4-da4a8f73307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411EA0-4AD8-4748-A511-1269AF98D43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2A638AC-8CA0-4A7C-9AC7-4A894B3831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E9554A-39BF-4C58-AA28-F864A76D5C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4ee80d-5763-4cf5-8861-504b1d640a95"/>
    <ds:schemaRef ds:uri="f94b9e37-8596-4d67-84f4-da4a8f7330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784</Words>
  <Application>Microsoft Office PowerPoint</Application>
  <PresentationFormat>Widescreen</PresentationFormat>
  <Paragraphs>118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SavonVTI</vt:lpstr>
      <vt:lpstr>Space Mining</vt:lpstr>
      <vt:lpstr>Why do people want to mine space? </vt:lpstr>
      <vt:lpstr>PowerPoint Presentation</vt:lpstr>
      <vt:lpstr>Platinum and PGM</vt:lpstr>
      <vt:lpstr>PGE production - 2015</vt:lpstr>
      <vt:lpstr>PowerPoint Presentation</vt:lpstr>
      <vt:lpstr>PowerPoint Presentation</vt:lpstr>
      <vt:lpstr>PowerPoint Presentation</vt:lpstr>
      <vt:lpstr>Coolness</vt:lpstr>
      <vt:lpstr>PowerPoint Presentation</vt:lpstr>
      <vt:lpstr>Highest Costs is leaving earth</vt:lpstr>
      <vt:lpstr>Costs per destination</vt:lpstr>
      <vt:lpstr>PowerPoint Presentation</vt:lpstr>
      <vt:lpstr>Making a profit off Platinum</vt:lpstr>
      <vt:lpstr>an asteroid’s return to shareholders</vt:lpstr>
      <vt:lpstr>The moon</vt:lpstr>
      <vt:lpstr>PowerPoint Presentation</vt:lpstr>
      <vt:lpstr>Helium - 3</vt:lpstr>
      <vt:lpstr>Ceres (and other C-type asteroids)</vt:lpstr>
      <vt:lpstr>Government vs Private</vt:lpstr>
      <vt:lpstr>Socialist Space Race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Mining</dc:title>
  <dc:creator>Im, Caroline</dc:creator>
  <cp:lastModifiedBy>Im, Caroline</cp:lastModifiedBy>
  <cp:revision>2</cp:revision>
  <dcterms:created xsi:type="dcterms:W3CDTF">2020-02-21T16:58:26Z</dcterms:created>
  <dcterms:modified xsi:type="dcterms:W3CDTF">2020-02-21T21:15:57Z</dcterms:modified>
</cp:coreProperties>
</file>