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77" r:id="rId2"/>
    <p:sldId id="296" r:id="rId3"/>
    <p:sldId id="303" r:id="rId4"/>
    <p:sldId id="290" r:id="rId5"/>
    <p:sldId id="278" r:id="rId6"/>
    <p:sldId id="304" r:id="rId7"/>
    <p:sldId id="283" r:id="rId8"/>
    <p:sldId id="279" r:id="rId9"/>
    <p:sldId id="281" r:id="rId10"/>
    <p:sldId id="298" r:id="rId11"/>
    <p:sldId id="292" r:id="rId12"/>
    <p:sldId id="284" r:id="rId13"/>
    <p:sldId id="282" r:id="rId14"/>
    <p:sldId id="305" r:id="rId15"/>
    <p:sldId id="306" r:id="rId16"/>
    <p:sldId id="311" r:id="rId17"/>
    <p:sldId id="309" r:id="rId18"/>
    <p:sldId id="291" r:id="rId19"/>
    <p:sldId id="286" r:id="rId20"/>
    <p:sldId id="293" r:id="rId21"/>
    <p:sldId id="287" r:id="rId22"/>
    <p:sldId id="310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ll" initials="EF" lastIdx="1" clrIdx="0">
    <p:extLst>
      <p:ext uri="{19B8F6BF-5375-455C-9EA6-DF929625EA0E}">
        <p15:presenceInfo xmlns:p15="http://schemas.microsoft.com/office/powerpoint/2012/main" userId="22a524dcace9b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B"/>
    <a:srgbClr val="89C443"/>
    <a:srgbClr val="038BF1"/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F6A3-3151-492B-80DB-0ACC3D7DE0C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016B-1513-44DB-98FF-F6804BA1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to the developing world to see large gains where thorium is the cheapest option. There, cost is the #1,2,3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0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showing naturally occurring fertile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Tradeoffs abound: high flux, easier to burn up waste products, easier for 2 neutron capture etc.; low flux, sometimes easier for desired fission to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237Np is the other decay series for Z&gt;83, half life only 2 million years so it’s been completely exhausted by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Post-WWII, uranium reactors begin to be built for electricity production. </a:t>
            </a:r>
            <a:r>
              <a:rPr lang="en-US" dirty="0"/>
              <a:t>ARE was a 2.5MW MSR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ORNL MSRE was a single fluid reactor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Brayton cycle typically requires higher operating temperatures, ideal for LFTRs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Flibe</a:t>
            </a:r>
            <a:r>
              <a:rPr lang="en-US" dirty="0"/>
              <a:t> Energy founded in 2011 by former Nasa engineer Kirk Sorensen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reburial of currently ‘useless’ thorium in Nevada desert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g - Science as Art - MRS F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spc="-4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68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F17-EDD7-FD4C-9EA8-B6FE1D07C7D6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EAS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A7AA-1571-D04A-B115-79D58767F0E5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027-B56C-6E48-AB04-EFEDD43B50DA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B507B1F-24E0-694A-9D18-04D299C13616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950" b="0" cap="all" spc="-45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125" b="0" cap="all" spc="68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5C8-464D-B24D-B254-70FD143596E6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07E5-4BC8-6A47-A8D6-FBA967B9A421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013" b="0" cap="all" spc="56" baseline="0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013" b="0" kern="1200" cap="all" spc="5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AAC-049F-FA45-9943-42550D9443AF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073-E7B3-C748-B19E-0188E3E9525D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D6E-6BCB-124B-BCA7-C744645D3F6A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FBBA-50AF-9A4E-9B90-9E2F1288D430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6DB-0D03-BC44-9088-EBF26F29B263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fld id="{57A1FF71-826D-784C-A7D1-B9587AFB69E3}" type="datetime4">
              <a:rPr lang="en-US" smtClean="0">
                <a:solidFill>
                  <a:srgbClr val="000000"/>
                </a:solidFill>
              </a:rPr>
              <a:pPr/>
              <a:t>February 14,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5" y="647700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Picture 10" descr="SEASLogo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025" kern="1200" cap="none" spc="-34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spcAft>
          <a:spcPts val="338"/>
        </a:spcAft>
        <a:buFont typeface="Arial" pitchFamily="34" charset="0"/>
        <a:buNone/>
        <a:defRPr sz="11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rium_fuel_cycle#Fission_product_wast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ph.co.uk/finance/comment/7970619/Obama-could-kill-fossil-fuels-overnight-with-a-nuclear-dash-for-thorium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oriumenergyallianc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totalenergy/data/monthly/pdf/mer.pdf" TargetMode="External"/><Relationship Id="rId4" Type="http://schemas.openxmlformats.org/officeDocument/2006/relationships/hyperlink" Target="https://www.eia.gov/totalenergy/data/monthly/pdf/sec8_3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i.gov/pages/search/term:thorium" TargetMode="External"/><Relationship Id="rId2" Type="http://schemas.openxmlformats.org/officeDocument/2006/relationships/hyperlink" Target="https://arpa-e.energy.gov/?q=arpa-e-programs/meit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ndc.bnl.gov/nudat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92" y="2045815"/>
            <a:ext cx="6793339" cy="916170"/>
          </a:xfrm>
        </p:spPr>
        <p:txBody>
          <a:bodyPr>
            <a:noAutofit/>
          </a:bodyPr>
          <a:lstStyle/>
          <a:p>
            <a:r>
              <a:rPr lang="en-CA" sz="3200" dirty="0"/>
              <a:t>Thorium-based Nuclear Power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0049173A-1B17-45FE-A001-36B815390BA8}"/>
              </a:ext>
            </a:extLst>
          </p:cNvPr>
          <p:cNvCxnSpPr>
            <a:cxnSpLocks/>
          </p:cNvCxnSpPr>
          <p:nvPr/>
        </p:nvCxnSpPr>
        <p:spPr>
          <a:xfrm>
            <a:off x="0" y="5220222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38F353-532C-4F78-A00E-22B3AF51CCD6}"/>
              </a:ext>
            </a:extLst>
          </p:cNvPr>
          <p:cNvSpPr txBox="1">
            <a:spLocks/>
          </p:cNvSpPr>
          <p:nvPr/>
        </p:nvSpPr>
        <p:spPr>
          <a:xfrm>
            <a:off x="730101" y="5536695"/>
            <a:ext cx="7099449" cy="91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spcAft>
                <a:spcPts val="338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1D70F-C8A8-4E70-8049-796754F94271}"/>
              </a:ext>
            </a:extLst>
          </p:cNvPr>
          <p:cNvSpPr/>
          <p:nvPr/>
        </p:nvSpPr>
        <p:spPr>
          <a:xfrm>
            <a:off x="6743700" y="952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0547A-ED51-46A9-BA31-47AED9B8EB9E}"/>
              </a:ext>
            </a:extLst>
          </p:cNvPr>
          <p:cNvSpPr txBox="1"/>
          <p:nvPr/>
        </p:nvSpPr>
        <p:spPr>
          <a:xfrm>
            <a:off x="996594" y="4046323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HEJC </a:t>
            </a:r>
          </a:p>
          <a:p>
            <a:r>
              <a:rPr lang="en-US" sz="2000" b="1" dirty="0"/>
              <a:t>Feb 14, 2020</a:t>
            </a:r>
          </a:p>
          <a:p>
            <a:r>
              <a:rPr lang="en-US" sz="2000" b="1" dirty="0"/>
              <a:t>Eric Fell</a:t>
            </a:r>
          </a:p>
        </p:txBody>
      </p:sp>
    </p:spTree>
    <p:extLst>
      <p:ext uri="{BB962C8B-B14F-4D97-AF65-F5344CB8AC3E}">
        <p14:creationId xmlns:p14="http://schemas.microsoft.com/office/powerpoint/2010/main" val="16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Important Reactor Parameters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F7A488-E320-4EF2-91E6-D6F31ED141C4}"/>
              </a:ext>
            </a:extLst>
          </p:cNvPr>
          <p:cNvGrpSpPr/>
          <p:nvPr/>
        </p:nvGrpSpPr>
        <p:grpSpPr>
          <a:xfrm>
            <a:off x="1196163" y="1201337"/>
            <a:ext cx="6751674" cy="1181098"/>
            <a:chOff x="5310963" y="1115438"/>
            <a:chExt cx="6751674" cy="14296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B07C86C-1243-4A06-99D4-4F49AA329257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348629-FC5B-49F5-B96C-6B91E239D473}"/>
                </a:ext>
              </a:extLst>
            </p:cNvPr>
            <p:cNvSpPr txBox="1"/>
            <p:nvPr/>
          </p:nvSpPr>
          <p:spPr>
            <a:xfrm>
              <a:off x="5639637" y="1179444"/>
              <a:ext cx="6123279" cy="121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Neutron energy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Thermal: 0.025 eV, typical speed after being moderated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Fast: &gt;1 MeV, typical speed when emitted from fission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C33C43-6E0D-41C6-8FA4-476A70DEDEE0}"/>
              </a:ext>
            </a:extLst>
          </p:cNvPr>
          <p:cNvGrpSpPr/>
          <p:nvPr/>
        </p:nvGrpSpPr>
        <p:grpSpPr>
          <a:xfrm>
            <a:off x="1207717" y="2451975"/>
            <a:ext cx="6748272" cy="1432953"/>
            <a:chOff x="5310963" y="1115438"/>
            <a:chExt cx="6757518" cy="142968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7B98885-F728-401E-873F-E257F30C0228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AA61DB-4BFE-4134-8846-0628349D6829}"/>
                </a:ext>
              </a:extLst>
            </p:cNvPr>
            <p:cNvSpPr txBox="1"/>
            <p:nvPr/>
          </p:nvSpPr>
          <p:spPr>
            <a:xfrm>
              <a:off x="5334073" y="1179444"/>
              <a:ext cx="6734408" cy="119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Neutron cross section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Likelihood of interaction between neutron and target nucleus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Cross sections for capture, for scattering, for fission etc.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Highly dependent on neutron energy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E9E5F-7292-47D9-BB85-DCBB83BAF2F7}"/>
              </a:ext>
            </a:extLst>
          </p:cNvPr>
          <p:cNvGrpSpPr/>
          <p:nvPr/>
        </p:nvGrpSpPr>
        <p:grpSpPr>
          <a:xfrm>
            <a:off x="1196163" y="3951123"/>
            <a:ext cx="6751674" cy="1181098"/>
            <a:chOff x="5310963" y="1115438"/>
            <a:chExt cx="6751674" cy="142968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39C9D97-0708-4050-899F-19E45AF2DBF3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2DC02D-9285-4966-84B9-C417848888F1}"/>
                </a:ext>
              </a:extLst>
            </p:cNvPr>
            <p:cNvSpPr txBox="1"/>
            <p:nvPr/>
          </p:nvSpPr>
          <p:spPr>
            <a:xfrm>
              <a:off x="5435062" y="1179444"/>
              <a:ext cx="6532429" cy="1140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Neutron flux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Amount of neutrons produced per area per time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Fission reactor &lt; fusion reactor ≤ accelerator driven system</a:t>
              </a:r>
              <a:endParaRPr lang="en-CA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6752-393B-4DC1-B9DD-F320989E2216}"/>
              </a:ext>
            </a:extLst>
          </p:cNvPr>
          <p:cNvGrpSpPr/>
          <p:nvPr/>
        </p:nvGrpSpPr>
        <p:grpSpPr>
          <a:xfrm>
            <a:off x="1196163" y="5207726"/>
            <a:ext cx="6764449" cy="1494023"/>
            <a:chOff x="6250595" y="3615704"/>
            <a:chExt cx="6890878" cy="1494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F7B953D-2DCA-4574-BF04-6084DF14DF4A}"/>
                    </a:ext>
                  </a:extLst>
                </p:cNvPr>
                <p:cNvSpPr/>
                <p:nvPr/>
              </p:nvSpPr>
              <p:spPr>
                <a:xfrm>
                  <a:off x="7404464" y="4056939"/>
                  <a:ext cx="4409540" cy="6596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𝑛𝑒𝑢𝑡𝑟𝑜𝑛𝑠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𝑔𝑒𝑛𝑒𝑟𝑎𝑡𝑖𝑜𝑛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𝑛𝑒𝑢𝑡𝑟𝑜𝑛𝑠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𝑝𝑟𝑒𝑐𝑒𝑑𝑖𝑛𝑔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𝑔𝑒𝑛𝑒𝑟𝑎𝑡𝑖𝑜𝑛</m:t>
                            </m:r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F7B953D-2DCA-4574-BF04-6084DF14DF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464" y="4056939"/>
                  <a:ext cx="4409540" cy="6596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A619DF-874E-4EBF-86A9-2110382A104D}"/>
                </a:ext>
              </a:extLst>
            </p:cNvPr>
            <p:cNvSpPr/>
            <p:nvPr/>
          </p:nvSpPr>
          <p:spPr>
            <a:xfrm>
              <a:off x="6250595" y="4739764"/>
              <a:ext cx="68743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Subcritical: k&lt;1     Critical: k=1    Supercritical: k&gt;1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55641E-90D9-4645-9CE8-5AC5E1EF4AB9}"/>
                </a:ext>
              </a:extLst>
            </p:cNvPr>
            <p:cNvGrpSpPr/>
            <p:nvPr/>
          </p:nvGrpSpPr>
          <p:grpSpPr>
            <a:xfrm>
              <a:off x="6267075" y="3615704"/>
              <a:ext cx="6874398" cy="1494023"/>
              <a:chOff x="5266081" y="1116041"/>
              <a:chExt cx="6874398" cy="1429684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F6D9E66-F417-4045-A27D-FDA9C65B30F2}"/>
                  </a:ext>
                </a:extLst>
              </p:cNvPr>
              <p:cNvSpPr/>
              <p:nvPr/>
            </p:nvSpPr>
            <p:spPr>
              <a:xfrm>
                <a:off x="5266081" y="1116041"/>
                <a:ext cx="6874398" cy="142968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E35339-0E6D-41B3-BF4C-4A7683E48074}"/>
                  </a:ext>
                </a:extLst>
              </p:cNvPr>
              <p:cNvSpPr txBox="1"/>
              <p:nvPr/>
            </p:nvSpPr>
            <p:spPr>
              <a:xfrm>
                <a:off x="6725640" y="1179444"/>
                <a:ext cx="3951273" cy="30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514350"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CA" sz="20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Neutron multiplication factor </a:t>
                </a:r>
                <a:r>
                  <a:rPr lang="en-CA" sz="2000" b="1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4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087" y="1443487"/>
            <a:ext cx="7620000" cy="6602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sz="2400" b="0" dirty="0"/>
              <a:t>Fission reactors can burn </a:t>
            </a:r>
            <a:r>
              <a:rPr lang="en-US" b="0" baseline="30000" dirty="0"/>
              <a:t>235</a:t>
            </a:r>
            <a:r>
              <a:rPr lang="en-US" b="0" dirty="0"/>
              <a:t>U, </a:t>
            </a:r>
            <a:r>
              <a:rPr lang="en-US" b="0" baseline="30000" dirty="0"/>
              <a:t>239</a:t>
            </a:r>
            <a:r>
              <a:rPr lang="en-US" b="0" dirty="0"/>
              <a:t>Pu, </a:t>
            </a:r>
            <a:r>
              <a:rPr lang="en-US" dirty="0"/>
              <a:t>OR </a:t>
            </a:r>
            <a:r>
              <a:rPr lang="en-US" baseline="30000" dirty="0"/>
              <a:t>233</a:t>
            </a:r>
            <a:r>
              <a:rPr lang="en-US" dirty="0"/>
              <a:t>U </a:t>
            </a:r>
            <a:r>
              <a:rPr lang="en-US" b="0" dirty="0"/>
              <a:t>from breeder</a:t>
            </a:r>
            <a:endParaRPr lang="en-US" dirty="0"/>
          </a:p>
          <a:p>
            <a:pPr>
              <a:lnSpc>
                <a:spcPct val="150000"/>
              </a:lnSpc>
            </a:pP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The Thorium Option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B37EBE-FACB-46F5-8A15-1401232A9702}"/>
              </a:ext>
            </a:extLst>
          </p:cNvPr>
          <p:cNvSpPr txBox="1"/>
          <p:nvPr/>
        </p:nvSpPr>
        <p:spPr>
          <a:xfrm flipH="1">
            <a:off x="1123367" y="2592585"/>
            <a:ext cx="255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Breeder reactors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01648-77D9-4A2B-88B7-DF746EB990B0}"/>
              </a:ext>
            </a:extLst>
          </p:cNvPr>
          <p:cNvSpPr txBox="1"/>
          <p:nvPr/>
        </p:nvSpPr>
        <p:spPr>
          <a:xfrm>
            <a:off x="4899159" y="2820642"/>
            <a:ext cx="343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Fast neutrons + </a:t>
            </a:r>
            <a:r>
              <a:rPr lang="en-US" sz="2000" baseline="30000" dirty="0"/>
              <a:t>238</a:t>
            </a:r>
            <a:r>
              <a:rPr lang="en-US" sz="2000" dirty="0"/>
              <a:t>U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aseline="30000" dirty="0"/>
              <a:t>239</a:t>
            </a:r>
            <a:r>
              <a:rPr lang="en-US" sz="2000" dirty="0"/>
              <a:t>Pu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0F4CEB-651D-4CFA-8543-8130253BA090}"/>
              </a:ext>
            </a:extLst>
          </p:cNvPr>
          <p:cNvSpPr txBox="1"/>
          <p:nvPr/>
        </p:nvSpPr>
        <p:spPr>
          <a:xfrm>
            <a:off x="4444404" y="3586846"/>
            <a:ext cx="444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Fast/Thermal neutrons + </a:t>
            </a:r>
            <a:r>
              <a:rPr lang="en-US" sz="2000" baseline="30000" dirty="0"/>
              <a:t>232</a:t>
            </a:r>
            <a:r>
              <a:rPr lang="en-US" sz="2000" dirty="0"/>
              <a:t>Th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baseline="30000" dirty="0"/>
              <a:t>233</a:t>
            </a:r>
            <a:r>
              <a:rPr lang="en-US" sz="2000" dirty="0"/>
              <a:t>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42EB6E-F2FD-45B9-89C3-C001528AA212}"/>
              </a:ext>
            </a:extLst>
          </p:cNvPr>
          <p:cNvSpPr/>
          <p:nvPr/>
        </p:nvSpPr>
        <p:spPr>
          <a:xfrm>
            <a:off x="514546" y="49234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</a:rPr>
              <a:t>"</a:t>
            </a:r>
            <a:r>
              <a:rPr lang="en-US" i="1" dirty="0"/>
              <a:t>Thorium is like wet wood […it] needs to be turned into fissile uranium just as wet wood needs to be dried in a furnace</a:t>
            </a:r>
            <a:r>
              <a:rPr lang="en-US" i="1" dirty="0">
                <a:solidFill>
                  <a:srgbClr val="222222"/>
                </a:solidFill>
              </a:rPr>
              <a:t>."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5BE94D-87EF-48BD-8AB7-C6E75EAFC9AF}"/>
              </a:ext>
            </a:extLst>
          </p:cNvPr>
          <p:cNvSpPr/>
          <p:nvPr/>
        </p:nvSpPr>
        <p:spPr>
          <a:xfrm>
            <a:off x="377477" y="2527957"/>
            <a:ext cx="4048113" cy="12309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BE005-A147-4FD1-BA6C-728E19F76C8F}"/>
              </a:ext>
            </a:extLst>
          </p:cNvPr>
          <p:cNvSpPr txBox="1"/>
          <p:nvPr/>
        </p:nvSpPr>
        <p:spPr>
          <a:xfrm>
            <a:off x="6403545" y="3233630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E3A6C-849F-44F7-A060-E0713BFCCD50}"/>
              </a:ext>
            </a:extLst>
          </p:cNvPr>
          <p:cNvSpPr txBox="1"/>
          <p:nvPr/>
        </p:nvSpPr>
        <p:spPr>
          <a:xfrm>
            <a:off x="5596166" y="4923460"/>
            <a:ext cx="2898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Potential benefits </a:t>
            </a:r>
            <a:r>
              <a:rPr lang="en-US" dirty="0"/>
              <a:t>include</a:t>
            </a:r>
          </a:p>
          <a:p>
            <a:r>
              <a:rPr lang="en-US" dirty="0"/>
              <a:t>-safety</a:t>
            </a:r>
          </a:p>
          <a:p>
            <a:r>
              <a:rPr lang="en-US" dirty="0"/>
              <a:t>-economy</a:t>
            </a:r>
          </a:p>
          <a:p>
            <a:r>
              <a:rPr lang="en-US" dirty="0"/>
              <a:t>-efficiency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6ECAB-8263-4A03-A770-7A30B5A46234}"/>
              </a:ext>
            </a:extLst>
          </p:cNvPr>
          <p:cNvSpPr txBox="1"/>
          <p:nvPr/>
        </p:nvSpPr>
        <p:spPr>
          <a:xfrm>
            <a:off x="442627" y="3005573"/>
            <a:ext cx="41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fertile material to produce more fissile material than it consumes.</a:t>
            </a:r>
          </a:p>
        </p:txBody>
      </p:sp>
    </p:spTree>
    <p:extLst>
      <p:ext uri="{BB962C8B-B14F-4D97-AF65-F5344CB8AC3E}">
        <p14:creationId xmlns:p14="http://schemas.microsoft.com/office/powerpoint/2010/main" val="26233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Thorium Series Decay Chain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1AB1B-FF27-4F99-9B1D-EFDE0998F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7" r="2640" b="1666"/>
          <a:stretch/>
        </p:blipFill>
        <p:spPr>
          <a:xfrm>
            <a:off x="2555672" y="1181100"/>
            <a:ext cx="3895495" cy="55547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49A510-77AE-440D-A434-FDB369ED6436}"/>
              </a:ext>
            </a:extLst>
          </p:cNvPr>
          <p:cNvSpPr/>
          <p:nvPr/>
        </p:nvSpPr>
        <p:spPr>
          <a:xfrm>
            <a:off x="142874" y="6307861"/>
            <a:ext cx="3124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https://en.wikipedia.org/wiki/Thorium_fuel_cycle#Fission_product_wastes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CE56A-33EA-49DA-87B1-CB546B3B9282}"/>
              </a:ext>
            </a:extLst>
          </p:cNvPr>
          <p:cNvSpPr txBox="1"/>
          <p:nvPr/>
        </p:nvSpPr>
        <p:spPr>
          <a:xfrm>
            <a:off x="6286780" y="5700392"/>
            <a:ext cx="235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Stable, end of series</a:t>
            </a:r>
          </a:p>
        </p:txBody>
      </p:sp>
    </p:spTree>
    <p:extLst>
      <p:ext uri="{BB962C8B-B14F-4D97-AF65-F5344CB8AC3E}">
        <p14:creationId xmlns:p14="http://schemas.microsoft.com/office/powerpoint/2010/main" val="150843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Thorium Fuel Cycle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5AF5C8-E7EC-4846-8090-DEFE43979108}"/>
                  </a:ext>
                </a:extLst>
              </p:cNvPr>
              <p:cNvSpPr/>
              <p:nvPr/>
            </p:nvSpPr>
            <p:spPr>
              <a:xfrm>
                <a:off x="283186" y="2698714"/>
                <a:ext cx="7875142" cy="58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232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𝑇h</m:t>
                          </m:r>
                        </m:e>
                      </m:sPre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𝑇h</m:t>
                          </m:r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22 </m:t>
                                  </m:r>
                                  <m: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e>
                          </m:box>
                        </m:e>
                      </m:sPre>
                      <m:r>
                        <a:rPr kumimoji="0" lang="en-CA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𝑃𝑎</m:t>
                          </m:r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box>
                        <m:boxPr>
                          <m:ctrlPr>
                            <a:rPr kumimoji="0" lang="en-CA" sz="2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CA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CA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7.4 </m:t>
                              </m:r>
                              <m: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  <m:r>
                        <a:rPr kumimoji="0" lang="en-CA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5AF5C8-E7EC-4846-8090-DEFE43979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6" y="2698714"/>
                <a:ext cx="7875142" cy="583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C0E9213-EA13-4849-B627-5CEF13650E58}"/>
              </a:ext>
            </a:extLst>
          </p:cNvPr>
          <p:cNvSpPr txBox="1"/>
          <p:nvPr/>
        </p:nvSpPr>
        <p:spPr>
          <a:xfrm>
            <a:off x="6643406" y="3938273"/>
            <a:ext cx="141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Fissions with thermal neutrons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80E2470B-66BD-4F3E-A5CD-C816EB7431D3}"/>
              </a:ext>
            </a:extLst>
          </p:cNvPr>
          <p:cNvSpPr/>
          <p:nvPr/>
        </p:nvSpPr>
        <p:spPr>
          <a:xfrm>
            <a:off x="3895467" y="4697485"/>
            <a:ext cx="2599215" cy="165206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Neutrons &amp; Energy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4A2621-9709-4133-9CD2-825A7335D1C8}"/>
              </a:ext>
            </a:extLst>
          </p:cNvPr>
          <p:cNvCxnSpPr>
            <a:cxnSpLocks/>
          </p:cNvCxnSpPr>
          <p:nvPr/>
        </p:nvCxnSpPr>
        <p:spPr>
          <a:xfrm flipH="1" flipV="1">
            <a:off x="2245028" y="3378288"/>
            <a:ext cx="2879765" cy="17603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84715-BFB3-4BF2-A31C-CBCA49DDA709}"/>
              </a:ext>
            </a:extLst>
          </p:cNvPr>
          <p:cNvSpPr txBox="1"/>
          <p:nvPr/>
        </p:nvSpPr>
        <p:spPr>
          <a:xfrm>
            <a:off x="1979432" y="4041443"/>
            <a:ext cx="138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Neutrons contribute to breeding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FE16D6C-F2D5-42B0-BCAA-8D181AA7BE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16340" y="3290662"/>
            <a:ext cx="1856394" cy="1839486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34F7E13-042C-48CE-AF03-C906A7DD8295}"/>
              </a:ext>
            </a:extLst>
          </p:cNvPr>
          <p:cNvCxnSpPr>
            <a:cxnSpLocks/>
          </p:cNvCxnSpPr>
          <p:nvPr/>
        </p:nvCxnSpPr>
        <p:spPr>
          <a:xfrm rot="5400000">
            <a:off x="6036152" y="3655762"/>
            <a:ext cx="2210524" cy="1293462"/>
          </a:xfrm>
          <a:prstGeom prst="bentConnector3">
            <a:avLst>
              <a:gd name="adj1" fmla="val 100661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DF397C-50CD-44F0-809A-F0AEBFB196EB}"/>
              </a:ext>
            </a:extLst>
          </p:cNvPr>
          <p:cNvSpPr txBox="1"/>
          <p:nvPr/>
        </p:nvSpPr>
        <p:spPr>
          <a:xfrm>
            <a:off x="390418" y="1690612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 small amount of initial fissile fuel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3C2B77-5837-463F-8004-EDA2F06D99B8}"/>
              </a:ext>
            </a:extLst>
          </p:cNvPr>
          <p:cNvCxnSpPr>
            <a:cxnSpLocks/>
          </p:cNvCxnSpPr>
          <p:nvPr/>
        </p:nvCxnSpPr>
        <p:spPr>
          <a:xfrm>
            <a:off x="2167847" y="2059944"/>
            <a:ext cx="0" cy="6387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2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7006857" cy="1181100"/>
          </a:xfrm>
        </p:spPr>
        <p:txBody>
          <a:bodyPr>
            <a:normAutofit/>
          </a:bodyPr>
          <a:lstStyle/>
          <a:p>
            <a:r>
              <a:rPr lang="en-CA" sz="3200" dirty="0"/>
              <a:t>Fuel Abundance: Uranium vs. Thorium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BDAFEA5-675C-4ABC-AA58-DDFBFAA6E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2651"/>
              </p:ext>
            </p:extLst>
          </p:nvPr>
        </p:nvGraphicFramePr>
        <p:xfrm>
          <a:off x="448443" y="1636071"/>
          <a:ext cx="4284921" cy="3098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052">
                  <a:extLst>
                    <a:ext uri="{9D8B030D-6E8A-4147-A177-3AD203B41FA5}">
                      <a16:colId xmlns:a16="http://schemas.microsoft.com/office/drawing/2014/main" val="2575159201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3174598175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2076728101"/>
                    </a:ext>
                  </a:extLst>
                </a:gridCol>
              </a:tblGrid>
              <a:tr h="648551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Isotopic Abundance on Earth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Half Life</a:t>
                      </a:r>
                    </a:p>
                    <a:p>
                      <a:pPr algn="ctr"/>
                      <a:r>
                        <a:rPr lang="en-US" sz="1800" dirty="0"/>
                        <a:t>(years)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906250"/>
                  </a:ext>
                </a:extLst>
              </a:tr>
              <a:tr h="545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238</a:t>
                      </a:r>
                      <a:r>
                        <a:rPr lang="en-US" sz="1800" b="1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4.5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519620"/>
                  </a:ext>
                </a:extLst>
              </a:tr>
              <a:tr h="545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235</a:t>
                      </a:r>
                      <a:r>
                        <a:rPr lang="en-US" sz="1800" b="1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0961528"/>
                  </a:ext>
                </a:extLst>
              </a:tr>
              <a:tr h="545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232</a:t>
                      </a:r>
                      <a:r>
                        <a:rPr lang="en-US" sz="1800" b="1" dirty="0"/>
                        <a:t>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99.98%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 billion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48273"/>
                  </a:ext>
                </a:extLst>
              </a:tr>
              <a:tr h="545989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30000" dirty="0"/>
                        <a:t>230</a:t>
                      </a:r>
                      <a:r>
                        <a:rPr lang="en-US" sz="1800" b="1" dirty="0"/>
                        <a:t>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 thousand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705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B0BA3D-47B6-4066-83B5-CD4B526D560F}"/>
              </a:ext>
            </a:extLst>
          </p:cNvPr>
          <p:cNvSpPr txBox="1"/>
          <p:nvPr/>
        </p:nvSpPr>
        <p:spPr>
          <a:xfrm>
            <a:off x="789769" y="1191182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Naturally occurring isotopes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DA261C-2DE1-4BBA-95B3-179D7FF007E8}"/>
              </a:ext>
            </a:extLst>
          </p:cNvPr>
          <p:cNvSpPr txBox="1"/>
          <p:nvPr/>
        </p:nvSpPr>
        <p:spPr>
          <a:xfrm>
            <a:off x="176354" y="2351793"/>
            <a:ext cx="280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914D6-3490-474D-B085-08E9968A6A54}"/>
              </a:ext>
            </a:extLst>
          </p:cNvPr>
          <p:cNvSpPr txBox="1"/>
          <p:nvPr/>
        </p:nvSpPr>
        <p:spPr>
          <a:xfrm>
            <a:off x="52258" y="4766938"/>
            <a:ext cx="542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400" dirty="0"/>
              <a:t>3 of the 4 heavy primordial nuclides, formed in early solar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7BFC5E-7A04-4AA3-A104-DCC26B3F2576}"/>
              </a:ext>
            </a:extLst>
          </p:cNvPr>
          <p:cNvCxnSpPr/>
          <p:nvPr/>
        </p:nvCxnSpPr>
        <p:spPr>
          <a:xfrm>
            <a:off x="4774058" y="3091795"/>
            <a:ext cx="5137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0B2225-6E48-4198-B56C-81BCE100179C}"/>
              </a:ext>
            </a:extLst>
          </p:cNvPr>
          <p:cNvCxnSpPr/>
          <p:nvPr/>
        </p:nvCxnSpPr>
        <p:spPr>
          <a:xfrm>
            <a:off x="4774058" y="4189059"/>
            <a:ext cx="5137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0BDEAE-3036-4193-A930-9F3D0F3EEF17}"/>
              </a:ext>
            </a:extLst>
          </p:cNvPr>
          <p:cNvSpPr txBox="1"/>
          <p:nvPr/>
        </p:nvSpPr>
        <p:spPr>
          <a:xfrm>
            <a:off x="5551012" y="2457045"/>
            <a:ext cx="32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Uranium must be significantly enriched in </a:t>
            </a:r>
            <a:r>
              <a:rPr lang="en-US" baseline="30000" dirty="0"/>
              <a:t>235</a:t>
            </a:r>
            <a:r>
              <a:rPr lang="en-US" dirty="0"/>
              <a:t>U for typical fission reactor, or weapon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D9239-F238-4324-B13D-64B21848BD94}"/>
              </a:ext>
            </a:extLst>
          </p:cNvPr>
          <p:cNvSpPr txBox="1"/>
          <p:nvPr/>
        </p:nvSpPr>
        <p:spPr>
          <a:xfrm>
            <a:off x="5479385" y="3655476"/>
            <a:ext cx="346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Desired isotope is already isotopically abundant AND </a:t>
            </a:r>
          </a:p>
          <a:p>
            <a:r>
              <a:rPr lang="en-US" dirty="0"/>
              <a:t>~3-4 times more abundant than uranium in the Earth’s crust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F730BE-929F-4263-8753-2C103982A771}"/>
              </a:ext>
            </a:extLst>
          </p:cNvPr>
          <p:cNvSpPr/>
          <p:nvPr/>
        </p:nvSpPr>
        <p:spPr>
          <a:xfrm>
            <a:off x="5328461" y="2322359"/>
            <a:ext cx="3537258" cy="1230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DA3615-2C7E-4C3B-AE47-2C871E9D3505}"/>
              </a:ext>
            </a:extLst>
          </p:cNvPr>
          <p:cNvSpPr/>
          <p:nvPr/>
        </p:nvSpPr>
        <p:spPr>
          <a:xfrm>
            <a:off x="5328460" y="3687987"/>
            <a:ext cx="3537258" cy="123094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71CFE-74EA-480C-974C-8732C44AB035}"/>
              </a:ext>
            </a:extLst>
          </p:cNvPr>
          <p:cNvSpPr txBox="1"/>
          <p:nvPr/>
        </p:nvSpPr>
        <p:spPr>
          <a:xfrm>
            <a:off x="1967060" y="5507335"/>
            <a:ext cx="484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“One ton of thorium could produce as much energy as 200 tons of uranium”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AE065-91B8-45C0-B6C3-45DB2FC0019A}"/>
              </a:ext>
            </a:extLst>
          </p:cNvPr>
          <p:cNvSpPr txBox="1"/>
          <p:nvPr/>
        </p:nvSpPr>
        <p:spPr>
          <a:xfrm>
            <a:off x="1367955" y="6487500"/>
            <a:ext cx="5771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Carlo </a:t>
            </a:r>
            <a:r>
              <a:rPr lang="en-US" sz="1200" dirty="0" err="1"/>
              <a:t>Rubia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Obama could kill fossil fuels overnight with a nuclear dash for thorium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 animBg="1"/>
      <p:bldP spid="17" grpId="0" animBg="1"/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1096" y="0"/>
            <a:ext cx="6904234" cy="1181100"/>
          </a:xfrm>
        </p:spPr>
        <p:txBody>
          <a:bodyPr>
            <a:normAutofit/>
          </a:bodyPr>
          <a:lstStyle/>
          <a:p>
            <a:r>
              <a:rPr lang="en-CA" sz="3200" dirty="0"/>
              <a:t>Radioactive Waste in Fission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3DF1E1-A0E2-41DB-AECF-0C8710FE188A}"/>
              </a:ext>
            </a:extLst>
          </p:cNvPr>
          <p:cNvSpPr/>
          <p:nvPr/>
        </p:nvSpPr>
        <p:spPr>
          <a:xfrm>
            <a:off x="5355036" y="4319389"/>
            <a:ext cx="3488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Less transuranic waste formed, generally shorter half-life waste, and minimization of plutonium creation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AAE86-7960-4311-AEED-71F06EC8ADB2}"/>
              </a:ext>
            </a:extLst>
          </p:cNvPr>
          <p:cNvSpPr txBox="1"/>
          <p:nvPr/>
        </p:nvSpPr>
        <p:spPr>
          <a:xfrm flipH="1">
            <a:off x="224913" y="2698414"/>
            <a:ext cx="390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Uranium-Plutonium Fuel Cycle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8F3E53-DA84-4E1E-9EF6-4DFC756CE585}"/>
              </a:ext>
            </a:extLst>
          </p:cNvPr>
          <p:cNvSpPr/>
          <p:nvPr/>
        </p:nvSpPr>
        <p:spPr>
          <a:xfrm>
            <a:off x="151326" y="2653271"/>
            <a:ext cx="4129373" cy="12309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B33F-0F03-4AEC-9D63-4476335698DE}"/>
              </a:ext>
            </a:extLst>
          </p:cNvPr>
          <p:cNvSpPr txBox="1"/>
          <p:nvPr/>
        </p:nvSpPr>
        <p:spPr>
          <a:xfrm>
            <a:off x="296976" y="3098524"/>
            <a:ext cx="41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Capture-to-fission ratio for </a:t>
            </a:r>
            <a:r>
              <a:rPr lang="en-US" baseline="30000" dirty="0"/>
              <a:t>235</a:t>
            </a:r>
            <a:r>
              <a:rPr lang="en-US" dirty="0"/>
              <a:t>U is about </a:t>
            </a:r>
            <a:r>
              <a:rPr lang="en-US" dirty="0">
                <a:solidFill>
                  <a:srgbClr val="FF0000"/>
                </a:solidFill>
              </a:rPr>
              <a:t>1:6</a:t>
            </a:r>
            <a:r>
              <a:rPr lang="en-US" dirty="0"/>
              <a:t>, </a:t>
            </a:r>
            <a:r>
              <a:rPr lang="en-US" baseline="30000" dirty="0"/>
              <a:t>239</a:t>
            </a:r>
            <a:r>
              <a:rPr lang="en-US" dirty="0"/>
              <a:t>Pu and </a:t>
            </a:r>
            <a:r>
              <a:rPr lang="en-US" baseline="30000" dirty="0"/>
              <a:t> 242</a:t>
            </a:r>
            <a:r>
              <a:rPr lang="en-US" dirty="0"/>
              <a:t>Pu about </a:t>
            </a:r>
            <a:r>
              <a:rPr lang="en-US" dirty="0">
                <a:solidFill>
                  <a:srgbClr val="FF0000"/>
                </a:solidFill>
              </a:rPr>
              <a:t>1:3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9365DA-74D0-4C06-813D-8B1881BF676F}"/>
              </a:ext>
            </a:extLst>
          </p:cNvPr>
          <p:cNvSpPr/>
          <p:nvPr/>
        </p:nvSpPr>
        <p:spPr>
          <a:xfrm>
            <a:off x="1099670" y="1534652"/>
            <a:ext cx="6631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a reactor, neutrons hits fissile fuel and either split the nucleus or get captured and transmute the atom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0EFEA1-B149-458F-A7F5-83956000D7E8}"/>
              </a:ext>
            </a:extLst>
          </p:cNvPr>
          <p:cNvCxnSpPr/>
          <p:nvPr/>
        </p:nvCxnSpPr>
        <p:spPr>
          <a:xfrm>
            <a:off x="4426349" y="3305710"/>
            <a:ext cx="86302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9D7BD9-0A1B-4F18-A6E1-C5549FC322E3}"/>
              </a:ext>
            </a:extLst>
          </p:cNvPr>
          <p:cNvSpPr txBox="1"/>
          <p:nvPr/>
        </p:nvSpPr>
        <p:spPr>
          <a:xfrm>
            <a:off x="5496674" y="2856215"/>
            <a:ext cx="320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probability of neutron capture leading to transuranic waste (high radioactivity)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66B34-7E09-4148-B419-B3D41B7ECF2E}"/>
              </a:ext>
            </a:extLst>
          </p:cNvPr>
          <p:cNvSpPr txBox="1"/>
          <p:nvPr/>
        </p:nvSpPr>
        <p:spPr>
          <a:xfrm flipH="1">
            <a:off x="224913" y="4299254"/>
            <a:ext cx="390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Thorium Fuel Cycle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E37A0-B835-4B27-B066-9343F4F89DD6}"/>
              </a:ext>
            </a:extLst>
          </p:cNvPr>
          <p:cNvSpPr/>
          <p:nvPr/>
        </p:nvSpPr>
        <p:spPr>
          <a:xfrm>
            <a:off x="151326" y="4254111"/>
            <a:ext cx="4129373" cy="12309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5D176-0852-447E-B253-0B27883704F7}"/>
              </a:ext>
            </a:extLst>
          </p:cNvPr>
          <p:cNvSpPr txBox="1"/>
          <p:nvPr/>
        </p:nvSpPr>
        <p:spPr>
          <a:xfrm>
            <a:off x="296976" y="4699364"/>
            <a:ext cx="412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Capture-to-fission ratio for </a:t>
            </a:r>
            <a:r>
              <a:rPr lang="en-US" baseline="30000" dirty="0"/>
              <a:t>233</a:t>
            </a:r>
            <a:r>
              <a:rPr lang="en-US" dirty="0"/>
              <a:t>U (bred from thorium) is about </a:t>
            </a:r>
            <a:r>
              <a:rPr lang="en-US" dirty="0">
                <a:solidFill>
                  <a:srgbClr val="FF0000"/>
                </a:solidFill>
              </a:rPr>
              <a:t>1:12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31F370-F99D-4FCF-9E6D-B2BCD2311476}"/>
              </a:ext>
            </a:extLst>
          </p:cNvPr>
          <p:cNvCxnSpPr/>
          <p:nvPr/>
        </p:nvCxnSpPr>
        <p:spPr>
          <a:xfrm>
            <a:off x="4426349" y="4886218"/>
            <a:ext cx="86302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1D35D4-F994-4EA6-BA7B-B2E183A0CC95}"/>
              </a:ext>
            </a:extLst>
          </p:cNvPr>
          <p:cNvSpPr txBox="1"/>
          <p:nvPr/>
        </p:nvSpPr>
        <p:spPr>
          <a:xfrm>
            <a:off x="582895" y="5976180"/>
            <a:ext cx="79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Additionally, thorium mining produces much less waste than uranium mining</a:t>
            </a:r>
          </a:p>
        </p:txBody>
      </p:sp>
    </p:spTree>
    <p:extLst>
      <p:ext uri="{BB962C8B-B14F-4D97-AF65-F5344CB8AC3E}">
        <p14:creationId xmlns:p14="http://schemas.microsoft.com/office/powerpoint/2010/main" val="10234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 animBg="1"/>
      <p:bldP spid="1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551506" cy="1181100"/>
          </a:xfrm>
        </p:spPr>
        <p:txBody>
          <a:bodyPr>
            <a:normAutofit/>
          </a:bodyPr>
          <a:lstStyle/>
          <a:p>
            <a:r>
              <a:rPr lang="en-CA" sz="3200" dirty="0"/>
              <a:t>Annual Fuel Requirements for 1 GW Plant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752FB0D-A25F-40F6-9A05-0569FFD88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8"/>
          <a:stretch/>
        </p:blipFill>
        <p:spPr>
          <a:xfrm>
            <a:off x="1115759" y="1215427"/>
            <a:ext cx="6912481" cy="5347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910ABF-0F4E-4253-85E8-D87E99F18F63}"/>
              </a:ext>
            </a:extLst>
          </p:cNvPr>
          <p:cNvSpPr/>
          <p:nvPr/>
        </p:nvSpPr>
        <p:spPr>
          <a:xfrm>
            <a:off x="4162083" y="6509740"/>
            <a:ext cx="25775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https://thoriumenergyalliance.com/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582328" cy="1181100"/>
          </a:xfrm>
        </p:spPr>
        <p:txBody>
          <a:bodyPr>
            <a:normAutofit/>
          </a:bodyPr>
          <a:lstStyle/>
          <a:p>
            <a:r>
              <a:rPr lang="en-CA" sz="3200" dirty="0"/>
              <a:t>Transmutations in the Thorium Fuel Cycle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C8C43DA-D27C-4D72-A3DF-8A9013A5F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2255985"/>
            <a:ext cx="7685405" cy="3179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65ED96-A70D-43D2-AFE3-90C2BAD25E84}"/>
              </a:ext>
            </a:extLst>
          </p:cNvPr>
          <p:cNvSpPr txBox="1"/>
          <p:nvPr/>
        </p:nvSpPr>
        <p:spPr>
          <a:xfrm>
            <a:off x="688363" y="5722703"/>
            <a:ext cx="3018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CB"/>
                </a:highlight>
              </a:rPr>
              <a:t>Half-lives &lt;30 days</a:t>
            </a:r>
          </a:p>
          <a:p>
            <a:r>
              <a:rPr lang="en-US" b="1" dirty="0"/>
              <a:t>Half-lives &gt;1 million years</a:t>
            </a:r>
          </a:p>
          <a:p>
            <a:r>
              <a:rPr lang="en-US" dirty="0"/>
              <a:t>Fissile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AEE03-3AC4-453F-A802-58269D819A07}"/>
              </a:ext>
            </a:extLst>
          </p:cNvPr>
          <p:cNvSpPr/>
          <p:nvPr/>
        </p:nvSpPr>
        <p:spPr>
          <a:xfrm>
            <a:off x="723038" y="6304665"/>
            <a:ext cx="694790" cy="2913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969C8D-D9F3-428A-84EB-66A02A953DE8}"/>
              </a:ext>
            </a:extLst>
          </p:cNvPr>
          <p:cNvSpPr/>
          <p:nvPr/>
        </p:nvSpPr>
        <p:spPr>
          <a:xfrm>
            <a:off x="585910" y="5639835"/>
            <a:ext cx="3090472" cy="111035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77DCE-63CC-48DA-BE51-8A5773203228}"/>
              </a:ext>
            </a:extLst>
          </p:cNvPr>
          <p:cNvSpPr txBox="1"/>
          <p:nvPr/>
        </p:nvSpPr>
        <p:spPr>
          <a:xfrm>
            <a:off x="352219" y="1322115"/>
            <a:ext cx="4445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232</a:t>
            </a:r>
            <a:r>
              <a:rPr lang="en-US" b="1" dirty="0"/>
              <a:t>U “contamination”</a:t>
            </a:r>
          </a:p>
          <a:p>
            <a:r>
              <a:rPr lang="en-US" dirty="0"/>
              <a:t>Can’t be separated from </a:t>
            </a:r>
            <a:r>
              <a:rPr lang="en-US" baseline="30000" dirty="0"/>
              <a:t>233</a:t>
            </a:r>
            <a:r>
              <a:rPr lang="en-US" dirty="0"/>
              <a:t>U but is a hard gamma ray emitter, can destroy nearby electronics </a:t>
            </a:r>
            <a:r>
              <a:rPr lang="en-US" dirty="0">
                <a:sym typeface="Wingdings" panose="05000000000000000000" pitchFamily="2" charset="2"/>
              </a:rPr>
              <a:t> can’t be used in nukes</a:t>
            </a:r>
            <a:endParaRPr lang="en-US" dirty="0"/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240E8D-05FD-45F2-90E1-02E40B7849B6}"/>
              </a:ext>
            </a:extLst>
          </p:cNvPr>
          <p:cNvCxnSpPr>
            <a:cxnSpLocks/>
          </p:cNvCxnSpPr>
          <p:nvPr/>
        </p:nvCxnSpPr>
        <p:spPr>
          <a:xfrm flipH="1" flipV="1">
            <a:off x="2496620" y="2568539"/>
            <a:ext cx="380145" cy="54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7D96AE-0089-48A0-875F-5B268F746706}"/>
              </a:ext>
            </a:extLst>
          </p:cNvPr>
          <p:cNvCxnSpPr>
            <a:cxnSpLocks/>
          </p:cNvCxnSpPr>
          <p:nvPr/>
        </p:nvCxnSpPr>
        <p:spPr>
          <a:xfrm>
            <a:off x="5771681" y="4248364"/>
            <a:ext cx="587336" cy="5462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2C8B07A-58DA-4F0C-B955-40B741132975}"/>
              </a:ext>
            </a:extLst>
          </p:cNvPr>
          <p:cNvSpPr/>
          <p:nvPr/>
        </p:nvSpPr>
        <p:spPr>
          <a:xfrm>
            <a:off x="5291191" y="4058292"/>
            <a:ext cx="287676" cy="40069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F329E9-183E-4BCA-B73D-6DCD2338A1A1}"/>
              </a:ext>
            </a:extLst>
          </p:cNvPr>
          <p:cNvSpPr txBox="1"/>
          <p:nvPr/>
        </p:nvSpPr>
        <p:spPr>
          <a:xfrm>
            <a:off x="4973975" y="4900206"/>
            <a:ext cx="409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Contamination could be avoided by removing </a:t>
            </a:r>
            <a:r>
              <a:rPr lang="en-US" baseline="30000" dirty="0"/>
              <a:t>233</a:t>
            </a:r>
            <a:r>
              <a:rPr lang="en-US" dirty="0"/>
              <a:t>Pa before it can decay to </a:t>
            </a:r>
            <a:r>
              <a:rPr lang="en-US" baseline="30000" dirty="0"/>
              <a:t>232</a:t>
            </a:r>
            <a:r>
              <a:rPr lang="en-US" dirty="0"/>
              <a:t>U. Could be easily facilitated by a </a:t>
            </a:r>
            <a:r>
              <a:rPr lang="en-US" b="1" dirty="0"/>
              <a:t>molten salt reactor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4A8EABD-8B11-4E38-8239-14730ECF78DB}"/>
              </a:ext>
            </a:extLst>
          </p:cNvPr>
          <p:cNvSpPr/>
          <p:nvPr/>
        </p:nvSpPr>
        <p:spPr>
          <a:xfrm>
            <a:off x="204052" y="1272089"/>
            <a:ext cx="4583704" cy="12553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27C8C9-68CF-4825-81A8-E1E5BF466B91}"/>
              </a:ext>
            </a:extLst>
          </p:cNvPr>
          <p:cNvSpPr/>
          <p:nvPr/>
        </p:nvSpPr>
        <p:spPr>
          <a:xfrm>
            <a:off x="4887356" y="4873976"/>
            <a:ext cx="4026546" cy="12553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8123" y="1583782"/>
            <a:ext cx="8347753" cy="2494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000" dirty="0"/>
              <a:t>Molten Salt Reactor Experiment (MSRE) at ORNL during the 1960s 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600" dirty="0"/>
              <a:t>7.4 MW, graphite moderator, </a:t>
            </a:r>
            <a:r>
              <a:rPr lang="en-US" sz="1600" dirty="0"/>
              <a:t>LiF-BeF</a:t>
            </a:r>
            <a:r>
              <a:rPr lang="en-US" sz="1600" baseline="-25000" dirty="0"/>
              <a:t>2</a:t>
            </a:r>
            <a:r>
              <a:rPr lang="en-US" sz="1600" dirty="0"/>
              <a:t>-ZrF</a:t>
            </a:r>
            <a:r>
              <a:rPr lang="en-US" sz="1600" baseline="-25000" dirty="0"/>
              <a:t>4</a:t>
            </a:r>
            <a:r>
              <a:rPr lang="en-US" sz="1600" dirty="0"/>
              <a:t>-UF</a:t>
            </a:r>
            <a:r>
              <a:rPr lang="en-US" sz="1600" baseline="-25000" dirty="0"/>
              <a:t>4 </a:t>
            </a:r>
            <a:r>
              <a:rPr lang="en-US" sz="1600" dirty="0"/>
              <a:t>molten salt, </a:t>
            </a:r>
            <a:r>
              <a:rPr lang="en-US" sz="1600" baseline="30000" dirty="0"/>
              <a:t>233</a:t>
            </a:r>
            <a:r>
              <a:rPr lang="en-US" sz="1600" dirty="0"/>
              <a:t>U thorium bred</a:t>
            </a:r>
            <a:endParaRPr lang="en-CA" sz="1600" dirty="0"/>
          </a:p>
          <a:p>
            <a:pPr marL="600075" lvl="1" indent="-342900">
              <a:lnSpc>
                <a:spcPct val="150000"/>
              </a:lnSpc>
            </a:pPr>
            <a:r>
              <a:rPr lang="en-CA" sz="1600" dirty="0"/>
              <a:t>Born out of the (failed) Aircraft Reactor Experiment, the first MSR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600" dirty="0"/>
              <a:t>MSRE was the first to use </a:t>
            </a:r>
            <a:r>
              <a:rPr lang="en-US" sz="1600" baseline="30000" dirty="0"/>
              <a:t>233</a:t>
            </a:r>
            <a:r>
              <a:rPr lang="en-US" sz="1600" dirty="0"/>
              <a:t>U, demonstrating a molten salt design as viable</a:t>
            </a:r>
            <a:endParaRPr lang="en-CA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(Brief) Thorium Reactor History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26FAD-A631-491C-B669-031548F76C74}"/>
              </a:ext>
            </a:extLst>
          </p:cNvPr>
          <p:cNvSpPr txBox="1"/>
          <p:nvPr/>
        </p:nvSpPr>
        <p:spPr>
          <a:xfrm>
            <a:off x="2045522" y="4125481"/>
            <a:ext cx="523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 in 1973, US gov decides to end research on thorium reactors citing that uranium research was already well proven and understood.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9E83B-861A-4520-AD07-48669DA8B988}"/>
              </a:ext>
            </a:extLst>
          </p:cNvPr>
          <p:cNvSpPr txBox="1"/>
          <p:nvPr/>
        </p:nvSpPr>
        <p:spPr>
          <a:xfrm>
            <a:off x="1217940" y="5741959"/>
            <a:ext cx="702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likely reason? </a:t>
            </a:r>
            <a:r>
              <a:rPr lang="en-US" b="1" dirty="0">
                <a:solidFill>
                  <a:srgbClr val="FF0000"/>
                </a:solidFill>
              </a:rPr>
              <a:t>Thorium systems lacked weapons applications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3A986F-1124-47D8-8BBA-BD3F635D3949}"/>
              </a:ext>
            </a:extLst>
          </p:cNvPr>
          <p:cNvSpPr/>
          <p:nvPr/>
        </p:nvSpPr>
        <p:spPr>
          <a:xfrm>
            <a:off x="1844663" y="3970702"/>
            <a:ext cx="5676020" cy="122802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1440" y="4054085"/>
            <a:ext cx="3601092" cy="10967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 LFTR is usually designed as a breeder reactor: thorium goes in, fission products come out</a:t>
            </a:r>
            <a:endParaRPr lang="en-CA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387120" cy="1181100"/>
          </a:xfrm>
        </p:spPr>
        <p:txBody>
          <a:bodyPr>
            <a:normAutofit/>
          </a:bodyPr>
          <a:lstStyle/>
          <a:p>
            <a:r>
              <a:rPr lang="en-CA" sz="3200" dirty="0"/>
              <a:t>Liquid Fluoride Thorium Reactors (LFTRs)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E664DE-6777-4DE3-944A-774E635CAA07}"/>
              </a:ext>
            </a:extLst>
          </p:cNvPr>
          <p:cNvSpPr txBox="1"/>
          <p:nvPr/>
        </p:nvSpPr>
        <p:spPr>
          <a:xfrm>
            <a:off x="472612" y="1253508"/>
            <a:ext cx="809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Fluoride-based, molten liquid salt mixed with thorium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 small initial amount of fissile material to “charge” breeding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CA456-FDF7-4C16-903A-0005BC74ABFB}"/>
              </a:ext>
            </a:extLst>
          </p:cNvPr>
          <p:cNvSpPr txBox="1"/>
          <p:nvPr/>
        </p:nvSpPr>
        <p:spPr>
          <a:xfrm>
            <a:off x="472612" y="2074947"/>
            <a:ext cx="4099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 Fluid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vessel contains molten salt fuel and graphite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extensive fuel reprocessing and higher fissile inventory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9D83C-B1B0-414F-8743-E5C902B39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9" y="3658006"/>
            <a:ext cx="2860497" cy="28604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E65614-8D6A-41E7-ACB5-0A07549AC929}"/>
              </a:ext>
            </a:extLst>
          </p:cNvPr>
          <p:cNvSpPr/>
          <p:nvPr/>
        </p:nvSpPr>
        <p:spPr>
          <a:xfrm>
            <a:off x="400692" y="2074947"/>
            <a:ext cx="4171308" cy="14773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C66F58-AEC2-4A6A-A23A-964FFE65D258}"/>
              </a:ext>
            </a:extLst>
          </p:cNvPr>
          <p:cNvSpPr/>
          <p:nvPr/>
        </p:nvSpPr>
        <p:spPr>
          <a:xfrm>
            <a:off x="4658046" y="2074947"/>
            <a:ext cx="4171308" cy="147732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F9988-2916-467A-AEC6-87F5359C0248}"/>
              </a:ext>
            </a:extLst>
          </p:cNvPr>
          <p:cNvSpPr txBox="1"/>
          <p:nvPr/>
        </p:nvSpPr>
        <p:spPr>
          <a:xfrm>
            <a:off x="4622088" y="2072769"/>
            <a:ext cx="430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Two Fluid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High-neutron-density core burns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Outer blanket of thorium molten salt slowly breeds </a:t>
            </a:r>
            <a:r>
              <a:rPr lang="en-US" baseline="30000" dirty="0"/>
              <a:t>233</a:t>
            </a:r>
            <a:r>
              <a:rPr lang="en-US" dirty="0"/>
              <a:t>U which can be then injected into the core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066968-4EB5-40F2-AE7D-B8934A2F6E25}"/>
              </a:ext>
            </a:extLst>
          </p:cNvPr>
          <p:cNvCxnSpPr>
            <a:cxnSpLocks/>
          </p:cNvCxnSpPr>
          <p:nvPr/>
        </p:nvCxnSpPr>
        <p:spPr>
          <a:xfrm>
            <a:off x="6344944" y="5259477"/>
            <a:ext cx="0" cy="5959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2386FA-799D-40B6-BDD2-24F7BC6BC49A}"/>
              </a:ext>
            </a:extLst>
          </p:cNvPr>
          <p:cNvSpPr txBox="1"/>
          <p:nvPr/>
        </p:nvSpPr>
        <p:spPr>
          <a:xfrm>
            <a:off x="4483392" y="6013236"/>
            <a:ext cx="401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need to shutdown for refueling, just add fertile fuel on the go</a:t>
            </a:r>
          </a:p>
        </p:txBody>
      </p:sp>
    </p:spTree>
    <p:extLst>
      <p:ext uri="{BB962C8B-B14F-4D97-AF65-F5344CB8AC3E}">
        <p14:creationId xmlns:p14="http://schemas.microsoft.com/office/powerpoint/2010/main" val="42737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10" grpId="0" animBg="1"/>
      <p:bldP spid="11" grpId="0" animBg="1"/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Nuclear Power in the U.S.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20ECE-8939-46EE-85A5-42D85486C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" y="1262106"/>
            <a:ext cx="8346272" cy="36832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BF4EFB-7DFD-47B0-B6C9-85A9899E6957}"/>
              </a:ext>
            </a:extLst>
          </p:cNvPr>
          <p:cNvSpPr/>
          <p:nvPr/>
        </p:nvSpPr>
        <p:spPr>
          <a:xfrm>
            <a:off x="113664" y="5021241"/>
            <a:ext cx="7972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96 nuclear fission reactors currently operating (about 98 GW)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Around 20% of the nation’s total electric energy generation </a:t>
            </a:r>
          </a:p>
          <a:p>
            <a:r>
              <a:rPr lang="en-US" dirty="0"/>
              <a:t>•   Nuclear accounts for ~60% of U.S. emission -free energy generation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E1CE4-7E09-467F-8966-EC0DA9E06FB9}"/>
              </a:ext>
            </a:extLst>
          </p:cNvPr>
          <p:cNvSpPr txBox="1"/>
          <p:nvPr/>
        </p:nvSpPr>
        <p:spPr>
          <a:xfrm>
            <a:off x="41096" y="5924485"/>
            <a:ext cx="627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/>
              <a:t>(2020) US Energy Information Administration</a:t>
            </a:r>
            <a:endParaRPr lang="en-US" sz="1200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https://www.eia.gov/totalenergy/data/monthly/pdf/sec8_3.pdf</a:t>
            </a:r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https://www.eia.gov/totalenergy/data/monthly/pdf/mer.pdf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7479587" cy="1181100"/>
          </a:xfrm>
        </p:spPr>
        <p:txBody>
          <a:bodyPr>
            <a:normAutofit/>
          </a:bodyPr>
          <a:lstStyle/>
          <a:p>
            <a:r>
              <a:rPr lang="en-CA" sz="3200" dirty="0"/>
              <a:t>Liquid Fluoride Thorium Reactors (LFTRs)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8DD2F6-3B09-44BA-B7F9-9F0CB292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2" y="1211066"/>
            <a:ext cx="7134303" cy="3944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DEA47-3546-4719-A233-CB2FAE362CC2}"/>
              </a:ext>
            </a:extLst>
          </p:cNvPr>
          <p:cNvSpPr txBox="1"/>
          <p:nvPr/>
        </p:nvSpPr>
        <p:spPr>
          <a:xfrm>
            <a:off x="372517" y="5527305"/>
            <a:ext cx="83989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Operating at over 700C, LFTR has higher efficiency in electricity conversion ~45%</a:t>
            </a:r>
          </a:p>
          <a:p>
            <a:r>
              <a:rPr lang="en-US" dirty="0">
                <a:sym typeface="Wingdings" panose="05000000000000000000" pitchFamily="2" charset="2"/>
              </a:rPr>
              <a:t>	Rankine cycle or Brayton cycle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Thermal energy can also be used as high-grade industrial process heat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300" y="1502810"/>
            <a:ext cx="7916239" cy="48028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000" dirty="0"/>
              <a:t>In North America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b="0" dirty="0" err="1"/>
              <a:t>Flibe</a:t>
            </a:r>
            <a:r>
              <a:rPr lang="en-CA" sz="1900" b="0" dirty="0"/>
              <a:t> Energy (U.S.A), Thorium Power </a:t>
            </a:r>
            <a:r>
              <a:rPr lang="en-CA" sz="1900" b="0" dirty="0" err="1"/>
              <a:t>inc.</a:t>
            </a:r>
            <a:r>
              <a:rPr lang="en-CA" sz="1900" b="0" dirty="0"/>
              <a:t>, </a:t>
            </a:r>
            <a:r>
              <a:rPr lang="en-CA" sz="1900" b="0" dirty="0" err="1"/>
              <a:t>Moltex</a:t>
            </a:r>
            <a:r>
              <a:rPr lang="en-CA" sz="1900" b="0" dirty="0"/>
              <a:t> Energy (Canada)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dirty="0"/>
              <a:t>R</a:t>
            </a:r>
            <a:r>
              <a:rPr lang="en-CA" sz="1900" b="0" dirty="0"/>
              <a:t>esearch at ORNL, some funding through </a:t>
            </a:r>
            <a:r>
              <a:rPr lang="en-US" sz="1900" b="0" dirty="0"/>
              <a:t>ARPA-E's MEITNER program too</a:t>
            </a:r>
            <a:endParaRPr lang="en-CA" sz="1900" b="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000" dirty="0"/>
              <a:t>R&amp;D ongoing in multiple European countries, Russia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000" dirty="0"/>
              <a:t>China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b="0" dirty="0"/>
              <a:t>Currently building two thorium reactors in the Gobi desert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b="0" dirty="0"/>
              <a:t>Likely being developed with help of American/Canadian private companies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2000" dirty="0"/>
              <a:t>India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dirty="0"/>
              <a:t>Has world’s largest supply of thorium, and very low uranium reserves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b="0" dirty="0"/>
              <a:t>Has detailed, government funded, plan to focus on thorium nuclear power</a:t>
            </a:r>
          </a:p>
          <a:p>
            <a:pPr marL="600075" lvl="1" indent="-342900">
              <a:lnSpc>
                <a:spcPct val="150000"/>
              </a:lnSpc>
            </a:pPr>
            <a:r>
              <a:rPr lang="en-CA" sz="1900" dirty="0"/>
              <a:t>Currently building multiple reactors capable of using thorium, earliest to reach criticality expected in next year</a:t>
            </a:r>
            <a:endParaRPr lang="en-CA" sz="19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068620" cy="1181100"/>
          </a:xfrm>
        </p:spPr>
        <p:txBody>
          <a:bodyPr>
            <a:normAutofit/>
          </a:bodyPr>
          <a:lstStyle/>
          <a:p>
            <a:r>
              <a:rPr lang="en-CA" sz="3200" dirty="0"/>
              <a:t>Who’s Working on Thorium Reactors?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6187" y="1626548"/>
            <a:ext cx="7620000" cy="345097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/>
              <a:t>3-4 times more abundant than ALL uranium isotopes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/>
              <a:t>Top 5 countries by thorium reserves (estimates from USGS):</a:t>
            </a:r>
          </a:p>
          <a:p>
            <a:pPr marL="60007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/>
              <a:t>India  960 </a:t>
            </a:r>
            <a:r>
              <a:rPr lang="en-CA" sz="1600" dirty="0" err="1"/>
              <a:t>kt</a:t>
            </a:r>
            <a:endParaRPr lang="en-CA" sz="1600" dirty="0"/>
          </a:p>
          <a:p>
            <a:pPr marL="60007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b="0" dirty="0"/>
              <a:t>U.S.A  440 </a:t>
            </a:r>
            <a:r>
              <a:rPr lang="en-CA" sz="1600" b="0" dirty="0" err="1"/>
              <a:t>kt</a:t>
            </a:r>
            <a:endParaRPr lang="en-CA" sz="1600" b="0" dirty="0"/>
          </a:p>
          <a:p>
            <a:pPr marL="60007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/>
              <a:t>Australia  300 </a:t>
            </a:r>
            <a:r>
              <a:rPr lang="en-CA" sz="1600" dirty="0" err="1"/>
              <a:t>kt</a:t>
            </a:r>
            <a:endParaRPr lang="en-CA" sz="1600" dirty="0"/>
          </a:p>
          <a:p>
            <a:pPr marL="60007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b="0" dirty="0"/>
              <a:t>Canada  100 </a:t>
            </a:r>
            <a:r>
              <a:rPr lang="en-CA" sz="1600" b="0" dirty="0" err="1"/>
              <a:t>kt</a:t>
            </a:r>
            <a:endParaRPr lang="en-CA" sz="1600" b="0" dirty="0"/>
          </a:p>
          <a:p>
            <a:pPr marL="60007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600" dirty="0"/>
              <a:t>South Africa  35 </a:t>
            </a:r>
            <a:r>
              <a:rPr lang="en-CA" sz="1600" dirty="0" err="1"/>
              <a:t>kt</a:t>
            </a:r>
            <a:endParaRPr lang="en-CA" sz="16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Global Sources of Thorium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5708C-3B83-42B2-93BC-2DE1AC0CB4C9}"/>
              </a:ext>
            </a:extLst>
          </p:cNvPr>
          <p:cNvSpPr/>
          <p:nvPr/>
        </p:nvSpPr>
        <p:spPr>
          <a:xfrm>
            <a:off x="896187" y="5506200"/>
            <a:ext cx="619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U.S.A. likely has </a:t>
            </a:r>
            <a:r>
              <a:rPr lang="en-US" b="1" dirty="0"/>
              <a:t>significantly</a:t>
            </a:r>
            <a:r>
              <a:rPr lang="en-US" dirty="0"/>
              <a:t> more thorium deposits. </a:t>
            </a:r>
          </a:p>
          <a:p>
            <a:r>
              <a:rPr lang="en-US" dirty="0"/>
              <a:t>Thorium has already been produced in excess of demand from the refining of rare-earth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46098-DDC8-45ED-9B6A-B71F0CCBE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47" y="2829729"/>
            <a:ext cx="2598505" cy="24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492" y="1352403"/>
            <a:ext cx="7620000" cy="24785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Nuclear energy industry already has a commercial fuel cycle developed around uranium-plutonium, which makes it cheaper to use uranium as fuel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Thermal breeder reactors and active online chemistry/waste removal in the thorium cycle is still not thoroughly vetted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Likely difficult to integrate thorium fuel cycle into majority of the world’s current reactors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Issues Remain for Thorium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B7E0E-495A-4D03-908E-FA94939DA264}"/>
              </a:ext>
            </a:extLst>
          </p:cNvPr>
          <p:cNvSpPr/>
          <p:nvPr/>
        </p:nvSpPr>
        <p:spPr>
          <a:xfrm>
            <a:off x="884347" y="6217933"/>
            <a:ext cx="7468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22222"/>
                </a:solidFill>
              </a:rPr>
              <a:t>As of 2020, there are no operational thorium reactors in the world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79290-5860-4F6D-B1A3-6D3904D5DC80}"/>
              </a:ext>
            </a:extLst>
          </p:cNvPr>
          <p:cNvSpPr txBox="1"/>
          <p:nvPr/>
        </p:nvSpPr>
        <p:spPr>
          <a:xfrm>
            <a:off x="502492" y="3827181"/>
            <a:ext cx="7850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Still promising </a:t>
            </a:r>
            <a:r>
              <a:rPr lang="en-US" dirty="0"/>
              <a:t>due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abundance of fertile fuel, no enrichment required, efficient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proliferation is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Much less long-term radioactive waste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LFTRs, higher reactor efficiency, non-pressurized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refueling, therefore no downtime for fuel replacement. Could now also be used for load following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3C9CF5-0914-4D26-98D8-0FD6EB2FBEDA}"/>
              </a:ext>
            </a:extLst>
          </p:cNvPr>
          <p:cNvSpPr/>
          <p:nvPr/>
        </p:nvSpPr>
        <p:spPr>
          <a:xfrm>
            <a:off x="430082" y="3827180"/>
            <a:ext cx="7922807" cy="213588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48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 err="1"/>
              <a:t>Choppin</a:t>
            </a:r>
            <a:r>
              <a:rPr lang="en-CA" sz="1800" b="0" dirty="0"/>
              <a:t>, </a:t>
            </a:r>
            <a:r>
              <a:rPr lang="en-CA" sz="1800" b="0" dirty="0" err="1"/>
              <a:t>Liljenzin</a:t>
            </a:r>
            <a:r>
              <a:rPr lang="en-CA" sz="1800" b="0" dirty="0"/>
              <a:t>, Rydberg, Ekberg, </a:t>
            </a:r>
            <a:r>
              <a:rPr lang="en-CA" sz="1800" b="0" i="1" dirty="0"/>
              <a:t>Radiochemistry and Nuclear Chemistry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ARPA-E MEITNER program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 documents on thorium</a:t>
            </a:r>
            <a:endParaRPr lang="en-CA" sz="1800" b="0" u="sng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 of Nuclides</a:t>
            </a:r>
            <a:endParaRPr lang="en-CA" sz="1800" b="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References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Fundamentals of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01FE0-F2D0-4906-BE25-57BA856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91" y="2145095"/>
            <a:ext cx="5270984" cy="416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AF22F-9E43-4EED-AB3B-31AFB717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2" y="1266507"/>
            <a:ext cx="2162536" cy="1495754"/>
          </a:xfrm>
          <a:prstGeom prst="rect">
            <a:avLst/>
          </a:prstGeom>
        </p:spPr>
      </p:pic>
      <p:sp>
        <p:nvSpPr>
          <p:cNvPr id="11" name="Right Arrow 12">
            <a:extLst>
              <a:ext uri="{FF2B5EF4-FFF2-40B4-BE49-F238E27FC236}">
                <a16:creationId xmlns:a16="http://schemas.microsoft.com/office/drawing/2014/main" id="{7FBC9D87-5A0C-47BA-95BC-FFE8DA6D4523}"/>
              </a:ext>
            </a:extLst>
          </p:cNvPr>
          <p:cNvSpPr/>
          <p:nvPr/>
        </p:nvSpPr>
        <p:spPr>
          <a:xfrm rot="2218765">
            <a:off x="6059226" y="2867707"/>
            <a:ext cx="669701" cy="27306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F0E3-1D82-4D89-84FF-11C65DC97BBD}"/>
              </a:ext>
            </a:extLst>
          </p:cNvPr>
          <p:cNvSpPr txBox="1"/>
          <p:nvPr/>
        </p:nvSpPr>
        <p:spPr>
          <a:xfrm>
            <a:off x="5440880" y="6353894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http://fys246.nuclear.lu.se/topics.asp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30A4-F298-49D4-9E7A-807A39DAB546}"/>
              </a:ext>
            </a:extLst>
          </p:cNvPr>
          <p:cNvSpPr/>
          <p:nvPr/>
        </p:nvSpPr>
        <p:spPr>
          <a:xfrm>
            <a:off x="120503" y="1816429"/>
            <a:ext cx="3557646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All elements have isotopes, </a:t>
            </a:r>
            <a:r>
              <a:rPr lang="en-CA" sz="2000" dirty="0">
                <a:solidFill>
                  <a:srgbClr val="FF0000"/>
                </a:solidFill>
              </a:rPr>
              <a:t>large range of stabilities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Radioactive decay occurs in </a:t>
            </a:r>
            <a:r>
              <a:rPr lang="en-CA" sz="2000" dirty="0">
                <a:solidFill>
                  <a:srgbClr val="0000FF"/>
                </a:solidFill>
              </a:rPr>
              <a:t>unstable isotopes</a:t>
            </a:r>
            <a:r>
              <a:rPr lang="en-CA" sz="2000" dirty="0">
                <a:solidFill>
                  <a:prstClr val="black"/>
                </a:solidFill>
              </a:rPr>
              <a:t>, resulting in spontaneous emission of particles and/or electromagnetic radiation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prstClr val="black"/>
                </a:solidFill>
              </a:rPr>
              <a:t>Repulsive force between protons must be balanced by a strong attractive force for nuclei stability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E435C-D9FF-4FB1-B50D-CE425FF37173}"/>
              </a:ext>
            </a:extLst>
          </p:cNvPr>
          <p:cNvSpPr/>
          <p:nvPr/>
        </p:nvSpPr>
        <p:spPr>
          <a:xfrm>
            <a:off x="110229" y="1580127"/>
            <a:ext cx="3551796" cy="46504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69694"/>
            <a:ext cx="7620000" cy="4373563"/>
          </a:xfrm>
        </p:spPr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Charged particles must overcome electrostatic potential energy barrier for nuclear reactions to occur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Barrier scales with Z, on the order of a few MeV per proton pair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abundance of charged reactants (e.g. protons in elements)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Can overcome barrier with kinetic energy, propelled by electromagnetic fields of an accelerator etc.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Neutral particles have no electrostatic potential barrier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Neutrons require less kinetic energy to initiate nuclear reactions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Free neutron is short lived (</a:t>
            </a:r>
            <a:r>
              <a:rPr lang="en-CA" sz="2200" dirty="0">
                <a:solidFill>
                  <a:srgbClr val="FF0000"/>
                </a:solidFill>
                <a:cs typeface="Times New Roman" panose="02020603050405020304" pitchFamily="18" charset="0"/>
              </a:rPr>
              <a:t>lifetime ~15 min</a:t>
            </a:r>
            <a:r>
              <a:rPr lang="en-C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), therefore source is required for any use of neutrons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Barriers in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Binding Energy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39F96-1D5D-49DC-8FDF-DF026C50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6" y="1211923"/>
            <a:ext cx="8161520" cy="5362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0CA50-FF31-44C1-8018-5EDEF0BD5468}"/>
              </a:ext>
            </a:extLst>
          </p:cNvPr>
          <p:cNvSpPr txBox="1"/>
          <p:nvPr/>
        </p:nvSpPr>
        <p:spPr>
          <a:xfrm>
            <a:off x="4176645" y="4016220"/>
            <a:ext cx="3981035" cy="1831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900" dirty="0"/>
          </a:p>
          <a:p>
            <a:r>
              <a:rPr lang="en-CA" sz="1900" dirty="0"/>
              <a:t>Nuclear transmutations release energy equal to the difference between binding energy of nuclei in final and initial states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815" y="2756013"/>
            <a:ext cx="3220948" cy="2679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0" dirty="0"/>
              <a:t>Energy of nuclear decay comes from mass conversion, on the energy scale of MeV (1.6⨯10</a:t>
            </a:r>
            <a:r>
              <a:rPr lang="en-US" sz="1800" b="0" baseline="30000" dirty="0"/>
              <a:t>-13</a:t>
            </a:r>
            <a:r>
              <a:rPr lang="en-US" sz="1800" b="0" dirty="0"/>
              <a:t> J) released for every nuclear reaction</a:t>
            </a: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Mass-Energy Equivalence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1CF84-09B2-4151-BBE3-C712E132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63" y="1352403"/>
            <a:ext cx="5241851" cy="412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4F76-A4C9-4F31-BDDC-DF5FCD6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5" y="5926177"/>
            <a:ext cx="7041490" cy="5060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09B04-6B6A-4AE2-8059-A253BE3774E5}"/>
              </a:ext>
            </a:extLst>
          </p:cNvPr>
          <p:cNvSpPr/>
          <p:nvPr/>
        </p:nvSpPr>
        <p:spPr>
          <a:xfrm>
            <a:off x="69133" y="2756014"/>
            <a:ext cx="3352161" cy="22783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/>
              <p:nvPr/>
            </p:nvSpPr>
            <p:spPr>
              <a:xfrm>
                <a:off x="1124402" y="1943877"/>
                <a:ext cx="1241622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02" y="1943877"/>
                <a:ext cx="1241622" cy="346249"/>
              </a:xfrm>
              <a:prstGeom prst="rect">
                <a:avLst/>
              </a:prstGeom>
              <a:blipFill>
                <a:blip r:embed="rId4"/>
                <a:stretch>
                  <a:fillRect l="-4412" r="-1471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Basics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E372B-47C1-42A4-BDA0-607CCAACEC56}"/>
              </a:ext>
            </a:extLst>
          </p:cNvPr>
          <p:cNvSpPr txBox="1"/>
          <p:nvPr/>
        </p:nvSpPr>
        <p:spPr>
          <a:xfrm flipH="1">
            <a:off x="4970975" y="1769597"/>
            <a:ext cx="245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neutrons are captured by fissile fuel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03F1E-B56D-4217-B575-CACCE84DE643}"/>
              </a:ext>
            </a:extLst>
          </p:cNvPr>
          <p:cNvSpPr txBox="1"/>
          <p:nvPr/>
        </p:nvSpPr>
        <p:spPr>
          <a:xfrm flipH="1">
            <a:off x="4621056" y="5176277"/>
            <a:ext cx="28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fissions, releasing fast neutrons and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ED661-3792-4F3D-B5EE-E26CD073DF93}"/>
              </a:ext>
            </a:extLst>
          </p:cNvPr>
          <p:cNvSpPr txBox="1"/>
          <p:nvPr/>
        </p:nvSpPr>
        <p:spPr>
          <a:xfrm flipH="1">
            <a:off x="3701751" y="2811156"/>
            <a:ext cx="172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neutrons are slowed by the moderator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ACC9C-0383-4D65-839B-987032E7BFCC}"/>
              </a:ext>
            </a:extLst>
          </p:cNvPr>
          <p:cNvGrpSpPr/>
          <p:nvPr/>
        </p:nvGrpSpPr>
        <p:grpSpPr>
          <a:xfrm>
            <a:off x="202434" y="1435386"/>
            <a:ext cx="3306313" cy="5326096"/>
            <a:chOff x="138636" y="1298667"/>
            <a:chExt cx="3450106" cy="5722005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9F376C0A-88E8-4345-8B12-4E6B7EE22FF6}"/>
                </a:ext>
              </a:extLst>
            </p:cNvPr>
            <p:cNvSpPr/>
            <p:nvPr/>
          </p:nvSpPr>
          <p:spPr>
            <a:xfrm>
              <a:off x="773557" y="1870898"/>
              <a:ext cx="2212848" cy="3430290"/>
            </a:xfrm>
            <a:prstGeom prst="can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3C282FFE-0084-4476-A4AB-DD46F88383C3}"/>
                </a:ext>
              </a:extLst>
            </p:cNvPr>
            <p:cNvSpPr/>
            <p:nvPr/>
          </p:nvSpPr>
          <p:spPr>
            <a:xfrm>
              <a:off x="773557" y="1298667"/>
              <a:ext cx="2212848" cy="400252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D7623908-2D7B-4843-9D0B-7FA75C2CAFE5}"/>
                </a:ext>
              </a:extLst>
            </p:cNvPr>
            <p:cNvSpPr/>
            <p:nvPr/>
          </p:nvSpPr>
          <p:spPr>
            <a:xfrm>
              <a:off x="1794884" y="2463593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2467A58-C972-4201-BED8-9B1037D9781E}"/>
                </a:ext>
              </a:extLst>
            </p:cNvPr>
            <p:cNvSpPr/>
            <p:nvPr/>
          </p:nvSpPr>
          <p:spPr>
            <a:xfrm>
              <a:off x="1862187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0C5D1090-D827-41FF-8026-FA0B85D79726}"/>
                </a:ext>
              </a:extLst>
            </p:cNvPr>
            <p:cNvSpPr/>
            <p:nvPr/>
          </p:nvSpPr>
          <p:spPr>
            <a:xfrm>
              <a:off x="1701225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D8E3252B-57B1-40E6-941E-47ABCC8424D9}"/>
                </a:ext>
              </a:extLst>
            </p:cNvPr>
            <p:cNvSpPr/>
            <p:nvPr/>
          </p:nvSpPr>
          <p:spPr>
            <a:xfrm>
              <a:off x="1781706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21C20219-BA6F-4DDF-BA43-60625B5D5448}"/>
                </a:ext>
              </a:extLst>
            </p:cNvPr>
            <p:cNvSpPr/>
            <p:nvPr/>
          </p:nvSpPr>
          <p:spPr>
            <a:xfrm>
              <a:off x="1920928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025BD7B6-8300-4A05-80F3-1E6480E3B68F}"/>
                </a:ext>
              </a:extLst>
            </p:cNvPr>
            <p:cNvSpPr/>
            <p:nvPr/>
          </p:nvSpPr>
          <p:spPr>
            <a:xfrm>
              <a:off x="1642484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09892984-98D0-451E-80F8-39120626C3E0}"/>
                </a:ext>
              </a:extLst>
            </p:cNvPr>
            <p:cNvSpPr/>
            <p:nvPr/>
          </p:nvSpPr>
          <p:spPr>
            <a:xfrm>
              <a:off x="1720992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8EEEEE46-BF0F-44BF-8447-558D2F1402EB}"/>
                </a:ext>
              </a:extLst>
            </p:cNvPr>
            <p:cNvSpPr/>
            <p:nvPr/>
          </p:nvSpPr>
          <p:spPr>
            <a:xfrm>
              <a:off x="1879981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118AAB35-6D9A-4FCE-9B32-6AED543195C8}"/>
                </a:ext>
              </a:extLst>
            </p:cNvPr>
            <p:cNvSpPr/>
            <p:nvPr/>
          </p:nvSpPr>
          <p:spPr>
            <a:xfrm>
              <a:off x="1801473" y="2671476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Bent-Up 20">
              <a:extLst>
                <a:ext uri="{FF2B5EF4-FFF2-40B4-BE49-F238E27FC236}">
                  <a16:creationId xmlns:a16="http://schemas.microsoft.com/office/drawing/2014/main" id="{E5705A05-F219-494F-A6AB-4BDB2D86025F}"/>
                </a:ext>
              </a:extLst>
            </p:cNvPr>
            <p:cNvSpPr/>
            <p:nvPr/>
          </p:nvSpPr>
          <p:spPr>
            <a:xfrm>
              <a:off x="1461733" y="5021589"/>
              <a:ext cx="2127009" cy="872294"/>
            </a:xfrm>
            <a:prstGeom prst="bentUpArrow">
              <a:avLst>
                <a:gd name="adj1" fmla="val 25000"/>
                <a:gd name="adj2" fmla="val 12500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7EFA8CF1-0408-4B21-9EB5-5AD04E875C92}"/>
                </a:ext>
              </a:extLst>
            </p:cNvPr>
            <p:cNvSpPr/>
            <p:nvPr/>
          </p:nvSpPr>
          <p:spPr>
            <a:xfrm rot="16200000">
              <a:off x="2698411" y="4348774"/>
              <a:ext cx="902835" cy="877826"/>
            </a:xfrm>
            <a:prstGeom prst="bentUpArrow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id="{92EBD8F2-C3CA-406E-9C95-6FAD535D3330}"/>
                </a:ext>
              </a:extLst>
            </p:cNvPr>
            <p:cNvSpPr/>
            <p:nvPr/>
          </p:nvSpPr>
          <p:spPr>
            <a:xfrm rot="5400000">
              <a:off x="547012" y="4570856"/>
              <a:ext cx="877825" cy="1694578"/>
            </a:xfrm>
            <a:prstGeom prst="bentUpArrow">
              <a:avLst>
                <a:gd name="adj1" fmla="val 25000"/>
                <a:gd name="adj2" fmla="val 7957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Bent-Up 23">
              <a:extLst>
                <a:ext uri="{FF2B5EF4-FFF2-40B4-BE49-F238E27FC236}">
                  <a16:creationId xmlns:a16="http://schemas.microsoft.com/office/drawing/2014/main" id="{9C4E972D-2FC0-45DE-99FF-EEFB29C87004}"/>
                </a:ext>
              </a:extLst>
            </p:cNvPr>
            <p:cNvSpPr/>
            <p:nvPr/>
          </p:nvSpPr>
          <p:spPr>
            <a:xfrm rot="10800000">
              <a:off x="164156" y="4471634"/>
              <a:ext cx="883857" cy="902836"/>
            </a:xfrm>
            <a:prstGeom prst="bentUpArrow">
              <a:avLst>
                <a:gd name="adj1" fmla="val 25000"/>
                <a:gd name="adj2" fmla="val 9808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0FBA2C-EA98-4B77-8E78-003A3E04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45" b="8310"/>
            <a:stretch/>
          </p:blipFill>
          <p:spPr>
            <a:xfrm>
              <a:off x="439842" y="5904704"/>
              <a:ext cx="2845605" cy="1115968"/>
            </a:xfrm>
            <a:prstGeom prst="rect">
              <a:avLst/>
            </a:prstGeom>
          </p:spPr>
        </p:pic>
      </p:grpSp>
      <p:sp>
        <p:nvSpPr>
          <p:cNvPr id="29" name="Cylinder 28">
            <a:extLst>
              <a:ext uri="{FF2B5EF4-FFF2-40B4-BE49-F238E27FC236}">
                <a16:creationId xmlns:a16="http://schemas.microsoft.com/office/drawing/2014/main" id="{D2542DD5-3F02-4197-BED1-E1666657ECAB}"/>
              </a:ext>
            </a:extLst>
          </p:cNvPr>
          <p:cNvSpPr/>
          <p:nvPr/>
        </p:nvSpPr>
        <p:spPr>
          <a:xfrm>
            <a:off x="7811433" y="2607839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6E11CA-EE57-48FB-B3D4-125308689410}"/>
              </a:ext>
            </a:extLst>
          </p:cNvPr>
          <p:cNvGrpSpPr/>
          <p:nvPr/>
        </p:nvGrpSpPr>
        <p:grpSpPr>
          <a:xfrm>
            <a:off x="1601886" y="2093560"/>
            <a:ext cx="2120621" cy="2757802"/>
            <a:chOff x="3678865" y="2084908"/>
            <a:chExt cx="2982965" cy="31849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B4EA91-D7D1-4B45-BBCE-8827DF8E33CB}"/>
                </a:ext>
              </a:extLst>
            </p:cNvPr>
            <p:cNvSpPr/>
            <p:nvPr/>
          </p:nvSpPr>
          <p:spPr>
            <a:xfrm>
              <a:off x="3678865" y="3349256"/>
              <a:ext cx="361507" cy="3721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B0B07B-4D06-4D1D-B76F-943743B80D64}"/>
                </a:ext>
              </a:extLst>
            </p:cNvPr>
            <p:cNvCxnSpPr/>
            <p:nvPr/>
          </p:nvCxnSpPr>
          <p:spPr>
            <a:xfrm flipV="1">
              <a:off x="3859618" y="2084908"/>
              <a:ext cx="2802212" cy="12462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0C6FAB-2BC9-4E5B-84AB-2CB1565571E1}"/>
                </a:ext>
              </a:extLst>
            </p:cNvPr>
            <p:cNvCxnSpPr>
              <a:cxnSpLocks/>
            </p:cNvCxnSpPr>
            <p:nvPr/>
          </p:nvCxnSpPr>
          <p:spPr>
            <a:xfrm>
              <a:off x="3825210" y="3721395"/>
              <a:ext cx="2724446" cy="15484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20972C6-A7A9-435C-A50C-9B2B3ABE7513}"/>
              </a:ext>
            </a:extLst>
          </p:cNvPr>
          <p:cNvSpPr/>
          <p:nvPr/>
        </p:nvSpPr>
        <p:spPr>
          <a:xfrm>
            <a:off x="3689712" y="1748375"/>
            <a:ext cx="4622945" cy="4184591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63E5E736-A63D-4A47-9AC0-606108599EB9}"/>
              </a:ext>
            </a:extLst>
          </p:cNvPr>
          <p:cNvSpPr/>
          <p:nvPr/>
        </p:nvSpPr>
        <p:spPr>
          <a:xfrm>
            <a:off x="5283955" y="2606153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0387B1-34F6-4245-9EE3-0B5E92C540D5}"/>
              </a:ext>
            </a:extLst>
          </p:cNvPr>
          <p:cNvSpPr/>
          <p:nvPr/>
        </p:nvSpPr>
        <p:spPr>
          <a:xfrm>
            <a:off x="6809560" y="3216340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7D5F4F-E7ED-445D-91F3-222154489030}"/>
              </a:ext>
            </a:extLst>
          </p:cNvPr>
          <p:cNvSpPr/>
          <p:nvPr/>
        </p:nvSpPr>
        <p:spPr>
          <a:xfrm>
            <a:off x="7178800" y="2607329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226127-0C9F-413D-B8BF-B0127329A06D}"/>
              </a:ext>
            </a:extLst>
          </p:cNvPr>
          <p:cNvCxnSpPr/>
          <p:nvPr/>
        </p:nvCxnSpPr>
        <p:spPr>
          <a:xfrm>
            <a:off x="7203797" y="2395170"/>
            <a:ext cx="444306" cy="27518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58794E-3233-497E-9BD9-28A910468B1E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3372712"/>
            <a:ext cx="469490" cy="238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75679C-A38A-431E-8C12-0FB7724966EF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4021126"/>
            <a:ext cx="502496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61A246A-F806-4AA6-A21F-58F98816CF12}"/>
              </a:ext>
            </a:extLst>
          </p:cNvPr>
          <p:cNvCxnSpPr>
            <a:cxnSpLocks/>
          </p:cNvCxnSpPr>
          <p:nvPr/>
        </p:nvCxnSpPr>
        <p:spPr>
          <a:xfrm flipH="1">
            <a:off x="7254260" y="4430863"/>
            <a:ext cx="480312" cy="200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BCBF7D5-474E-4684-91D5-F6F559EC995D}"/>
              </a:ext>
            </a:extLst>
          </p:cNvPr>
          <p:cNvSpPr/>
          <p:nvPr/>
        </p:nvSpPr>
        <p:spPr>
          <a:xfrm>
            <a:off x="6800766" y="3932801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611C5F-5243-46CD-8DE8-08BBBF6F3F24}"/>
              </a:ext>
            </a:extLst>
          </p:cNvPr>
          <p:cNvSpPr/>
          <p:nvPr/>
        </p:nvSpPr>
        <p:spPr>
          <a:xfrm>
            <a:off x="6816386" y="46209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3070C1-0388-41CA-961F-DDCA6C8BDE7B}"/>
              </a:ext>
            </a:extLst>
          </p:cNvPr>
          <p:cNvGrpSpPr/>
          <p:nvPr/>
        </p:nvGrpSpPr>
        <p:grpSpPr>
          <a:xfrm>
            <a:off x="5377525" y="2816279"/>
            <a:ext cx="803420" cy="2260580"/>
            <a:chOff x="6206897" y="2816279"/>
            <a:chExt cx="1136765" cy="204166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F605C0-8C99-4E69-80CE-C5D0F5F894A7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56BA54-3078-4A86-AAF5-02F62E17FF73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E18CEF9-DBCC-490C-A22B-7D97CE6DF2F8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BB9D08-0267-454B-8F3F-32482EF4E7E7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1736A7-5CFC-4BFC-A430-9AEA1C42E027}"/>
              </a:ext>
            </a:extLst>
          </p:cNvPr>
          <p:cNvGrpSpPr/>
          <p:nvPr/>
        </p:nvGrpSpPr>
        <p:grpSpPr>
          <a:xfrm>
            <a:off x="5867345" y="2784930"/>
            <a:ext cx="803420" cy="2312868"/>
            <a:chOff x="6206897" y="2816279"/>
            <a:chExt cx="1136765" cy="2041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56DC83-1580-4C91-9399-88DFF58C978E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CD348B-252E-455A-9213-E94F8666B51B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831111-ADED-4616-B482-65D048281CCE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44020E-E051-45C0-A581-E8BE5FAE50A3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E640BDB0-1823-46E8-B81A-29157582737F}"/>
              </a:ext>
            </a:extLst>
          </p:cNvPr>
          <p:cNvSpPr/>
          <p:nvPr/>
        </p:nvSpPr>
        <p:spPr>
          <a:xfrm>
            <a:off x="5707306" y="2985952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123BF8E-48EE-4740-9ACA-3BF2A50B2ACA}"/>
              </a:ext>
            </a:extLst>
          </p:cNvPr>
          <p:cNvSpPr/>
          <p:nvPr/>
        </p:nvSpPr>
        <p:spPr>
          <a:xfrm>
            <a:off x="5741048" y="3915073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C16592-D97B-4C27-B222-37AABA5FC52F}"/>
              </a:ext>
            </a:extLst>
          </p:cNvPr>
          <p:cNvSpPr/>
          <p:nvPr/>
        </p:nvSpPr>
        <p:spPr>
          <a:xfrm>
            <a:off x="5767293" y="48052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3AB1C63-5880-4AB7-AD1F-4C45895FBFCB}"/>
              </a:ext>
            </a:extLst>
          </p:cNvPr>
          <p:cNvCxnSpPr>
            <a:cxnSpLocks/>
          </p:cNvCxnSpPr>
          <p:nvPr/>
        </p:nvCxnSpPr>
        <p:spPr>
          <a:xfrm flipH="1">
            <a:off x="6131421" y="4013933"/>
            <a:ext cx="593168" cy="36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C1BF69B-BCD0-449C-B434-4037BD30F9A8}"/>
              </a:ext>
            </a:extLst>
          </p:cNvPr>
          <p:cNvCxnSpPr>
            <a:cxnSpLocks/>
          </p:cNvCxnSpPr>
          <p:nvPr/>
        </p:nvCxnSpPr>
        <p:spPr>
          <a:xfrm flipH="1" flipV="1">
            <a:off x="6047281" y="3098696"/>
            <a:ext cx="605352" cy="1064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F0BF0E5-BF12-450C-BF0D-23485766DD57}"/>
              </a:ext>
            </a:extLst>
          </p:cNvPr>
          <p:cNvCxnSpPr>
            <a:cxnSpLocks/>
          </p:cNvCxnSpPr>
          <p:nvPr/>
        </p:nvCxnSpPr>
        <p:spPr>
          <a:xfrm flipH="1">
            <a:off x="6060658" y="4703965"/>
            <a:ext cx="639157" cy="1520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row: Curved Down 94">
            <a:extLst>
              <a:ext uri="{FF2B5EF4-FFF2-40B4-BE49-F238E27FC236}">
                <a16:creationId xmlns:a16="http://schemas.microsoft.com/office/drawing/2014/main" id="{9A9B7331-5851-4F1D-B06A-947482BFA4B0}"/>
              </a:ext>
            </a:extLst>
          </p:cNvPr>
          <p:cNvSpPr/>
          <p:nvPr/>
        </p:nvSpPr>
        <p:spPr>
          <a:xfrm>
            <a:off x="4211356" y="1174351"/>
            <a:ext cx="4037503" cy="1040753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Arrow: Curved Down 95">
            <a:extLst>
              <a:ext uri="{FF2B5EF4-FFF2-40B4-BE49-F238E27FC236}">
                <a16:creationId xmlns:a16="http://schemas.microsoft.com/office/drawing/2014/main" id="{F1A9CA1F-903C-42E7-B937-3D0061A07630}"/>
              </a:ext>
            </a:extLst>
          </p:cNvPr>
          <p:cNvSpPr/>
          <p:nvPr/>
        </p:nvSpPr>
        <p:spPr>
          <a:xfrm rot="11008747">
            <a:off x="3970704" y="5383711"/>
            <a:ext cx="4005210" cy="1222268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9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54" grpId="0" animBg="1"/>
      <p:bldP spid="54" grpId="1" animBg="1"/>
      <p:bldP spid="55" grpId="0" animBg="1"/>
      <p:bldP spid="55" grpId="1" animBg="1"/>
      <p:bldP spid="83" grpId="0" animBg="1"/>
      <p:bldP spid="84" grpId="0" animBg="1"/>
      <p:bldP spid="85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06F5D7-5FD7-499E-984C-EED13084FD02}"/>
              </a:ext>
            </a:extLst>
          </p:cNvPr>
          <p:cNvSpPr/>
          <p:nvPr/>
        </p:nvSpPr>
        <p:spPr>
          <a:xfrm>
            <a:off x="442718" y="2010950"/>
            <a:ext cx="5420153" cy="388513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B709C5-F230-48AD-916B-9B172CF85F8C}"/>
              </a:ext>
            </a:extLst>
          </p:cNvPr>
          <p:cNvSpPr/>
          <p:nvPr/>
        </p:nvSpPr>
        <p:spPr>
          <a:xfrm>
            <a:off x="1260491" y="3583789"/>
            <a:ext cx="3001851" cy="195800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E54562-8736-4727-AD40-D1EFC086221E}"/>
              </a:ext>
            </a:extLst>
          </p:cNvPr>
          <p:cNvSpPr/>
          <p:nvPr/>
        </p:nvSpPr>
        <p:spPr>
          <a:xfrm>
            <a:off x="6267450" y="4504519"/>
            <a:ext cx="1990725" cy="148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175E6-788A-4081-97C0-1B7D5264F017}"/>
              </a:ext>
            </a:extLst>
          </p:cNvPr>
          <p:cNvSpPr txBox="1"/>
          <p:nvPr/>
        </p:nvSpPr>
        <p:spPr>
          <a:xfrm flipH="1">
            <a:off x="6598881" y="3089527"/>
            <a:ext cx="2545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Fertile</a:t>
            </a:r>
          </a:p>
          <a:p>
            <a:r>
              <a:rPr lang="en-US" sz="2200" dirty="0"/>
              <a:t>(can be converted to fissile fuel)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7F968-7743-489F-8B81-207B8EA2255E}"/>
              </a:ext>
            </a:extLst>
          </p:cNvPr>
          <p:cNvSpPr txBox="1"/>
          <p:nvPr/>
        </p:nvSpPr>
        <p:spPr>
          <a:xfrm flipH="1">
            <a:off x="142874" y="5551571"/>
            <a:ext cx="3139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Fissile</a:t>
            </a:r>
          </a:p>
          <a:p>
            <a:r>
              <a:rPr lang="en-US" sz="2200" dirty="0"/>
              <a:t>(can sustain fission chain reaction)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213B-588E-4952-B5CC-05CA8D801C47}"/>
              </a:ext>
            </a:extLst>
          </p:cNvPr>
          <p:cNvSpPr txBox="1"/>
          <p:nvPr/>
        </p:nvSpPr>
        <p:spPr>
          <a:xfrm flipH="1">
            <a:off x="2190982" y="1192488"/>
            <a:ext cx="203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Fissionable</a:t>
            </a:r>
          </a:p>
          <a:p>
            <a:r>
              <a:rPr lang="en-US" sz="2200" dirty="0"/>
              <a:t>(can fission)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79CA7-4A36-4720-884B-B0CB42DE3D1D}"/>
              </a:ext>
            </a:extLst>
          </p:cNvPr>
          <p:cNvSpPr/>
          <p:nvPr/>
        </p:nvSpPr>
        <p:spPr>
          <a:xfrm>
            <a:off x="2761416" y="4740108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241</a:t>
            </a:r>
            <a:r>
              <a:rPr lang="en-US" sz="2000" b="1" dirty="0"/>
              <a:t>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99BBD-3430-48AD-A60D-8698BC05A4CD}"/>
              </a:ext>
            </a:extLst>
          </p:cNvPr>
          <p:cNvSpPr/>
          <p:nvPr/>
        </p:nvSpPr>
        <p:spPr>
          <a:xfrm>
            <a:off x="3031000" y="4292358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233</a:t>
            </a:r>
            <a:r>
              <a:rPr lang="en-US" sz="2000" b="1" dirty="0"/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45BE2-FEDD-4593-A563-298A86515941}"/>
              </a:ext>
            </a:extLst>
          </p:cNvPr>
          <p:cNvSpPr/>
          <p:nvPr/>
        </p:nvSpPr>
        <p:spPr>
          <a:xfrm>
            <a:off x="1804493" y="4057887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235</a:t>
            </a:r>
            <a:r>
              <a:rPr lang="en-US" sz="2000" b="1" dirty="0"/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50496E-1673-4191-A6CC-7A2C68821D39}"/>
              </a:ext>
            </a:extLst>
          </p:cNvPr>
          <p:cNvSpPr/>
          <p:nvPr/>
        </p:nvSpPr>
        <p:spPr>
          <a:xfrm>
            <a:off x="1795682" y="4728299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239</a:t>
            </a:r>
            <a:r>
              <a:rPr lang="en-US" sz="2000" b="1" dirty="0"/>
              <a:t>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5F471-E351-41E7-8EA2-60B45521554E}"/>
              </a:ext>
            </a:extLst>
          </p:cNvPr>
          <p:cNvSpPr/>
          <p:nvPr/>
        </p:nvSpPr>
        <p:spPr>
          <a:xfrm>
            <a:off x="6941502" y="4993109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238</a:t>
            </a:r>
            <a:r>
              <a:rPr lang="en-US" sz="2000" b="1" dirty="0"/>
              <a:t>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2D39D2-C5D6-41A1-A5D1-7D7D090C39C1}"/>
              </a:ext>
            </a:extLst>
          </p:cNvPr>
          <p:cNvSpPr/>
          <p:nvPr/>
        </p:nvSpPr>
        <p:spPr>
          <a:xfrm>
            <a:off x="6924580" y="4535349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232</a:t>
            </a:r>
            <a:r>
              <a:rPr lang="en-US" sz="2000" b="1" dirty="0"/>
              <a:t>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FD4C34-B37D-4033-8D90-FC58D6E6337D}"/>
              </a:ext>
            </a:extLst>
          </p:cNvPr>
          <p:cNvSpPr/>
          <p:nvPr/>
        </p:nvSpPr>
        <p:spPr>
          <a:xfrm>
            <a:off x="6598881" y="5400405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234</a:t>
            </a:r>
            <a:r>
              <a:rPr lang="en-US" sz="2000" b="1" dirty="0"/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8F254-2852-4E3D-B102-F0B4D21992EB}"/>
              </a:ext>
            </a:extLst>
          </p:cNvPr>
          <p:cNvSpPr txBox="1"/>
          <p:nvPr/>
        </p:nvSpPr>
        <p:spPr>
          <a:xfrm>
            <a:off x="2017185" y="2607113"/>
            <a:ext cx="253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actinide isotopes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84DD3-788B-40D4-9F08-7B30BF7358BF}"/>
              </a:ext>
            </a:extLst>
          </p:cNvPr>
          <p:cNvCxnSpPr>
            <a:cxnSpLocks/>
          </p:cNvCxnSpPr>
          <p:nvPr/>
        </p:nvCxnSpPr>
        <p:spPr>
          <a:xfrm flipH="1" flipV="1">
            <a:off x="2586283" y="4940165"/>
            <a:ext cx="4325012" cy="26489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20765F-28EC-4407-AAAF-32EFFE5FA9A6}"/>
              </a:ext>
            </a:extLst>
          </p:cNvPr>
          <p:cNvCxnSpPr>
            <a:cxnSpLocks/>
          </p:cNvCxnSpPr>
          <p:nvPr/>
        </p:nvCxnSpPr>
        <p:spPr>
          <a:xfrm flipH="1" flipV="1">
            <a:off x="3694965" y="4535349"/>
            <a:ext cx="3216330" cy="2792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53AB2-C5E3-4433-8B60-A5028F6E413F}"/>
              </a:ext>
            </a:extLst>
          </p:cNvPr>
          <p:cNvSpPr/>
          <p:nvPr/>
        </p:nvSpPr>
        <p:spPr>
          <a:xfrm>
            <a:off x="926335" y="1857396"/>
            <a:ext cx="69127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/>
              <a:t>235</a:t>
            </a:r>
            <a:r>
              <a:rPr lang="en-US" sz="2000" b="1" dirty="0"/>
              <a:t>U</a:t>
            </a:r>
          </a:p>
          <a:p>
            <a:pPr lvl="1"/>
            <a:r>
              <a:rPr lang="en-US" dirty="0"/>
              <a:t>• Naturally occurring but in low abundance </a:t>
            </a:r>
          </a:p>
          <a:p>
            <a:pPr lvl="1"/>
            <a:r>
              <a:rPr lang="en-US" dirty="0"/>
              <a:t>• Used in D</a:t>
            </a:r>
            <a:r>
              <a:rPr lang="en-US" baseline="-25000" dirty="0"/>
              <a:t>2</a:t>
            </a:r>
            <a:r>
              <a:rPr lang="en-US" dirty="0"/>
              <a:t>O reactors (unenriched uranium) or light water reactors (enriched uranium)</a:t>
            </a:r>
          </a:p>
          <a:p>
            <a:pPr lvl="1"/>
            <a:r>
              <a:rPr lang="en-US" dirty="0"/>
              <a:t>• Requires thermal (slow) neutrons for adequate fission</a:t>
            </a:r>
          </a:p>
          <a:p>
            <a:pPr lvl="1"/>
            <a:r>
              <a:rPr lang="en-US" dirty="0"/>
              <a:t>• World’s primary nuclear fissile fuel</a:t>
            </a:r>
          </a:p>
          <a:p>
            <a:r>
              <a:rPr lang="en-US" sz="2000" b="1" baseline="30000" dirty="0"/>
              <a:t>239</a:t>
            </a:r>
            <a:r>
              <a:rPr lang="en-US" sz="2000" b="1" dirty="0"/>
              <a:t>Pu</a:t>
            </a:r>
          </a:p>
          <a:p>
            <a:pPr lvl="1"/>
            <a:r>
              <a:rPr lang="en-US" dirty="0"/>
              <a:t>• Bred from </a:t>
            </a:r>
            <a:r>
              <a:rPr lang="en-US" baseline="30000" dirty="0"/>
              <a:t>238</a:t>
            </a:r>
            <a:r>
              <a:rPr lang="en-US" dirty="0"/>
              <a:t>U (which is naturally occurring, large abundance)</a:t>
            </a:r>
          </a:p>
          <a:p>
            <a:pPr lvl="1"/>
            <a:r>
              <a:rPr lang="en-US" dirty="0"/>
              <a:t>• Smaller critical mass, cheaper than enriched </a:t>
            </a:r>
            <a:r>
              <a:rPr lang="en-US" baseline="30000" dirty="0"/>
              <a:t>235</a:t>
            </a:r>
            <a:r>
              <a:rPr lang="en-US" dirty="0"/>
              <a:t>U : used in nuclear weapons</a:t>
            </a:r>
          </a:p>
          <a:p>
            <a:r>
              <a:rPr lang="en-US" sz="2000" b="1" baseline="30000" dirty="0"/>
              <a:t>233</a:t>
            </a:r>
            <a:r>
              <a:rPr lang="en-US" sz="2000" b="1" dirty="0"/>
              <a:t>U</a:t>
            </a:r>
          </a:p>
          <a:p>
            <a:pPr lvl="1"/>
            <a:r>
              <a:rPr lang="en-US" dirty="0"/>
              <a:t>• Bred from </a:t>
            </a:r>
            <a:r>
              <a:rPr lang="en-US" baseline="30000" dirty="0"/>
              <a:t>232</a:t>
            </a:r>
            <a:r>
              <a:rPr lang="en-US" dirty="0"/>
              <a:t>Th which is ~3-4 times more abundant than uranium on Earth</a:t>
            </a:r>
          </a:p>
          <a:p>
            <a:pPr lvl="1"/>
            <a:r>
              <a:rPr lang="en-US" dirty="0"/>
              <a:t>• Can be bred using fast neutrons or thermal neutrons</a:t>
            </a:r>
          </a:p>
        </p:txBody>
      </p:sp>
    </p:spTree>
    <p:extLst>
      <p:ext uri="{BB962C8B-B14F-4D97-AF65-F5344CB8AC3E}">
        <p14:creationId xmlns:p14="http://schemas.microsoft.com/office/powerpoint/2010/main" val="960234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F3DFFB-2290-49BF-B16F-706E290F85F0}" vid="{D8B5AF5A-C7A1-48F9-90A3-F8A04F2F0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Harvard1</Template>
  <TotalTime>2367</TotalTime>
  <Words>1743</Words>
  <Application>Microsoft Office PowerPoint</Application>
  <PresentationFormat>On-screen Show (4:3)</PresentationFormat>
  <Paragraphs>248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Myriad Pro</vt:lpstr>
      <vt:lpstr>Wingdings</vt:lpstr>
      <vt:lpstr>Essential</vt:lpstr>
      <vt:lpstr>PowerPoint Presentation</vt:lpstr>
      <vt:lpstr>Nuclear Power in the U.S.</vt:lpstr>
      <vt:lpstr>Fundamentals of Nuclear Reactions</vt:lpstr>
      <vt:lpstr>Barriers in Nuclear Reactions</vt:lpstr>
      <vt:lpstr>Binding Energy</vt:lpstr>
      <vt:lpstr>Mass-Energy Equivalence</vt:lpstr>
      <vt:lpstr>Fission Reactor Basics</vt:lpstr>
      <vt:lpstr>Fission Reactor Fuels</vt:lpstr>
      <vt:lpstr>Fission Reactor Fuels</vt:lpstr>
      <vt:lpstr>Important Reactor Parameters</vt:lpstr>
      <vt:lpstr>The Thorium Option</vt:lpstr>
      <vt:lpstr>Thorium Series Decay Chain</vt:lpstr>
      <vt:lpstr>Thorium Fuel Cycle</vt:lpstr>
      <vt:lpstr>Fuel Abundance: Uranium vs. Thorium</vt:lpstr>
      <vt:lpstr>Radioactive Waste in Fission Reactions</vt:lpstr>
      <vt:lpstr>Annual Fuel Requirements for 1 GW Plant</vt:lpstr>
      <vt:lpstr>Transmutations in the Thorium Fuel Cycle</vt:lpstr>
      <vt:lpstr>(Brief) Thorium Reactor History</vt:lpstr>
      <vt:lpstr>Liquid Fluoride Thorium Reactors (LFTRs)</vt:lpstr>
      <vt:lpstr>Liquid Fluoride Thorium Reactors (LFTRs)</vt:lpstr>
      <vt:lpstr>Who’s Working on Thorium Reactors?</vt:lpstr>
      <vt:lpstr>Global Sources of Thorium</vt:lpstr>
      <vt:lpstr>Issues Remain for Thorium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Fell, Eric</dc:creator>
  <cp:lastModifiedBy>Fell, Eric</cp:lastModifiedBy>
  <cp:revision>148</cp:revision>
  <dcterms:created xsi:type="dcterms:W3CDTF">2020-02-02T19:11:58Z</dcterms:created>
  <dcterms:modified xsi:type="dcterms:W3CDTF">2020-02-14T18:58:30Z</dcterms:modified>
</cp:coreProperties>
</file>