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0" r:id="rId1"/>
  </p:sldMasterIdLst>
  <p:notesMasterIdLst>
    <p:notesMasterId r:id="rId17"/>
  </p:notesMasterIdLst>
  <p:sldIdLst>
    <p:sldId id="256" r:id="rId2"/>
    <p:sldId id="260" r:id="rId3"/>
    <p:sldId id="262" r:id="rId4"/>
    <p:sldId id="263" r:id="rId5"/>
    <p:sldId id="264" r:id="rId6"/>
    <p:sldId id="261" r:id="rId7"/>
    <p:sldId id="265" r:id="rId8"/>
    <p:sldId id="271" r:id="rId9"/>
    <p:sldId id="266" r:id="rId10"/>
    <p:sldId id="272" r:id="rId11"/>
    <p:sldId id="273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4"/>
    <p:restoredTop sz="83630"/>
  </p:normalViewPr>
  <p:slideViewPr>
    <p:cSldViewPr snapToGrid="0" snapToObjects="1">
      <p:cViewPr>
        <p:scale>
          <a:sx n="90" d="100"/>
          <a:sy n="90" d="100"/>
        </p:scale>
        <p:origin x="112" y="-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C741D-6CEA-9C44-B631-16D578EAA4C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38788-442B-8F4A-B780-ADB394F6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6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.semtechsolutions.com/node/44/particle-pore-size-analysi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ningcn.com/docs/specialtymaterials/pisheets/Vycor%207930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Simplified-Diagram-of-the-GHPWH-Absorption-Heat-Pump_fig2_320596506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38788-442B-8F4A-B780-ADB394F68D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4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Materials for Separation Technologies: Energy and Emission Reduction Opportunities, US DOE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38788-442B-8F4A-B780-ADB394F68D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48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http://www.atl.semtechsolutions.com/node/44/particle-pore-size-analysis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38788-442B-8F4A-B780-ADB394F68D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2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http://www.corningcn.com/docs/specialtymaterials/pisheets/Vycor%207930.pdf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38788-442B-8F4A-B780-ADB394F68D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38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38788-442B-8F4A-B780-ADB394F68D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70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38788-442B-8F4A-B780-ADB394F68D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14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Absorb water, heat up (ambient), desorb, pressurized, condense, absorb heat, cool down (ambient), absorb again </a:t>
            </a:r>
          </a:p>
          <a:p>
            <a:r>
              <a:rPr lang="en-US" dirty="0"/>
              <a:t>Improve efficiency</a:t>
            </a:r>
          </a:p>
          <a:p>
            <a:r>
              <a:rPr lang="en-US" dirty="0">
                <a:hlinkClick r:id="rId3"/>
              </a:rPr>
              <a:t>https://www.researchgate.net/figure/Simplified-Diagram-of-the-GHPWH-Absorption-Heat-Pump_fig2_320596506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38788-442B-8F4A-B780-ADB394F68D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61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184DA70-C731-4C70-880D-CCD4705E623C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326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3440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0414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9442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135263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22160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5773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5252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5090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14892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18848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2D6E202-B606-4609-B914-27C9371A1F6D}" type="datetime1">
              <a:rPr lang="en-US" smtClean="0"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01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arwick.ac.uk/fac/sci/eng/research/grouplist/sustainableenergy/heatpumps/adsorption/" TargetMode="External"/><Relationship Id="rId7" Type="http://schemas.openxmlformats.org/officeDocument/2006/relationships/hyperlink" Target="https://www.researchgate.net/figure/Simplified-Diagram-of-the-GHPWH-Absorption-Heat-Pump_fig2_32059650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chinedesign.com/materials/uranium-extracted-seawat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.semtechsolutions.com/node/44/particle-pore-size-analysis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rningcn.com/docs/specialtymaterials/pisheets/Vycor%207930.pdf" TargetMode="Externa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phys.org/news/2015-09-exploration-stable-crystalline-porous-covalent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aKSekjAnq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ergy.gov/eere/fuelcells/materials-based-hydrogen-storage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2618DD3C-AECB-422E-BF3A-25F49DF30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16BD9-9996-CB4B-A5A1-F3B105BF0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446" y="659348"/>
            <a:ext cx="4394487" cy="2989044"/>
          </a:xfrm>
        </p:spPr>
        <p:txBody>
          <a:bodyPr anchor="b">
            <a:normAutofit/>
          </a:bodyPr>
          <a:lstStyle/>
          <a:p>
            <a:pPr algn="ctr"/>
            <a:r>
              <a:rPr lang="en-US" sz="3100" cap="none" dirty="0"/>
              <a:t>Porous Materials </a:t>
            </a:r>
            <a:br>
              <a:rPr lang="en-US" sz="3100" cap="none" dirty="0"/>
            </a:br>
            <a:r>
              <a:rPr lang="en-US" sz="3100" cap="none" dirty="0"/>
              <a:t>for </a:t>
            </a:r>
            <a:br>
              <a:rPr lang="en-US" sz="3100" cap="none" dirty="0"/>
            </a:br>
            <a:r>
              <a:rPr lang="en-US" sz="3100" cap="none" dirty="0"/>
              <a:t>Energy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7ED21C-CE8A-3E4C-A644-0762DC852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611" y="3849540"/>
            <a:ext cx="3566407" cy="1463040"/>
          </a:xfrm>
        </p:spPr>
        <p:txBody>
          <a:bodyPr anchor="t">
            <a:normAutofit/>
          </a:bodyPr>
          <a:lstStyle/>
          <a:p>
            <a:pPr algn="r"/>
            <a:r>
              <a:rPr lang="en-US" sz="2400" dirty="0"/>
              <a:t>Mandy Liu</a:t>
            </a:r>
          </a:p>
          <a:p>
            <a:pPr algn="r"/>
            <a:r>
              <a:rPr lang="en-US" sz="2400" dirty="0"/>
              <a:t>HEJC</a:t>
            </a:r>
          </a:p>
          <a:p>
            <a:pPr algn="r"/>
            <a:r>
              <a:rPr lang="en-US" sz="2400" dirty="0"/>
              <a:t>10/11/2019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B073669D-B21F-48ED-BC1D-FFD25A3D8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10" y="3759161"/>
            <a:ext cx="35661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man, light&#10;&#10;Description automatically generated">
            <a:extLst>
              <a:ext uri="{FF2B5EF4-FFF2-40B4-BE49-F238E27FC236}">
                <a16:creationId xmlns:a16="http://schemas.microsoft.com/office/drawing/2014/main" id="{51716631-880A-4861-8170-B197D879B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7" r="9033"/>
          <a:stretch/>
        </p:blipFill>
        <p:spPr>
          <a:xfrm>
            <a:off x="4654984" y="975"/>
            <a:ext cx="7533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06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158D246-D764-494F-93E4-544CBFFFC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6"/>
          <a:stretch/>
        </p:blipFill>
        <p:spPr>
          <a:xfrm>
            <a:off x="5854801" y="3200400"/>
            <a:ext cx="6301988" cy="2116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DE1478-EA58-0147-A7E0-AE57D947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Case 1: Gas Storage with MOFs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8BEC15-6688-6342-AFEF-28E921D554C6}"/>
              </a:ext>
            </a:extLst>
          </p:cNvPr>
          <p:cNvSpPr txBox="1"/>
          <p:nvPr/>
        </p:nvSpPr>
        <p:spPr>
          <a:xfrm>
            <a:off x="671512" y="1973918"/>
            <a:ext cx="47005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Methane storage</a:t>
            </a:r>
          </a:p>
          <a:p>
            <a:endParaRPr lang="en-US" dirty="0"/>
          </a:p>
          <a:p>
            <a:r>
              <a:rPr lang="en-US" dirty="0"/>
              <a:t>2012 DOE goal: 350 cm</a:t>
            </a:r>
            <a:r>
              <a:rPr lang="en-US" baseline="-25000" dirty="0"/>
              <a:t>STP</a:t>
            </a:r>
            <a:r>
              <a:rPr lang="en-US" baseline="30000" dirty="0"/>
              <a:t>3</a:t>
            </a:r>
            <a:r>
              <a:rPr lang="en-US" dirty="0"/>
              <a:t>cm</a:t>
            </a:r>
            <a:r>
              <a:rPr lang="en-US" baseline="-25000" dirty="0"/>
              <a:t>adsorbent</a:t>
            </a:r>
            <a:r>
              <a:rPr lang="en-US" baseline="30000" dirty="0"/>
              <a:t>3</a:t>
            </a:r>
            <a:r>
              <a:rPr lang="en-US" dirty="0"/>
              <a:t> (v/v)</a:t>
            </a:r>
          </a:p>
          <a:p>
            <a:r>
              <a:rPr lang="en-US" dirty="0"/>
              <a:t>Activated carbon: 100– 170 v/v</a:t>
            </a:r>
          </a:p>
          <a:p>
            <a:r>
              <a:rPr lang="en-US" dirty="0"/>
              <a:t>Zeolites lower due to lower surface area</a:t>
            </a:r>
          </a:p>
          <a:p>
            <a:r>
              <a:rPr lang="en-US" dirty="0"/>
              <a:t>MOFs with open active site: up to 230 v/v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29FC66-F544-ED4E-AB23-CC886037BED8}"/>
              </a:ext>
            </a:extLst>
          </p:cNvPr>
          <p:cNvGrpSpPr/>
          <p:nvPr/>
        </p:nvGrpSpPr>
        <p:grpSpPr>
          <a:xfrm>
            <a:off x="236532" y="4031429"/>
            <a:ext cx="3045522" cy="2372907"/>
            <a:chOff x="492413" y="4149920"/>
            <a:chExt cx="3045522" cy="23729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EAB000-E38A-B24E-AF4B-93B27CF72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291"/>
            <a:stretch/>
          </p:blipFill>
          <p:spPr>
            <a:xfrm>
              <a:off x="1024128" y="4202293"/>
              <a:ext cx="2513807" cy="23205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298E17C-B692-FC4A-B6AA-A8EF2E617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16" t="3693" r="31921" b="66691"/>
            <a:stretch/>
          </p:blipFill>
          <p:spPr>
            <a:xfrm>
              <a:off x="492413" y="4149920"/>
              <a:ext cx="887408" cy="106796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5EEE0D7-474C-1E49-BAF2-49C1875965BD}"/>
              </a:ext>
            </a:extLst>
          </p:cNvPr>
          <p:cNvGrpSpPr/>
          <p:nvPr/>
        </p:nvGrpSpPr>
        <p:grpSpPr>
          <a:xfrm>
            <a:off x="3205901" y="3895151"/>
            <a:ext cx="2831522" cy="2588370"/>
            <a:chOff x="3483862" y="3880220"/>
            <a:chExt cx="2831522" cy="2588370"/>
          </a:xfrm>
        </p:grpSpPr>
        <p:pic>
          <p:nvPicPr>
            <p:cNvPr id="4" name="Picture 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838583D-72B8-B34E-9088-E562924CC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7" t="29173" r="11111"/>
            <a:stretch/>
          </p:blipFill>
          <p:spPr>
            <a:xfrm>
              <a:off x="4499610" y="4148055"/>
              <a:ext cx="1815774" cy="2320535"/>
            </a:xfrm>
            <a:prstGeom prst="rect">
              <a:avLst/>
            </a:prstGeom>
          </p:spPr>
        </p:pic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AA3C82A-6CC2-9049-BAA3-763913373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079" r="33637" b="71274"/>
            <a:stretch/>
          </p:blipFill>
          <p:spPr>
            <a:xfrm>
              <a:off x="3483862" y="3880220"/>
              <a:ext cx="1171576" cy="123672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9F733EC-1996-8146-8429-8BCEBD958155}"/>
              </a:ext>
            </a:extLst>
          </p:cNvPr>
          <p:cNvSpPr txBox="1"/>
          <p:nvPr/>
        </p:nvSpPr>
        <p:spPr>
          <a:xfrm>
            <a:off x="6674008" y="1973918"/>
            <a:ext cx="531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level of chemical design enabled by MOFs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FBD356-8048-7E44-932C-A1C86024BD4C}"/>
              </a:ext>
            </a:extLst>
          </p:cNvPr>
          <p:cNvSpPr txBox="1"/>
          <p:nvPr/>
        </p:nvSpPr>
        <p:spPr>
          <a:xfrm>
            <a:off x="8180974" y="3059668"/>
            <a:ext cx="300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8F6F5B-0AB1-5B4C-A1C4-8E4D9342F155}"/>
              </a:ext>
            </a:extLst>
          </p:cNvPr>
          <p:cNvSpPr txBox="1"/>
          <p:nvPr/>
        </p:nvSpPr>
        <p:spPr>
          <a:xfrm>
            <a:off x="5967667" y="3659737"/>
            <a:ext cx="300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9749BF-516E-7D49-85C4-F4938DD440E3}"/>
              </a:ext>
            </a:extLst>
          </p:cNvPr>
          <p:cNvSpPr txBox="1"/>
          <p:nvPr/>
        </p:nvSpPr>
        <p:spPr>
          <a:xfrm>
            <a:off x="6020742" y="4981873"/>
            <a:ext cx="300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8EE797-6ABF-F247-8273-F0F629916071}"/>
              </a:ext>
            </a:extLst>
          </p:cNvPr>
          <p:cNvSpPr txBox="1"/>
          <p:nvPr/>
        </p:nvSpPr>
        <p:spPr>
          <a:xfrm>
            <a:off x="7281333" y="4981873"/>
            <a:ext cx="705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BAE80C-4341-F74A-B758-C6553AEFD6AF}"/>
              </a:ext>
            </a:extLst>
          </p:cNvPr>
          <p:cNvSpPr/>
          <p:nvPr/>
        </p:nvSpPr>
        <p:spPr>
          <a:xfrm>
            <a:off x="6074934" y="6003927"/>
            <a:ext cx="587787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Mason, </a:t>
            </a:r>
            <a:r>
              <a:rPr lang="en-US" sz="1100" dirty="0" err="1"/>
              <a:t>Veenstra</a:t>
            </a:r>
            <a:r>
              <a:rPr lang="en-US" sz="1100" dirty="0"/>
              <a:t>, Long, </a:t>
            </a:r>
            <a:r>
              <a:rPr lang="en-US" sz="1100" i="1" dirty="0"/>
              <a:t>Chem. Sci</a:t>
            </a:r>
            <a:r>
              <a:rPr lang="en-US" sz="1100" dirty="0"/>
              <a:t>, </a:t>
            </a:r>
            <a:r>
              <a:rPr lang="en-US" sz="1100" b="1" dirty="0"/>
              <a:t>201</a:t>
            </a:r>
            <a:r>
              <a:rPr lang="en-US" sz="1100" dirty="0"/>
              <a:t>4, </a:t>
            </a:r>
            <a:r>
              <a:rPr lang="en-US" sz="1100" i="1" dirty="0"/>
              <a:t>5</a:t>
            </a:r>
            <a:r>
              <a:rPr lang="en-US" sz="1100" dirty="0"/>
              <a:t>, 32</a:t>
            </a:r>
          </a:p>
          <a:p>
            <a:r>
              <a:rPr lang="en-US" sz="1100" dirty="0"/>
              <a:t>Mason, </a:t>
            </a:r>
            <a:r>
              <a:rPr lang="en-US" sz="1100" dirty="0" err="1"/>
              <a:t>Oktawiec</a:t>
            </a:r>
            <a:r>
              <a:rPr lang="en-US" sz="1100" dirty="0"/>
              <a:t>, Taylor, Hudson, Rodriguez, Bachman, Gonzalez, </a:t>
            </a:r>
            <a:r>
              <a:rPr lang="en-US" sz="1100" dirty="0" err="1"/>
              <a:t>Cervellino</a:t>
            </a:r>
            <a:r>
              <a:rPr lang="en-US" sz="1100" dirty="0"/>
              <a:t>, </a:t>
            </a:r>
            <a:r>
              <a:rPr lang="en-US" sz="1100" dirty="0" err="1"/>
              <a:t>Guagliardi</a:t>
            </a:r>
            <a:r>
              <a:rPr lang="en-US" sz="1100" dirty="0"/>
              <a:t>, Brown, Llewellyn, </a:t>
            </a:r>
            <a:r>
              <a:rPr lang="en-US" sz="1100" dirty="0" err="1"/>
              <a:t>Masciocchi</a:t>
            </a:r>
            <a:r>
              <a:rPr lang="en-US" sz="1100" dirty="0"/>
              <a:t>, Long, </a:t>
            </a:r>
            <a:r>
              <a:rPr lang="en-US" sz="1100" i="1" dirty="0"/>
              <a:t>Nature</a:t>
            </a:r>
            <a:r>
              <a:rPr lang="en-US" sz="1100" dirty="0"/>
              <a:t>, </a:t>
            </a:r>
            <a:r>
              <a:rPr lang="en-US" sz="1100" b="1" dirty="0"/>
              <a:t>2015</a:t>
            </a:r>
            <a:r>
              <a:rPr lang="en-US" sz="1100" dirty="0"/>
              <a:t>, </a:t>
            </a:r>
            <a:r>
              <a:rPr lang="en-US" sz="1100" i="1" dirty="0"/>
              <a:t>527</a:t>
            </a:r>
            <a:r>
              <a:rPr lang="en-US" sz="1100" dirty="0"/>
              <a:t>, 357</a:t>
            </a:r>
          </a:p>
        </p:txBody>
      </p:sp>
    </p:spTree>
    <p:extLst>
      <p:ext uri="{BB962C8B-B14F-4D97-AF65-F5344CB8AC3E}">
        <p14:creationId xmlns:p14="http://schemas.microsoft.com/office/powerpoint/2010/main" val="39017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D6A39-A219-5347-BAD0-7FD43305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Case 2: Water-Adsorbing MOFs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8C99B-F885-0345-8645-05BC60ED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91950"/>
            <a:ext cx="9720073" cy="3857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Yaghi</a:t>
            </a:r>
            <a:r>
              <a:rPr lang="en-US" dirty="0"/>
              <a:t> &amp; Wang, UCB: </a:t>
            </a:r>
            <a:r>
              <a:rPr lang="en-US" b="1" i="1" dirty="0"/>
              <a:t>water harvesting from desert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E49AA-9C25-864F-9950-DEF8B5483B64}"/>
              </a:ext>
            </a:extLst>
          </p:cNvPr>
          <p:cNvSpPr txBox="1"/>
          <p:nvPr/>
        </p:nvSpPr>
        <p:spPr>
          <a:xfrm>
            <a:off x="775281" y="5821368"/>
            <a:ext cx="5312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Uptake at low relative humidity (20% RH)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35D02-81F6-B447-BE0E-983A3AB91658}"/>
              </a:ext>
            </a:extLst>
          </p:cNvPr>
          <p:cNvSpPr txBox="1"/>
          <p:nvPr/>
        </p:nvSpPr>
        <p:spPr>
          <a:xfrm>
            <a:off x="5445197" y="5821368"/>
            <a:ext cx="3541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Desorption powered by the sun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3FF07F-A207-D741-B4B5-A5BB7D8E76A8}"/>
              </a:ext>
            </a:extLst>
          </p:cNvPr>
          <p:cNvSpPr txBox="1"/>
          <p:nvPr/>
        </p:nvSpPr>
        <p:spPr>
          <a:xfrm>
            <a:off x="9583810" y="5821368"/>
            <a:ext cx="293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Device cross section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10C2DC-4123-0C4D-97F1-3D325E81E3CA}"/>
              </a:ext>
            </a:extLst>
          </p:cNvPr>
          <p:cNvGrpSpPr/>
          <p:nvPr/>
        </p:nvGrpSpPr>
        <p:grpSpPr>
          <a:xfrm>
            <a:off x="440871" y="2181272"/>
            <a:ext cx="4447112" cy="3376065"/>
            <a:chOff x="440871" y="2277713"/>
            <a:chExt cx="4447112" cy="33760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1AB0200-3E9C-C941-9AB4-DEC3631F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664" y="2316503"/>
              <a:ext cx="4135319" cy="33372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88A2F8-CAB7-7746-9DC2-23B5C847967D}"/>
                </a:ext>
              </a:extLst>
            </p:cNvPr>
            <p:cNvSpPr txBox="1"/>
            <p:nvPr/>
          </p:nvSpPr>
          <p:spPr>
            <a:xfrm>
              <a:off x="440871" y="2277713"/>
              <a:ext cx="783772" cy="5144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8A2BC6-3008-A745-83D9-9618E369F37A}"/>
              </a:ext>
            </a:extLst>
          </p:cNvPr>
          <p:cNvGrpSpPr/>
          <p:nvPr/>
        </p:nvGrpSpPr>
        <p:grpSpPr>
          <a:xfrm>
            <a:off x="5010436" y="2183718"/>
            <a:ext cx="3856206" cy="3371172"/>
            <a:chOff x="5010436" y="2277713"/>
            <a:chExt cx="3856206" cy="33711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10B823-59CC-2044-BE3D-35104D3A2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3721" y="2465701"/>
              <a:ext cx="3792921" cy="31831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573301-2734-2B48-945D-CDBCC65536FB}"/>
                </a:ext>
              </a:extLst>
            </p:cNvPr>
            <p:cNvSpPr txBox="1"/>
            <p:nvPr/>
          </p:nvSpPr>
          <p:spPr>
            <a:xfrm>
              <a:off x="5010436" y="2277713"/>
              <a:ext cx="783772" cy="5144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68C3FA-31F8-8A4A-B38C-B5F75B893718}"/>
              </a:ext>
            </a:extLst>
          </p:cNvPr>
          <p:cNvGrpSpPr/>
          <p:nvPr/>
        </p:nvGrpSpPr>
        <p:grpSpPr>
          <a:xfrm>
            <a:off x="8607891" y="2129465"/>
            <a:ext cx="4100887" cy="3479679"/>
            <a:chOff x="8607891" y="2084831"/>
            <a:chExt cx="4100887" cy="34796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5568D6-4466-C94B-B633-72BB0E5C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7891" y="2381326"/>
              <a:ext cx="3464320" cy="318318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50F8F4-109A-6D45-86C7-CD08BDE95FD3}"/>
                </a:ext>
              </a:extLst>
            </p:cNvPr>
            <p:cNvSpPr txBox="1"/>
            <p:nvPr/>
          </p:nvSpPr>
          <p:spPr>
            <a:xfrm>
              <a:off x="8687293" y="2239234"/>
              <a:ext cx="783772" cy="5144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5FC9C4-A551-BF4D-990E-3F73B3ECA9F7}"/>
                </a:ext>
              </a:extLst>
            </p:cNvPr>
            <p:cNvSpPr txBox="1"/>
            <p:nvPr/>
          </p:nvSpPr>
          <p:spPr>
            <a:xfrm>
              <a:off x="11925006" y="2084831"/>
              <a:ext cx="783772" cy="5144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606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D6A39-A219-5347-BAD0-7FD43305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Case 2: Water-Adsorbing MOFs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70742B-D8EB-9940-AB0A-1E66394F3B15}"/>
              </a:ext>
            </a:extLst>
          </p:cNvPr>
          <p:cNvSpPr txBox="1"/>
          <p:nvPr/>
        </p:nvSpPr>
        <p:spPr>
          <a:xfrm>
            <a:off x="181577" y="5292633"/>
            <a:ext cx="66871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Adsorption heat pump</a:t>
            </a:r>
          </a:p>
          <a:p>
            <a:r>
              <a:rPr lang="en-US" sz="1400" dirty="0"/>
              <a:t>MOF adsorb water -&gt; system heats up -&gt; desorb water -&gt; system pressurized -&gt; water condense &amp; absorb heat (cooling) -&gt; T drops -&gt; MOF adsorb water again</a:t>
            </a:r>
          </a:p>
          <a:p>
            <a:r>
              <a:rPr lang="en-US" sz="1400" dirty="0">
                <a:hlinkClick r:id="rId3"/>
              </a:rPr>
              <a:t>https://warwick.ac.uk/fac/sci/eng/research/grouplist/sustainableenergy/heatpumps/adsorption/</a:t>
            </a:r>
            <a:endParaRPr lang="en-US" sz="1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8269F2-6F5A-A049-BCAF-BB44B9948E85}"/>
              </a:ext>
            </a:extLst>
          </p:cNvPr>
          <p:cNvGrpSpPr/>
          <p:nvPr/>
        </p:nvGrpSpPr>
        <p:grpSpPr>
          <a:xfrm>
            <a:off x="312175" y="1690492"/>
            <a:ext cx="7241324" cy="3602141"/>
            <a:chOff x="312175" y="1690492"/>
            <a:chExt cx="7241324" cy="36021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E90CE3-D2F1-2049-9211-32D54D01176C}"/>
                </a:ext>
              </a:extLst>
            </p:cNvPr>
            <p:cNvGrpSpPr/>
            <p:nvPr/>
          </p:nvGrpSpPr>
          <p:grpSpPr>
            <a:xfrm>
              <a:off x="312175" y="1690492"/>
              <a:ext cx="6074051" cy="3602141"/>
              <a:chOff x="312175" y="1956497"/>
              <a:chExt cx="6074051" cy="360214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8A4C240-EDA0-FF4D-A51F-1722A73408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2235"/>
              <a:stretch/>
            </p:blipFill>
            <p:spPr>
              <a:xfrm>
                <a:off x="312175" y="1956497"/>
                <a:ext cx="6074051" cy="3602141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DB8E5C-FE88-9E43-86BF-5FE498413574}"/>
                  </a:ext>
                </a:extLst>
              </p:cNvPr>
              <p:cNvSpPr/>
              <p:nvPr/>
            </p:nvSpPr>
            <p:spPr>
              <a:xfrm>
                <a:off x="3525148" y="2702231"/>
                <a:ext cx="1329479" cy="207093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 Adsorbent</a:t>
                </a: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BC53FFF-B014-4940-9B96-6C81E918FB18}"/>
                </a:ext>
              </a:extLst>
            </p:cNvPr>
            <p:cNvCxnSpPr/>
            <p:nvPr/>
          </p:nvCxnSpPr>
          <p:spPr>
            <a:xfrm>
              <a:off x="4970165" y="3797314"/>
              <a:ext cx="2251669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054A70-D5EF-4841-9C88-227A29A881D4}"/>
                </a:ext>
              </a:extLst>
            </p:cNvPr>
            <p:cNvSpPr txBox="1"/>
            <p:nvPr/>
          </p:nvSpPr>
          <p:spPr>
            <a:xfrm>
              <a:off x="5024740" y="3343319"/>
              <a:ext cx="2528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Cascade heat pump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8544E1-F7A9-4949-8E4F-2DD510DAED35}"/>
              </a:ext>
            </a:extLst>
          </p:cNvPr>
          <p:cNvGrpSpPr/>
          <p:nvPr/>
        </p:nvGrpSpPr>
        <p:grpSpPr>
          <a:xfrm>
            <a:off x="7239305" y="285651"/>
            <a:ext cx="4370927" cy="6088728"/>
            <a:chOff x="7239305" y="285651"/>
            <a:chExt cx="4370927" cy="6088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1C16AA-3DA3-434F-B389-63BC1B65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9305" y="654983"/>
              <a:ext cx="3602038" cy="28596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8AC299-D89E-EC44-8E64-0BD61C430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305" y="3514681"/>
              <a:ext cx="3796324" cy="285969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850227-AC9C-8742-8CD4-7E7028577E0D}"/>
                </a:ext>
              </a:extLst>
            </p:cNvPr>
            <p:cNvSpPr txBox="1"/>
            <p:nvPr/>
          </p:nvSpPr>
          <p:spPr>
            <a:xfrm>
              <a:off x="8551149" y="285651"/>
              <a:ext cx="3059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Dinca</a:t>
              </a:r>
              <a:r>
                <a:rPr lang="en-US" dirty="0"/>
                <a:t>, MIT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687F826-5EB7-5341-9FC2-016B02F9BA80}"/>
              </a:ext>
            </a:extLst>
          </p:cNvPr>
          <p:cNvSpPr/>
          <p:nvPr/>
        </p:nvSpPr>
        <p:spPr>
          <a:xfrm>
            <a:off x="6689309" y="6257836"/>
            <a:ext cx="55026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7"/>
              </a:rPr>
              <a:t>https://www.researchgate.net/figure/Simplified-Diagram-of-the-GHPWH-Absorption-Heat-Pump_fig2_320596506</a:t>
            </a:r>
            <a:r>
              <a:rPr lang="en-US" sz="1100" dirty="0"/>
              <a:t>,</a:t>
            </a:r>
          </a:p>
          <a:p>
            <a:r>
              <a:rPr lang="en-US" sz="1100" dirty="0" err="1"/>
              <a:t>Rieth</a:t>
            </a:r>
            <a:r>
              <a:rPr lang="en-US" sz="1100" dirty="0"/>
              <a:t>, Wright, Rao, Kim, </a:t>
            </a:r>
            <a:r>
              <a:rPr lang="en-US" sz="1100" dirty="0" err="1"/>
              <a:t>LaPotin</a:t>
            </a:r>
            <a:r>
              <a:rPr lang="en-US" sz="1100" dirty="0"/>
              <a:t>, Wang, </a:t>
            </a:r>
            <a:r>
              <a:rPr lang="en-US" sz="1100" dirty="0" err="1"/>
              <a:t>Dinca</a:t>
            </a:r>
            <a:r>
              <a:rPr lang="en-US" sz="1100" dirty="0"/>
              <a:t>, </a:t>
            </a:r>
            <a:r>
              <a:rPr lang="en-US" sz="1100" i="1" dirty="0"/>
              <a:t>J. Am. Chem. Soc</a:t>
            </a:r>
            <a:r>
              <a:rPr lang="en-US" sz="1100" dirty="0"/>
              <a:t>., </a:t>
            </a:r>
            <a:r>
              <a:rPr lang="en-US" sz="1100" b="1" dirty="0"/>
              <a:t>2018</a:t>
            </a:r>
            <a:r>
              <a:rPr lang="en-US" sz="1100" dirty="0"/>
              <a:t>, </a:t>
            </a:r>
            <a:r>
              <a:rPr lang="en-US" sz="1100" i="1" dirty="0"/>
              <a:t>140</a:t>
            </a:r>
            <a:r>
              <a:rPr lang="en-US" sz="1100" dirty="0"/>
              <a:t>, 17591</a:t>
            </a:r>
          </a:p>
        </p:txBody>
      </p:sp>
    </p:spTree>
    <p:extLst>
      <p:ext uri="{BB962C8B-B14F-4D97-AF65-F5344CB8AC3E}">
        <p14:creationId xmlns:p14="http://schemas.microsoft.com/office/powerpoint/2010/main" val="367906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0573-F175-734B-808F-5CA72AB69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Case 3: Chemical Separation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0DD287-6475-8C40-A418-DEEF3F1F7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81" y="1838036"/>
            <a:ext cx="8407400" cy="401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14A3B5-C668-9542-9B2E-E7C561DB4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29" y="2698749"/>
            <a:ext cx="2326957" cy="2074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DDFDDF-C806-3541-A797-57730F67D083}"/>
              </a:ext>
            </a:extLst>
          </p:cNvPr>
          <p:cNvSpPr txBox="1"/>
          <p:nvPr/>
        </p:nvSpPr>
        <p:spPr>
          <a:xfrm>
            <a:off x="728519" y="3429000"/>
            <a:ext cx="1349663" cy="378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O-xylene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669FAB-1FA2-D64E-8FD5-DA93D85EB0B2}"/>
              </a:ext>
            </a:extLst>
          </p:cNvPr>
          <p:cNvSpPr txBox="1"/>
          <p:nvPr/>
        </p:nvSpPr>
        <p:spPr>
          <a:xfrm>
            <a:off x="728519" y="4773168"/>
            <a:ext cx="1349663" cy="378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M-xylene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979F08-6CB6-1B43-B934-15009185535B}"/>
              </a:ext>
            </a:extLst>
          </p:cNvPr>
          <p:cNvSpPr txBox="1"/>
          <p:nvPr/>
        </p:nvSpPr>
        <p:spPr>
          <a:xfrm>
            <a:off x="2237392" y="3429000"/>
            <a:ext cx="1349663" cy="378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P-xylene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7E69F4-8F0E-AC42-958F-7D7096ADBA7E}"/>
              </a:ext>
            </a:extLst>
          </p:cNvPr>
          <p:cNvSpPr txBox="1"/>
          <p:nvPr/>
        </p:nvSpPr>
        <p:spPr>
          <a:xfrm>
            <a:off x="1970343" y="4782065"/>
            <a:ext cx="161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Ethylbenzene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9D61A4-4780-9947-8C83-2B215AE65CDF}"/>
              </a:ext>
            </a:extLst>
          </p:cNvPr>
          <p:cNvSpPr/>
          <p:nvPr/>
        </p:nvSpPr>
        <p:spPr>
          <a:xfrm>
            <a:off x="253614" y="6334348"/>
            <a:ext cx="112098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Gonzalez;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Kapelewsk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; Bloch.; Milner; Reed.; Hudson; Mason;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Barin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; Brown; Long, 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J. Am. Chem. Soc.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3412.</a:t>
            </a:r>
          </a:p>
        </p:txBody>
      </p:sp>
    </p:spTree>
    <p:extLst>
      <p:ext uri="{BB962C8B-B14F-4D97-AF65-F5344CB8AC3E}">
        <p14:creationId xmlns:p14="http://schemas.microsoft.com/office/powerpoint/2010/main" val="32155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E7074-A8FB-6F4B-B9B3-723EEA4B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Why not more MOFs in the industry?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80211-734E-D948-B369-1E9811742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036619"/>
            <a:ext cx="4437926" cy="36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84C612-ABC3-A648-9D90-04FCD439604C}"/>
              </a:ext>
            </a:extLst>
          </p:cNvPr>
          <p:cNvSpPr txBox="1"/>
          <p:nvPr/>
        </p:nvSpPr>
        <p:spPr>
          <a:xfrm>
            <a:off x="724958" y="5903452"/>
            <a:ext cx="5036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Low processability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9C924-1998-6044-BAF5-A59E8C82CAAF}"/>
              </a:ext>
            </a:extLst>
          </p:cNvPr>
          <p:cNvSpPr txBox="1"/>
          <p:nvPr/>
        </p:nvSpPr>
        <p:spPr>
          <a:xfrm>
            <a:off x="5884164" y="2302858"/>
            <a:ext cx="51538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Nonuniformity (grain boundaries)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Undesirable mechanical property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Fragile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Brittle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Air/water/thermal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(metal, synthetic)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212BFA-FAA4-3A47-B35C-D6DBF917B4C1}"/>
              </a:ext>
            </a:extLst>
          </p:cNvPr>
          <p:cNvSpPr txBox="1"/>
          <p:nvPr/>
        </p:nvSpPr>
        <p:spPr>
          <a:xfrm>
            <a:off x="5884164" y="5632842"/>
            <a:ext cx="580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Better industrial future requires new chemistry &amp; materials research </a:t>
            </a:r>
          </a:p>
        </p:txBody>
      </p:sp>
    </p:spTree>
    <p:extLst>
      <p:ext uri="{BB962C8B-B14F-4D97-AF65-F5344CB8AC3E}">
        <p14:creationId xmlns:p14="http://schemas.microsoft.com/office/powerpoint/2010/main" val="20247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3DEAEA-BFDB-410C-89E7-02514506C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AB671-E1B2-4834-B3F6-E0A2D3BE8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9FFE7C-E583-49D7-B92E-1EC8D6D4F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D2945E-06BB-4ED7-B357-30CA7211C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6840D-574E-7947-94EA-7090ACA57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640080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cap="none" spc="200" dirty="0">
                <a:solidFill>
                  <a:srgbClr val="FFFFFF"/>
                </a:solidFill>
              </a:rPr>
              <a:t>Thank You! Questions?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C9872C-B3B3-4A61-B20E-F79415F45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Questions">
            <a:extLst>
              <a:ext uri="{FF2B5EF4-FFF2-40B4-BE49-F238E27FC236}">
                <a16:creationId xmlns:a16="http://schemas.microsoft.com/office/drawing/2014/main" id="{5798FFC0-D691-48A8-A966-3B32209CB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699753"/>
            <a:ext cx="5459470" cy="54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59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6094BBC0-B81B-5C43-8112-298969713AE9}"/>
              </a:ext>
            </a:extLst>
          </p:cNvPr>
          <p:cNvSpPr txBox="1">
            <a:spLocks/>
          </p:cNvSpPr>
          <p:nvPr/>
        </p:nvSpPr>
        <p:spPr>
          <a:xfrm>
            <a:off x="1024127" y="585216"/>
            <a:ext cx="10525447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none" dirty="0"/>
              <a:t>What are Porous Materials?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A06A89-74F9-3243-BE39-8204C4F26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014443"/>
            <a:ext cx="9720073" cy="471268"/>
          </a:xfrm>
        </p:spPr>
        <p:txBody>
          <a:bodyPr/>
          <a:lstStyle/>
          <a:p>
            <a:r>
              <a:rPr lang="en-US" dirty="0"/>
              <a:t>Broadly define: porous materials are materials with internal voids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A1D41F-D989-E447-9429-86EBCD0FB017}"/>
              </a:ext>
            </a:extLst>
          </p:cNvPr>
          <p:cNvGrpSpPr/>
          <p:nvPr/>
        </p:nvGrpSpPr>
        <p:grpSpPr>
          <a:xfrm>
            <a:off x="1927273" y="2623832"/>
            <a:ext cx="2686930" cy="3568493"/>
            <a:chOff x="1927273" y="2623832"/>
            <a:chExt cx="2686930" cy="3568493"/>
          </a:xfrm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AE182B39-FF3A-C743-9309-0905F15EBE20}"/>
                </a:ext>
              </a:extLst>
            </p:cNvPr>
            <p:cNvSpPr/>
            <p:nvPr/>
          </p:nvSpPr>
          <p:spPr>
            <a:xfrm>
              <a:off x="1927273" y="3035105"/>
              <a:ext cx="2686930" cy="2423160"/>
            </a:xfrm>
            <a:prstGeom prst="cub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F6DFA7-959C-6848-AB79-55D3CEC3A414}"/>
                </a:ext>
              </a:extLst>
            </p:cNvPr>
            <p:cNvGrpSpPr/>
            <p:nvPr/>
          </p:nvGrpSpPr>
          <p:grpSpPr>
            <a:xfrm>
              <a:off x="2588454" y="2623832"/>
              <a:ext cx="2025748" cy="369332"/>
              <a:chOff x="1856935" y="2623832"/>
              <a:chExt cx="2025748" cy="369332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7923EED-2F46-D348-9B2B-9EFFA35DEB1A}"/>
                  </a:ext>
                </a:extLst>
              </p:cNvPr>
              <p:cNvCxnSpPr/>
              <p:nvPr/>
            </p:nvCxnSpPr>
            <p:spPr>
              <a:xfrm>
                <a:off x="1856935" y="2855742"/>
                <a:ext cx="202574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CF45A5-1E43-D948-BA3C-62D65EB072AA}"/>
                  </a:ext>
                </a:extLst>
              </p:cNvPr>
              <p:cNvSpPr txBox="1"/>
              <p:nvPr/>
            </p:nvSpPr>
            <p:spPr>
              <a:xfrm>
                <a:off x="2539219" y="2623832"/>
                <a:ext cx="7966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/>
                  <a:t>1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cm</a:t>
                </a:r>
                <a:endParaRPr lang="en-US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B2F25B-D8AE-3F44-9299-F2CBB60BE5C2}"/>
                </a:ext>
              </a:extLst>
            </p:cNvPr>
            <p:cNvSpPr txBox="1"/>
            <p:nvPr/>
          </p:nvSpPr>
          <p:spPr>
            <a:xfrm>
              <a:off x="1927273" y="5822993"/>
              <a:ext cx="268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Surface area: </a:t>
              </a:r>
              <a:r>
                <a:rPr lang="en-US" altLang="zh-CN" dirty="0"/>
                <a:t>6</a:t>
              </a:r>
              <a:r>
                <a:rPr lang="en-US" dirty="0"/>
                <a:t> cm</a:t>
              </a:r>
              <a:r>
                <a:rPr lang="en-US" altLang="zh-CN" baseline="30000" dirty="0"/>
                <a:t>2</a:t>
              </a:r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4FF562-2A61-F14B-B0B6-FF05D1045D1A}"/>
              </a:ext>
            </a:extLst>
          </p:cNvPr>
          <p:cNvGrpSpPr/>
          <p:nvPr/>
        </p:nvGrpSpPr>
        <p:grpSpPr>
          <a:xfrm>
            <a:off x="6330462" y="2621070"/>
            <a:ext cx="3655256" cy="3515960"/>
            <a:chOff x="6330462" y="2621070"/>
            <a:chExt cx="3655256" cy="3515960"/>
          </a:xfrm>
        </p:grpSpPr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24274AAE-8911-1340-A2DE-A3134AD3033B}"/>
                </a:ext>
              </a:extLst>
            </p:cNvPr>
            <p:cNvSpPr/>
            <p:nvPr/>
          </p:nvSpPr>
          <p:spPr>
            <a:xfrm>
              <a:off x="7298788" y="2990402"/>
              <a:ext cx="2686930" cy="2423160"/>
            </a:xfrm>
            <a:prstGeom prst="cub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220592-5A62-F343-B2C9-106A9F2E9652}"/>
                </a:ext>
              </a:extLst>
            </p:cNvPr>
            <p:cNvSpPr/>
            <p:nvPr/>
          </p:nvSpPr>
          <p:spPr>
            <a:xfrm>
              <a:off x="7399605" y="3713870"/>
              <a:ext cx="196948" cy="1969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7ADE6CA-7BE0-B34C-A1B6-C4D280D3907E}"/>
                </a:ext>
              </a:extLst>
            </p:cNvPr>
            <p:cNvGrpSpPr/>
            <p:nvPr/>
          </p:nvGrpSpPr>
          <p:grpSpPr>
            <a:xfrm>
              <a:off x="7959970" y="2621070"/>
              <a:ext cx="2025748" cy="369332"/>
              <a:chOff x="1856935" y="2623832"/>
              <a:chExt cx="2025748" cy="369332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4435C747-5DEC-B34F-8825-93D4BFB8317B}"/>
                  </a:ext>
                </a:extLst>
              </p:cNvPr>
              <p:cNvCxnSpPr/>
              <p:nvPr/>
            </p:nvCxnSpPr>
            <p:spPr>
              <a:xfrm>
                <a:off x="1856935" y="2855742"/>
                <a:ext cx="202574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BD446E-CF98-7741-8257-F09C5E541515}"/>
                  </a:ext>
                </a:extLst>
              </p:cNvPr>
              <p:cNvSpPr txBox="1"/>
              <p:nvPr/>
            </p:nvSpPr>
            <p:spPr>
              <a:xfrm>
                <a:off x="2539219" y="2623832"/>
                <a:ext cx="7966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/>
                  <a:t>1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cm</a:t>
                </a:r>
                <a:endParaRPr lang="en-US" dirty="0"/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3BE41C0-CE0C-BF40-9FDF-318B920E3732}"/>
                </a:ext>
              </a:extLst>
            </p:cNvPr>
            <p:cNvCxnSpPr/>
            <p:nvPr/>
          </p:nvCxnSpPr>
          <p:spPr>
            <a:xfrm flipH="1">
              <a:off x="7053777" y="3812344"/>
              <a:ext cx="295420" cy="1266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20EE65-2CBD-9342-A8F4-678577F89D92}"/>
                </a:ext>
              </a:extLst>
            </p:cNvPr>
            <p:cNvSpPr txBox="1"/>
            <p:nvPr/>
          </p:nvSpPr>
          <p:spPr>
            <a:xfrm>
              <a:off x="6330462" y="3713870"/>
              <a:ext cx="968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</a:t>
              </a:r>
              <a:r>
                <a:rPr lang="zh-CN" altLang="en-US" dirty="0"/>
                <a:t> </a:t>
              </a:r>
              <a:r>
                <a:rPr lang="en-US" altLang="zh-CN" dirty="0"/>
                <a:t>nm</a:t>
              </a:r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81C84C-AF34-B346-A047-111EC4578B35}"/>
                </a:ext>
              </a:extLst>
            </p:cNvPr>
            <p:cNvSpPr txBox="1"/>
            <p:nvPr/>
          </p:nvSpPr>
          <p:spPr>
            <a:xfrm>
              <a:off x="7298787" y="5767698"/>
              <a:ext cx="2686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Surface area: </a:t>
              </a:r>
              <a:r>
                <a:rPr lang="en-US" altLang="zh-CN" dirty="0"/>
                <a:t>6000</a:t>
              </a:r>
              <a:r>
                <a:rPr lang="en-US" dirty="0"/>
                <a:t> m</a:t>
              </a:r>
              <a:r>
                <a:rPr lang="en-US" altLang="zh-CN" baseline="30000" dirty="0"/>
                <a:t>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152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AB191-495B-FB4C-A343-CB1205EC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Why Porous Materials?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683CE-1548-CD48-A1BE-A931D8176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81554"/>
            <a:ext cx="9720073" cy="847578"/>
          </a:xfrm>
        </p:spPr>
        <p:txBody>
          <a:bodyPr/>
          <a:lstStyle/>
          <a:p>
            <a:r>
              <a:rPr lang="en-US" dirty="0"/>
              <a:t>High surface area: gas </a:t>
            </a:r>
            <a:r>
              <a:rPr lang="en-US" i="1" u="sng" dirty="0"/>
              <a:t>ad</a:t>
            </a:r>
            <a:r>
              <a:rPr lang="en-US" dirty="0"/>
              <a:t>sorption &amp; storage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231666-80F5-2E49-8A86-EA170C259768}"/>
              </a:ext>
            </a:extLst>
          </p:cNvPr>
          <p:cNvGrpSpPr/>
          <p:nvPr/>
        </p:nvGrpSpPr>
        <p:grpSpPr>
          <a:xfrm>
            <a:off x="1930401" y="3252028"/>
            <a:ext cx="4521199" cy="2438400"/>
            <a:chOff x="1930401" y="3252028"/>
            <a:chExt cx="4521199" cy="24384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E5A3528-EF69-2348-966C-64D19E3AB293}"/>
                </a:ext>
              </a:extLst>
            </p:cNvPr>
            <p:cNvSpPr/>
            <p:nvPr/>
          </p:nvSpPr>
          <p:spPr>
            <a:xfrm>
              <a:off x="4013200" y="3252028"/>
              <a:ext cx="2438400" cy="24384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069D865F-CC3B-3849-8639-5CEA4A00FF6D}"/>
                </a:ext>
              </a:extLst>
            </p:cNvPr>
            <p:cNvSpPr/>
            <p:nvPr/>
          </p:nvSpPr>
          <p:spPr>
            <a:xfrm>
              <a:off x="2654626" y="4359607"/>
              <a:ext cx="186267" cy="206457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7A87D1D4-7CC9-9843-88EF-883B77A72331}"/>
                </a:ext>
              </a:extLst>
            </p:cNvPr>
            <p:cNvSpPr/>
            <p:nvPr/>
          </p:nvSpPr>
          <p:spPr>
            <a:xfrm>
              <a:off x="2348783" y="4627200"/>
              <a:ext cx="186267" cy="206457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0C85F67A-C34C-FE4D-8858-C5B7D265C3B4}"/>
                </a:ext>
              </a:extLst>
            </p:cNvPr>
            <p:cNvSpPr/>
            <p:nvPr/>
          </p:nvSpPr>
          <p:spPr>
            <a:xfrm>
              <a:off x="2654626" y="4627200"/>
              <a:ext cx="186267" cy="206457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3283F8B1-CCDB-B641-84AC-E52DC1298E10}"/>
                </a:ext>
              </a:extLst>
            </p:cNvPr>
            <p:cNvSpPr/>
            <p:nvPr/>
          </p:nvSpPr>
          <p:spPr>
            <a:xfrm>
              <a:off x="2348783" y="4304938"/>
              <a:ext cx="186267" cy="206457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id="{5653F556-E10C-0848-A01A-B74068721B5B}"/>
                </a:ext>
              </a:extLst>
            </p:cNvPr>
            <p:cNvSpPr/>
            <p:nvPr/>
          </p:nvSpPr>
          <p:spPr>
            <a:xfrm>
              <a:off x="2908887" y="4509239"/>
              <a:ext cx="186267" cy="206457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3BD480A-444D-C949-95B9-A8ACC9E08F63}"/>
                </a:ext>
              </a:extLst>
            </p:cNvPr>
            <p:cNvGrpSpPr/>
            <p:nvPr/>
          </p:nvGrpSpPr>
          <p:grpSpPr>
            <a:xfrm>
              <a:off x="4245838" y="3494444"/>
              <a:ext cx="1932482" cy="1777481"/>
              <a:chOff x="4567572" y="3011789"/>
              <a:chExt cx="1932482" cy="177748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1806002-C2E3-FB4D-A6B6-A41E9B0EF65A}"/>
                  </a:ext>
                </a:extLst>
              </p:cNvPr>
              <p:cNvGrpSpPr/>
              <p:nvPr/>
            </p:nvGrpSpPr>
            <p:grpSpPr>
              <a:xfrm>
                <a:off x="4567572" y="3011789"/>
                <a:ext cx="1932482" cy="1777481"/>
                <a:chOff x="1434905" y="3045656"/>
                <a:chExt cx="1932482" cy="1777481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655621F8-20B6-CE46-9EF1-A64CE403A057}"/>
                    </a:ext>
                  </a:extLst>
                </p:cNvPr>
                <p:cNvSpPr/>
                <p:nvPr/>
              </p:nvSpPr>
              <p:spPr>
                <a:xfrm>
                  <a:off x="1434905" y="3075198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56D49B-EDCA-BA44-A91D-738E01C0CCB8}"/>
                    </a:ext>
                  </a:extLst>
                </p:cNvPr>
                <p:cNvSpPr/>
                <p:nvPr/>
              </p:nvSpPr>
              <p:spPr>
                <a:xfrm>
                  <a:off x="1786597" y="3276014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F743E6AE-AF81-594E-BF54-A43370FC66FC}"/>
                    </a:ext>
                  </a:extLst>
                </p:cNvPr>
                <p:cNvSpPr/>
                <p:nvPr/>
              </p:nvSpPr>
              <p:spPr>
                <a:xfrm>
                  <a:off x="2095044" y="3045656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51C37CC-D408-BE45-8726-AA227C8AA8E7}"/>
                    </a:ext>
                  </a:extLst>
                </p:cNvPr>
                <p:cNvSpPr/>
                <p:nvPr/>
              </p:nvSpPr>
              <p:spPr>
                <a:xfrm>
                  <a:off x="2335237" y="3313821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0815AC31-C6B9-8940-89E5-D2B3016330AB}"/>
                    </a:ext>
                  </a:extLst>
                </p:cNvPr>
                <p:cNvSpPr/>
                <p:nvPr/>
              </p:nvSpPr>
              <p:spPr>
                <a:xfrm>
                  <a:off x="2643684" y="3045656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8477BDB9-6C86-B446-9C1C-65C94C1F15E1}"/>
                    </a:ext>
                  </a:extLst>
                </p:cNvPr>
                <p:cNvSpPr/>
                <p:nvPr/>
              </p:nvSpPr>
              <p:spPr>
                <a:xfrm>
                  <a:off x="2855221" y="3332725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7E88316-D542-E846-BE55-6FB611234AB6}"/>
                    </a:ext>
                  </a:extLst>
                </p:cNvPr>
                <p:cNvSpPr/>
                <p:nvPr/>
              </p:nvSpPr>
              <p:spPr>
                <a:xfrm>
                  <a:off x="1456006" y="3567379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075A5BC8-D4AA-DA42-A1A1-526FDBAAE3D2}"/>
                    </a:ext>
                  </a:extLst>
                </p:cNvPr>
                <p:cNvSpPr/>
                <p:nvPr/>
              </p:nvSpPr>
              <p:spPr>
                <a:xfrm>
                  <a:off x="2019756" y="3669324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F061AA4-A55B-5046-A4D8-4BE0F4599AF9}"/>
                    </a:ext>
                  </a:extLst>
                </p:cNvPr>
                <p:cNvSpPr/>
                <p:nvPr/>
              </p:nvSpPr>
              <p:spPr>
                <a:xfrm>
                  <a:off x="1710267" y="4150556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CDFE6DA-2D90-514F-8361-2ED4FD050006}"/>
                    </a:ext>
                  </a:extLst>
                </p:cNvPr>
                <p:cNvSpPr/>
                <p:nvPr/>
              </p:nvSpPr>
              <p:spPr>
                <a:xfrm>
                  <a:off x="2583506" y="3669324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5A86B74-C241-134A-9ADA-C6B12DE63664}"/>
                    </a:ext>
                  </a:extLst>
                </p:cNvPr>
                <p:cNvSpPr/>
                <p:nvPr/>
              </p:nvSpPr>
              <p:spPr>
                <a:xfrm>
                  <a:off x="2249788" y="4042460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552A66-A0BC-C64F-834F-84052EA71BE6}"/>
                    </a:ext>
                  </a:extLst>
                </p:cNvPr>
                <p:cNvSpPr/>
                <p:nvPr/>
              </p:nvSpPr>
              <p:spPr>
                <a:xfrm>
                  <a:off x="3009965" y="3772780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988D3648-1E46-1B41-8E22-C0F3EAF59C67}"/>
                    </a:ext>
                  </a:extLst>
                </p:cNvPr>
                <p:cNvSpPr/>
                <p:nvPr/>
              </p:nvSpPr>
              <p:spPr>
                <a:xfrm>
                  <a:off x="2653843" y="4195446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544E6A03-9F7B-DA40-8D27-BB99E8F52337}"/>
                    </a:ext>
                  </a:extLst>
                </p:cNvPr>
                <p:cNvSpPr/>
                <p:nvPr/>
              </p:nvSpPr>
              <p:spPr>
                <a:xfrm>
                  <a:off x="2095043" y="4517165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9A65764-B8F4-DF41-AE7B-850291F965F8}"/>
                    </a:ext>
                  </a:extLst>
                </p:cNvPr>
                <p:cNvSpPr/>
                <p:nvPr/>
              </p:nvSpPr>
              <p:spPr>
                <a:xfrm>
                  <a:off x="3057898" y="4448884"/>
                  <a:ext cx="309489" cy="30597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Triangle 25">
                <a:extLst>
                  <a:ext uri="{FF2B5EF4-FFF2-40B4-BE49-F238E27FC236}">
                    <a16:creationId xmlns:a16="http://schemas.microsoft.com/office/drawing/2014/main" id="{29337ABC-0974-4845-AF68-96160C56B47B}"/>
                  </a:ext>
                </a:extLst>
              </p:cNvPr>
              <p:cNvSpPr/>
              <p:nvPr/>
            </p:nvSpPr>
            <p:spPr>
              <a:xfrm>
                <a:off x="5539286" y="3327212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riangle 26">
                <a:extLst>
                  <a:ext uri="{FF2B5EF4-FFF2-40B4-BE49-F238E27FC236}">
                    <a16:creationId xmlns:a16="http://schemas.microsoft.com/office/drawing/2014/main" id="{3DB9603C-5822-4E44-943C-92CDEF6E3513}"/>
                  </a:ext>
                </a:extLst>
              </p:cNvPr>
              <p:cNvSpPr/>
              <p:nvPr/>
            </p:nvSpPr>
            <p:spPr>
              <a:xfrm>
                <a:off x="5246855" y="3682395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riangle 27">
                <a:extLst>
                  <a:ext uri="{FF2B5EF4-FFF2-40B4-BE49-F238E27FC236}">
                    <a16:creationId xmlns:a16="http://schemas.microsoft.com/office/drawing/2014/main" id="{74126464-24E3-6348-B503-70F918BF39C8}"/>
                  </a:ext>
                </a:extLst>
              </p:cNvPr>
              <p:cNvSpPr/>
              <p:nvPr/>
            </p:nvSpPr>
            <p:spPr>
              <a:xfrm>
                <a:off x="4915876" y="4142731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riangle 28">
                <a:extLst>
                  <a:ext uri="{FF2B5EF4-FFF2-40B4-BE49-F238E27FC236}">
                    <a16:creationId xmlns:a16="http://schemas.microsoft.com/office/drawing/2014/main" id="{4AD918DA-2DB5-CC4A-A08A-EAF8A9D1A974}"/>
                  </a:ext>
                </a:extLst>
              </p:cNvPr>
              <p:cNvSpPr/>
              <p:nvPr/>
            </p:nvSpPr>
            <p:spPr>
              <a:xfrm>
                <a:off x="4624622" y="3579166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riangle 29">
                <a:extLst>
                  <a:ext uri="{FF2B5EF4-FFF2-40B4-BE49-F238E27FC236}">
                    <a16:creationId xmlns:a16="http://schemas.microsoft.com/office/drawing/2014/main" id="{AF484708-FB69-D64C-8122-D25CD6E0AFC1}"/>
                  </a:ext>
                </a:extLst>
              </p:cNvPr>
              <p:cNvSpPr/>
              <p:nvPr/>
            </p:nvSpPr>
            <p:spPr>
              <a:xfrm>
                <a:off x="4640122" y="3121045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riangle 30">
                <a:extLst>
                  <a:ext uri="{FF2B5EF4-FFF2-40B4-BE49-F238E27FC236}">
                    <a16:creationId xmlns:a16="http://schemas.microsoft.com/office/drawing/2014/main" id="{57B9369F-5CAA-9642-91B0-C90BDF01E3DA}"/>
                  </a:ext>
                </a:extLst>
              </p:cNvPr>
              <p:cNvSpPr/>
              <p:nvPr/>
            </p:nvSpPr>
            <p:spPr>
              <a:xfrm>
                <a:off x="5009009" y="3290397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06BA488-B6EA-5A4A-9E5F-0F1A6EA5C522}"/>
                </a:ext>
              </a:extLst>
            </p:cNvPr>
            <p:cNvCxnSpPr>
              <a:cxnSpLocks/>
            </p:cNvCxnSpPr>
            <p:nvPr/>
          </p:nvCxnSpPr>
          <p:spPr>
            <a:xfrm>
              <a:off x="1930401" y="4092656"/>
              <a:ext cx="150341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F91355E-4433-4849-9320-17A377DE3B5B}"/>
                </a:ext>
              </a:extLst>
            </p:cNvPr>
            <p:cNvSpPr txBox="1"/>
            <p:nvPr/>
          </p:nvSpPr>
          <p:spPr>
            <a:xfrm>
              <a:off x="1943686" y="3252028"/>
              <a:ext cx="15034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Gas molecules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89FDE5-9894-4748-80A6-06793613E8FE}"/>
              </a:ext>
            </a:extLst>
          </p:cNvPr>
          <p:cNvGrpSpPr/>
          <p:nvPr/>
        </p:nvGrpSpPr>
        <p:grpSpPr>
          <a:xfrm>
            <a:off x="6705336" y="2543819"/>
            <a:ext cx="4987000" cy="3266640"/>
            <a:chOff x="6705336" y="2543819"/>
            <a:chExt cx="4987000" cy="3266640"/>
          </a:xfrm>
        </p:grpSpPr>
        <p:sp>
          <p:nvSpPr>
            <p:cNvPr id="39" name="Left Brace 38">
              <a:extLst>
                <a:ext uri="{FF2B5EF4-FFF2-40B4-BE49-F238E27FC236}">
                  <a16:creationId xmlns:a16="http://schemas.microsoft.com/office/drawing/2014/main" id="{1F2DEC2C-C2D6-3444-98F0-BC527FF6D744}"/>
                </a:ext>
              </a:extLst>
            </p:cNvPr>
            <p:cNvSpPr/>
            <p:nvPr/>
          </p:nvSpPr>
          <p:spPr>
            <a:xfrm>
              <a:off x="6705336" y="2632677"/>
              <a:ext cx="484815" cy="3177782"/>
            </a:xfrm>
            <a:prstGeom prst="leftBrac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AC4DFA7-A7E6-804B-B402-2D69B6813E54}"/>
                </a:ext>
              </a:extLst>
            </p:cNvPr>
            <p:cNvSpPr txBox="1"/>
            <p:nvPr/>
          </p:nvSpPr>
          <p:spPr>
            <a:xfrm>
              <a:off x="7475936" y="2543819"/>
              <a:ext cx="42164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</a:t>
              </a:r>
              <a:r>
                <a:rPr lang="en-US" sz="2000" baseline="-25000" dirty="0"/>
                <a:t>2</a:t>
              </a:r>
              <a:r>
                <a:rPr lang="en-US" sz="2000" dirty="0"/>
                <a:t> storage</a:t>
              </a:r>
            </a:p>
            <a:p>
              <a:endParaRPr lang="en-US" sz="2000" dirty="0"/>
            </a:p>
            <a:p>
              <a:endParaRPr lang="en-US" sz="2000" dirty="0"/>
            </a:p>
            <a:p>
              <a:r>
                <a:rPr lang="en-US" sz="2000" dirty="0"/>
                <a:t>CH</a:t>
              </a:r>
              <a:r>
                <a:rPr lang="en-US" sz="2000" baseline="-25000" dirty="0"/>
                <a:t>4</a:t>
              </a:r>
              <a:r>
                <a:rPr lang="en-US" sz="2000" dirty="0"/>
                <a:t> storage</a:t>
              </a:r>
            </a:p>
            <a:p>
              <a:endParaRPr lang="en-US" sz="2000" dirty="0"/>
            </a:p>
            <a:p>
              <a:endParaRPr lang="en-US" sz="2000" dirty="0"/>
            </a:p>
            <a:p>
              <a:r>
                <a:rPr lang="en-US" sz="2000" dirty="0"/>
                <a:t>CO</a:t>
              </a:r>
              <a:r>
                <a:rPr lang="en-US" sz="2000" baseline="-25000" dirty="0"/>
                <a:t>2</a:t>
              </a:r>
              <a:r>
                <a:rPr lang="en-US" sz="2000" dirty="0"/>
                <a:t> sequestration</a:t>
              </a:r>
            </a:p>
            <a:p>
              <a:endParaRPr lang="en-US" sz="2000" dirty="0"/>
            </a:p>
            <a:p>
              <a:endParaRPr lang="en-US" sz="2000" dirty="0"/>
            </a:p>
            <a:p>
              <a:r>
                <a:rPr lang="en-US" sz="2000" dirty="0"/>
                <a:t>H</a:t>
              </a:r>
              <a:r>
                <a:rPr lang="en-US" sz="2000" baseline="-25000" dirty="0"/>
                <a:t>2</a:t>
              </a:r>
              <a:r>
                <a:rPr lang="en-US" sz="2000" dirty="0"/>
                <a:t>O adsorption (heat pump)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3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AB191-495B-FB4C-A343-CB1205EC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Why Porous Materials?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683CE-1548-CD48-A1BE-A931D8176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15411"/>
            <a:ext cx="9720073" cy="3725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Pore size/chemistry: physical &amp; chemical separations/membrane technology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3AE767-F443-BD4B-AEBD-B2ED2C4B5A05}"/>
              </a:ext>
            </a:extLst>
          </p:cNvPr>
          <p:cNvGrpSpPr/>
          <p:nvPr/>
        </p:nvGrpSpPr>
        <p:grpSpPr>
          <a:xfrm>
            <a:off x="1554873" y="2458747"/>
            <a:ext cx="3632720" cy="2438400"/>
            <a:chOff x="1554873" y="2458747"/>
            <a:chExt cx="3632720" cy="243840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3BD1454-979E-4D46-9D38-61B7673B339C}"/>
                </a:ext>
              </a:extLst>
            </p:cNvPr>
            <p:cNvSpPr/>
            <p:nvPr/>
          </p:nvSpPr>
          <p:spPr>
            <a:xfrm>
              <a:off x="2334459" y="2458747"/>
              <a:ext cx="2438400" cy="24384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58E8074-8344-4844-80E0-BF9FFD105D06}"/>
                </a:ext>
              </a:extLst>
            </p:cNvPr>
            <p:cNvGrpSpPr/>
            <p:nvPr/>
          </p:nvGrpSpPr>
          <p:grpSpPr>
            <a:xfrm>
              <a:off x="1554873" y="2856851"/>
              <a:ext cx="3632720" cy="1804748"/>
              <a:chOff x="1672624" y="3307038"/>
              <a:chExt cx="3632720" cy="180474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91FB76F-D7C5-9C49-8CEB-EC8F198BA48E}"/>
                  </a:ext>
                </a:extLst>
              </p:cNvPr>
              <p:cNvGrpSpPr/>
              <p:nvPr/>
            </p:nvGrpSpPr>
            <p:grpSpPr>
              <a:xfrm>
                <a:off x="2654105" y="3334305"/>
                <a:ext cx="1932482" cy="1777481"/>
                <a:chOff x="4567572" y="3011789"/>
                <a:chExt cx="1932482" cy="1777481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DD84C0A5-F6E9-364A-A7DE-E100FB5D7B9B}"/>
                    </a:ext>
                  </a:extLst>
                </p:cNvPr>
                <p:cNvGrpSpPr/>
                <p:nvPr/>
              </p:nvGrpSpPr>
              <p:grpSpPr>
                <a:xfrm>
                  <a:off x="4567572" y="3011789"/>
                  <a:ext cx="1932482" cy="1777481"/>
                  <a:chOff x="1434905" y="3045656"/>
                  <a:chExt cx="1932482" cy="1777481"/>
                </a:xfrm>
              </p:grpSpPr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C118DA0B-0B55-0F4C-BB3C-3C03AA043396}"/>
                      </a:ext>
                    </a:extLst>
                  </p:cNvPr>
                  <p:cNvSpPr/>
                  <p:nvPr/>
                </p:nvSpPr>
                <p:spPr>
                  <a:xfrm>
                    <a:off x="1434905" y="3075198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8102FC65-3B12-3D45-B16C-DD261D9EC7CE}"/>
                      </a:ext>
                    </a:extLst>
                  </p:cNvPr>
                  <p:cNvSpPr/>
                  <p:nvPr/>
                </p:nvSpPr>
                <p:spPr>
                  <a:xfrm>
                    <a:off x="1786597" y="3276014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51DEC026-686B-AE42-B37B-3C08AA9CD0E4}"/>
                      </a:ext>
                    </a:extLst>
                  </p:cNvPr>
                  <p:cNvSpPr/>
                  <p:nvPr/>
                </p:nvSpPr>
                <p:spPr>
                  <a:xfrm>
                    <a:off x="2095044" y="3045656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F09A4F14-C89D-CF4D-92C1-9FDFA6E1F6E2}"/>
                      </a:ext>
                    </a:extLst>
                  </p:cNvPr>
                  <p:cNvSpPr/>
                  <p:nvPr/>
                </p:nvSpPr>
                <p:spPr>
                  <a:xfrm>
                    <a:off x="2335237" y="3313821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A1858EB1-84F2-AE4F-A12D-47FB8B7EB538}"/>
                      </a:ext>
                    </a:extLst>
                  </p:cNvPr>
                  <p:cNvSpPr/>
                  <p:nvPr/>
                </p:nvSpPr>
                <p:spPr>
                  <a:xfrm>
                    <a:off x="2643684" y="3045656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15E0C88C-D1DF-7147-A9D3-681CA16C5A19}"/>
                      </a:ext>
                    </a:extLst>
                  </p:cNvPr>
                  <p:cNvSpPr/>
                  <p:nvPr/>
                </p:nvSpPr>
                <p:spPr>
                  <a:xfrm>
                    <a:off x="2855221" y="3332725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D4A23668-AAD9-614C-8D4D-38F5F7DE9CC0}"/>
                      </a:ext>
                    </a:extLst>
                  </p:cNvPr>
                  <p:cNvSpPr/>
                  <p:nvPr/>
                </p:nvSpPr>
                <p:spPr>
                  <a:xfrm>
                    <a:off x="1456006" y="3567379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3D5C0925-1D71-8A45-86EC-7E9F483C8393}"/>
                      </a:ext>
                    </a:extLst>
                  </p:cNvPr>
                  <p:cNvSpPr/>
                  <p:nvPr/>
                </p:nvSpPr>
                <p:spPr>
                  <a:xfrm>
                    <a:off x="2019756" y="3669324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7A59C861-5749-574B-8B21-A2C2D824028D}"/>
                      </a:ext>
                    </a:extLst>
                  </p:cNvPr>
                  <p:cNvSpPr/>
                  <p:nvPr/>
                </p:nvSpPr>
                <p:spPr>
                  <a:xfrm>
                    <a:off x="1710267" y="4150556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5CEB4542-7EBA-594F-8C0F-E490BB9CAAF1}"/>
                      </a:ext>
                    </a:extLst>
                  </p:cNvPr>
                  <p:cNvSpPr/>
                  <p:nvPr/>
                </p:nvSpPr>
                <p:spPr>
                  <a:xfrm>
                    <a:off x="2583506" y="3669324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540AE081-D58B-5F48-9334-5917B2C62063}"/>
                      </a:ext>
                    </a:extLst>
                  </p:cNvPr>
                  <p:cNvSpPr/>
                  <p:nvPr/>
                </p:nvSpPr>
                <p:spPr>
                  <a:xfrm>
                    <a:off x="2249788" y="4042460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4E40605A-F8C0-004E-96F8-E8DEC7E657F1}"/>
                      </a:ext>
                    </a:extLst>
                  </p:cNvPr>
                  <p:cNvSpPr/>
                  <p:nvPr/>
                </p:nvSpPr>
                <p:spPr>
                  <a:xfrm>
                    <a:off x="3009965" y="3772780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98C2DCED-B071-7844-9337-B903B7AE0A0F}"/>
                      </a:ext>
                    </a:extLst>
                  </p:cNvPr>
                  <p:cNvSpPr/>
                  <p:nvPr/>
                </p:nvSpPr>
                <p:spPr>
                  <a:xfrm>
                    <a:off x="2653843" y="4195446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F7B5198D-64F8-E64E-B043-C6D1566F0BFE}"/>
                      </a:ext>
                    </a:extLst>
                  </p:cNvPr>
                  <p:cNvSpPr/>
                  <p:nvPr/>
                </p:nvSpPr>
                <p:spPr>
                  <a:xfrm>
                    <a:off x="2095043" y="4517165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5BD70EBF-FB3E-D54A-904B-05EF2DD311C5}"/>
                      </a:ext>
                    </a:extLst>
                  </p:cNvPr>
                  <p:cNvSpPr/>
                  <p:nvPr/>
                </p:nvSpPr>
                <p:spPr>
                  <a:xfrm>
                    <a:off x="3057898" y="4448884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" name="Triangle 5">
                  <a:extLst>
                    <a:ext uri="{FF2B5EF4-FFF2-40B4-BE49-F238E27FC236}">
                      <a16:creationId xmlns:a16="http://schemas.microsoft.com/office/drawing/2014/main" id="{6EA7271B-1887-D047-AC3E-DC8CD74C6B3A}"/>
                    </a:ext>
                  </a:extLst>
                </p:cNvPr>
                <p:cNvSpPr/>
                <p:nvPr/>
              </p:nvSpPr>
              <p:spPr>
                <a:xfrm>
                  <a:off x="5539286" y="3327212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Triangle 6">
                  <a:extLst>
                    <a:ext uri="{FF2B5EF4-FFF2-40B4-BE49-F238E27FC236}">
                      <a16:creationId xmlns:a16="http://schemas.microsoft.com/office/drawing/2014/main" id="{8E2D1C74-00B6-064A-ACC6-28A297509A35}"/>
                    </a:ext>
                  </a:extLst>
                </p:cNvPr>
                <p:cNvSpPr/>
                <p:nvPr/>
              </p:nvSpPr>
              <p:spPr>
                <a:xfrm>
                  <a:off x="5246855" y="3682395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Triangle 7">
                  <a:extLst>
                    <a:ext uri="{FF2B5EF4-FFF2-40B4-BE49-F238E27FC236}">
                      <a16:creationId xmlns:a16="http://schemas.microsoft.com/office/drawing/2014/main" id="{3249296E-3C64-CC4A-95D0-8856A13C931C}"/>
                    </a:ext>
                  </a:extLst>
                </p:cNvPr>
                <p:cNvSpPr/>
                <p:nvPr/>
              </p:nvSpPr>
              <p:spPr>
                <a:xfrm>
                  <a:off x="4915876" y="4142731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riangle 8">
                  <a:extLst>
                    <a:ext uri="{FF2B5EF4-FFF2-40B4-BE49-F238E27FC236}">
                      <a16:creationId xmlns:a16="http://schemas.microsoft.com/office/drawing/2014/main" id="{A1B0E5F1-000E-E14B-A2C4-E508FFD8DC36}"/>
                    </a:ext>
                  </a:extLst>
                </p:cNvPr>
                <p:cNvSpPr/>
                <p:nvPr/>
              </p:nvSpPr>
              <p:spPr>
                <a:xfrm>
                  <a:off x="4624622" y="3579166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riangle 9">
                  <a:extLst>
                    <a:ext uri="{FF2B5EF4-FFF2-40B4-BE49-F238E27FC236}">
                      <a16:creationId xmlns:a16="http://schemas.microsoft.com/office/drawing/2014/main" id="{8A1EC946-DB58-E04A-B7B0-51A1815AFA8F}"/>
                    </a:ext>
                  </a:extLst>
                </p:cNvPr>
                <p:cNvSpPr/>
                <p:nvPr/>
              </p:nvSpPr>
              <p:spPr>
                <a:xfrm>
                  <a:off x="4640122" y="3121045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riangle 10">
                  <a:extLst>
                    <a:ext uri="{FF2B5EF4-FFF2-40B4-BE49-F238E27FC236}">
                      <a16:creationId xmlns:a16="http://schemas.microsoft.com/office/drawing/2014/main" id="{F1E9D887-580B-1647-BFD2-FB287DBF024D}"/>
                    </a:ext>
                  </a:extLst>
                </p:cNvPr>
                <p:cNvSpPr/>
                <p:nvPr/>
              </p:nvSpPr>
              <p:spPr>
                <a:xfrm>
                  <a:off x="5009009" y="3290397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Triangle 27">
                <a:extLst>
                  <a:ext uri="{FF2B5EF4-FFF2-40B4-BE49-F238E27FC236}">
                    <a16:creationId xmlns:a16="http://schemas.microsoft.com/office/drawing/2014/main" id="{B1DD0EB0-629B-FD4D-AC8C-637591A20064}"/>
                  </a:ext>
                </a:extLst>
              </p:cNvPr>
              <p:cNvSpPr/>
              <p:nvPr/>
            </p:nvSpPr>
            <p:spPr>
              <a:xfrm>
                <a:off x="2124092" y="4439205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riangle 30">
                <a:extLst>
                  <a:ext uri="{FF2B5EF4-FFF2-40B4-BE49-F238E27FC236}">
                    <a16:creationId xmlns:a16="http://schemas.microsoft.com/office/drawing/2014/main" id="{40D6C412-1E85-674F-BD8C-0E26F3029EE4}"/>
                  </a:ext>
                </a:extLst>
              </p:cNvPr>
              <p:cNvSpPr/>
              <p:nvPr/>
            </p:nvSpPr>
            <p:spPr>
              <a:xfrm>
                <a:off x="2185700" y="3307038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riangle 31">
                <a:extLst>
                  <a:ext uri="{FF2B5EF4-FFF2-40B4-BE49-F238E27FC236}">
                    <a16:creationId xmlns:a16="http://schemas.microsoft.com/office/drawing/2014/main" id="{9B2C4C0E-5EFF-274D-8896-89F728A3A6F1}"/>
                  </a:ext>
                </a:extLst>
              </p:cNvPr>
              <p:cNvSpPr/>
              <p:nvPr/>
            </p:nvSpPr>
            <p:spPr>
              <a:xfrm>
                <a:off x="2202375" y="3678890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82A982A-4810-AD47-B4BB-E2CE9CAE16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2624" y="4042405"/>
                <a:ext cx="64750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riangle 33">
                <a:extLst>
                  <a:ext uri="{FF2B5EF4-FFF2-40B4-BE49-F238E27FC236}">
                    <a16:creationId xmlns:a16="http://schemas.microsoft.com/office/drawing/2014/main" id="{28AF44AC-2A26-A74D-B8F0-C6C8D9100244}"/>
                  </a:ext>
                </a:extLst>
              </p:cNvPr>
              <p:cNvSpPr/>
              <p:nvPr/>
            </p:nvSpPr>
            <p:spPr>
              <a:xfrm>
                <a:off x="1672624" y="4188764"/>
                <a:ext cx="362111" cy="401361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riangle 34">
                <a:extLst>
                  <a:ext uri="{FF2B5EF4-FFF2-40B4-BE49-F238E27FC236}">
                    <a16:creationId xmlns:a16="http://schemas.microsoft.com/office/drawing/2014/main" id="{8E976A17-D066-124D-8047-3347D3E0A538}"/>
                  </a:ext>
                </a:extLst>
              </p:cNvPr>
              <p:cNvSpPr/>
              <p:nvPr/>
            </p:nvSpPr>
            <p:spPr>
              <a:xfrm>
                <a:off x="1771749" y="3314780"/>
                <a:ext cx="362111" cy="401361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iangle 35">
                <a:extLst>
                  <a:ext uri="{FF2B5EF4-FFF2-40B4-BE49-F238E27FC236}">
                    <a16:creationId xmlns:a16="http://schemas.microsoft.com/office/drawing/2014/main" id="{C013B930-82EE-ED4F-8FBA-E7FDA202ED7B}"/>
                  </a:ext>
                </a:extLst>
              </p:cNvPr>
              <p:cNvSpPr/>
              <p:nvPr/>
            </p:nvSpPr>
            <p:spPr>
              <a:xfrm>
                <a:off x="1832968" y="4698652"/>
                <a:ext cx="362111" cy="401361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riangle 61">
                <a:extLst>
                  <a:ext uri="{FF2B5EF4-FFF2-40B4-BE49-F238E27FC236}">
                    <a16:creationId xmlns:a16="http://schemas.microsoft.com/office/drawing/2014/main" id="{E1A121BC-9359-664B-9A98-9D6215CF5B24}"/>
                  </a:ext>
                </a:extLst>
              </p:cNvPr>
              <p:cNvSpPr/>
              <p:nvPr/>
            </p:nvSpPr>
            <p:spPr>
              <a:xfrm>
                <a:off x="3881250" y="4004911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riangle 62">
                <a:extLst>
                  <a:ext uri="{FF2B5EF4-FFF2-40B4-BE49-F238E27FC236}">
                    <a16:creationId xmlns:a16="http://schemas.microsoft.com/office/drawing/2014/main" id="{AB2752EB-C15F-B845-8657-6789B1A6140A}"/>
                  </a:ext>
                </a:extLst>
              </p:cNvPr>
              <p:cNvSpPr/>
              <p:nvPr/>
            </p:nvSpPr>
            <p:spPr>
              <a:xfrm>
                <a:off x="4322561" y="4081482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riangle 63">
                <a:extLst>
                  <a:ext uri="{FF2B5EF4-FFF2-40B4-BE49-F238E27FC236}">
                    <a16:creationId xmlns:a16="http://schemas.microsoft.com/office/drawing/2014/main" id="{48741A35-8A4D-184C-9513-EC9AD2272A6A}"/>
                  </a:ext>
                </a:extLst>
              </p:cNvPr>
              <p:cNvSpPr/>
              <p:nvPr/>
            </p:nvSpPr>
            <p:spPr>
              <a:xfrm>
                <a:off x="5119077" y="4162000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riangle 64">
                <a:extLst>
                  <a:ext uri="{FF2B5EF4-FFF2-40B4-BE49-F238E27FC236}">
                    <a16:creationId xmlns:a16="http://schemas.microsoft.com/office/drawing/2014/main" id="{5AE41079-D286-0F48-A1CB-6BE50B61715C}"/>
                  </a:ext>
                </a:extLst>
              </p:cNvPr>
              <p:cNvSpPr/>
              <p:nvPr/>
            </p:nvSpPr>
            <p:spPr>
              <a:xfrm>
                <a:off x="5087816" y="3805213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riangle 66">
                <a:extLst>
                  <a:ext uri="{FF2B5EF4-FFF2-40B4-BE49-F238E27FC236}">
                    <a16:creationId xmlns:a16="http://schemas.microsoft.com/office/drawing/2014/main" id="{96FF0033-C78B-694C-B733-8C0CA6514514}"/>
                  </a:ext>
                </a:extLst>
              </p:cNvPr>
              <p:cNvSpPr/>
              <p:nvPr/>
            </p:nvSpPr>
            <p:spPr>
              <a:xfrm>
                <a:off x="5069187" y="4522261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FF9F42-533F-354E-B4CF-624A12C71D6D}"/>
              </a:ext>
            </a:extLst>
          </p:cNvPr>
          <p:cNvGrpSpPr/>
          <p:nvPr/>
        </p:nvGrpSpPr>
        <p:grpSpPr>
          <a:xfrm>
            <a:off x="6662746" y="2556916"/>
            <a:ext cx="3576915" cy="2438400"/>
            <a:chOff x="6662746" y="2556916"/>
            <a:chExt cx="3576915" cy="2438400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E3FE293-12F8-EE40-9FD2-5F0D09527856}"/>
                </a:ext>
              </a:extLst>
            </p:cNvPr>
            <p:cNvSpPr/>
            <p:nvPr/>
          </p:nvSpPr>
          <p:spPr>
            <a:xfrm>
              <a:off x="7429821" y="2556916"/>
              <a:ext cx="2438400" cy="24384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E27CA3E-F59F-6F42-8357-380026073238}"/>
                </a:ext>
              </a:extLst>
            </p:cNvPr>
            <p:cNvGrpSpPr/>
            <p:nvPr/>
          </p:nvGrpSpPr>
          <p:grpSpPr>
            <a:xfrm>
              <a:off x="6662746" y="2948180"/>
              <a:ext cx="2913963" cy="1804748"/>
              <a:chOff x="1672624" y="3307038"/>
              <a:chExt cx="2913963" cy="1804748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79B362D6-E3C5-614D-9AF2-9EBD2C45268C}"/>
                  </a:ext>
                </a:extLst>
              </p:cNvPr>
              <p:cNvGrpSpPr/>
              <p:nvPr/>
            </p:nvGrpSpPr>
            <p:grpSpPr>
              <a:xfrm>
                <a:off x="2654105" y="3334305"/>
                <a:ext cx="1932482" cy="1777481"/>
                <a:chOff x="4567572" y="3011789"/>
                <a:chExt cx="1932482" cy="1777481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DCE72774-9490-334C-8F05-C8357C3E7B15}"/>
                    </a:ext>
                  </a:extLst>
                </p:cNvPr>
                <p:cNvGrpSpPr/>
                <p:nvPr/>
              </p:nvGrpSpPr>
              <p:grpSpPr>
                <a:xfrm>
                  <a:off x="4567572" y="3011789"/>
                  <a:ext cx="1932482" cy="1777481"/>
                  <a:chOff x="1434905" y="3045656"/>
                  <a:chExt cx="1932482" cy="1777481"/>
                </a:xfrm>
              </p:grpSpPr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5F2E01B0-76D0-5E4E-976B-EC879AECE29B}"/>
                      </a:ext>
                    </a:extLst>
                  </p:cNvPr>
                  <p:cNvSpPr/>
                  <p:nvPr/>
                </p:nvSpPr>
                <p:spPr>
                  <a:xfrm>
                    <a:off x="1434905" y="3075198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28F106A3-4475-9045-BECA-8BBB86BD2F7B}"/>
                      </a:ext>
                    </a:extLst>
                  </p:cNvPr>
                  <p:cNvSpPr/>
                  <p:nvPr/>
                </p:nvSpPr>
                <p:spPr>
                  <a:xfrm>
                    <a:off x="1786597" y="3276014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9AC2630B-3A5D-B840-B9EE-2CE5F06CEB49}"/>
                      </a:ext>
                    </a:extLst>
                  </p:cNvPr>
                  <p:cNvSpPr/>
                  <p:nvPr/>
                </p:nvSpPr>
                <p:spPr>
                  <a:xfrm>
                    <a:off x="2095044" y="3045656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9B8A21E3-EDD2-624B-9303-1666EA389D5F}"/>
                      </a:ext>
                    </a:extLst>
                  </p:cNvPr>
                  <p:cNvSpPr/>
                  <p:nvPr/>
                </p:nvSpPr>
                <p:spPr>
                  <a:xfrm>
                    <a:off x="2335237" y="3313821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62C57895-3865-C34A-85EE-2CB052213B63}"/>
                      </a:ext>
                    </a:extLst>
                  </p:cNvPr>
                  <p:cNvSpPr/>
                  <p:nvPr/>
                </p:nvSpPr>
                <p:spPr>
                  <a:xfrm>
                    <a:off x="2643684" y="3045656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E1D23604-67E9-F840-A664-F550838BCCB1}"/>
                      </a:ext>
                    </a:extLst>
                  </p:cNvPr>
                  <p:cNvSpPr/>
                  <p:nvPr/>
                </p:nvSpPr>
                <p:spPr>
                  <a:xfrm>
                    <a:off x="2855221" y="3332725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72A7BA0F-2925-BB40-8E20-690167B88B86}"/>
                      </a:ext>
                    </a:extLst>
                  </p:cNvPr>
                  <p:cNvSpPr/>
                  <p:nvPr/>
                </p:nvSpPr>
                <p:spPr>
                  <a:xfrm>
                    <a:off x="1456006" y="3567379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6BF2C368-AA06-8745-A726-29C55C7DBFF9}"/>
                      </a:ext>
                    </a:extLst>
                  </p:cNvPr>
                  <p:cNvSpPr/>
                  <p:nvPr/>
                </p:nvSpPr>
                <p:spPr>
                  <a:xfrm>
                    <a:off x="2019756" y="3669324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FF7D8B6D-112B-F644-AD93-5C429A20B101}"/>
                      </a:ext>
                    </a:extLst>
                  </p:cNvPr>
                  <p:cNvSpPr/>
                  <p:nvPr/>
                </p:nvSpPr>
                <p:spPr>
                  <a:xfrm>
                    <a:off x="1710267" y="4150556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0F397C71-26E0-BE44-8AD4-D5DCA4323972}"/>
                      </a:ext>
                    </a:extLst>
                  </p:cNvPr>
                  <p:cNvSpPr/>
                  <p:nvPr/>
                </p:nvSpPr>
                <p:spPr>
                  <a:xfrm>
                    <a:off x="2583506" y="3669324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2CAF76B6-AF69-2D49-B472-2D10A0159C17}"/>
                      </a:ext>
                    </a:extLst>
                  </p:cNvPr>
                  <p:cNvSpPr/>
                  <p:nvPr/>
                </p:nvSpPr>
                <p:spPr>
                  <a:xfrm>
                    <a:off x="2249788" y="4042460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BB61C817-0F73-E249-BE1E-CF234FA70A2F}"/>
                      </a:ext>
                    </a:extLst>
                  </p:cNvPr>
                  <p:cNvSpPr/>
                  <p:nvPr/>
                </p:nvSpPr>
                <p:spPr>
                  <a:xfrm>
                    <a:off x="3009965" y="3772780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4DABB3D5-82D9-0D47-8B59-29BECB4F347C}"/>
                      </a:ext>
                    </a:extLst>
                  </p:cNvPr>
                  <p:cNvSpPr/>
                  <p:nvPr/>
                </p:nvSpPr>
                <p:spPr>
                  <a:xfrm>
                    <a:off x="2653843" y="4195446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7B8C92EB-AFC5-734D-BE48-E11C4B43099B}"/>
                      </a:ext>
                    </a:extLst>
                  </p:cNvPr>
                  <p:cNvSpPr/>
                  <p:nvPr/>
                </p:nvSpPr>
                <p:spPr>
                  <a:xfrm>
                    <a:off x="2095043" y="4517165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31D27843-F1B9-0047-ABC0-4F1C635C01CD}"/>
                      </a:ext>
                    </a:extLst>
                  </p:cNvPr>
                  <p:cNvSpPr/>
                  <p:nvPr/>
                </p:nvSpPr>
                <p:spPr>
                  <a:xfrm>
                    <a:off x="3057898" y="4448884"/>
                    <a:ext cx="309489" cy="3059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4" name="Triangle 83">
                  <a:extLst>
                    <a:ext uri="{FF2B5EF4-FFF2-40B4-BE49-F238E27FC236}">
                      <a16:creationId xmlns:a16="http://schemas.microsoft.com/office/drawing/2014/main" id="{1702DB51-8DBD-A64B-B554-A0C41BC7CFC8}"/>
                    </a:ext>
                  </a:extLst>
                </p:cNvPr>
                <p:cNvSpPr/>
                <p:nvPr/>
              </p:nvSpPr>
              <p:spPr>
                <a:xfrm>
                  <a:off x="5539286" y="3327212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riangle 84">
                  <a:extLst>
                    <a:ext uri="{FF2B5EF4-FFF2-40B4-BE49-F238E27FC236}">
                      <a16:creationId xmlns:a16="http://schemas.microsoft.com/office/drawing/2014/main" id="{B9702E3B-9AD3-FE4A-8A13-0766B0EF3B2D}"/>
                    </a:ext>
                  </a:extLst>
                </p:cNvPr>
                <p:cNvSpPr/>
                <p:nvPr/>
              </p:nvSpPr>
              <p:spPr>
                <a:xfrm>
                  <a:off x="5246855" y="3682395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Triangle 85">
                  <a:extLst>
                    <a:ext uri="{FF2B5EF4-FFF2-40B4-BE49-F238E27FC236}">
                      <a16:creationId xmlns:a16="http://schemas.microsoft.com/office/drawing/2014/main" id="{427348E8-BE5A-6F4A-8981-2EA075EB4616}"/>
                    </a:ext>
                  </a:extLst>
                </p:cNvPr>
                <p:cNvSpPr/>
                <p:nvPr/>
              </p:nvSpPr>
              <p:spPr>
                <a:xfrm>
                  <a:off x="4915876" y="4142731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riangle 86">
                  <a:extLst>
                    <a:ext uri="{FF2B5EF4-FFF2-40B4-BE49-F238E27FC236}">
                      <a16:creationId xmlns:a16="http://schemas.microsoft.com/office/drawing/2014/main" id="{94609881-CB5F-A349-85C4-CE476BCA7267}"/>
                    </a:ext>
                  </a:extLst>
                </p:cNvPr>
                <p:cNvSpPr/>
                <p:nvPr/>
              </p:nvSpPr>
              <p:spPr>
                <a:xfrm>
                  <a:off x="4624622" y="3579166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Triangle 87">
                  <a:extLst>
                    <a:ext uri="{FF2B5EF4-FFF2-40B4-BE49-F238E27FC236}">
                      <a16:creationId xmlns:a16="http://schemas.microsoft.com/office/drawing/2014/main" id="{71CB73E4-6A6D-3D4F-9782-2DE33C6FDC20}"/>
                    </a:ext>
                  </a:extLst>
                </p:cNvPr>
                <p:cNvSpPr/>
                <p:nvPr/>
              </p:nvSpPr>
              <p:spPr>
                <a:xfrm>
                  <a:off x="4640122" y="3121045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Triangle 88">
                  <a:extLst>
                    <a:ext uri="{FF2B5EF4-FFF2-40B4-BE49-F238E27FC236}">
                      <a16:creationId xmlns:a16="http://schemas.microsoft.com/office/drawing/2014/main" id="{18B50E71-6FED-F043-BAA8-0B39AD16E2D0}"/>
                    </a:ext>
                  </a:extLst>
                </p:cNvPr>
                <p:cNvSpPr/>
                <p:nvPr/>
              </p:nvSpPr>
              <p:spPr>
                <a:xfrm>
                  <a:off x="5009009" y="3290397"/>
                  <a:ext cx="186267" cy="206457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Triangle 70">
                <a:extLst>
                  <a:ext uri="{FF2B5EF4-FFF2-40B4-BE49-F238E27FC236}">
                    <a16:creationId xmlns:a16="http://schemas.microsoft.com/office/drawing/2014/main" id="{418EB811-68F9-1144-84FC-7CA534A5A987}"/>
                  </a:ext>
                </a:extLst>
              </p:cNvPr>
              <p:cNvSpPr/>
              <p:nvPr/>
            </p:nvSpPr>
            <p:spPr>
              <a:xfrm>
                <a:off x="2124092" y="4439205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riangle 71">
                <a:extLst>
                  <a:ext uri="{FF2B5EF4-FFF2-40B4-BE49-F238E27FC236}">
                    <a16:creationId xmlns:a16="http://schemas.microsoft.com/office/drawing/2014/main" id="{46D88DB8-BA02-564C-B298-899085C7491E}"/>
                  </a:ext>
                </a:extLst>
              </p:cNvPr>
              <p:cNvSpPr/>
              <p:nvPr/>
            </p:nvSpPr>
            <p:spPr>
              <a:xfrm>
                <a:off x="2185700" y="3307038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riangle 72">
                <a:extLst>
                  <a:ext uri="{FF2B5EF4-FFF2-40B4-BE49-F238E27FC236}">
                    <a16:creationId xmlns:a16="http://schemas.microsoft.com/office/drawing/2014/main" id="{179222E1-3127-F747-B0B6-554B2A0686DA}"/>
                  </a:ext>
                </a:extLst>
              </p:cNvPr>
              <p:cNvSpPr/>
              <p:nvPr/>
            </p:nvSpPr>
            <p:spPr>
              <a:xfrm>
                <a:off x="2202375" y="3678890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FD74FA7A-0133-024B-AF27-C80DFEFAB9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2624" y="4042405"/>
                <a:ext cx="64750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riangle 77">
                <a:extLst>
                  <a:ext uri="{FF2B5EF4-FFF2-40B4-BE49-F238E27FC236}">
                    <a16:creationId xmlns:a16="http://schemas.microsoft.com/office/drawing/2014/main" id="{AB315FCB-BA98-0D49-983D-050BE508B956}"/>
                  </a:ext>
                </a:extLst>
              </p:cNvPr>
              <p:cNvSpPr/>
              <p:nvPr/>
            </p:nvSpPr>
            <p:spPr>
              <a:xfrm>
                <a:off x="3881250" y="4004911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riangle 78">
                <a:extLst>
                  <a:ext uri="{FF2B5EF4-FFF2-40B4-BE49-F238E27FC236}">
                    <a16:creationId xmlns:a16="http://schemas.microsoft.com/office/drawing/2014/main" id="{1D280FEB-D246-EB45-9C7A-A651CACD7040}"/>
                  </a:ext>
                </a:extLst>
              </p:cNvPr>
              <p:cNvSpPr/>
              <p:nvPr/>
            </p:nvSpPr>
            <p:spPr>
              <a:xfrm>
                <a:off x="4322561" y="4081482"/>
                <a:ext cx="186267" cy="206457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6" name="Hexagon 105">
              <a:extLst>
                <a:ext uri="{FF2B5EF4-FFF2-40B4-BE49-F238E27FC236}">
                  <a16:creationId xmlns:a16="http://schemas.microsoft.com/office/drawing/2014/main" id="{ABDE4BAC-7DB2-494F-9EFA-68EF5FA619F0}"/>
                </a:ext>
              </a:extLst>
            </p:cNvPr>
            <p:cNvSpPr/>
            <p:nvPr/>
          </p:nvSpPr>
          <p:spPr>
            <a:xfrm>
              <a:off x="6917919" y="3202226"/>
              <a:ext cx="189325" cy="196716"/>
            </a:xfrm>
            <a:prstGeom prst="hexag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Hexagon 106">
              <a:extLst>
                <a:ext uri="{FF2B5EF4-FFF2-40B4-BE49-F238E27FC236}">
                  <a16:creationId xmlns:a16="http://schemas.microsoft.com/office/drawing/2014/main" id="{B5C8FD1E-3070-7D45-83DD-E26EA896EE65}"/>
                </a:ext>
              </a:extLst>
            </p:cNvPr>
            <p:cNvSpPr/>
            <p:nvPr/>
          </p:nvSpPr>
          <p:spPr>
            <a:xfrm>
              <a:off x="7019551" y="3761181"/>
              <a:ext cx="189325" cy="196716"/>
            </a:xfrm>
            <a:prstGeom prst="hexag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Hexagon 107">
              <a:extLst>
                <a:ext uri="{FF2B5EF4-FFF2-40B4-BE49-F238E27FC236}">
                  <a16:creationId xmlns:a16="http://schemas.microsoft.com/office/drawing/2014/main" id="{99262BBB-7EEC-5249-A0CB-AFFC9757744B}"/>
                </a:ext>
              </a:extLst>
            </p:cNvPr>
            <p:cNvSpPr/>
            <p:nvPr/>
          </p:nvSpPr>
          <p:spPr>
            <a:xfrm>
              <a:off x="7138752" y="4369860"/>
              <a:ext cx="189325" cy="196716"/>
            </a:xfrm>
            <a:prstGeom prst="hexag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Hexagon 108">
              <a:extLst>
                <a:ext uri="{FF2B5EF4-FFF2-40B4-BE49-F238E27FC236}">
                  <a16:creationId xmlns:a16="http://schemas.microsoft.com/office/drawing/2014/main" id="{22562B9E-0C36-D34F-9BCD-FC1EDB9C0811}"/>
                </a:ext>
              </a:extLst>
            </p:cNvPr>
            <p:cNvSpPr/>
            <p:nvPr/>
          </p:nvSpPr>
          <p:spPr>
            <a:xfrm>
              <a:off x="9948704" y="3202226"/>
              <a:ext cx="189325" cy="196716"/>
            </a:xfrm>
            <a:prstGeom prst="hexag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Hexagon 109">
              <a:extLst>
                <a:ext uri="{FF2B5EF4-FFF2-40B4-BE49-F238E27FC236}">
                  <a16:creationId xmlns:a16="http://schemas.microsoft.com/office/drawing/2014/main" id="{63EE1E48-EFF2-0345-9556-11F95CFF3A34}"/>
                </a:ext>
              </a:extLst>
            </p:cNvPr>
            <p:cNvSpPr/>
            <p:nvPr/>
          </p:nvSpPr>
          <p:spPr>
            <a:xfrm>
              <a:off x="10050336" y="3761181"/>
              <a:ext cx="189325" cy="196716"/>
            </a:xfrm>
            <a:prstGeom prst="hexag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Hexagon 110">
              <a:extLst>
                <a:ext uri="{FF2B5EF4-FFF2-40B4-BE49-F238E27FC236}">
                  <a16:creationId xmlns:a16="http://schemas.microsoft.com/office/drawing/2014/main" id="{7E732108-FAE0-BC41-A860-6B6C91EEBE5D}"/>
                </a:ext>
              </a:extLst>
            </p:cNvPr>
            <p:cNvSpPr/>
            <p:nvPr/>
          </p:nvSpPr>
          <p:spPr>
            <a:xfrm>
              <a:off x="9933353" y="4250827"/>
              <a:ext cx="189325" cy="196716"/>
            </a:xfrm>
            <a:prstGeom prst="hexag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BB79E158-5B72-0B48-A477-E395A41BC424}"/>
              </a:ext>
            </a:extLst>
          </p:cNvPr>
          <p:cNvSpPr txBox="1"/>
          <p:nvPr/>
        </p:nvSpPr>
        <p:spPr>
          <a:xfrm>
            <a:off x="716001" y="4951748"/>
            <a:ext cx="5469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Conserve energy usage</a:t>
            </a:r>
          </a:p>
          <a:p>
            <a:r>
              <a:rPr lang="en-US" dirty="0"/>
              <a:t>Industrial energy consumption: 32770 </a:t>
            </a:r>
            <a:r>
              <a:rPr lang="en-US" dirty="0" err="1"/>
              <a:t>TBtu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Largest energy consumption sector, &gt; 1/3 US energy use</a:t>
            </a:r>
          </a:p>
          <a:p>
            <a:r>
              <a:rPr lang="en-US" dirty="0"/>
              <a:t>22% of all in-plant energy use (4500 </a:t>
            </a:r>
            <a:r>
              <a:rPr lang="en-US" dirty="0" err="1"/>
              <a:t>TBtu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) on separation technology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7C0D19F-E612-AE42-9E8A-936D5D7EDCE9}"/>
              </a:ext>
            </a:extLst>
          </p:cNvPr>
          <p:cNvSpPr txBox="1"/>
          <p:nvPr/>
        </p:nvSpPr>
        <p:spPr>
          <a:xfrm>
            <a:off x="6367583" y="5089538"/>
            <a:ext cx="5469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Harvest new energy sources</a:t>
            </a:r>
          </a:p>
          <a:p>
            <a:r>
              <a:rPr lang="en-US" dirty="0"/>
              <a:t>Uranium (nuclear energy source) mining from sea water (about 500 times more than land ores storage)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E46483-0D7F-AF48-8D1D-737D0F68A501}"/>
              </a:ext>
            </a:extLst>
          </p:cNvPr>
          <p:cNvSpPr/>
          <p:nvPr/>
        </p:nvSpPr>
        <p:spPr>
          <a:xfrm>
            <a:off x="6016543" y="633416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Materials for Separation Technologies: Energy and Emission Reduction Opportunities, US DOE</a:t>
            </a:r>
          </a:p>
          <a:p>
            <a:r>
              <a:rPr lang="en-US" sz="1100" dirty="0">
                <a:hlinkClick r:id="rId3"/>
              </a:rPr>
              <a:t>https://www.machinedesign.com/materials/uranium-extracted-seawater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217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04646-41C2-4946-A39F-E496BE4B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How to Generate Porosity?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39DC4-2798-AC47-97F7-45A5AE566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853" y="5402827"/>
            <a:ext cx="2708158" cy="7816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Top-down approach</a:t>
            </a:r>
          </a:p>
          <a:p>
            <a:r>
              <a:rPr lang="en-US" dirty="0"/>
              <a:t>“extrinsic” porosity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602299-740A-CE4D-9F95-844476F59AB2}"/>
              </a:ext>
            </a:extLst>
          </p:cNvPr>
          <p:cNvGrpSpPr/>
          <p:nvPr/>
        </p:nvGrpSpPr>
        <p:grpSpPr>
          <a:xfrm>
            <a:off x="336326" y="2526585"/>
            <a:ext cx="5710050" cy="2538580"/>
            <a:chOff x="336326" y="2526585"/>
            <a:chExt cx="5710050" cy="25385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11EE3B-3203-0D4F-8DA1-CDE619D854B7}"/>
                </a:ext>
              </a:extLst>
            </p:cNvPr>
            <p:cNvSpPr/>
            <p:nvPr/>
          </p:nvSpPr>
          <p:spPr>
            <a:xfrm>
              <a:off x="336326" y="2783503"/>
              <a:ext cx="2101764" cy="210176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23D46B2-02C8-4E42-A058-E96699729669}"/>
                </a:ext>
              </a:extLst>
            </p:cNvPr>
            <p:cNvCxnSpPr>
              <a:cxnSpLocks/>
            </p:cNvCxnSpPr>
            <p:nvPr/>
          </p:nvCxnSpPr>
          <p:spPr>
            <a:xfrm>
              <a:off x="2709334" y="3787856"/>
              <a:ext cx="88053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CB3AC0-E3DC-0C49-8A67-FE578CB45212}"/>
                </a:ext>
              </a:extLst>
            </p:cNvPr>
            <p:cNvSpPr txBox="1"/>
            <p:nvPr/>
          </p:nvSpPr>
          <p:spPr>
            <a:xfrm>
              <a:off x="2692401" y="3384658"/>
              <a:ext cx="999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Etching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E7B891-9705-534E-BCEC-B4439DFB45AF}"/>
                </a:ext>
              </a:extLst>
            </p:cNvPr>
            <p:cNvSpPr txBox="1"/>
            <p:nvPr/>
          </p:nvSpPr>
          <p:spPr>
            <a:xfrm>
              <a:off x="2569634" y="3855161"/>
              <a:ext cx="1244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(With acid/base)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F52AD2-11B6-2942-9CC6-465F3ED035D2}"/>
                </a:ext>
              </a:extLst>
            </p:cNvPr>
            <p:cNvSpPr/>
            <p:nvPr/>
          </p:nvSpPr>
          <p:spPr>
            <a:xfrm>
              <a:off x="3782400" y="2736974"/>
              <a:ext cx="2101764" cy="210176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hord 10">
              <a:extLst>
                <a:ext uri="{FF2B5EF4-FFF2-40B4-BE49-F238E27FC236}">
                  <a16:creationId xmlns:a16="http://schemas.microsoft.com/office/drawing/2014/main" id="{EEF1A7C6-8441-4346-90AD-AB1C25D81B78}"/>
                </a:ext>
              </a:extLst>
            </p:cNvPr>
            <p:cNvSpPr/>
            <p:nvPr/>
          </p:nvSpPr>
          <p:spPr>
            <a:xfrm rot="17502628">
              <a:off x="4402667" y="2557233"/>
              <a:ext cx="609600" cy="548303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21578DA6-DAFA-0C4F-95E1-D83A6917D09E}"/>
                </a:ext>
              </a:extLst>
            </p:cNvPr>
            <p:cNvSpPr/>
            <p:nvPr/>
          </p:nvSpPr>
          <p:spPr>
            <a:xfrm rot="849332">
              <a:off x="5462373" y="3076147"/>
              <a:ext cx="584003" cy="1138502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0F0C5D08-2487-B34E-881A-95DC9BADFC09}"/>
                </a:ext>
              </a:extLst>
            </p:cNvPr>
            <p:cNvSpPr/>
            <p:nvPr/>
          </p:nvSpPr>
          <p:spPr>
            <a:xfrm rot="10097632">
              <a:off x="3560162" y="4516862"/>
              <a:ext cx="609600" cy="548303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4B71B36-0A94-2141-9161-B4F0E898D1B6}"/>
                </a:ext>
              </a:extLst>
            </p:cNvPr>
            <p:cNvSpPr/>
            <p:nvPr/>
          </p:nvSpPr>
          <p:spPr>
            <a:xfrm>
              <a:off x="4269135" y="3667054"/>
              <a:ext cx="614236" cy="7936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A676F7-7C87-C246-B483-3764F5898A1B}"/>
              </a:ext>
            </a:extLst>
          </p:cNvPr>
          <p:cNvCxnSpPr/>
          <p:nvPr/>
        </p:nvCxnSpPr>
        <p:spPr>
          <a:xfrm>
            <a:off x="6248401" y="1727200"/>
            <a:ext cx="0" cy="4961467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3C2DB5A-3874-054F-9531-B2190AC5E271}"/>
              </a:ext>
            </a:extLst>
          </p:cNvPr>
          <p:cNvGrpSpPr/>
          <p:nvPr/>
        </p:nvGrpSpPr>
        <p:grpSpPr>
          <a:xfrm>
            <a:off x="7014463" y="2927444"/>
            <a:ext cx="4487674" cy="1795349"/>
            <a:chOff x="7014463" y="2927444"/>
            <a:chExt cx="4487674" cy="179534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EDE202A-AB06-8747-95D1-18CCBA794B6E}"/>
                </a:ext>
              </a:extLst>
            </p:cNvPr>
            <p:cNvCxnSpPr>
              <a:cxnSpLocks/>
            </p:cNvCxnSpPr>
            <p:nvPr/>
          </p:nvCxnSpPr>
          <p:spPr>
            <a:xfrm>
              <a:off x="11375137" y="3220324"/>
              <a:ext cx="0" cy="1260389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3B39EEA-A3C1-4842-A090-3D7F84E6C070}"/>
                </a:ext>
              </a:extLst>
            </p:cNvPr>
            <p:cNvCxnSpPr>
              <a:cxnSpLocks/>
            </p:cNvCxnSpPr>
            <p:nvPr/>
          </p:nvCxnSpPr>
          <p:spPr>
            <a:xfrm>
              <a:off x="10557429" y="3151264"/>
              <a:ext cx="0" cy="1260389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27765D1-D8A7-B040-A4C7-D080A6EFEA2B}"/>
                </a:ext>
              </a:extLst>
            </p:cNvPr>
            <p:cNvCxnSpPr>
              <a:cxnSpLocks/>
            </p:cNvCxnSpPr>
            <p:nvPr/>
          </p:nvCxnSpPr>
          <p:spPr>
            <a:xfrm>
              <a:off x="9749195" y="3189077"/>
              <a:ext cx="0" cy="1260389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A0CF3D1-40F5-5244-B3F0-2FE2FB551A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2195" y="3812608"/>
              <a:ext cx="1862838" cy="1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B6E3B35-1FD1-F444-A235-CCA5444DAB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9299" y="4488709"/>
              <a:ext cx="1862838" cy="1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B443F78-162A-FD4C-899B-33B1A6B682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2366" y="3104534"/>
              <a:ext cx="1862838" cy="1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952771-0605-7A49-BF42-AF7A3B6EB7C9}"/>
                </a:ext>
              </a:extLst>
            </p:cNvPr>
            <p:cNvSpPr/>
            <p:nvPr/>
          </p:nvSpPr>
          <p:spPr>
            <a:xfrm>
              <a:off x="7183795" y="2927444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09C7C97-2C9A-EE40-A6BF-4EBC45F10CAF}"/>
                </a:ext>
              </a:extLst>
            </p:cNvPr>
            <p:cNvSpPr/>
            <p:nvPr/>
          </p:nvSpPr>
          <p:spPr>
            <a:xfrm>
              <a:off x="7679942" y="3090551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7CBF36-C8F1-BD44-A580-3D824D9C2FB3}"/>
                </a:ext>
              </a:extLst>
            </p:cNvPr>
            <p:cNvSpPr/>
            <p:nvPr/>
          </p:nvSpPr>
          <p:spPr>
            <a:xfrm>
              <a:off x="7239116" y="3418719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A299ADC-7A0F-D247-9CA9-4099B4BF11B4}"/>
                </a:ext>
              </a:extLst>
            </p:cNvPr>
            <p:cNvSpPr/>
            <p:nvPr/>
          </p:nvSpPr>
          <p:spPr>
            <a:xfrm>
              <a:off x="7735263" y="3581826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36A0F62-D6F9-9849-8551-8C19569A1C44}"/>
                </a:ext>
              </a:extLst>
            </p:cNvPr>
            <p:cNvCxnSpPr/>
            <p:nvPr/>
          </p:nvCxnSpPr>
          <p:spPr>
            <a:xfrm>
              <a:off x="7014463" y="3928086"/>
              <a:ext cx="665479" cy="232717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901321B-D66C-A344-9D38-BEAF707ED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3671" y="4160803"/>
              <a:ext cx="665479" cy="125201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FEF9FC0-C4EE-514C-93F7-0CB6C72B0D5C}"/>
                </a:ext>
              </a:extLst>
            </p:cNvPr>
            <p:cNvCxnSpPr/>
            <p:nvPr/>
          </p:nvCxnSpPr>
          <p:spPr>
            <a:xfrm>
              <a:off x="7034617" y="4364875"/>
              <a:ext cx="665479" cy="232717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373B821-9EF2-3944-8142-C79C3D20E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3825" y="4597592"/>
              <a:ext cx="665479" cy="125201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6D93D2A-2EF2-5B46-BBE2-15DAE21214E9}"/>
                </a:ext>
              </a:extLst>
            </p:cNvPr>
            <p:cNvCxnSpPr>
              <a:cxnSpLocks/>
            </p:cNvCxnSpPr>
            <p:nvPr/>
          </p:nvCxnSpPr>
          <p:spPr>
            <a:xfrm>
              <a:off x="8369130" y="3898349"/>
              <a:ext cx="88053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7D3B122-2883-BE4A-BF79-AB562DF2D0FE}"/>
                </a:ext>
              </a:extLst>
            </p:cNvPr>
            <p:cNvSpPr/>
            <p:nvPr/>
          </p:nvSpPr>
          <p:spPr>
            <a:xfrm>
              <a:off x="9622195" y="2977872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042B4C-AE96-2941-B5F1-238FF36FB98A}"/>
                </a:ext>
              </a:extLst>
            </p:cNvPr>
            <p:cNvSpPr/>
            <p:nvPr/>
          </p:nvSpPr>
          <p:spPr>
            <a:xfrm>
              <a:off x="11231033" y="2980112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BF2E7B-3F59-F84E-A5B1-2BE24E5D8F7B}"/>
                </a:ext>
              </a:extLst>
            </p:cNvPr>
            <p:cNvSpPr/>
            <p:nvPr/>
          </p:nvSpPr>
          <p:spPr>
            <a:xfrm>
              <a:off x="10421792" y="2977872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255AD94-738A-D748-94BC-0540FE00F737}"/>
                </a:ext>
              </a:extLst>
            </p:cNvPr>
            <p:cNvSpPr/>
            <p:nvPr/>
          </p:nvSpPr>
          <p:spPr>
            <a:xfrm>
              <a:off x="9622195" y="3654459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6549062-5859-D347-9F9E-1023BF90EC36}"/>
                </a:ext>
              </a:extLst>
            </p:cNvPr>
            <p:cNvSpPr/>
            <p:nvPr/>
          </p:nvSpPr>
          <p:spPr>
            <a:xfrm>
              <a:off x="11231033" y="3656699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F793A86-5A27-5C43-B85C-96ABD54ACA5B}"/>
                </a:ext>
              </a:extLst>
            </p:cNvPr>
            <p:cNvSpPr/>
            <p:nvPr/>
          </p:nvSpPr>
          <p:spPr>
            <a:xfrm>
              <a:off x="10421792" y="3654459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9D0FD8-E53C-5046-B7A4-7CFF05933AD7}"/>
                </a:ext>
              </a:extLst>
            </p:cNvPr>
            <p:cNvSpPr/>
            <p:nvPr/>
          </p:nvSpPr>
          <p:spPr>
            <a:xfrm>
              <a:off x="9639299" y="4334564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19EC99E-D5FF-F047-B232-F48649E81FD5}"/>
                </a:ext>
              </a:extLst>
            </p:cNvPr>
            <p:cNvSpPr/>
            <p:nvPr/>
          </p:nvSpPr>
          <p:spPr>
            <a:xfrm>
              <a:off x="11248137" y="4336804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C7C6212-734D-174A-BF34-59FF1D689105}"/>
                </a:ext>
              </a:extLst>
            </p:cNvPr>
            <p:cNvSpPr/>
            <p:nvPr/>
          </p:nvSpPr>
          <p:spPr>
            <a:xfrm>
              <a:off x="10438896" y="4334564"/>
              <a:ext cx="254000" cy="25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482CDD30-E5B1-D445-8196-A4089BE7682F}"/>
              </a:ext>
            </a:extLst>
          </p:cNvPr>
          <p:cNvSpPr txBox="1">
            <a:spLocks/>
          </p:cNvSpPr>
          <p:nvPr/>
        </p:nvSpPr>
        <p:spPr>
          <a:xfrm>
            <a:off x="7523825" y="5402827"/>
            <a:ext cx="2746893" cy="781643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Bottom-up approach</a:t>
            </a:r>
          </a:p>
          <a:p>
            <a:r>
              <a:rPr lang="en-US" dirty="0"/>
              <a:t>“intrinsic” porosity</a:t>
            </a:r>
          </a:p>
        </p:txBody>
      </p:sp>
    </p:spTree>
    <p:extLst>
      <p:ext uri="{BB962C8B-B14F-4D97-AF65-F5344CB8AC3E}">
        <p14:creationId xmlns:p14="http://schemas.microsoft.com/office/powerpoint/2010/main" val="32497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7A73-9077-D247-AD1F-5ED11C142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Characterization of Porous Materials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8C8D96-CF80-3741-88AB-D186DF4167A7}"/>
              </a:ext>
            </a:extLst>
          </p:cNvPr>
          <p:cNvGrpSpPr/>
          <p:nvPr/>
        </p:nvGrpSpPr>
        <p:grpSpPr>
          <a:xfrm>
            <a:off x="137355" y="2062225"/>
            <a:ext cx="4473526" cy="3628802"/>
            <a:chOff x="137355" y="2062225"/>
            <a:chExt cx="4473526" cy="36288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8C9068-D464-944A-A118-5A88FECF6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438" y="2062225"/>
              <a:ext cx="3115132" cy="25277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CD62EF-505F-B441-B78B-18C405E08EB4}"/>
                </a:ext>
              </a:extLst>
            </p:cNvPr>
            <p:cNvSpPr txBox="1"/>
            <p:nvPr/>
          </p:nvSpPr>
          <p:spPr>
            <a:xfrm>
              <a:off x="137355" y="5044696"/>
              <a:ext cx="447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Electron microscopy</a:t>
              </a:r>
            </a:p>
            <a:p>
              <a:pPr algn="ctr"/>
              <a:r>
                <a:rPr lang="en-US" dirty="0"/>
                <a:t>Macropore (&gt;50 nm)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DCC1640-26F0-BB47-8656-0A31CF2346F2}"/>
              </a:ext>
            </a:extLst>
          </p:cNvPr>
          <p:cNvSpPr txBox="1"/>
          <p:nvPr/>
        </p:nvSpPr>
        <p:spPr>
          <a:xfrm>
            <a:off x="4353639" y="5081469"/>
            <a:ext cx="4473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Gas adsorption</a:t>
            </a:r>
          </a:p>
          <a:p>
            <a:pPr algn="ctr"/>
            <a:r>
              <a:rPr lang="en-US" dirty="0"/>
              <a:t>Meso (&gt; 2 nm) + micropore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E9CCB6-40C9-9549-8D89-5D7716DA01B3}"/>
              </a:ext>
            </a:extLst>
          </p:cNvPr>
          <p:cNvGrpSpPr/>
          <p:nvPr/>
        </p:nvGrpSpPr>
        <p:grpSpPr>
          <a:xfrm>
            <a:off x="4610881" y="1817451"/>
            <a:ext cx="3845026" cy="3167968"/>
            <a:chOff x="4610881" y="1817451"/>
            <a:chExt cx="3845026" cy="31679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1DE01B-47FF-E147-9A34-A760B5925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0881" y="1873723"/>
              <a:ext cx="3845026" cy="311169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C03FA4-06E5-7A4D-9640-B75087FC745A}"/>
                </a:ext>
              </a:extLst>
            </p:cNvPr>
            <p:cNvSpPr txBox="1"/>
            <p:nvPr/>
          </p:nvSpPr>
          <p:spPr>
            <a:xfrm>
              <a:off x="4610881" y="1817451"/>
              <a:ext cx="3831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FE8BFC0-436F-F94A-97C2-AF79787D9F13}"/>
              </a:ext>
            </a:extLst>
          </p:cNvPr>
          <p:cNvSpPr txBox="1"/>
          <p:nvPr/>
        </p:nvSpPr>
        <p:spPr>
          <a:xfrm>
            <a:off x="7978087" y="5044696"/>
            <a:ext cx="4473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Crystal structure</a:t>
            </a:r>
          </a:p>
          <a:p>
            <a:pPr algn="ctr"/>
            <a:r>
              <a:rPr lang="en-US" dirty="0"/>
              <a:t>Micropore (&lt; 2 nm)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2E21EC-A9A4-6747-B595-EE587AE64F75}"/>
              </a:ext>
            </a:extLst>
          </p:cNvPr>
          <p:cNvGrpSpPr/>
          <p:nvPr/>
        </p:nvGrpSpPr>
        <p:grpSpPr>
          <a:xfrm>
            <a:off x="8590850" y="2084832"/>
            <a:ext cx="3108452" cy="2996637"/>
            <a:chOff x="8590850" y="2084832"/>
            <a:chExt cx="3108452" cy="29966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6DE52C-8A86-AD4F-ADAC-89046B6A5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0850" y="2084832"/>
              <a:ext cx="3108452" cy="2996637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2713BEA-53FB-E94F-BA7C-B082CFCAA82C}"/>
                </a:ext>
              </a:extLst>
            </p:cNvPr>
            <p:cNvGrpSpPr/>
            <p:nvPr/>
          </p:nvGrpSpPr>
          <p:grpSpPr>
            <a:xfrm>
              <a:off x="8613251" y="2846253"/>
              <a:ext cx="1782773" cy="253916"/>
              <a:chOff x="-1023983" y="2506321"/>
              <a:chExt cx="4906666" cy="698844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0E5B4CA-C187-2340-9E5D-F206E7B120B9}"/>
                  </a:ext>
                </a:extLst>
              </p:cNvPr>
              <p:cNvCxnSpPr/>
              <p:nvPr/>
            </p:nvCxnSpPr>
            <p:spPr>
              <a:xfrm>
                <a:off x="1856935" y="2855742"/>
                <a:ext cx="202574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7F6E53-B386-BD45-A071-69F0334B33DC}"/>
                  </a:ext>
                </a:extLst>
              </p:cNvPr>
              <p:cNvSpPr txBox="1"/>
              <p:nvPr/>
            </p:nvSpPr>
            <p:spPr>
              <a:xfrm>
                <a:off x="-1023983" y="2506321"/>
                <a:ext cx="2025745" cy="6988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dirty="0"/>
                  <a:t>1,5 nm</a:t>
                </a:r>
                <a:endParaRPr lang="en-US" sz="1050" dirty="0"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BD80038-15FC-BE4D-820A-97F4A0677551}"/>
              </a:ext>
            </a:extLst>
          </p:cNvPr>
          <p:cNvSpPr/>
          <p:nvPr/>
        </p:nvSpPr>
        <p:spPr>
          <a:xfrm>
            <a:off x="0" y="6068772"/>
            <a:ext cx="107865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http://www.atl.semtechsolutions.com/node/44/particle-pore-size-analysis</a:t>
            </a:r>
            <a:endParaRPr lang="en-US" sz="1100" dirty="0"/>
          </a:p>
          <a:p>
            <a:r>
              <a:rPr lang="en-US" sz="1100" dirty="0"/>
              <a:t>Mason, </a:t>
            </a:r>
            <a:r>
              <a:rPr lang="en-US" sz="1100" dirty="0" err="1"/>
              <a:t>Oktawiec</a:t>
            </a:r>
            <a:r>
              <a:rPr lang="en-US" sz="1100" dirty="0"/>
              <a:t>, Taylor, Hudson, Rodriguez, Bachman, Gonzalez, </a:t>
            </a:r>
            <a:r>
              <a:rPr lang="en-US" sz="1100" dirty="0" err="1"/>
              <a:t>Cervellino</a:t>
            </a:r>
            <a:r>
              <a:rPr lang="en-US" sz="1100" dirty="0"/>
              <a:t>, </a:t>
            </a:r>
            <a:r>
              <a:rPr lang="en-US" sz="1100" dirty="0" err="1"/>
              <a:t>Guagliardi</a:t>
            </a:r>
            <a:r>
              <a:rPr lang="en-US" sz="1100" dirty="0"/>
              <a:t>, Brown, Llewellyn, </a:t>
            </a:r>
            <a:r>
              <a:rPr lang="en-US" sz="1100" dirty="0" err="1"/>
              <a:t>Masciocchi</a:t>
            </a:r>
            <a:r>
              <a:rPr lang="en-US" sz="1100" dirty="0"/>
              <a:t>, Long, </a:t>
            </a:r>
            <a:r>
              <a:rPr lang="en-US" sz="1100" i="1" dirty="0"/>
              <a:t>Nature</a:t>
            </a:r>
            <a:r>
              <a:rPr lang="en-US" sz="1100" dirty="0"/>
              <a:t>, </a:t>
            </a:r>
            <a:r>
              <a:rPr lang="en-US" sz="1100" b="1" dirty="0"/>
              <a:t>2015</a:t>
            </a:r>
            <a:r>
              <a:rPr lang="en-US" sz="1100" dirty="0"/>
              <a:t>, </a:t>
            </a:r>
            <a:r>
              <a:rPr lang="en-US" sz="1100" i="1" dirty="0"/>
              <a:t>527</a:t>
            </a:r>
            <a:r>
              <a:rPr lang="en-US" sz="1100" dirty="0"/>
              <a:t>, 357</a:t>
            </a:r>
          </a:p>
          <a:p>
            <a:r>
              <a:rPr lang="en-US" sz="1100" dirty="0"/>
              <a:t>Mason, </a:t>
            </a:r>
            <a:r>
              <a:rPr lang="en-US" sz="1100" dirty="0" err="1"/>
              <a:t>Veenstra</a:t>
            </a:r>
            <a:r>
              <a:rPr lang="en-US" sz="1100" dirty="0"/>
              <a:t>, Long, </a:t>
            </a:r>
            <a:r>
              <a:rPr lang="en-US" sz="1100" i="1" dirty="0"/>
              <a:t>Chem. Sci</a:t>
            </a:r>
            <a:r>
              <a:rPr lang="en-US" sz="1100" dirty="0"/>
              <a:t>, </a:t>
            </a:r>
            <a:r>
              <a:rPr lang="en-US" sz="1100" b="1" dirty="0"/>
              <a:t>201</a:t>
            </a:r>
            <a:r>
              <a:rPr lang="en-US" sz="1100" dirty="0"/>
              <a:t>4, </a:t>
            </a:r>
            <a:r>
              <a:rPr lang="en-US" sz="1100" i="1" dirty="0"/>
              <a:t>5</a:t>
            </a:r>
            <a:r>
              <a:rPr lang="en-US" sz="1100" dirty="0"/>
              <a:t>, 32</a:t>
            </a:r>
          </a:p>
        </p:txBody>
      </p:sp>
    </p:spTree>
    <p:extLst>
      <p:ext uri="{BB962C8B-B14F-4D97-AF65-F5344CB8AC3E}">
        <p14:creationId xmlns:p14="http://schemas.microsoft.com/office/powerpoint/2010/main" val="417196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1800-C323-9841-BA35-5D23AFE93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Types of Porous Materials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B17C63-4814-8243-84A7-DA15DA502968}"/>
              </a:ext>
            </a:extLst>
          </p:cNvPr>
          <p:cNvGrpSpPr/>
          <p:nvPr/>
        </p:nvGrpSpPr>
        <p:grpSpPr>
          <a:xfrm>
            <a:off x="747937" y="1732029"/>
            <a:ext cx="3266851" cy="4773625"/>
            <a:chOff x="747937" y="1732029"/>
            <a:chExt cx="3266851" cy="47736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566AF3-EBCE-5147-826D-E789B6A65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128" y="2518596"/>
              <a:ext cx="2702169" cy="194218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AA12DE-BAE8-4140-859B-EF18D03D1E29}"/>
                </a:ext>
              </a:extLst>
            </p:cNvPr>
            <p:cNvSpPr txBox="1"/>
            <p:nvPr/>
          </p:nvSpPr>
          <p:spPr>
            <a:xfrm>
              <a:off x="1259644" y="1732029"/>
              <a:ext cx="2231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Elemental/atomic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03BBFD-C051-BD4B-874B-03847D631266}"/>
                </a:ext>
              </a:extLst>
            </p:cNvPr>
            <p:cNvSpPr txBox="1"/>
            <p:nvPr/>
          </p:nvSpPr>
          <p:spPr>
            <a:xfrm>
              <a:off x="747937" y="4689772"/>
              <a:ext cx="326685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Activated carbon</a:t>
              </a:r>
            </a:p>
            <a:p>
              <a:pPr algn="ctr"/>
              <a:r>
                <a:rPr lang="en-US" sz="1600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Up to 3000 m</a:t>
              </a:r>
              <a:r>
                <a:rPr lang="en-US" sz="1600" baseline="30000" dirty="0"/>
                <a:t>2</a:t>
              </a:r>
              <a:r>
                <a:rPr lang="en-US" sz="1600" dirty="0"/>
                <a:t>/g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Drinking water filtration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Fuel (H</a:t>
              </a:r>
              <a:r>
                <a:rPr lang="en-US" sz="1600" baseline="-25000" dirty="0"/>
                <a:t>2</a:t>
              </a:r>
              <a:r>
                <a:rPr lang="en-US" sz="1600" dirty="0"/>
                <a:t>/CH</a:t>
              </a:r>
              <a:r>
                <a:rPr lang="en-US" sz="1600" baseline="-25000" dirty="0"/>
                <a:t>4</a:t>
              </a:r>
              <a:r>
                <a:rPr lang="en-US" sz="1600" dirty="0"/>
                <a:t>) storage</a:t>
              </a:r>
            </a:p>
            <a:p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E6286F5-8652-524A-B53D-19A59C5D7790}"/>
              </a:ext>
            </a:extLst>
          </p:cNvPr>
          <p:cNvSpPr txBox="1"/>
          <p:nvPr/>
        </p:nvSpPr>
        <p:spPr>
          <a:xfrm>
            <a:off x="7582819" y="1685394"/>
            <a:ext cx="223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Inorganic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5BECCB-09FD-8E43-94E3-603D4B3AC3DB}"/>
              </a:ext>
            </a:extLst>
          </p:cNvPr>
          <p:cNvGrpSpPr/>
          <p:nvPr/>
        </p:nvGrpSpPr>
        <p:grpSpPr>
          <a:xfrm>
            <a:off x="4998273" y="2403003"/>
            <a:ext cx="3700114" cy="3696457"/>
            <a:chOff x="4998273" y="2403003"/>
            <a:chExt cx="3700114" cy="36964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11C221-FDAC-8F4F-8BA4-F839CC34B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041" y="2403003"/>
              <a:ext cx="1710446" cy="194218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1044CF-33BA-6F41-88DD-CA8D2406385D}"/>
                </a:ext>
              </a:extLst>
            </p:cNvPr>
            <p:cNvSpPr txBox="1"/>
            <p:nvPr/>
          </p:nvSpPr>
          <p:spPr>
            <a:xfrm>
              <a:off x="4998273" y="4776021"/>
              <a:ext cx="37001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Corning ”thirsty” glass</a:t>
              </a:r>
            </a:p>
            <a:p>
              <a:r>
                <a:rPr lang="en-US" sz="1600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250 m</a:t>
              </a:r>
              <a:r>
                <a:rPr lang="en-US" sz="1600" baseline="30000" dirty="0"/>
                <a:t>2</a:t>
              </a:r>
              <a:r>
                <a:rPr lang="en-US" sz="1600" dirty="0"/>
                <a:t>/g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Water/organic contaminants absorption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361D2E9-6471-F54A-9A56-25C587AA7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8387" y="2469727"/>
            <a:ext cx="2608701" cy="1770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84A5B1-0067-244F-AC90-55E813B30FBB}"/>
              </a:ext>
            </a:extLst>
          </p:cNvPr>
          <p:cNvSpPr txBox="1"/>
          <p:nvPr/>
        </p:nvSpPr>
        <p:spPr>
          <a:xfrm>
            <a:off x="8153748" y="4775181"/>
            <a:ext cx="40382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Zeolites</a:t>
            </a:r>
          </a:p>
          <a:p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&lt; 1000 m</a:t>
            </a:r>
            <a:r>
              <a:rPr lang="en-US" sz="1600" baseline="30000" dirty="0"/>
              <a:t>2</a:t>
            </a:r>
            <a:r>
              <a:rPr lang="en-US" sz="1600" dirty="0"/>
              <a:t>/g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Aluminosilicate, ex: Na</a:t>
            </a:r>
            <a:r>
              <a:rPr lang="en-US" sz="1600" baseline="-25000" dirty="0"/>
              <a:t>2</a:t>
            </a:r>
            <a:r>
              <a:rPr lang="en-US" sz="1600" dirty="0"/>
              <a:t>Al</a:t>
            </a:r>
            <a:r>
              <a:rPr lang="en-US" sz="1600" baseline="-25000" dirty="0"/>
              <a:t>2</a:t>
            </a:r>
            <a:r>
              <a:rPr lang="en-US" sz="1600" dirty="0"/>
              <a:t>Si</a:t>
            </a:r>
            <a:r>
              <a:rPr lang="en-US" sz="1600" baseline="-25000" dirty="0"/>
              <a:t>3</a:t>
            </a:r>
            <a:r>
              <a:rPr lang="en-US" sz="1600" dirty="0"/>
              <a:t>O</a:t>
            </a:r>
            <a:r>
              <a:rPr lang="en-US" sz="1600" baseline="-25000" dirty="0"/>
              <a:t>10</a:t>
            </a:r>
            <a:r>
              <a:rPr lang="en-US" sz="1600" dirty="0"/>
              <a:t>·2H</a:t>
            </a:r>
            <a:r>
              <a:rPr lang="en-US" sz="1600" baseline="-25000" dirty="0"/>
              <a:t>2</a:t>
            </a:r>
            <a:r>
              <a:rPr lang="en-US" sz="1600" dirty="0"/>
              <a:t>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Catalytic cracking </a:t>
            </a:r>
            <a:r>
              <a:rPr lang="en-US" sz="1600" dirty="0"/>
              <a:t>for petroleum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Nuclear waste reprocessing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C743B7-94B7-7845-AFB4-2CD294A466C7}"/>
              </a:ext>
            </a:extLst>
          </p:cNvPr>
          <p:cNvSpPr/>
          <p:nvPr/>
        </p:nvSpPr>
        <p:spPr>
          <a:xfrm>
            <a:off x="115908" y="6311181"/>
            <a:ext cx="84666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http://www.corningcn.com/docs/specialtymaterials/pisheets/Vycor%207930.pdf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22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1800-C323-9841-BA35-5D23AFE93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Types of Porous Materials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2D4C3E-9835-0648-B476-AFD79E8C0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3" r="4632" b="2725"/>
          <a:stretch/>
        </p:blipFill>
        <p:spPr>
          <a:xfrm>
            <a:off x="733423" y="2325718"/>
            <a:ext cx="3173741" cy="2473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4A1095-BF57-8A47-A13E-ED911ED733A2}"/>
              </a:ext>
            </a:extLst>
          </p:cNvPr>
          <p:cNvSpPr/>
          <p:nvPr/>
        </p:nvSpPr>
        <p:spPr>
          <a:xfrm>
            <a:off x="3709955" y="1715500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Organic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CFCC0-2351-7245-B21E-E506B72142B0}"/>
              </a:ext>
            </a:extLst>
          </p:cNvPr>
          <p:cNvSpPr txBox="1"/>
          <p:nvPr/>
        </p:nvSpPr>
        <p:spPr>
          <a:xfrm>
            <a:off x="187684" y="4865106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Porous organic polymers (POPs)</a:t>
            </a:r>
          </a:p>
          <a:p>
            <a:pPr algn="ctr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Membrane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Gas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Natural gas purification &amp; carbon sequestration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DFA1EA-13D3-084B-933B-C3864E539E3F}"/>
              </a:ext>
            </a:extLst>
          </p:cNvPr>
          <p:cNvGrpSpPr/>
          <p:nvPr/>
        </p:nvGrpSpPr>
        <p:grpSpPr>
          <a:xfrm>
            <a:off x="4250263" y="2233177"/>
            <a:ext cx="3651916" cy="2658787"/>
            <a:chOff x="4250263" y="2287586"/>
            <a:chExt cx="3651916" cy="26587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07BDEB-FF0B-A74A-9B6C-F9A9F4757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524"/>
            <a:stretch/>
          </p:blipFill>
          <p:spPr>
            <a:xfrm>
              <a:off x="5666618" y="2734221"/>
              <a:ext cx="2235561" cy="22121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FBB7E0-71C1-0E42-9318-2B3DB96F2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8673"/>
            <a:stretch/>
          </p:blipFill>
          <p:spPr>
            <a:xfrm>
              <a:off x="4250263" y="2287586"/>
              <a:ext cx="1560385" cy="136804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780B1-7330-D14D-8DE2-3B9D635550EF}"/>
              </a:ext>
            </a:extLst>
          </p:cNvPr>
          <p:cNvSpPr/>
          <p:nvPr/>
        </p:nvSpPr>
        <p:spPr>
          <a:xfrm>
            <a:off x="4337587" y="4865106"/>
            <a:ext cx="3571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Covalent organic frameworks (COFs)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9BDFE-4609-4B47-9FFF-FD19517132D9}"/>
              </a:ext>
            </a:extLst>
          </p:cNvPr>
          <p:cNvSpPr/>
          <p:nvPr/>
        </p:nvSpPr>
        <p:spPr>
          <a:xfrm>
            <a:off x="9505917" y="1715500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Metal-organic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03864F-BF71-AC4E-8E8E-BEB9F86A257E}"/>
              </a:ext>
            </a:extLst>
          </p:cNvPr>
          <p:cNvGrpSpPr/>
          <p:nvPr/>
        </p:nvGrpSpPr>
        <p:grpSpPr>
          <a:xfrm>
            <a:off x="8339213" y="2056068"/>
            <a:ext cx="3390825" cy="3013005"/>
            <a:chOff x="8339213" y="2056068"/>
            <a:chExt cx="3390825" cy="30130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033197-D389-5745-BE7C-6EE036E8A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8534" y="2211441"/>
              <a:ext cx="2411504" cy="28576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65493C-F4A7-4C4F-ABEC-CDF2BE18B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9213" y="2056068"/>
              <a:ext cx="1054100" cy="1409700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50BF694-7C20-954A-97D5-B520FEDC4392}"/>
              </a:ext>
            </a:extLst>
          </p:cNvPr>
          <p:cNvSpPr/>
          <p:nvPr/>
        </p:nvSpPr>
        <p:spPr>
          <a:xfrm>
            <a:off x="8176228" y="4865106"/>
            <a:ext cx="36823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Metal-organic frameworks (MOFs)</a:t>
            </a:r>
          </a:p>
          <a:p>
            <a:pPr algn="ctr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Metal centers introduce new chemistry (selectivity/reactivity)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8BCC53-7E9A-1B4C-AA8F-ADB89D76D038}"/>
              </a:ext>
            </a:extLst>
          </p:cNvPr>
          <p:cNvSpPr txBox="1"/>
          <p:nvPr/>
        </p:nvSpPr>
        <p:spPr>
          <a:xfrm>
            <a:off x="4950884" y="5757658"/>
            <a:ext cx="506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Composite materials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02CA47-78E8-5445-AF14-EC9EA9C2F141}"/>
              </a:ext>
            </a:extLst>
          </p:cNvPr>
          <p:cNvSpPr/>
          <p:nvPr/>
        </p:nvSpPr>
        <p:spPr>
          <a:xfrm>
            <a:off x="5790577" y="6196240"/>
            <a:ext cx="74259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He, Benedetti, Lin, Liu, Zhao,</a:t>
            </a:r>
            <a:r>
              <a:rPr lang="zh-CN" altLang="en-US" sz="1100" dirty="0">
                <a:latin typeface="Helvetica" pitchFamily="2" charset="0"/>
              </a:rPr>
              <a:t> </a:t>
            </a:r>
            <a:r>
              <a:rPr lang="en-US" sz="1100" dirty="0">
                <a:latin typeface="Helvetica" pitchFamily="2" charset="0"/>
              </a:rPr>
              <a:t>Ye, </a:t>
            </a:r>
            <a:r>
              <a:rPr lang="en-US" sz="1100" dirty="0" err="1">
                <a:latin typeface="Helvetica" pitchFamily="2" charset="0"/>
              </a:rPr>
              <a:t>Voorhis</a:t>
            </a:r>
            <a:r>
              <a:rPr lang="en-US" sz="1100" dirty="0">
                <a:latin typeface="Helvetica" pitchFamily="2" charset="0"/>
              </a:rPr>
              <a:t>,</a:t>
            </a:r>
            <a:r>
              <a:rPr lang="zh-CN" altLang="en-US" sz="1100" dirty="0">
                <a:latin typeface="Helvetica" pitchFamily="2" charset="0"/>
              </a:rPr>
              <a:t> </a:t>
            </a:r>
            <a:r>
              <a:rPr lang="en-US" sz="1100" dirty="0">
                <a:latin typeface="Helvetica" pitchFamily="2" charset="0"/>
              </a:rPr>
              <a:t>Angelis, </a:t>
            </a:r>
            <a:r>
              <a:rPr lang="en-US" sz="1100" dirty="0" err="1">
                <a:latin typeface="Helvetica" pitchFamily="2" charset="0"/>
              </a:rPr>
              <a:t>Swager</a:t>
            </a:r>
            <a:r>
              <a:rPr lang="en-US" sz="1100" dirty="0">
                <a:latin typeface="Helvetica" pitchFamily="2" charset="0"/>
              </a:rPr>
              <a:t>, Smith, </a:t>
            </a:r>
            <a:r>
              <a:rPr lang="en-US" sz="1100" i="1" dirty="0">
                <a:latin typeface="Helvetica" pitchFamily="2" charset="0"/>
              </a:rPr>
              <a:t>Adv. Mater.</a:t>
            </a:r>
            <a:r>
              <a:rPr lang="en-US" sz="1100" dirty="0">
                <a:latin typeface="Helvetica" pitchFamily="2" charset="0"/>
              </a:rPr>
              <a:t>, </a:t>
            </a:r>
            <a:r>
              <a:rPr lang="en-US" sz="1100" b="1" dirty="0">
                <a:latin typeface="Helvetica" pitchFamily="2" charset="0"/>
              </a:rPr>
              <a:t>2019</a:t>
            </a:r>
            <a:r>
              <a:rPr lang="en-US" sz="1100" dirty="0">
                <a:latin typeface="Helvetica" pitchFamily="2" charset="0"/>
              </a:rPr>
              <a:t>, </a:t>
            </a:r>
            <a:r>
              <a:rPr lang="en-US" sz="1100" i="1" dirty="0">
                <a:latin typeface="Helvetica" pitchFamily="2" charset="0"/>
              </a:rPr>
              <a:t>31</a:t>
            </a:r>
            <a:r>
              <a:rPr lang="en-US" sz="1100" dirty="0">
                <a:latin typeface="Helvetica" pitchFamily="2" charset="0"/>
              </a:rPr>
              <a:t>, 1807871</a:t>
            </a:r>
          </a:p>
          <a:p>
            <a:r>
              <a:rPr lang="en-US" sz="1100" dirty="0">
                <a:hlinkClick r:id="rId7"/>
              </a:rPr>
              <a:t>https://phys.org/news/2015-09-exploration-stable-crystalline-porous-covalent.html</a:t>
            </a:r>
            <a:endParaRPr lang="en-US" sz="1100" dirty="0"/>
          </a:p>
          <a:p>
            <a:r>
              <a:rPr lang="en-US" sz="1100" dirty="0"/>
              <a:t>Mason, </a:t>
            </a:r>
            <a:r>
              <a:rPr lang="en-US" sz="1100" dirty="0" err="1"/>
              <a:t>Veenstra</a:t>
            </a:r>
            <a:r>
              <a:rPr lang="en-US" sz="1100" dirty="0"/>
              <a:t>, Long, </a:t>
            </a:r>
            <a:r>
              <a:rPr lang="en-US" sz="1100" i="1" dirty="0"/>
              <a:t>Chem. Sci</a:t>
            </a:r>
            <a:r>
              <a:rPr lang="en-US" sz="1100" dirty="0"/>
              <a:t>, </a:t>
            </a:r>
            <a:r>
              <a:rPr lang="en-US" sz="1100" b="1" dirty="0"/>
              <a:t>201</a:t>
            </a:r>
            <a:r>
              <a:rPr lang="en-US" sz="1100" dirty="0"/>
              <a:t>4, </a:t>
            </a:r>
            <a:r>
              <a:rPr lang="en-US" sz="1100" i="1" dirty="0"/>
              <a:t>5</a:t>
            </a:r>
            <a:r>
              <a:rPr lang="en-US" sz="1100" dirty="0"/>
              <a:t>, 32</a:t>
            </a:r>
          </a:p>
        </p:txBody>
      </p:sp>
    </p:spTree>
    <p:extLst>
      <p:ext uri="{BB962C8B-B14F-4D97-AF65-F5344CB8AC3E}">
        <p14:creationId xmlns:p14="http://schemas.microsoft.com/office/powerpoint/2010/main" val="237293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E1478-EA58-0147-A7E0-AE57D947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/>
              <a:t>Case 1: Gas Storage with MOFs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95A47-FB8B-614C-8CFD-3E14CF8B774F}"/>
              </a:ext>
            </a:extLst>
          </p:cNvPr>
          <p:cNvSpPr/>
          <p:nvPr/>
        </p:nvSpPr>
        <p:spPr>
          <a:xfrm>
            <a:off x="5098855" y="1714500"/>
            <a:ext cx="526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https://www.youtube.com/watch?v=QaKSekjAnqY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D9C4FB-A399-AA4C-8BCC-BA394C217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3" y="2083832"/>
            <a:ext cx="7480300" cy="4382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8BEC15-6688-6342-AFEF-28E921D554C6}"/>
              </a:ext>
            </a:extLst>
          </p:cNvPr>
          <p:cNvSpPr txBox="1"/>
          <p:nvPr/>
        </p:nvSpPr>
        <p:spPr>
          <a:xfrm>
            <a:off x="8070320" y="5115165"/>
            <a:ext cx="3671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Limitations of metal hydride/ chemical </a:t>
            </a:r>
            <a:r>
              <a:rPr lang="en-US" b="1" i="1" dirty="0"/>
              <a:t>hydrogen storage</a:t>
            </a:r>
            <a:r>
              <a:rPr lang="en-US" dirty="0"/>
              <a:t>: higher operational temperature</a:t>
            </a:r>
          </a:p>
          <a:p>
            <a:r>
              <a:rPr lang="en-US" dirty="0"/>
              <a:t>larger environmental impact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3B62CD-EDCA-924C-9284-2013CF19AD7D}"/>
              </a:ext>
            </a:extLst>
          </p:cNvPr>
          <p:cNvSpPr txBox="1"/>
          <p:nvPr/>
        </p:nvSpPr>
        <p:spPr>
          <a:xfrm>
            <a:off x="271463" y="1714500"/>
            <a:ext cx="520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Farha, Hupp &amp; </a:t>
            </a:r>
            <a:r>
              <a:rPr lang="en-US" dirty="0" err="1"/>
              <a:t>Snurr</a:t>
            </a:r>
            <a:r>
              <a:rPr lang="en-US" dirty="0"/>
              <a:t>, Northwestern University,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E33A33-D647-2241-B02D-CF720418C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474" y="2263589"/>
            <a:ext cx="2411504" cy="28576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2AF38A-7D68-A841-8A30-F42408BCF63B}"/>
              </a:ext>
            </a:extLst>
          </p:cNvPr>
          <p:cNvSpPr/>
          <p:nvPr/>
        </p:nvSpPr>
        <p:spPr>
          <a:xfrm>
            <a:off x="300379" y="631549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hlinkClick r:id="rId6"/>
              </a:rPr>
              <a:t>https://www.energy.gov/eere/fuelcells/materials-based-hydrogen-storage</a:t>
            </a:r>
            <a:endParaRPr lang="en-US" sz="1100" dirty="0"/>
          </a:p>
          <a:p>
            <a:r>
              <a:rPr lang="en-US" sz="1100" dirty="0"/>
              <a:t>Mason, </a:t>
            </a:r>
            <a:r>
              <a:rPr lang="en-US" sz="1100" dirty="0" err="1"/>
              <a:t>Veenstra</a:t>
            </a:r>
            <a:r>
              <a:rPr lang="en-US" sz="1100" dirty="0"/>
              <a:t>, Long, </a:t>
            </a:r>
            <a:r>
              <a:rPr lang="en-US" sz="1100" i="1" dirty="0"/>
              <a:t>Chem. Sci</a:t>
            </a:r>
            <a:r>
              <a:rPr lang="en-US" sz="1100" dirty="0"/>
              <a:t>, </a:t>
            </a:r>
            <a:r>
              <a:rPr lang="en-US" sz="1100" b="1" dirty="0"/>
              <a:t>201</a:t>
            </a:r>
            <a:r>
              <a:rPr lang="en-US" sz="1100" dirty="0"/>
              <a:t>4, </a:t>
            </a:r>
            <a:r>
              <a:rPr lang="en-US" sz="1100" i="1" dirty="0"/>
              <a:t>5</a:t>
            </a:r>
            <a:r>
              <a:rPr lang="en-US" sz="1100" dirty="0"/>
              <a:t>, 32</a:t>
            </a:r>
          </a:p>
        </p:txBody>
      </p:sp>
    </p:spTree>
    <p:extLst>
      <p:ext uri="{BB962C8B-B14F-4D97-AF65-F5344CB8AC3E}">
        <p14:creationId xmlns:p14="http://schemas.microsoft.com/office/powerpoint/2010/main" val="5812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950</Words>
  <Application>Microsoft Macintosh PowerPoint</Application>
  <PresentationFormat>Widescreen</PresentationFormat>
  <Paragraphs>152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Helvetica</vt:lpstr>
      <vt:lpstr>Tw Cen MT</vt:lpstr>
      <vt:lpstr>Wingdings 3</vt:lpstr>
      <vt:lpstr>Integral</vt:lpstr>
      <vt:lpstr>Porous Materials  for  Energy Applications</vt:lpstr>
      <vt:lpstr>PowerPoint Presentation</vt:lpstr>
      <vt:lpstr>Why Porous Materials?</vt:lpstr>
      <vt:lpstr>Why Porous Materials?</vt:lpstr>
      <vt:lpstr>How to Generate Porosity?</vt:lpstr>
      <vt:lpstr>Characterization of Porous Materials</vt:lpstr>
      <vt:lpstr>Types of Porous Materials </vt:lpstr>
      <vt:lpstr>Types of Porous Materials </vt:lpstr>
      <vt:lpstr>Case 1: Gas Storage with MOFs</vt:lpstr>
      <vt:lpstr>Case 1: Gas Storage with MOFs</vt:lpstr>
      <vt:lpstr>Case 2: Water-Adsorbing MOFs</vt:lpstr>
      <vt:lpstr>Case 2: Water-Adsorbing MOFs</vt:lpstr>
      <vt:lpstr>Case 3: Chemical Separation </vt:lpstr>
      <vt:lpstr>Why not more MOFs in the industry?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Porous Materials  for  Energy Applications</dc:title>
  <dc:creator>Liu, Mandy</dc:creator>
  <cp:lastModifiedBy>Liu, Mandy</cp:lastModifiedBy>
  <cp:revision>7</cp:revision>
  <dcterms:created xsi:type="dcterms:W3CDTF">2019-10-11T01:22:22Z</dcterms:created>
  <dcterms:modified xsi:type="dcterms:W3CDTF">2019-10-11T02:56:00Z</dcterms:modified>
</cp:coreProperties>
</file>