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7" r:id="rId2"/>
    <p:sldId id="262" r:id="rId3"/>
    <p:sldId id="298" r:id="rId4"/>
    <p:sldId id="297" r:id="rId5"/>
    <p:sldId id="294" r:id="rId6"/>
    <p:sldId id="299" r:id="rId7"/>
    <p:sldId id="300" r:id="rId8"/>
    <p:sldId id="295" r:id="rId9"/>
    <p:sldId id="277" r:id="rId10"/>
    <p:sldId id="301" r:id="rId11"/>
    <p:sldId id="302" r:id="rId12"/>
    <p:sldId id="303" r:id="rId13"/>
    <p:sldId id="304" r:id="rId14"/>
    <p:sldId id="305" r:id="rId15"/>
    <p:sldId id="306" r:id="rId16"/>
    <p:sldId id="307" r:id="rId17"/>
    <p:sldId id="260" r:id="rId18"/>
    <p:sldId id="308" r:id="rId19"/>
    <p:sldId id="309" r:id="rId20"/>
    <p:sldId id="310" r:id="rId21"/>
    <p:sldId id="311" r:id="rId22"/>
    <p:sldId id="273" r:id="rId23"/>
    <p:sldId id="317" r:id="rId24"/>
    <p:sldId id="323" r:id="rId25"/>
    <p:sldId id="324" r:id="rId26"/>
    <p:sldId id="325" r:id="rId27"/>
    <p:sldId id="326" r:id="rId28"/>
    <p:sldId id="322" r:id="rId29"/>
    <p:sldId id="283" r:id="rId30"/>
    <p:sldId id="266" r:id="rId31"/>
    <p:sldId id="267" r:id="rId32"/>
    <p:sldId id="269" r:id="rId33"/>
    <p:sldId id="270" r:id="rId34"/>
    <p:sldId id="268" r:id="rId35"/>
    <p:sldId id="271" r:id="rId36"/>
    <p:sldId id="286" r:id="rId37"/>
    <p:sldId id="287" r:id="rId38"/>
    <p:sldId id="327" r:id="rId39"/>
    <p:sldId id="328" r:id="rId40"/>
    <p:sldId id="329" r:id="rId41"/>
    <p:sldId id="288" r:id="rId42"/>
    <p:sldId id="289" r:id="rId43"/>
    <p:sldId id="290" r:id="rId44"/>
    <p:sldId id="280" r:id="rId45"/>
    <p:sldId id="281" r:id="rId46"/>
    <p:sldId id="282" r:id="rId47"/>
    <p:sldId id="275" r:id="rId48"/>
    <p:sldId id="284" r:id="rId49"/>
    <p:sldId id="285" r:id="rId50"/>
    <p:sldId id="291" r:id="rId51"/>
    <p:sldId id="292" r:id="rId52"/>
    <p:sldId id="29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09"/>
    <p:restoredTop sz="70941"/>
  </p:normalViewPr>
  <p:slideViewPr>
    <p:cSldViewPr snapToGrid="0" snapToObjects="1">
      <p:cViewPr varScale="1">
        <p:scale>
          <a:sx n="79" d="100"/>
          <a:sy n="79" d="100"/>
        </p:scale>
        <p:origin x="1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B2FF4-A8A8-CE48-BC06-ED56F28D9345}" type="datetimeFigureOut">
              <a:rPr lang="en-US" smtClean="0"/>
              <a:t>12/19/19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05E493-A147-3646-94E9-4120B7FC9C0F}" type="slidenum">
              <a:rPr lang="en-US" smtClean="0"/>
              <a:t>‹#›</a:t>
            </a:fld>
            <a:endParaRPr lang="en-US"/>
          </a:p>
        </p:txBody>
      </p:sp>
    </p:spTree>
    <p:extLst>
      <p:ext uri="{BB962C8B-B14F-4D97-AF65-F5344CB8AC3E}">
        <p14:creationId xmlns:p14="http://schemas.microsoft.com/office/powerpoint/2010/main" val="2888809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en.wikipedia.org/wiki/Average_total_cost" TargetMode="External"/><Relationship Id="rId3" Type="http://schemas.openxmlformats.org/officeDocument/2006/relationships/hyperlink" Target="https://www.sciencedirect.com/science/article/pii/S0360544218305395#bib7" TargetMode="External"/><Relationship Id="rId7" Type="http://schemas.openxmlformats.org/officeDocument/2006/relationships/hyperlink" Target="https://www.sciencedirect.com/topics/engineering/photovoltaic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ciencedirect.com/topics/engineering/nuclear-power-plant" TargetMode="External"/><Relationship Id="rId5" Type="http://schemas.openxmlformats.org/officeDocument/2006/relationships/hyperlink" Target="https://www.sciencedirect.com/topics/engineering/open-cycle-gas-turbine" TargetMode="External"/><Relationship Id="rId4" Type="http://schemas.openxmlformats.org/officeDocument/2006/relationships/hyperlink" Target="https://www.sciencedirect.com/topics/engineering/combined-cycle-gas-turbine"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sciencedirect.com/topics/engineering/depletion" TargetMode="External"/><Relationship Id="rId3" Type="http://schemas.openxmlformats.org/officeDocument/2006/relationships/hyperlink" Target="https://www.sciencedirect.com/science/article/pii/S0360544218305395#bib7" TargetMode="External"/><Relationship Id="rId7" Type="http://schemas.openxmlformats.org/officeDocument/2006/relationships/hyperlink" Target="https://www.sciencedirect.com/topics/engineering/photovoltaics" TargetMode="External"/><Relationship Id="rId12" Type="http://schemas.openxmlformats.org/officeDocument/2006/relationships/hyperlink" Target="https://www.sciencedirect.com/science/article/pii/S0360544218305395#bib8"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sciencedirect.com/topics/engineering/nuclear-power-plant" TargetMode="External"/><Relationship Id="rId11" Type="http://schemas.openxmlformats.org/officeDocument/2006/relationships/hyperlink" Target="https://www.sciencedirect.com/topics/engineering/resource-depletion" TargetMode="External"/><Relationship Id="rId5" Type="http://schemas.openxmlformats.org/officeDocument/2006/relationships/hyperlink" Target="https://www.sciencedirect.com/topics/engineering/open-cycle-gas-turbine" TargetMode="External"/><Relationship Id="rId10" Type="http://schemas.openxmlformats.org/officeDocument/2006/relationships/hyperlink" Target="https://www.sciencedirect.com/topics/engineering/eutrophication" TargetMode="External"/><Relationship Id="rId4" Type="http://schemas.openxmlformats.org/officeDocument/2006/relationships/hyperlink" Target="https://www.sciencedirect.com/topics/engineering/combined-cycle-gas-turbine" TargetMode="External"/><Relationship Id="rId9" Type="http://schemas.openxmlformats.org/officeDocument/2006/relationships/hyperlink" Target="https://www.sciencedirect.com/topics/engineering/acidificatio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ciencedirect.com/science/article/pii/S0360544218305395#bib7" TargetMode="External"/><Relationship Id="rId7" Type="http://schemas.openxmlformats.org/officeDocument/2006/relationships/hyperlink" Target="https://www.sciencedirect.com/topics/engineering/photovoltaics"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ciencedirect.com/topics/engineering/nuclear-power-plant" TargetMode="External"/><Relationship Id="rId5" Type="http://schemas.openxmlformats.org/officeDocument/2006/relationships/hyperlink" Target="https://www.sciencedirect.com/topics/engineering/open-cycle-gas-turbine" TargetMode="External"/><Relationship Id="rId4" Type="http://schemas.openxmlformats.org/officeDocument/2006/relationships/hyperlink" Target="https://www.sciencedirect.com/topics/engineering/combined-cycle-gas-turbi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ciencedirect.com/science/article/pii/S0360544218305395#bib7" TargetMode="External"/><Relationship Id="rId7" Type="http://schemas.openxmlformats.org/officeDocument/2006/relationships/hyperlink" Target="https://www.sciencedirect.com/topics/engineering/photovoltaic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sciencedirect.com/topics/engineering/nuclear-power-plant" TargetMode="External"/><Relationship Id="rId5" Type="http://schemas.openxmlformats.org/officeDocument/2006/relationships/hyperlink" Target="https://www.sciencedirect.com/topics/engineering/open-cycle-gas-turbine" TargetMode="External"/><Relationship Id="rId4" Type="http://schemas.openxmlformats.org/officeDocument/2006/relationships/hyperlink" Target="https://www.sciencedirect.com/topics/engineering/combined-cycle-gas-turbin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a:spLocks noGrp="1" noRot="1" noChangeAspect="1"/>
          </p:cNvSpPr>
          <p:nvPr>
            <p:ph type="sldImg" idx="2"/>
          </p:nvPr>
        </p:nvSpPr>
        <p:spPr>
          <a:xfrm>
            <a:off x="657225" y="1154113"/>
            <a:ext cx="5543550" cy="31194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0366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2733910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4038095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940228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750327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969949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752789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38158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75000"/>
                    <a:lumOff val="25000"/>
                  </a:schemeClr>
                </a:solidFill>
                <a:latin typeface="+mn-lt"/>
                <a:ea typeface="+mn-ea"/>
                <a:cs typeface="+mn-cs"/>
              </a:rPr>
              <a:t>Fusion is 23% efficient (net electrical power output / (</a:t>
            </a:r>
            <a:r>
              <a:rPr lang="en-US" sz="1000" dirty="0">
                <a:effectLst/>
              </a:rPr>
              <a:t>the fusion power, the power released during a tritium breeding, and the reradiated heating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analysis within the used report is based on data for 181 operated plants in 22 countries (including 3 non-OECD countries) [</a:t>
            </a:r>
            <a:r>
              <a:rPr lang="en-US" sz="1200" b="0" i="0" u="none" strike="noStrike" kern="1200" dirty="0">
                <a:solidFill>
                  <a:schemeClr val="tx1"/>
                </a:solidFill>
                <a:effectLst/>
                <a:latin typeface="+mn-lt"/>
                <a:ea typeface="+mn-ea"/>
                <a:cs typeface="+mn-cs"/>
                <a:hlinkClick r:id="rId3"/>
              </a:rPr>
              <a:t>7</a:t>
            </a:r>
            <a:r>
              <a:rPr lang="en-US" sz="1200" b="0" i="0" u="none" strike="noStrike" kern="1200" dirty="0">
                <a:solidFill>
                  <a:schemeClr val="tx1"/>
                </a:solidFill>
                <a:effectLst/>
                <a:latin typeface="+mn-lt"/>
                <a:ea typeface="+mn-ea"/>
                <a:cs typeface="+mn-cs"/>
              </a:rPr>
              <a:t>]. This includes 17 natural gas-fired generators (13 </a:t>
            </a:r>
            <a:r>
              <a:rPr lang="en-US" sz="1200" b="0" i="0" u="none" strike="noStrike" kern="1200" dirty="0">
                <a:solidFill>
                  <a:schemeClr val="tx1"/>
                </a:solidFill>
                <a:effectLst/>
                <a:latin typeface="+mn-lt"/>
                <a:ea typeface="+mn-ea"/>
                <a:cs typeface="+mn-cs"/>
                <a:hlinkClick r:id="rId4" tooltip="Learn more about Combined Cycle Gas Turbine from ScienceDirect's AI-generated Topic Pages"/>
              </a:rPr>
              <a:t>combined-cycle gas turbines</a:t>
            </a:r>
            <a:r>
              <a:rPr lang="en-US" sz="1200" b="0" i="0" u="none" strike="noStrike" kern="1200" dirty="0">
                <a:solidFill>
                  <a:schemeClr val="tx1"/>
                </a:solidFill>
                <a:effectLst/>
                <a:latin typeface="+mn-lt"/>
                <a:ea typeface="+mn-ea"/>
                <a:cs typeface="+mn-cs"/>
              </a:rPr>
              <a:t> CCGT and 4 </a:t>
            </a:r>
            <a:r>
              <a:rPr lang="en-US" sz="1200" b="0" i="0" u="none" strike="noStrike" kern="1200" dirty="0">
                <a:solidFill>
                  <a:schemeClr val="tx1"/>
                </a:solidFill>
                <a:effectLst/>
                <a:latin typeface="+mn-lt"/>
                <a:ea typeface="+mn-ea"/>
                <a:cs typeface="+mn-cs"/>
                <a:hlinkClick r:id="rId5" tooltip="Learn more about Open Cycle Gas Turbine from ScienceDirect's AI-generated Topic Pages"/>
              </a:rPr>
              <a:t>open-cycle gas </a:t>
            </a:r>
            <a:r>
              <a:rPr lang="en-US" sz="1200" b="0" i="0" u="none" strike="noStrike" kern="1200" dirty="0" err="1">
                <a:solidFill>
                  <a:schemeClr val="tx1"/>
                </a:solidFill>
                <a:effectLst/>
                <a:latin typeface="+mn-lt"/>
                <a:ea typeface="+mn-ea"/>
                <a:cs typeface="+mn-cs"/>
                <a:hlinkClick r:id="rId5" tooltip="Learn more about Open Cycle Gas Turbine from ScienceDirect's AI-generated Topic Pages"/>
              </a:rPr>
              <a:t>turbines</a:t>
            </a:r>
            <a:r>
              <a:rPr lang="en-US" sz="1200" b="0" i="0" u="none" strike="noStrike" kern="1200" dirty="0" err="1">
                <a:solidFill>
                  <a:schemeClr val="tx1"/>
                </a:solidFill>
                <a:effectLst/>
                <a:latin typeface="+mn-lt"/>
                <a:ea typeface="+mn-ea"/>
                <a:cs typeface="+mn-cs"/>
              </a:rPr>
              <a:t>OCGT</a:t>
            </a:r>
            <a:r>
              <a:rPr lang="en-US" sz="1200" b="0" i="0" u="none" strike="noStrike" kern="1200" dirty="0">
                <a:solidFill>
                  <a:schemeClr val="tx1"/>
                </a:solidFill>
                <a:effectLst/>
                <a:latin typeface="+mn-lt"/>
                <a:ea typeface="+mn-ea"/>
                <a:cs typeface="+mn-cs"/>
              </a:rPr>
              <a:t>), 14 coal plants, 11 </a:t>
            </a:r>
            <a:r>
              <a:rPr lang="en-US" sz="1200" b="0" i="0" u="none" strike="noStrike" kern="1200" dirty="0">
                <a:solidFill>
                  <a:schemeClr val="tx1"/>
                </a:solidFill>
                <a:effectLst/>
                <a:latin typeface="+mn-lt"/>
                <a:ea typeface="+mn-ea"/>
                <a:cs typeface="+mn-cs"/>
                <a:hlinkClick r:id="rId6" tooltip="Learn more about Nuclear Power Plant from ScienceDirect's AI-generated Topic Pages"/>
              </a:rPr>
              <a:t>nuclear power plants</a:t>
            </a:r>
            <a:r>
              <a:rPr lang="en-US" sz="1200" b="0" i="0" u="none" strike="noStrike" kern="1200" dirty="0">
                <a:solidFill>
                  <a:schemeClr val="tx1"/>
                </a:solidFill>
                <a:effectLst/>
                <a:latin typeface="+mn-lt"/>
                <a:ea typeface="+mn-ea"/>
                <a:cs typeface="+mn-cs"/>
              </a:rPr>
              <a:t>, 12 solar large </a:t>
            </a:r>
            <a:r>
              <a:rPr lang="en-US" sz="1200" b="0" i="0" u="none" strike="noStrike" kern="1200" dirty="0">
                <a:solidFill>
                  <a:schemeClr val="tx1"/>
                </a:solidFill>
                <a:effectLst/>
                <a:latin typeface="+mn-lt"/>
                <a:ea typeface="+mn-ea"/>
                <a:cs typeface="+mn-cs"/>
                <a:hlinkClick r:id="rId7" tooltip="Learn more about Photovoltaics from ScienceDirect's AI-generated Topic Pages"/>
              </a:rPr>
              <a:t>photovoltaic</a:t>
            </a:r>
            <a:r>
              <a:rPr lang="en-US" sz="1200" b="0" i="0" u="none" strike="noStrike" kern="1200" dirty="0">
                <a:solidFill>
                  <a:schemeClr val="tx1"/>
                </a:solidFill>
                <a:effectLst/>
                <a:latin typeface="+mn-lt"/>
                <a:ea typeface="+mn-ea"/>
                <a:cs typeface="+mn-cs"/>
              </a:rPr>
              <a:t> plants, and 21 onshore and 12 offshore wind plants.</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kern="1200" dirty="0">
                <a:solidFill>
                  <a:schemeClr val="tx1"/>
                </a:solidFill>
                <a:effectLst/>
                <a:latin typeface="+mn-lt"/>
                <a:ea typeface="+mn-ea"/>
                <a:cs typeface="+mn-cs"/>
              </a:rPr>
              <a:t>LCOE= the </a:t>
            </a:r>
            <a:r>
              <a:rPr lang="en-US" sz="1200" b="1" i="0" u="none" strike="noStrike" kern="1200" dirty="0">
                <a:solidFill>
                  <a:schemeClr val="tx1"/>
                </a:solidFill>
                <a:effectLst/>
                <a:latin typeface="+mn-lt"/>
                <a:ea typeface="+mn-ea"/>
                <a:cs typeface="+mn-cs"/>
                <a:hlinkClick r:id="rId8" tooltip="Average total cost"/>
              </a:rPr>
              <a:t>average total cost</a:t>
            </a:r>
            <a:r>
              <a:rPr lang="en-US" sz="1200" b="1" i="0" u="none" strike="noStrike" kern="1200" dirty="0">
                <a:solidFill>
                  <a:schemeClr val="tx1"/>
                </a:solidFill>
                <a:effectLst/>
                <a:latin typeface="+mn-lt"/>
                <a:ea typeface="+mn-ea"/>
                <a:cs typeface="+mn-cs"/>
              </a:rPr>
              <a:t> to build and operate a power-generating asset over its lifetime divided by the total energy output of the asset over that lifetime</a:t>
            </a:r>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043641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75000"/>
                    <a:lumOff val="25000"/>
                  </a:schemeClr>
                </a:solidFill>
                <a:latin typeface="+mn-lt"/>
                <a:ea typeface="+mn-ea"/>
                <a:cs typeface="+mn-cs"/>
              </a:rPr>
              <a:t>23% efficiency is net electrical power output / (</a:t>
            </a:r>
            <a:r>
              <a:rPr lang="en-US" sz="1000" dirty="0">
                <a:effectLst/>
              </a:rPr>
              <a:t>the fusion power, the power released during a tritium breeding, and the reradiated heating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analysis within the used report is based on data for 181 operated plants in 22 countries (including 3 non-OECD countries) [</a:t>
            </a:r>
            <a:r>
              <a:rPr lang="en-US" sz="1200" b="0" i="0" u="none" strike="noStrike" kern="1200" dirty="0">
                <a:solidFill>
                  <a:schemeClr val="tx1"/>
                </a:solidFill>
                <a:effectLst/>
                <a:latin typeface="+mn-lt"/>
                <a:ea typeface="+mn-ea"/>
                <a:cs typeface="+mn-cs"/>
                <a:hlinkClick r:id="rId3"/>
              </a:rPr>
              <a:t>7</a:t>
            </a:r>
            <a:r>
              <a:rPr lang="en-US" sz="1200" b="0" i="0" u="none" strike="noStrike" kern="1200" dirty="0">
                <a:solidFill>
                  <a:schemeClr val="tx1"/>
                </a:solidFill>
                <a:effectLst/>
                <a:latin typeface="+mn-lt"/>
                <a:ea typeface="+mn-ea"/>
                <a:cs typeface="+mn-cs"/>
              </a:rPr>
              <a:t>]. This includes 17 natural gas-fired generators (13 </a:t>
            </a:r>
            <a:r>
              <a:rPr lang="en-US" sz="1200" b="0" i="0" u="none" strike="noStrike" kern="1200" dirty="0">
                <a:solidFill>
                  <a:schemeClr val="tx1"/>
                </a:solidFill>
                <a:effectLst/>
                <a:latin typeface="+mn-lt"/>
                <a:ea typeface="+mn-ea"/>
                <a:cs typeface="+mn-cs"/>
                <a:hlinkClick r:id="rId4" tooltip="Learn more about Combined Cycle Gas Turbine from ScienceDirect's AI-generated Topic Pages"/>
              </a:rPr>
              <a:t>combined-cycle gas turbines</a:t>
            </a:r>
            <a:r>
              <a:rPr lang="en-US" sz="1200" b="0" i="0" u="none" strike="noStrike" kern="1200" dirty="0">
                <a:solidFill>
                  <a:schemeClr val="tx1"/>
                </a:solidFill>
                <a:effectLst/>
                <a:latin typeface="+mn-lt"/>
                <a:ea typeface="+mn-ea"/>
                <a:cs typeface="+mn-cs"/>
              </a:rPr>
              <a:t> CCGT and 4 </a:t>
            </a:r>
            <a:r>
              <a:rPr lang="en-US" sz="1200" b="0" i="0" u="none" strike="noStrike" kern="1200" dirty="0">
                <a:solidFill>
                  <a:schemeClr val="tx1"/>
                </a:solidFill>
                <a:effectLst/>
                <a:latin typeface="+mn-lt"/>
                <a:ea typeface="+mn-ea"/>
                <a:cs typeface="+mn-cs"/>
                <a:hlinkClick r:id="rId5" tooltip="Learn more about Open Cycle Gas Turbine from ScienceDirect's AI-generated Topic Pages"/>
              </a:rPr>
              <a:t>open-cycle gas </a:t>
            </a:r>
            <a:r>
              <a:rPr lang="en-US" sz="1200" b="0" i="0" u="none" strike="noStrike" kern="1200" dirty="0" err="1">
                <a:solidFill>
                  <a:schemeClr val="tx1"/>
                </a:solidFill>
                <a:effectLst/>
                <a:latin typeface="+mn-lt"/>
                <a:ea typeface="+mn-ea"/>
                <a:cs typeface="+mn-cs"/>
                <a:hlinkClick r:id="rId5" tooltip="Learn more about Open Cycle Gas Turbine from ScienceDirect's AI-generated Topic Pages"/>
              </a:rPr>
              <a:t>turbines</a:t>
            </a:r>
            <a:r>
              <a:rPr lang="en-US" sz="1200" b="0" i="0" u="none" strike="noStrike" kern="1200" dirty="0" err="1">
                <a:solidFill>
                  <a:schemeClr val="tx1"/>
                </a:solidFill>
                <a:effectLst/>
                <a:latin typeface="+mn-lt"/>
                <a:ea typeface="+mn-ea"/>
                <a:cs typeface="+mn-cs"/>
              </a:rPr>
              <a:t>OCGT</a:t>
            </a:r>
            <a:r>
              <a:rPr lang="en-US" sz="1200" b="0" i="0" u="none" strike="noStrike" kern="1200" dirty="0">
                <a:solidFill>
                  <a:schemeClr val="tx1"/>
                </a:solidFill>
                <a:effectLst/>
                <a:latin typeface="+mn-lt"/>
                <a:ea typeface="+mn-ea"/>
                <a:cs typeface="+mn-cs"/>
              </a:rPr>
              <a:t>), 14 coal plants, 11 </a:t>
            </a:r>
            <a:r>
              <a:rPr lang="en-US" sz="1200" b="0" i="0" u="none" strike="noStrike" kern="1200" dirty="0">
                <a:solidFill>
                  <a:schemeClr val="tx1"/>
                </a:solidFill>
                <a:effectLst/>
                <a:latin typeface="+mn-lt"/>
                <a:ea typeface="+mn-ea"/>
                <a:cs typeface="+mn-cs"/>
                <a:hlinkClick r:id="rId6" tooltip="Learn more about Nuclear Power Plant from ScienceDirect's AI-generated Topic Pages"/>
              </a:rPr>
              <a:t>nuclear power plants</a:t>
            </a:r>
            <a:r>
              <a:rPr lang="en-US" sz="1200" b="0" i="0" u="none" strike="noStrike" kern="1200" dirty="0">
                <a:solidFill>
                  <a:schemeClr val="tx1"/>
                </a:solidFill>
                <a:effectLst/>
                <a:latin typeface="+mn-lt"/>
                <a:ea typeface="+mn-ea"/>
                <a:cs typeface="+mn-cs"/>
              </a:rPr>
              <a:t>, 12 solar large </a:t>
            </a:r>
            <a:r>
              <a:rPr lang="en-US" sz="1200" b="0" i="0" u="none" strike="noStrike" kern="1200" dirty="0">
                <a:solidFill>
                  <a:schemeClr val="tx1"/>
                </a:solidFill>
                <a:effectLst/>
                <a:latin typeface="+mn-lt"/>
                <a:ea typeface="+mn-ea"/>
                <a:cs typeface="+mn-cs"/>
                <a:hlinkClick r:id="rId7" tooltip="Learn more about Photovoltaics from ScienceDirect's AI-generated Topic Pages"/>
              </a:rPr>
              <a:t>photovoltaic</a:t>
            </a:r>
            <a:r>
              <a:rPr lang="en-US" sz="1200" b="0" i="0" u="none" strike="noStrike" kern="1200" dirty="0">
                <a:solidFill>
                  <a:schemeClr val="tx1"/>
                </a:solidFill>
                <a:effectLst/>
                <a:latin typeface="+mn-lt"/>
                <a:ea typeface="+mn-ea"/>
                <a:cs typeface="+mn-cs"/>
              </a:rPr>
              <a:t> plants, and 21 onshore and 12 offshore wind plants.</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kern="1200" dirty="0">
                <a:solidFill>
                  <a:schemeClr val="tx1"/>
                </a:solidFill>
                <a:effectLst/>
                <a:latin typeface="+mn-lt"/>
                <a:ea typeface="+mn-ea"/>
                <a:cs typeface="+mn-cs"/>
              </a:rPr>
              <a:t>external cost = cost from impact to environment from the technology’s use. damage to human health (increased risk of mortality and morbidity), effects on ecosystems and biodiversity (changes in the environment, biodiversity loss) and the impact on resources and </a:t>
            </a:r>
            <a:r>
              <a:rPr lang="en-US" sz="1200" b="1" i="0" u="none" strike="noStrike" kern="1200" dirty="0">
                <a:solidFill>
                  <a:schemeClr val="tx1"/>
                </a:solidFill>
                <a:effectLst/>
                <a:latin typeface="+mn-lt"/>
                <a:ea typeface="+mn-ea"/>
                <a:cs typeface="+mn-cs"/>
                <a:hlinkClick r:id="rId8" tooltip="Learn more about Depletion from ScienceDirect's AI-generated Topic Pages"/>
              </a:rPr>
              <a:t>depletion</a:t>
            </a:r>
            <a:r>
              <a:rPr lang="en-US" sz="1200" b="1" i="0" u="none" strike="noStrike" kern="1200" dirty="0">
                <a:solidFill>
                  <a:schemeClr val="tx1"/>
                </a:solidFill>
                <a:effectLst/>
                <a:latin typeface="+mn-lt"/>
                <a:ea typeface="+mn-ea"/>
                <a:cs typeface="+mn-cs"/>
              </a:rPr>
              <a:t> (mainly of water, metals and fuels, but also crops, buildings, etc.). The impacts include climate change, ozone depletion, soil </a:t>
            </a:r>
            <a:r>
              <a:rPr lang="en-US" sz="1200" b="1" i="0" u="none" strike="noStrike" kern="1200" dirty="0">
                <a:solidFill>
                  <a:schemeClr val="tx1"/>
                </a:solidFill>
                <a:effectLst/>
                <a:latin typeface="+mn-lt"/>
                <a:ea typeface="+mn-ea"/>
                <a:cs typeface="+mn-cs"/>
                <a:hlinkClick r:id="rId9" tooltip="Learn more about Acidification from ScienceDirect's AI-generated Topic Pages"/>
              </a:rPr>
              <a:t>acidification</a:t>
            </a:r>
            <a:r>
              <a:rPr lang="en-US" sz="1200" b="1"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10" tooltip="Learn more about Eutrophication from ScienceDirect's AI-generated Topic Pages"/>
              </a:rPr>
              <a:t>eutrophication</a:t>
            </a:r>
            <a:r>
              <a:rPr lang="en-US" sz="1200" b="1" i="0" u="none" strike="noStrike" kern="1200" dirty="0">
                <a:solidFill>
                  <a:schemeClr val="tx1"/>
                </a:solidFill>
                <a:effectLst/>
                <a:latin typeface="+mn-lt"/>
                <a:ea typeface="+mn-ea"/>
                <a:cs typeface="+mn-cs"/>
              </a:rPr>
              <a:t> of freshwater and marine environments, increasing the toxicity of the environment, increasing background radiation, land appropriation, annexation of areas in cities, transforming the natural soil, depletion of water </a:t>
            </a:r>
            <a:r>
              <a:rPr lang="en-US" sz="1200" b="1" i="0" u="none" strike="noStrike" kern="1200" dirty="0">
                <a:solidFill>
                  <a:schemeClr val="tx1"/>
                </a:solidFill>
                <a:effectLst/>
                <a:latin typeface="+mn-lt"/>
                <a:ea typeface="+mn-ea"/>
                <a:cs typeface="+mn-cs"/>
                <a:hlinkClick r:id="rId11" tooltip="Learn more about Resource Depletion from ScienceDirect's AI-generated Topic Pages"/>
              </a:rPr>
              <a:t>resources, depletion</a:t>
            </a:r>
            <a:r>
              <a:rPr lang="en-US" sz="1200" b="1" i="0" u="none" strike="noStrike" kern="1200" dirty="0">
                <a:solidFill>
                  <a:schemeClr val="tx1"/>
                </a:solidFill>
                <a:effectLst/>
                <a:latin typeface="+mn-lt"/>
                <a:ea typeface="+mn-ea"/>
                <a:cs typeface="+mn-cs"/>
              </a:rPr>
              <a:t> of mineral deposits, exploitation of energy resources and disasters and accidents [</a:t>
            </a:r>
            <a:r>
              <a:rPr lang="en-US" sz="1200" b="1" i="0" u="none" strike="noStrike" kern="1200" dirty="0">
                <a:solidFill>
                  <a:schemeClr val="tx1"/>
                </a:solidFill>
                <a:effectLst/>
                <a:latin typeface="+mn-lt"/>
                <a:ea typeface="+mn-ea"/>
                <a:cs typeface="+mn-cs"/>
                <a:hlinkClick r:id="rId12"/>
              </a:rPr>
              <a:t>8</a:t>
            </a:r>
            <a:r>
              <a:rPr lang="en-US" sz="1200" b="1" i="0" u="none" strike="noStrike" kern="1200" dirty="0">
                <a:solidFill>
                  <a:schemeClr val="tx1"/>
                </a:solidFill>
                <a:effectLst/>
                <a:latin typeface="+mn-lt"/>
                <a:ea typeface="+mn-ea"/>
                <a:cs typeface="+mn-cs"/>
              </a:rPr>
              <a:t>]</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kern="1200" dirty="0">
              <a:solidFill>
                <a:schemeClr val="tx1"/>
              </a:solidFill>
              <a:effectLst/>
              <a:latin typeface="+mn-lt"/>
              <a:ea typeface="+mn-ea"/>
              <a:cs typeface="+mn-cs"/>
            </a:endParaRPr>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596651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75000"/>
                    <a:lumOff val="25000"/>
                  </a:schemeClr>
                </a:solidFill>
                <a:latin typeface="+mn-lt"/>
                <a:ea typeface="+mn-ea"/>
                <a:cs typeface="+mn-cs"/>
              </a:rPr>
              <a:t>23% efficiency is net electrical power output / (</a:t>
            </a:r>
            <a:r>
              <a:rPr lang="en-US" sz="1000" dirty="0">
                <a:effectLst/>
              </a:rPr>
              <a:t>the fusion power, the power released during a tritium breeding, and the reradiated heating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analysis within the used report is based on data for 181 operated plants in 22 countries (including 3 non-OECD countries) [</a:t>
            </a:r>
            <a:r>
              <a:rPr lang="en-US" sz="1200" b="0" i="0" u="none" strike="noStrike" kern="1200" dirty="0">
                <a:solidFill>
                  <a:schemeClr val="tx1"/>
                </a:solidFill>
                <a:effectLst/>
                <a:latin typeface="+mn-lt"/>
                <a:ea typeface="+mn-ea"/>
                <a:cs typeface="+mn-cs"/>
                <a:hlinkClick r:id="rId3"/>
              </a:rPr>
              <a:t>7</a:t>
            </a:r>
            <a:r>
              <a:rPr lang="en-US" sz="1200" b="0" i="0" u="none" strike="noStrike" kern="1200" dirty="0">
                <a:solidFill>
                  <a:schemeClr val="tx1"/>
                </a:solidFill>
                <a:effectLst/>
                <a:latin typeface="+mn-lt"/>
                <a:ea typeface="+mn-ea"/>
                <a:cs typeface="+mn-cs"/>
              </a:rPr>
              <a:t>]. This includes 17 natural gas-fired generators (13 </a:t>
            </a:r>
            <a:r>
              <a:rPr lang="en-US" sz="1200" b="0" i="0" u="none" strike="noStrike" kern="1200" dirty="0">
                <a:solidFill>
                  <a:schemeClr val="tx1"/>
                </a:solidFill>
                <a:effectLst/>
                <a:latin typeface="+mn-lt"/>
                <a:ea typeface="+mn-ea"/>
                <a:cs typeface="+mn-cs"/>
                <a:hlinkClick r:id="rId4" tooltip="Learn more about Combined Cycle Gas Turbine from ScienceDirect's AI-generated Topic Pages"/>
              </a:rPr>
              <a:t>combined-cycle gas turbines</a:t>
            </a:r>
            <a:r>
              <a:rPr lang="en-US" sz="1200" b="0" i="0" u="none" strike="noStrike" kern="1200" dirty="0">
                <a:solidFill>
                  <a:schemeClr val="tx1"/>
                </a:solidFill>
                <a:effectLst/>
                <a:latin typeface="+mn-lt"/>
                <a:ea typeface="+mn-ea"/>
                <a:cs typeface="+mn-cs"/>
              </a:rPr>
              <a:t> CCGT and 4 </a:t>
            </a:r>
            <a:r>
              <a:rPr lang="en-US" sz="1200" b="0" i="0" u="none" strike="noStrike" kern="1200" dirty="0">
                <a:solidFill>
                  <a:schemeClr val="tx1"/>
                </a:solidFill>
                <a:effectLst/>
                <a:latin typeface="+mn-lt"/>
                <a:ea typeface="+mn-ea"/>
                <a:cs typeface="+mn-cs"/>
                <a:hlinkClick r:id="rId5" tooltip="Learn more about Open Cycle Gas Turbine from ScienceDirect's AI-generated Topic Pages"/>
              </a:rPr>
              <a:t>open-cycle gas </a:t>
            </a:r>
            <a:r>
              <a:rPr lang="en-US" sz="1200" b="0" i="0" u="none" strike="noStrike" kern="1200" dirty="0" err="1">
                <a:solidFill>
                  <a:schemeClr val="tx1"/>
                </a:solidFill>
                <a:effectLst/>
                <a:latin typeface="+mn-lt"/>
                <a:ea typeface="+mn-ea"/>
                <a:cs typeface="+mn-cs"/>
                <a:hlinkClick r:id="rId5" tooltip="Learn more about Open Cycle Gas Turbine from ScienceDirect's AI-generated Topic Pages"/>
              </a:rPr>
              <a:t>turbines</a:t>
            </a:r>
            <a:r>
              <a:rPr lang="en-US" sz="1200" b="0" i="0" u="none" strike="noStrike" kern="1200" dirty="0" err="1">
                <a:solidFill>
                  <a:schemeClr val="tx1"/>
                </a:solidFill>
                <a:effectLst/>
                <a:latin typeface="+mn-lt"/>
                <a:ea typeface="+mn-ea"/>
                <a:cs typeface="+mn-cs"/>
              </a:rPr>
              <a:t>OCGT</a:t>
            </a:r>
            <a:r>
              <a:rPr lang="en-US" sz="1200" b="0" i="0" u="none" strike="noStrike" kern="1200" dirty="0">
                <a:solidFill>
                  <a:schemeClr val="tx1"/>
                </a:solidFill>
                <a:effectLst/>
                <a:latin typeface="+mn-lt"/>
                <a:ea typeface="+mn-ea"/>
                <a:cs typeface="+mn-cs"/>
              </a:rPr>
              <a:t>), 14 coal plants, 11 </a:t>
            </a:r>
            <a:r>
              <a:rPr lang="en-US" sz="1200" b="0" i="0" u="none" strike="noStrike" kern="1200" dirty="0">
                <a:solidFill>
                  <a:schemeClr val="tx1"/>
                </a:solidFill>
                <a:effectLst/>
                <a:latin typeface="+mn-lt"/>
                <a:ea typeface="+mn-ea"/>
                <a:cs typeface="+mn-cs"/>
                <a:hlinkClick r:id="rId6" tooltip="Learn more about Nuclear Power Plant from ScienceDirect's AI-generated Topic Pages"/>
              </a:rPr>
              <a:t>nuclear power plants</a:t>
            </a:r>
            <a:r>
              <a:rPr lang="en-US" sz="1200" b="0" i="0" u="none" strike="noStrike" kern="1200" dirty="0">
                <a:solidFill>
                  <a:schemeClr val="tx1"/>
                </a:solidFill>
                <a:effectLst/>
                <a:latin typeface="+mn-lt"/>
                <a:ea typeface="+mn-ea"/>
                <a:cs typeface="+mn-cs"/>
              </a:rPr>
              <a:t>, 12 solar large </a:t>
            </a:r>
            <a:r>
              <a:rPr lang="en-US" sz="1200" b="0" i="0" u="none" strike="noStrike" kern="1200" dirty="0">
                <a:solidFill>
                  <a:schemeClr val="tx1"/>
                </a:solidFill>
                <a:effectLst/>
                <a:latin typeface="+mn-lt"/>
                <a:ea typeface="+mn-ea"/>
                <a:cs typeface="+mn-cs"/>
                <a:hlinkClick r:id="rId7" tooltip="Learn more about Photovoltaics from ScienceDirect's AI-generated Topic Pages"/>
              </a:rPr>
              <a:t>photovoltaic</a:t>
            </a:r>
            <a:r>
              <a:rPr lang="en-US" sz="1200" b="0" i="0" u="none" strike="noStrike" kern="1200" dirty="0">
                <a:solidFill>
                  <a:schemeClr val="tx1"/>
                </a:solidFill>
                <a:effectLst/>
                <a:latin typeface="+mn-lt"/>
                <a:ea typeface="+mn-ea"/>
                <a:cs typeface="+mn-cs"/>
              </a:rPr>
              <a:t> plants, and 21 onshore and 12 offshore wind plants.</a:t>
            </a:r>
          </a:p>
          <a:p>
            <a:pPr marL="0" marR="0" lvl="0" indent="0" algn="l" rtl="0">
              <a:lnSpc>
                <a:spcPct val="100000"/>
              </a:lnSpc>
              <a:spcBef>
                <a:spcPts val="0"/>
              </a:spcBef>
              <a:spcAft>
                <a:spcPts val="0"/>
              </a:spcAft>
              <a:buClr>
                <a:schemeClr val="dk1"/>
              </a:buClr>
              <a:buSzPts val="1200"/>
              <a:buFont typeface="Calibri"/>
              <a:buNone/>
            </a:pPr>
            <a:endParaRPr lang="en-US" sz="1200" b="0"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endParaRPr lang="en-US" sz="1200" b="1" i="0" u="none" strike="noStrike" kern="1200" dirty="0">
              <a:solidFill>
                <a:schemeClr val="tx1"/>
              </a:solidFill>
              <a:effectLst/>
              <a:latin typeface="+mn-lt"/>
              <a:ea typeface="+mn-ea"/>
              <a:cs typeface="+mn-cs"/>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kern="1200" dirty="0">
                <a:solidFill>
                  <a:schemeClr val="tx1"/>
                </a:solidFill>
                <a:effectLst/>
                <a:latin typeface="+mn-lt"/>
                <a:ea typeface="+mn-ea"/>
                <a:cs typeface="+mn-cs"/>
              </a:rPr>
              <a:t>Upper end of energy output are really extreme cases</a:t>
            </a:r>
            <a:endParaRPr b="1"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94329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862445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lumMod val="75000"/>
                    <a:lumOff val="25000"/>
                  </a:schemeClr>
                </a:solidFill>
                <a:latin typeface="+mn-lt"/>
                <a:ea typeface="+mn-ea"/>
                <a:cs typeface="+mn-cs"/>
              </a:rPr>
              <a:t>23% efficiency is net electrical power output / (</a:t>
            </a:r>
            <a:r>
              <a:rPr lang="en-US" sz="1000" dirty="0">
                <a:effectLst/>
              </a:rPr>
              <a:t>the fusion power, the power released during a tritium breeding, and the reradiated heating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analysis within the used report is based on data for 181 operated plants in 22 countries (including 3 non-OECD countries) [</a:t>
            </a:r>
            <a:r>
              <a:rPr lang="en-US" sz="1200" b="0" i="0" u="none" strike="noStrike" kern="1200" dirty="0">
                <a:solidFill>
                  <a:schemeClr val="tx1"/>
                </a:solidFill>
                <a:effectLst/>
                <a:latin typeface="+mn-lt"/>
                <a:ea typeface="+mn-ea"/>
                <a:cs typeface="+mn-cs"/>
                <a:hlinkClick r:id="rId3"/>
              </a:rPr>
              <a:t>7</a:t>
            </a:r>
            <a:r>
              <a:rPr lang="en-US" sz="1200" b="0" i="0" u="none" strike="noStrike" kern="1200" dirty="0">
                <a:solidFill>
                  <a:schemeClr val="tx1"/>
                </a:solidFill>
                <a:effectLst/>
                <a:latin typeface="+mn-lt"/>
                <a:ea typeface="+mn-ea"/>
                <a:cs typeface="+mn-cs"/>
              </a:rPr>
              <a:t>]. This includes 17 natural gas-fired generators (13 </a:t>
            </a:r>
            <a:r>
              <a:rPr lang="en-US" sz="1200" b="0" i="0" u="none" strike="noStrike" kern="1200" dirty="0">
                <a:solidFill>
                  <a:schemeClr val="tx1"/>
                </a:solidFill>
                <a:effectLst/>
                <a:latin typeface="+mn-lt"/>
                <a:ea typeface="+mn-ea"/>
                <a:cs typeface="+mn-cs"/>
                <a:hlinkClick r:id="rId4" tooltip="Learn more about Combined Cycle Gas Turbine from ScienceDirect's AI-generated Topic Pages"/>
              </a:rPr>
              <a:t>combined-cycle gas turbines</a:t>
            </a:r>
            <a:r>
              <a:rPr lang="en-US" sz="1200" b="0" i="0" u="none" strike="noStrike" kern="1200" dirty="0">
                <a:solidFill>
                  <a:schemeClr val="tx1"/>
                </a:solidFill>
                <a:effectLst/>
                <a:latin typeface="+mn-lt"/>
                <a:ea typeface="+mn-ea"/>
                <a:cs typeface="+mn-cs"/>
              </a:rPr>
              <a:t> CCGT and 4 </a:t>
            </a:r>
            <a:r>
              <a:rPr lang="en-US" sz="1200" b="0" i="0" u="none" strike="noStrike" kern="1200" dirty="0">
                <a:solidFill>
                  <a:schemeClr val="tx1"/>
                </a:solidFill>
                <a:effectLst/>
                <a:latin typeface="+mn-lt"/>
                <a:ea typeface="+mn-ea"/>
                <a:cs typeface="+mn-cs"/>
                <a:hlinkClick r:id="rId5" tooltip="Learn more about Open Cycle Gas Turbine from ScienceDirect's AI-generated Topic Pages"/>
              </a:rPr>
              <a:t>open-cycle gas </a:t>
            </a:r>
            <a:r>
              <a:rPr lang="en-US" sz="1200" b="0" i="0" u="none" strike="noStrike" kern="1200" dirty="0" err="1">
                <a:solidFill>
                  <a:schemeClr val="tx1"/>
                </a:solidFill>
                <a:effectLst/>
                <a:latin typeface="+mn-lt"/>
                <a:ea typeface="+mn-ea"/>
                <a:cs typeface="+mn-cs"/>
                <a:hlinkClick r:id="rId5" tooltip="Learn more about Open Cycle Gas Turbine from ScienceDirect's AI-generated Topic Pages"/>
              </a:rPr>
              <a:t>turbines</a:t>
            </a:r>
            <a:r>
              <a:rPr lang="en-US" sz="1200" b="0" i="0" u="none" strike="noStrike" kern="1200" dirty="0" err="1">
                <a:solidFill>
                  <a:schemeClr val="tx1"/>
                </a:solidFill>
                <a:effectLst/>
                <a:latin typeface="+mn-lt"/>
                <a:ea typeface="+mn-ea"/>
                <a:cs typeface="+mn-cs"/>
              </a:rPr>
              <a:t>OCGT</a:t>
            </a:r>
            <a:r>
              <a:rPr lang="en-US" sz="1200" b="0" i="0" u="none" strike="noStrike" kern="1200" dirty="0">
                <a:solidFill>
                  <a:schemeClr val="tx1"/>
                </a:solidFill>
                <a:effectLst/>
                <a:latin typeface="+mn-lt"/>
                <a:ea typeface="+mn-ea"/>
                <a:cs typeface="+mn-cs"/>
              </a:rPr>
              <a:t>), 14 coal plants, 11 </a:t>
            </a:r>
            <a:r>
              <a:rPr lang="en-US" sz="1200" b="0" i="0" u="none" strike="noStrike" kern="1200" dirty="0">
                <a:solidFill>
                  <a:schemeClr val="tx1"/>
                </a:solidFill>
                <a:effectLst/>
                <a:latin typeface="+mn-lt"/>
                <a:ea typeface="+mn-ea"/>
                <a:cs typeface="+mn-cs"/>
                <a:hlinkClick r:id="rId6" tooltip="Learn more about Nuclear Power Plant from ScienceDirect's AI-generated Topic Pages"/>
              </a:rPr>
              <a:t>nuclear power plants</a:t>
            </a:r>
            <a:r>
              <a:rPr lang="en-US" sz="1200" b="0" i="0" u="none" strike="noStrike" kern="1200" dirty="0">
                <a:solidFill>
                  <a:schemeClr val="tx1"/>
                </a:solidFill>
                <a:effectLst/>
                <a:latin typeface="+mn-lt"/>
                <a:ea typeface="+mn-ea"/>
                <a:cs typeface="+mn-cs"/>
              </a:rPr>
              <a:t>, 12 solar large </a:t>
            </a:r>
            <a:r>
              <a:rPr lang="en-US" sz="1200" b="0" i="0" u="none" strike="noStrike" kern="1200" dirty="0">
                <a:solidFill>
                  <a:schemeClr val="tx1"/>
                </a:solidFill>
                <a:effectLst/>
                <a:latin typeface="+mn-lt"/>
                <a:ea typeface="+mn-ea"/>
                <a:cs typeface="+mn-cs"/>
                <a:hlinkClick r:id="rId7" tooltip="Learn more about Photovoltaics from ScienceDirect's AI-generated Topic Pages"/>
              </a:rPr>
              <a:t>photovoltaic</a:t>
            </a:r>
            <a:r>
              <a:rPr lang="en-US" sz="1200" b="0" i="0" u="none" strike="noStrike" kern="1200" dirty="0">
                <a:solidFill>
                  <a:schemeClr val="tx1"/>
                </a:solidFill>
                <a:effectLst/>
                <a:latin typeface="+mn-lt"/>
                <a:ea typeface="+mn-ea"/>
                <a:cs typeface="+mn-cs"/>
              </a:rPr>
              <a:t> plants, and 21 onshore and 12 offshore wind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endParaRPr>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3708130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1139215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586335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26221477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Need large magnetic field for confinement: superconducting magnets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Heating techniques: </a:t>
            </a:r>
          </a:p>
          <a:p>
            <a:pPr marL="0" marR="0" lvl="0" indent="0" algn="l" rtl="0">
              <a:lnSpc>
                <a:spcPct val="100000"/>
              </a:lnSpc>
              <a:spcBef>
                <a:spcPts val="0"/>
              </a:spcBef>
              <a:spcAft>
                <a:spcPts val="0"/>
              </a:spcAft>
              <a:buClr>
                <a:schemeClr val="dk1"/>
              </a:buClr>
              <a:buSzPts val="1200"/>
              <a:buFont typeface="Calibri"/>
              <a:buNone/>
            </a:pPr>
            <a:endParaRPr lang="en-US" dirty="0"/>
          </a:p>
          <a:p>
            <a:r>
              <a:rPr lang="en-US" sz="1200" b="0" i="0" u="none" strike="noStrike" kern="1200" dirty="0">
                <a:solidFill>
                  <a:schemeClr val="tx1"/>
                </a:solidFill>
                <a:effectLst/>
                <a:latin typeface="+mn-lt"/>
                <a:ea typeface="+mn-ea"/>
                <a:cs typeface="+mn-cs"/>
              </a:rPr>
              <a:t>Heating by injection of neutral beams: In this method, neutralized particles with high kinetic energy, produced in an ion source, are injected into the plasma, whereby they transfer their energy to the plasma through collisions.</a:t>
            </a:r>
          </a:p>
          <a:p>
            <a:r>
              <a:rPr lang="en-US" sz="1200" b="0" i="0" u="none" strike="noStrike" kern="1200" dirty="0">
                <a:solidFill>
                  <a:schemeClr val="tx1"/>
                </a:solidFill>
                <a:effectLst/>
                <a:latin typeface="+mn-lt"/>
                <a:ea typeface="+mn-ea"/>
                <a:cs typeface="+mn-cs"/>
              </a:rPr>
              <a:t>Heating by high-frequency radio or microwaves: When electromagnetic waves of appropriate frequency are beamed into the plasma, the plasma particles absorb energy from the field of the wave and transfer it to the other particles through collisions.</a:t>
            </a:r>
          </a:p>
          <a:p>
            <a:r>
              <a:rPr lang="en-US" sz="1200" b="0" i="0" u="none" strike="noStrike" kern="1200" dirty="0">
                <a:solidFill>
                  <a:schemeClr val="tx1"/>
                </a:solidFill>
                <a:effectLst/>
                <a:latin typeface="+mn-lt"/>
                <a:ea typeface="+mn-ea"/>
                <a:cs typeface="+mn-cs"/>
              </a:rPr>
              <a:t>Heating with current: When an electric current is passed through the plasma, it generates heat in the plasma through its resistance. As the resistance decreases with increasing temperature, this method is only suitable for initial heating.</a:t>
            </a:r>
          </a:p>
          <a:p>
            <a:r>
              <a:rPr lang="en-US" sz="1200" b="0" i="0" u="none" strike="noStrike" kern="1200" dirty="0">
                <a:solidFill>
                  <a:schemeClr val="tx1"/>
                </a:solidFill>
                <a:effectLst/>
                <a:latin typeface="+mn-lt"/>
                <a:ea typeface="+mn-ea"/>
                <a:cs typeface="+mn-cs"/>
              </a:rPr>
              <a:t>These methods produce temperatures of 100 million degrees Celsius in present-day fusion devices.</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www.intechopen.com</a:t>
            </a:r>
            <a:r>
              <a:rPr lang="en-US" dirty="0"/>
              <a:t>/books/nuclear-fusion-one-noble-goal-and-a-variety-of-scientific-and-technological-challenges/nuclear-fusion-holy-grail-of-energy)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There’s also other types of reactors like inertial confinement fusion where optical forces (high power lasers) are used instead of magnetic ones</a:t>
            </a: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40048223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Need large magnetic field for confinement: superconducting magnets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Heating techniques: </a:t>
            </a:r>
          </a:p>
          <a:p>
            <a:pPr marL="0" marR="0" lvl="0" indent="0" algn="l" rtl="0">
              <a:lnSpc>
                <a:spcPct val="100000"/>
              </a:lnSpc>
              <a:spcBef>
                <a:spcPts val="0"/>
              </a:spcBef>
              <a:spcAft>
                <a:spcPts val="0"/>
              </a:spcAft>
              <a:buClr>
                <a:schemeClr val="dk1"/>
              </a:buClr>
              <a:buSzPts val="1200"/>
              <a:buFont typeface="Calibri"/>
              <a:buNone/>
            </a:pPr>
            <a:endParaRPr lang="en-US" dirty="0"/>
          </a:p>
          <a:p>
            <a:r>
              <a:rPr lang="en-US" sz="1200" b="0" i="0" u="none" strike="noStrike" kern="1200" dirty="0">
                <a:solidFill>
                  <a:schemeClr val="tx1"/>
                </a:solidFill>
                <a:effectLst/>
                <a:latin typeface="+mn-lt"/>
                <a:ea typeface="+mn-ea"/>
                <a:cs typeface="+mn-cs"/>
              </a:rPr>
              <a:t>Heating by injection of neutral beams: In this method, neutralized particles with high kinetic energy, produced in an ion source, are injected into the plasma, whereby they transfer their energy to the plasma through collisions.</a:t>
            </a:r>
          </a:p>
          <a:p>
            <a:r>
              <a:rPr lang="en-US" sz="1200" b="0" i="0" u="none" strike="noStrike" kern="1200" dirty="0">
                <a:solidFill>
                  <a:schemeClr val="tx1"/>
                </a:solidFill>
                <a:effectLst/>
                <a:latin typeface="+mn-lt"/>
                <a:ea typeface="+mn-ea"/>
                <a:cs typeface="+mn-cs"/>
              </a:rPr>
              <a:t>Heating by high-frequency radio or microwaves: When electromagnetic waves of appropriate frequency are beamed into the plasma, the plasma particles absorb energy from the field of the wave and transfer it to the other particles through collisions.</a:t>
            </a:r>
          </a:p>
          <a:p>
            <a:r>
              <a:rPr lang="en-US" sz="1200" b="0" i="0" u="none" strike="noStrike" kern="1200" dirty="0">
                <a:solidFill>
                  <a:schemeClr val="tx1"/>
                </a:solidFill>
                <a:effectLst/>
                <a:latin typeface="+mn-lt"/>
                <a:ea typeface="+mn-ea"/>
                <a:cs typeface="+mn-cs"/>
              </a:rPr>
              <a:t>Heating with current: When an electric current is passed through the plasma, it generates heat in the plasma through its resistance. As the resistance decreases with increasing temperature, this method is only suitable for initial heating.</a:t>
            </a:r>
          </a:p>
          <a:p>
            <a:r>
              <a:rPr lang="en-US" sz="1200" b="0" i="0" u="none" strike="noStrike" kern="1200" dirty="0">
                <a:solidFill>
                  <a:schemeClr val="tx1"/>
                </a:solidFill>
                <a:effectLst/>
                <a:latin typeface="+mn-lt"/>
                <a:ea typeface="+mn-ea"/>
                <a:cs typeface="+mn-cs"/>
              </a:rPr>
              <a:t>These methods produce temperatures of 100 million degrees Celsius in present-day fusion devices.</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www.intechopen.com</a:t>
            </a:r>
            <a:r>
              <a:rPr lang="en-US" dirty="0"/>
              <a:t>/books/nuclear-fusion-one-noble-goal-and-a-variety-of-scientific-and-technological-challenges/nuclear-fusion-holy-grail-of-energy)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There’s also other types of reactors like inertial confinement fusion where optical forces (high power lasers) are used instead of magnetic ones</a:t>
            </a: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098842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Need large magnetic field for confinement: superconducting magnets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Heating techniques: </a:t>
            </a:r>
          </a:p>
          <a:p>
            <a:pPr marL="0" marR="0" lvl="0" indent="0" algn="l" rtl="0">
              <a:lnSpc>
                <a:spcPct val="100000"/>
              </a:lnSpc>
              <a:spcBef>
                <a:spcPts val="0"/>
              </a:spcBef>
              <a:spcAft>
                <a:spcPts val="0"/>
              </a:spcAft>
              <a:buClr>
                <a:schemeClr val="dk1"/>
              </a:buClr>
              <a:buSzPts val="1200"/>
              <a:buFont typeface="Calibri"/>
              <a:buNone/>
            </a:pPr>
            <a:endParaRPr lang="en-US" dirty="0"/>
          </a:p>
          <a:p>
            <a:r>
              <a:rPr lang="en-US" sz="1200" b="0" i="0" u="none" strike="noStrike" kern="1200" dirty="0">
                <a:solidFill>
                  <a:schemeClr val="tx1"/>
                </a:solidFill>
                <a:effectLst/>
                <a:latin typeface="+mn-lt"/>
                <a:ea typeface="+mn-ea"/>
                <a:cs typeface="+mn-cs"/>
              </a:rPr>
              <a:t>Heating by injection of neutral beams: In this method, neutralized particles with high kinetic energy, produced in an ion source, are injected into the plasma, whereby they transfer their energy to the plasma through collisions.</a:t>
            </a:r>
          </a:p>
          <a:p>
            <a:r>
              <a:rPr lang="en-US" sz="1200" b="0" i="0" u="none" strike="noStrike" kern="1200" dirty="0">
                <a:solidFill>
                  <a:schemeClr val="tx1"/>
                </a:solidFill>
                <a:effectLst/>
                <a:latin typeface="+mn-lt"/>
                <a:ea typeface="+mn-ea"/>
                <a:cs typeface="+mn-cs"/>
              </a:rPr>
              <a:t>Heating by high-frequency radio or microwaves: When electromagnetic waves of appropriate frequency are beamed into the plasma, the plasma particles absorb energy from the field of the wave and transfer it to the other particles through collisions.</a:t>
            </a:r>
          </a:p>
          <a:p>
            <a:r>
              <a:rPr lang="en-US" sz="1200" b="0" i="0" u="none" strike="noStrike" kern="1200" dirty="0">
                <a:solidFill>
                  <a:schemeClr val="tx1"/>
                </a:solidFill>
                <a:effectLst/>
                <a:latin typeface="+mn-lt"/>
                <a:ea typeface="+mn-ea"/>
                <a:cs typeface="+mn-cs"/>
              </a:rPr>
              <a:t>Heating with current: When an electric current is passed through the plasma, it generates heat in the plasma through its resistance. As the resistance decreases with increasing temperature, this method is only suitable for initial heating.</a:t>
            </a:r>
          </a:p>
          <a:p>
            <a:r>
              <a:rPr lang="en-US" sz="1200" b="0" i="0" u="none" strike="noStrike" kern="1200" dirty="0">
                <a:solidFill>
                  <a:schemeClr val="tx1"/>
                </a:solidFill>
                <a:effectLst/>
                <a:latin typeface="+mn-lt"/>
                <a:ea typeface="+mn-ea"/>
                <a:cs typeface="+mn-cs"/>
              </a:rPr>
              <a:t>These methods produce temperatures of 100 million degrees Celsius in present-day fusion devices.</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www.intechopen.com</a:t>
            </a:r>
            <a:r>
              <a:rPr lang="en-US" dirty="0"/>
              <a:t>/books/nuclear-fusion-one-noble-goal-and-a-variety-of-scientific-and-technological-challenges/nuclear-fusion-holy-grail-of-energy)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There’s also other types of reactors like inertial confinement fusion where optical forces (high power lasers) are used instead of magnetic ones</a:t>
            </a: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extLst>
      <p:ext uri="{BB962C8B-B14F-4D97-AF65-F5344CB8AC3E}">
        <p14:creationId xmlns:p14="http://schemas.microsoft.com/office/powerpoint/2010/main" val="2168286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Need large magnetic field for confinement: superconducting magnets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Heating techniques: </a:t>
            </a:r>
          </a:p>
          <a:p>
            <a:pPr marL="0" marR="0" lvl="0" indent="0" algn="l" rtl="0">
              <a:lnSpc>
                <a:spcPct val="100000"/>
              </a:lnSpc>
              <a:spcBef>
                <a:spcPts val="0"/>
              </a:spcBef>
              <a:spcAft>
                <a:spcPts val="0"/>
              </a:spcAft>
              <a:buClr>
                <a:schemeClr val="dk1"/>
              </a:buClr>
              <a:buSzPts val="1200"/>
              <a:buFont typeface="Calibri"/>
              <a:buNone/>
            </a:pPr>
            <a:endParaRPr lang="en-US" dirty="0"/>
          </a:p>
          <a:p>
            <a:r>
              <a:rPr lang="en-US" sz="1200" b="0" i="0" u="none" strike="noStrike" kern="1200" dirty="0">
                <a:solidFill>
                  <a:schemeClr val="tx1"/>
                </a:solidFill>
                <a:effectLst/>
                <a:latin typeface="+mn-lt"/>
                <a:ea typeface="+mn-ea"/>
                <a:cs typeface="+mn-cs"/>
              </a:rPr>
              <a:t>Heating by injection of neutral beams: In this method, neutralized particles with high kinetic energy, produced in an ion source, are injected into the plasma, whereby they transfer their energy to the plasma through collisions.</a:t>
            </a:r>
          </a:p>
          <a:p>
            <a:r>
              <a:rPr lang="en-US" sz="1200" b="0" i="0" u="none" strike="noStrike" kern="1200" dirty="0">
                <a:solidFill>
                  <a:schemeClr val="tx1"/>
                </a:solidFill>
                <a:effectLst/>
                <a:latin typeface="+mn-lt"/>
                <a:ea typeface="+mn-ea"/>
                <a:cs typeface="+mn-cs"/>
              </a:rPr>
              <a:t>Heating by high-frequency radio or microwaves: When electromagnetic waves of appropriate frequency are beamed into the plasma, the plasma particles absorb energy from the field of the wave and transfer it to the other particles through collisions.</a:t>
            </a:r>
          </a:p>
          <a:p>
            <a:r>
              <a:rPr lang="en-US" sz="1200" b="0" i="0" u="none" strike="noStrike" kern="1200" dirty="0">
                <a:solidFill>
                  <a:schemeClr val="tx1"/>
                </a:solidFill>
                <a:effectLst/>
                <a:latin typeface="+mn-lt"/>
                <a:ea typeface="+mn-ea"/>
                <a:cs typeface="+mn-cs"/>
              </a:rPr>
              <a:t>Heating with current: When an electric current is passed through the plasma, it generates heat in the plasma through its resistance. As the resistance decreases with increasing temperature, this method is only suitable for initial heating.</a:t>
            </a:r>
          </a:p>
          <a:p>
            <a:r>
              <a:rPr lang="en-US" sz="1200" b="0" i="0" u="none" strike="noStrike" kern="1200" dirty="0">
                <a:solidFill>
                  <a:schemeClr val="tx1"/>
                </a:solidFill>
                <a:effectLst/>
                <a:latin typeface="+mn-lt"/>
                <a:ea typeface="+mn-ea"/>
                <a:cs typeface="+mn-cs"/>
              </a:rPr>
              <a:t>These methods produce temperatures of 100 million degrees Celsius in present-day fusion devices.</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www.intechopen.com</a:t>
            </a:r>
            <a:r>
              <a:rPr lang="en-US" dirty="0"/>
              <a:t>/books/nuclear-fusion-one-noble-goal-and-a-variety-of-scientific-and-technological-challenges/nuclear-fusion-holy-grail-of-energy)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There’s also other types of reactors like inertial confinement fusion where optical forces (high power lasers) are used instead of magnetic ones</a:t>
            </a: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189064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Need large magnetic field for confinement: superconducting magnets</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Heating techniques: </a:t>
            </a:r>
          </a:p>
          <a:p>
            <a:pPr marL="0" marR="0" lvl="0" indent="0" algn="l" rtl="0">
              <a:lnSpc>
                <a:spcPct val="100000"/>
              </a:lnSpc>
              <a:spcBef>
                <a:spcPts val="0"/>
              </a:spcBef>
              <a:spcAft>
                <a:spcPts val="0"/>
              </a:spcAft>
              <a:buClr>
                <a:schemeClr val="dk1"/>
              </a:buClr>
              <a:buSzPts val="1200"/>
              <a:buFont typeface="Calibri"/>
              <a:buNone/>
            </a:pPr>
            <a:endParaRPr lang="en-US" dirty="0"/>
          </a:p>
          <a:p>
            <a:r>
              <a:rPr lang="en-US" sz="1200" b="0" i="0" u="none" strike="noStrike" kern="1200" dirty="0">
                <a:solidFill>
                  <a:schemeClr val="tx1"/>
                </a:solidFill>
                <a:effectLst/>
                <a:latin typeface="+mn-lt"/>
                <a:ea typeface="+mn-ea"/>
                <a:cs typeface="+mn-cs"/>
              </a:rPr>
              <a:t>Heating by injection of neutral beams: In this method, neutralized particles with high kinetic energy, produced in an ion source, are injected into the plasma, whereby they transfer their energy to the plasma through collisions.</a:t>
            </a:r>
          </a:p>
          <a:p>
            <a:r>
              <a:rPr lang="en-US" sz="1200" b="0" i="0" u="none" strike="noStrike" kern="1200" dirty="0">
                <a:solidFill>
                  <a:schemeClr val="tx1"/>
                </a:solidFill>
                <a:effectLst/>
                <a:latin typeface="+mn-lt"/>
                <a:ea typeface="+mn-ea"/>
                <a:cs typeface="+mn-cs"/>
              </a:rPr>
              <a:t>Heating by high-frequency radio or microwaves: When electromagnetic waves of appropriate frequency are beamed into the plasma, the plasma particles absorb energy from the field of the wave and transfer it to the other particles through collisions.</a:t>
            </a:r>
          </a:p>
          <a:p>
            <a:r>
              <a:rPr lang="en-US" sz="1200" b="0" i="0" u="none" strike="noStrike" kern="1200" dirty="0">
                <a:solidFill>
                  <a:schemeClr val="tx1"/>
                </a:solidFill>
                <a:effectLst/>
                <a:latin typeface="+mn-lt"/>
                <a:ea typeface="+mn-ea"/>
                <a:cs typeface="+mn-cs"/>
              </a:rPr>
              <a:t>Heating with current: When an electric current is passed through the plasma, it generates heat in the plasma through its resistance. As the resistance decreases with increasing temperature, this method is only suitable for initial heating.</a:t>
            </a:r>
          </a:p>
          <a:p>
            <a:r>
              <a:rPr lang="en-US" sz="1200" b="0" i="0" u="none" strike="noStrike" kern="1200" dirty="0">
                <a:solidFill>
                  <a:schemeClr val="tx1"/>
                </a:solidFill>
                <a:effectLst/>
                <a:latin typeface="+mn-lt"/>
                <a:ea typeface="+mn-ea"/>
                <a:cs typeface="+mn-cs"/>
              </a:rPr>
              <a:t>These methods produce temperatures of 100 million degrees Celsius in present-day fusion devices.</a:t>
            </a:r>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www.intechopen.com</a:t>
            </a:r>
            <a:r>
              <a:rPr lang="en-US" dirty="0"/>
              <a:t>/books/nuclear-fusion-one-noble-goal-and-a-variety-of-scientific-and-technological-challenges/nuclear-fusion-holy-grail-of-energy)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There’s also other types of reactors like inertial confinement fusion where optical forces (high power lasers) are used instead of magnetic ones</a:t>
            </a: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140836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extLst>
      <p:ext uri="{BB962C8B-B14F-4D97-AF65-F5344CB8AC3E}">
        <p14:creationId xmlns:p14="http://schemas.microsoft.com/office/powerpoint/2010/main" val="351386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534941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extLst>
      <p:ext uri="{BB962C8B-B14F-4D97-AF65-F5344CB8AC3E}">
        <p14:creationId xmlns:p14="http://schemas.microsoft.com/office/powerpoint/2010/main" val="4022992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21132419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1437974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3934293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4044329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1401840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4104157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extLst>
      <p:ext uri="{BB962C8B-B14F-4D97-AF65-F5344CB8AC3E}">
        <p14:creationId xmlns:p14="http://schemas.microsoft.com/office/powerpoint/2010/main" val="1614828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661245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2472400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876829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40492692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28885818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16553151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extLst>
      <p:ext uri="{BB962C8B-B14F-4D97-AF65-F5344CB8AC3E}">
        <p14:creationId xmlns:p14="http://schemas.microsoft.com/office/powerpoint/2010/main" val="32311026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763199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9645832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993741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extLst>
      <p:ext uri="{BB962C8B-B14F-4D97-AF65-F5344CB8AC3E}">
        <p14:creationId xmlns:p14="http://schemas.microsoft.com/office/powerpoint/2010/main" val="394758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21600341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extLst>
      <p:ext uri="{BB962C8B-B14F-4D97-AF65-F5344CB8AC3E}">
        <p14:creationId xmlns:p14="http://schemas.microsoft.com/office/powerpoint/2010/main" val="1920702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776823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extLst>
      <p:ext uri="{BB962C8B-B14F-4D97-AF65-F5344CB8AC3E}">
        <p14:creationId xmlns:p14="http://schemas.microsoft.com/office/powerpoint/2010/main" val="33451428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383248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 </a:t>
            </a: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extLst>
      <p:ext uri="{BB962C8B-B14F-4D97-AF65-F5344CB8AC3E}">
        <p14:creationId xmlns:p14="http://schemas.microsoft.com/office/powerpoint/2010/main" val="336069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1260909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743758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4224322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dirty="0"/>
          </a:p>
        </p:txBody>
      </p:sp>
      <p:sp>
        <p:nvSpPr>
          <p:cNvPr id="109" name="Google Shape;109;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12653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8EE2F6-D616-8E40-B8D2-C2C1FEB0C5C8}"/>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EDC55C-8DC3-9B46-BBAB-EABB57926D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61CC24-2530-4844-B41F-DA2AA143CA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3A67D6-995A-AB40-A5F5-AD5208492A7B}"/>
              </a:ext>
            </a:extLst>
          </p:cNvPr>
          <p:cNvSpPr>
            <a:spLocks noGrp="1"/>
          </p:cNvSpPr>
          <p:nvPr>
            <p:ph type="dt" sz="half" idx="10"/>
          </p:nvPr>
        </p:nvSpPr>
        <p:spPr/>
        <p:txBody>
          <a:bodyPr/>
          <a:lstStyle>
            <a:lvl1pPr>
              <a:defRPr>
                <a:solidFill>
                  <a:schemeClr val="bg1"/>
                </a:solidFill>
              </a:defRPr>
            </a:lvl1pPr>
          </a:lstStyle>
          <a:p>
            <a:fld id="{3FD96118-9E07-FD48-AB81-43CF62C44ACA}" type="datetimeFigureOut">
              <a:rPr lang="en-US" smtClean="0"/>
              <a:pPr/>
              <a:t>12/19/19</a:t>
            </a:fld>
            <a:endParaRPr lang="en-US" dirty="0"/>
          </a:p>
        </p:txBody>
      </p:sp>
      <p:sp>
        <p:nvSpPr>
          <p:cNvPr id="5" name="Footer Placeholder 4">
            <a:extLst>
              <a:ext uri="{FF2B5EF4-FFF2-40B4-BE49-F238E27FC236}">
                <a16:creationId xmlns:a16="http://schemas.microsoft.com/office/drawing/2014/main" id="{EBDAF715-296E-2F49-B37A-8FFE5F44F39F}"/>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34B7664-E39B-1B49-ACEF-C65A33673278}"/>
              </a:ext>
            </a:extLst>
          </p:cNvPr>
          <p:cNvSpPr>
            <a:spLocks noGrp="1"/>
          </p:cNvSpPr>
          <p:nvPr>
            <p:ph type="sldNum" sz="quarter" idx="12"/>
          </p:nvPr>
        </p:nvSpPr>
        <p:spPr/>
        <p:txBody>
          <a:bodyPr/>
          <a:lstStyle>
            <a:lvl1pPr>
              <a:defRPr>
                <a:solidFill>
                  <a:schemeClr val="bg1"/>
                </a:solidFill>
              </a:defRPr>
            </a:lvl1pPr>
          </a:lstStyle>
          <a:p>
            <a:fld id="{4EC361E9-30AB-C94E-A527-986480016122}" type="slidenum">
              <a:rPr lang="en-US" smtClean="0"/>
              <a:pPr/>
              <a:t>‹#›</a:t>
            </a:fld>
            <a:endParaRPr lang="en-US"/>
          </a:p>
        </p:txBody>
      </p:sp>
    </p:spTree>
    <p:extLst>
      <p:ext uri="{BB962C8B-B14F-4D97-AF65-F5344CB8AC3E}">
        <p14:creationId xmlns:p14="http://schemas.microsoft.com/office/powerpoint/2010/main" val="1813858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E7FC3F-FEED-9741-BD01-137F89C363D9}"/>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A3025C-4EE2-734B-B838-513EDCE405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6F2C7-C0DD-4A4E-A041-0CC11E686B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49AABA-0FAE-C647-BEB6-810B873B934D}"/>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5" name="Footer Placeholder 4">
            <a:extLst>
              <a:ext uri="{FF2B5EF4-FFF2-40B4-BE49-F238E27FC236}">
                <a16:creationId xmlns:a16="http://schemas.microsoft.com/office/drawing/2014/main" id="{A2E95E68-323F-464A-97CE-E056A3C30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A8378-E55D-2149-B961-C9CA28E68BCD}"/>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1352691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406ED2-81A6-0B47-8E87-785C8A189BBB}"/>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D9001B6A-A3E7-6646-AAB6-A66A733249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CB5F6F-D6DF-6244-BC7E-8A62F84DABB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DFB12-C28A-1A41-811C-D9FA408D852E}"/>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5" name="Footer Placeholder 4">
            <a:extLst>
              <a:ext uri="{FF2B5EF4-FFF2-40B4-BE49-F238E27FC236}">
                <a16:creationId xmlns:a16="http://schemas.microsoft.com/office/drawing/2014/main" id="{DB77D129-00DC-644A-9A84-EED40EB9F5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07747-5EB4-F840-A107-C7CDEC22B727}"/>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13739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286EB4-BA17-E043-95DE-195AD4C11B53}"/>
              </a:ext>
            </a:extLst>
          </p:cNvPr>
          <p:cNvSpPr/>
          <p:nvPr userDrawn="1"/>
        </p:nvSpPr>
        <p:spPr>
          <a:xfrm>
            <a:off x="11430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48CC7AB-4B96-874A-B621-57C32A4EB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AC62D5-3BD3-FE4E-87D8-F5A8006A4B8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6C3A8-ABCB-6345-AD4D-DE08F0806684}"/>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5" name="Footer Placeholder 4">
            <a:extLst>
              <a:ext uri="{FF2B5EF4-FFF2-40B4-BE49-F238E27FC236}">
                <a16:creationId xmlns:a16="http://schemas.microsoft.com/office/drawing/2014/main" id="{3FFEF915-7FA5-D345-AA45-33A9B8BE9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4488A-A4E8-7743-84D9-176B6E6BEFA0}"/>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119609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2839499-AD23-244A-80A1-C2ADA0C5D167}"/>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5D8E0B-EBB6-F94B-9BF7-748B31CEF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56846-9007-0547-AFF5-0BA834A733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A59878-4F62-E647-93C3-5146B2A46E34}"/>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5" name="Footer Placeholder 4">
            <a:extLst>
              <a:ext uri="{FF2B5EF4-FFF2-40B4-BE49-F238E27FC236}">
                <a16:creationId xmlns:a16="http://schemas.microsoft.com/office/drawing/2014/main" id="{1EE8B870-C8A2-DC48-8E10-E97F6ADCB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37DB8-64A1-5149-BD75-336265F75CFE}"/>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27859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3A09B9-186E-1344-870C-24662E80210B}"/>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147E8F-FECB-6547-88D9-67A9EC2DB7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0575AE-BB80-3649-9BCB-75CF6876A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1709E-B5E8-C547-BBCA-FB450DD448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A5BC55-81A7-274C-A9B0-D8DC833790FF}"/>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6" name="Footer Placeholder 5">
            <a:extLst>
              <a:ext uri="{FF2B5EF4-FFF2-40B4-BE49-F238E27FC236}">
                <a16:creationId xmlns:a16="http://schemas.microsoft.com/office/drawing/2014/main" id="{702F1877-F44C-DA42-8520-F2B22EC29B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377248-8879-3146-A31F-23D58C0D9153}"/>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246789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FE5F19A-DEA6-244B-9DD4-59C06190071C}"/>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itle 1">
            <a:extLst>
              <a:ext uri="{FF2B5EF4-FFF2-40B4-BE49-F238E27FC236}">
                <a16:creationId xmlns:a16="http://schemas.microsoft.com/office/drawing/2014/main" id="{A3623D6F-536D-4E4E-A675-688B009A15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EC304-AF9D-924A-959C-98D8F7582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D26633-29E1-8B49-8147-40DF821836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60A1D4-68C9-F541-87B5-BF6F253FC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960770-0A28-1742-ACA0-073A609627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9E65CA-42AD-0D4B-A960-BE454E28888A}"/>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8" name="Footer Placeholder 7">
            <a:extLst>
              <a:ext uri="{FF2B5EF4-FFF2-40B4-BE49-F238E27FC236}">
                <a16:creationId xmlns:a16="http://schemas.microsoft.com/office/drawing/2014/main" id="{60ABAAFB-0250-C648-8005-DAF4C2009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74FDF-2B04-794A-BCBB-B7A0551E4580}"/>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3556542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F1191C-C7D8-5E44-9161-1FDF210E36C6}"/>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957AB0-8366-FC48-82E4-EE147F5E2A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83184EE-EA68-6E49-98DE-40ECE3536A48}"/>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4" name="Footer Placeholder 3">
            <a:extLst>
              <a:ext uri="{FF2B5EF4-FFF2-40B4-BE49-F238E27FC236}">
                <a16:creationId xmlns:a16="http://schemas.microsoft.com/office/drawing/2014/main" id="{F2441B15-7454-C740-A5AA-31FB98813A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F55AD3-6C75-4A4E-8E70-B2EDC8CF6F15}"/>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251539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25B318-97EF-9D4B-83A7-AB10B51CB35B}"/>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3" name="Footer Placeholder 2">
            <a:extLst>
              <a:ext uri="{FF2B5EF4-FFF2-40B4-BE49-F238E27FC236}">
                <a16:creationId xmlns:a16="http://schemas.microsoft.com/office/drawing/2014/main" id="{6183B126-62C9-824B-8685-2C5A8FC31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ADAD23-628A-B747-A803-2CBBED1FCEB5}"/>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364372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755AE5-5F50-064F-92EE-8CB4A7E22A89}"/>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61778-764B-A449-A3CC-9AD0BE2882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4C0492-7BFB-E04C-BF5C-B755500A80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FE1BA1-0654-104A-B965-4ACD7287EA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4EC9E4-4422-724E-9F7B-5A970A9959AB}"/>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6" name="Footer Placeholder 5">
            <a:extLst>
              <a:ext uri="{FF2B5EF4-FFF2-40B4-BE49-F238E27FC236}">
                <a16:creationId xmlns:a16="http://schemas.microsoft.com/office/drawing/2014/main" id="{8928406F-1A99-6747-B329-87A7D2E077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0F01D-CF0C-AB4D-97DD-AEB59A5E14F0}"/>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2681549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A53B75-3734-B140-8211-E16EDFC164FC}"/>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3C3D73-7350-CD46-AD0E-D8B7C802E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BE4C4-6272-B84B-B578-2E989FAF92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C83731-F783-154D-9A50-9D0C8F5BD6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ABE9B-62EB-204F-8B1F-C9C4D11A585D}"/>
              </a:ext>
            </a:extLst>
          </p:cNvPr>
          <p:cNvSpPr>
            <a:spLocks noGrp="1"/>
          </p:cNvSpPr>
          <p:nvPr>
            <p:ph type="dt" sz="half" idx="10"/>
          </p:nvPr>
        </p:nvSpPr>
        <p:spPr/>
        <p:txBody>
          <a:bodyPr/>
          <a:lstStyle/>
          <a:p>
            <a:fld id="{3FD96118-9E07-FD48-AB81-43CF62C44ACA}" type="datetimeFigureOut">
              <a:rPr lang="en-US" smtClean="0"/>
              <a:t>12/19/19</a:t>
            </a:fld>
            <a:endParaRPr lang="en-US"/>
          </a:p>
        </p:txBody>
      </p:sp>
      <p:sp>
        <p:nvSpPr>
          <p:cNvPr id="6" name="Footer Placeholder 5">
            <a:extLst>
              <a:ext uri="{FF2B5EF4-FFF2-40B4-BE49-F238E27FC236}">
                <a16:creationId xmlns:a16="http://schemas.microsoft.com/office/drawing/2014/main" id="{2FDED250-A93C-6949-92A9-2D74960EFC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F5915-42EB-054A-B04B-6692A2F7269E}"/>
              </a:ext>
            </a:extLst>
          </p:cNvPr>
          <p:cNvSpPr>
            <a:spLocks noGrp="1"/>
          </p:cNvSpPr>
          <p:nvPr>
            <p:ph type="sldNum" sz="quarter" idx="12"/>
          </p:nvPr>
        </p:nvSpPr>
        <p:spPr/>
        <p:txBody>
          <a:bodyPr/>
          <a:lstStyle/>
          <a:p>
            <a:fld id="{4EC361E9-30AB-C94E-A527-986480016122}" type="slidenum">
              <a:rPr lang="en-US" smtClean="0"/>
              <a:t>‹#›</a:t>
            </a:fld>
            <a:endParaRPr lang="en-US"/>
          </a:p>
        </p:txBody>
      </p:sp>
    </p:spTree>
    <p:extLst>
      <p:ext uri="{BB962C8B-B14F-4D97-AF65-F5344CB8AC3E}">
        <p14:creationId xmlns:p14="http://schemas.microsoft.com/office/powerpoint/2010/main" val="348461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3883E9-6909-5943-8601-492286D525FF}"/>
              </a:ext>
            </a:extLst>
          </p:cNvPr>
          <p:cNvSpPr/>
          <p:nvPr userDrawn="1"/>
        </p:nvSpPr>
        <p:spPr>
          <a:xfrm>
            <a:off x="0" y="6266985"/>
            <a:ext cx="12192000" cy="591015"/>
          </a:xfrm>
          <a:prstGeom prst="rect">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83214368-9534-554F-8A42-709F72FC77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E66DAA-ED32-EC48-87DE-0045CBFCB4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5055C-785F-8E45-9F06-756BA29F4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3FD96118-9E07-FD48-AB81-43CF62C44ACA}" type="datetimeFigureOut">
              <a:rPr lang="en-US" smtClean="0"/>
              <a:pPr/>
              <a:t>12/19/19</a:t>
            </a:fld>
            <a:endParaRPr lang="en-US"/>
          </a:p>
        </p:txBody>
      </p:sp>
      <p:sp>
        <p:nvSpPr>
          <p:cNvPr id="5" name="Footer Placeholder 4">
            <a:extLst>
              <a:ext uri="{FF2B5EF4-FFF2-40B4-BE49-F238E27FC236}">
                <a16:creationId xmlns:a16="http://schemas.microsoft.com/office/drawing/2014/main" id="{3F1CA702-813D-6C4D-B75F-A881A0754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1A3A8DDB-23EE-2B46-A81F-6CC4C51CD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4EC361E9-30AB-C94E-A527-986480016122}" type="slidenum">
              <a:rPr lang="en-US" smtClean="0"/>
              <a:pPr/>
              <a:t>‹#›</a:t>
            </a:fld>
            <a:endParaRPr lang="en-US"/>
          </a:p>
        </p:txBody>
      </p:sp>
    </p:spTree>
    <p:extLst>
      <p:ext uri="{BB962C8B-B14F-4D97-AF65-F5344CB8AC3E}">
        <p14:creationId xmlns:p14="http://schemas.microsoft.com/office/powerpoint/2010/main" val="261821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_rels/slide17.xml.rels><?xml version="1.0" encoding="UTF-8" standalone="yes"?>
<Relationships xmlns="http://schemas.openxmlformats.org/package/2006/relationships"><Relationship Id="rId3" Type="http://schemas.openxmlformats.org/officeDocument/2006/relationships/hyperlink" Target="https://ourworldindata.org/scale-for-electricity"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ourworldindata.org/scale-for-electricity"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ourworldindata.org/scale-for-electricity"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ourworldindata.org/scale-for-electricity"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ourworldindata.org/scale-for-electricity"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fusionforenergy.europa.eu/understandingfusion/iter.aspx"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hyperlink" Target="https://fusionforenergy.europa.eu/understandingfusion/iter.aspx"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iaea.org/newscenter/news/fusion-energy-in-the-21st-century-status-and-the-way-forwar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s://www.iaea.org/newscenter/news/fusion-energy-in-the-21st-century-status-and-the-way-forwar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hyperlink" Target="https://www.iaea.org/newscenter/news/fusion-energy-in-the-21st-century-status-and-the-way-forwar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www.iaea.org/newscenter/news/fusion-energy-in-the-21st-century-status-and-the-way-forwar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iaea.org/newscenter/news/fusion-energy-in-the-21st-century-status-and-the-way-forwar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tiff"/><Relationship Id="rId4" Type="http://schemas.openxmlformats.org/officeDocument/2006/relationships/image" Target="../media/image2.tiff"/></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tiff"/><Relationship Id="rId4" Type="http://schemas.openxmlformats.org/officeDocument/2006/relationships/image" Target="../media/image4.tiff"/></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tiff"/><Relationship Id="rId5" Type="http://schemas.openxmlformats.org/officeDocument/2006/relationships/image" Target="../media/image4.tiff"/><Relationship Id="rId4" Type="http://schemas.openxmlformats.org/officeDocument/2006/relationships/image" Target="../media/image1.tiff"/></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tiff"/><Relationship Id="rId5" Type="http://schemas.openxmlformats.org/officeDocument/2006/relationships/image" Target="../media/image4.tiff"/><Relationship Id="rId4" Type="http://schemas.openxmlformats.org/officeDocument/2006/relationships/image" Target="../media/image1.tif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iter.org/sci/Fusion" TargetMode="External"/><Relationship Id="rId4" Type="http://schemas.openxmlformats.org/officeDocument/2006/relationships/image" Target="../media/image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1" name="Google Shape;101;p13"/>
          <p:cNvSpPr txBox="1">
            <a:spLocks noGrp="1"/>
          </p:cNvSpPr>
          <p:nvPr>
            <p:ph type="ctrTitle"/>
          </p:nvPr>
        </p:nvSpPr>
        <p:spPr>
          <a:xfrm>
            <a:off x="429732" y="3330657"/>
            <a:ext cx="11514618" cy="847124"/>
          </a:xfrm>
          <a:prstGeom prst="rect">
            <a:avLst/>
          </a:prstGeom>
          <a:noFill/>
          <a:ln>
            <a:noFill/>
          </a:ln>
          <a:effectLst/>
        </p:spPr>
        <p:txBody>
          <a:bodyPr spcFirstLastPara="1" wrap="square" lIns="91425" tIns="45700" rIns="91425" bIns="45700" anchor="b" anchorCtr="0">
            <a:noAutofit/>
          </a:bodyPr>
          <a:lstStyle/>
          <a:p>
            <a:pPr marL="0" lvl="0" indent="0" algn="r" rtl="0">
              <a:lnSpc>
                <a:spcPct val="85000"/>
              </a:lnSpc>
              <a:spcBef>
                <a:spcPts val="0"/>
              </a:spcBef>
              <a:spcAft>
                <a:spcPts val="0"/>
              </a:spcAft>
              <a:buClr>
                <a:schemeClr val="lt1"/>
              </a:buClr>
              <a:buSzPts val="3600"/>
              <a:buFont typeface="Arial"/>
              <a:buNone/>
            </a:pPr>
            <a:r>
              <a:rPr lang="en-US" sz="3600" dirty="0">
                <a:solidFill>
                  <a:schemeClr val="tx1">
                    <a:lumMod val="75000"/>
                    <a:lumOff val="25000"/>
                  </a:schemeClr>
                </a:solidFill>
                <a:latin typeface="Calibri Light" panose="020F0302020204030204" pitchFamily="34" charset="0"/>
                <a:ea typeface="Arial"/>
                <a:cs typeface="Calibri Light" panose="020F0302020204030204" pitchFamily="34" charset="0"/>
                <a:sym typeface="Arial"/>
              </a:rPr>
              <a:t>Nuclear fusion: basic physics and feasibility </a:t>
            </a:r>
            <a:endParaRPr sz="3600" dirty="0">
              <a:solidFill>
                <a:schemeClr val="tx1">
                  <a:lumMod val="75000"/>
                  <a:lumOff val="25000"/>
                </a:schemeClr>
              </a:solidFill>
              <a:latin typeface="Calibri Light" panose="020F0302020204030204" pitchFamily="34" charset="0"/>
              <a:ea typeface="Arial"/>
              <a:cs typeface="Calibri Light" panose="020F0302020204030204" pitchFamily="34" charset="0"/>
              <a:sym typeface="Arial"/>
            </a:endParaRPr>
          </a:p>
        </p:txBody>
      </p:sp>
      <p:sp>
        <p:nvSpPr>
          <p:cNvPr id="102" name="Google Shape;102;p13"/>
          <p:cNvSpPr txBox="1"/>
          <p:nvPr/>
        </p:nvSpPr>
        <p:spPr>
          <a:xfrm>
            <a:off x="429731" y="4749397"/>
            <a:ext cx="9122611" cy="1138773"/>
          </a:xfrm>
          <a:prstGeom prst="rect">
            <a:avLst/>
          </a:prstGeom>
          <a:noFill/>
          <a:ln>
            <a:noFill/>
          </a:ln>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1800" u="none" strike="noStrike" cap="none" dirty="0">
                <a:solidFill>
                  <a:schemeClr val="tx1"/>
                </a:solidFill>
                <a:latin typeface="Calibri Light" panose="020F0302020204030204" pitchFamily="34" charset="0"/>
                <a:cs typeface="Calibri Light" panose="020F0302020204030204" pitchFamily="34" charset="0"/>
                <a:sym typeface="Arial"/>
              </a:rPr>
              <a:t>Harvard Energy Journal Club</a:t>
            </a:r>
            <a:endParaRPr sz="1800" dirty="0">
              <a:solidFill>
                <a:schemeClr val="tx1"/>
              </a:solidFill>
              <a:latin typeface="Calibri Light" panose="020F0302020204030204" pitchFamily="34" charset="0"/>
              <a:cs typeface="Calibri Light" panose="020F0302020204030204" pitchFamily="34" charset="0"/>
              <a:sym typeface="Arial"/>
            </a:endParaRPr>
          </a:p>
          <a:p>
            <a:pPr marL="0" marR="0" lvl="0" indent="0" algn="l" rtl="0">
              <a:spcBef>
                <a:spcPts val="0"/>
              </a:spcBef>
              <a:spcAft>
                <a:spcPts val="0"/>
              </a:spcAft>
              <a:buNone/>
            </a:pPr>
            <a:endParaRPr sz="700" dirty="0">
              <a:solidFill>
                <a:schemeClr val="tx1"/>
              </a:solidFill>
              <a:latin typeface="Calibri Light" panose="020F0302020204030204" pitchFamily="34" charset="0"/>
              <a:cs typeface="Calibri Light" panose="020F0302020204030204" pitchFamily="34" charset="0"/>
              <a:sym typeface="Arial"/>
            </a:endParaRPr>
          </a:p>
          <a:p>
            <a:pPr marL="0" marR="0" lvl="0" indent="0" algn="l" rtl="0">
              <a:spcBef>
                <a:spcPts val="0"/>
              </a:spcBef>
              <a:spcAft>
                <a:spcPts val="0"/>
              </a:spcAft>
              <a:buNone/>
            </a:pPr>
            <a:r>
              <a:rPr lang="en-US" sz="1800" dirty="0">
                <a:solidFill>
                  <a:schemeClr val="tx1"/>
                </a:solidFill>
                <a:latin typeface="Calibri Light" panose="020F0302020204030204" pitchFamily="34" charset="0"/>
                <a:cs typeface="Calibri Light" panose="020F0302020204030204" pitchFamily="34" charset="0"/>
                <a:sym typeface="Arial"/>
              </a:rPr>
              <a:t>Emma Rosenfeld</a:t>
            </a:r>
            <a:endParaRPr dirty="0">
              <a:solidFill>
                <a:schemeClr val="tx1"/>
              </a:solidFill>
              <a:latin typeface="Calibri Light" panose="020F0302020204030204" pitchFamily="34" charset="0"/>
              <a:cs typeface="Calibri Light" panose="020F0302020204030204" pitchFamily="34" charset="0"/>
            </a:endParaRPr>
          </a:p>
        </p:txBody>
      </p:sp>
      <p:sp>
        <p:nvSpPr>
          <p:cNvPr id="103" name="Google Shape;103;p13"/>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105" name="Google Shape;105;p13"/>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426094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3599617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Less nuclear </a:t>
            </a:r>
            <a:r>
              <a:rPr lang="en-US" b="1" dirty="0">
                <a:solidFill>
                  <a:schemeClr val="tx1">
                    <a:lumMod val="75000"/>
                    <a:lumOff val="25000"/>
                  </a:schemeClr>
                </a:solidFill>
                <a:latin typeface="+mj-lt"/>
              </a:rPr>
              <a:t>waste</a:t>
            </a:r>
            <a:r>
              <a:rPr lang="en-US" dirty="0">
                <a:solidFill>
                  <a:schemeClr val="tx1">
                    <a:lumMod val="75000"/>
                    <a:lumOff val="25000"/>
                  </a:schemeClr>
                </a:solidFill>
                <a:latin typeface="+mj-lt"/>
              </a:rPr>
              <a:t>: main by-product is helium. Other materials used can be recycled within 100 years</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594910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Less nuclear </a:t>
            </a:r>
            <a:r>
              <a:rPr lang="en-US" b="1" dirty="0">
                <a:solidFill>
                  <a:schemeClr val="tx1">
                    <a:lumMod val="75000"/>
                    <a:lumOff val="25000"/>
                  </a:schemeClr>
                </a:solidFill>
                <a:latin typeface="+mj-lt"/>
              </a:rPr>
              <a:t>waste</a:t>
            </a:r>
            <a:r>
              <a:rPr lang="en-US" dirty="0">
                <a:solidFill>
                  <a:schemeClr val="tx1">
                    <a:lumMod val="75000"/>
                    <a:lumOff val="25000"/>
                  </a:schemeClr>
                </a:solidFill>
                <a:latin typeface="+mj-lt"/>
              </a:rPr>
              <a:t>: main by-product is helium. Other materials used can be recycled within 100 years</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secure</a:t>
            </a:r>
            <a:r>
              <a:rPr lang="en-US" dirty="0">
                <a:solidFill>
                  <a:schemeClr val="tx1">
                    <a:lumMod val="75000"/>
                    <a:lumOff val="25000"/>
                  </a:schemeClr>
                </a:solidFill>
                <a:latin typeface="+mj-lt"/>
              </a:rPr>
              <a:t>: you can’t make a nuclear weapon with the fuel</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19040406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Less nuclear </a:t>
            </a:r>
            <a:r>
              <a:rPr lang="en-US" b="1" dirty="0">
                <a:solidFill>
                  <a:schemeClr val="tx1">
                    <a:lumMod val="75000"/>
                    <a:lumOff val="25000"/>
                  </a:schemeClr>
                </a:solidFill>
                <a:latin typeface="+mj-lt"/>
              </a:rPr>
              <a:t>waste</a:t>
            </a:r>
            <a:r>
              <a:rPr lang="en-US" dirty="0">
                <a:solidFill>
                  <a:schemeClr val="tx1">
                    <a:lumMod val="75000"/>
                    <a:lumOff val="25000"/>
                  </a:schemeClr>
                </a:solidFill>
                <a:latin typeface="+mj-lt"/>
              </a:rPr>
              <a:t>: main by-product is helium. Other materials used can be recycled within 100 years</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secure</a:t>
            </a:r>
            <a:r>
              <a:rPr lang="en-US" dirty="0">
                <a:solidFill>
                  <a:schemeClr val="tx1">
                    <a:lumMod val="75000"/>
                    <a:lumOff val="25000"/>
                  </a:schemeClr>
                </a:solidFill>
                <a:latin typeface="+mj-lt"/>
              </a:rPr>
              <a:t>: you can’t make a nuclear weapon with the fuel</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Safer</a:t>
            </a:r>
            <a:r>
              <a:rPr lang="en-US" dirty="0">
                <a:solidFill>
                  <a:schemeClr val="tx1">
                    <a:lumMod val="75000"/>
                    <a:lumOff val="25000"/>
                  </a:schemeClr>
                </a:solidFill>
                <a:latin typeface="+mj-lt"/>
              </a:rPr>
              <a:t>: meltdowns are impossible (less fuel, no chain reaction)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130312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Less nuclear </a:t>
            </a:r>
            <a:r>
              <a:rPr lang="en-US" b="1" dirty="0">
                <a:solidFill>
                  <a:schemeClr val="tx1">
                    <a:lumMod val="75000"/>
                    <a:lumOff val="25000"/>
                  </a:schemeClr>
                </a:solidFill>
                <a:latin typeface="+mj-lt"/>
              </a:rPr>
              <a:t>waste</a:t>
            </a:r>
            <a:r>
              <a:rPr lang="en-US" dirty="0">
                <a:solidFill>
                  <a:schemeClr val="tx1">
                    <a:lumMod val="75000"/>
                    <a:lumOff val="25000"/>
                  </a:schemeClr>
                </a:solidFill>
                <a:latin typeface="+mj-lt"/>
              </a:rPr>
              <a:t>: main by-product is helium. Other materials used can be recycled within 100 years</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secure</a:t>
            </a:r>
            <a:r>
              <a:rPr lang="en-US" dirty="0">
                <a:solidFill>
                  <a:schemeClr val="tx1">
                    <a:lumMod val="75000"/>
                    <a:lumOff val="25000"/>
                  </a:schemeClr>
                </a:solidFill>
                <a:latin typeface="+mj-lt"/>
              </a:rPr>
              <a:t>: you can’t make a nuclear weapon with the fuel</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Safer</a:t>
            </a:r>
            <a:r>
              <a:rPr lang="en-US" dirty="0">
                <a:solidFill>
                  <a:schemeClr val="tx1">
                    <a:lumMod val="75000"/>
                    <a:lumOff val="25000"/>
                  </a:schemeClr>
                </a:solidFill>
                <a:latin typeface="+mj-lt"/>
              </a:rPr>
              <a:t>: meltdowns are impossible (less fuel, no chain reaction)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Similar </a:t>
            </a:r>
            <a:r>
              <a:rPr lang="en-US" b="1" dirty="0">
                <a:solidFill>
                  <a:schemeClr val="tx1">
                    <a:lumMod val="75000"/>
                    <a:lumOff val="25000"/>
                  </a:schemeClr>
                </a:solidFill>
                <a:latin typeface="+mj-lt"/>
              </a:rPr>
              <a:t>cost</a:t>
            </a:r>
            <a:r>
              <a:rPr lang="en-US" dirty="0">
                <a:solidFill>
                  <a:schemeClr val="tx1">
                    <a:lumMod val="75000"/>
                    <a:lumOff val="25000"/>
                  </a:schemeClr>
                </a:solidFill>
                <a:latin typeface="+mj-lt"/>
              </a:rPr>
              <a:t> per kWh</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3196459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Less nuclear </a:t>
            </a:r>
            <a:r>
              <a:rPr lang="en-US" b="1" dirty="0">
                <a:solidFill>
                  <a:schemeClr val="tx1">
                    <a:lumMod val="75000"/>
                    <a:lumOff val="25000"/>
                  </a:schemeClr>
                </a:solidFill>
                <a:latin typeface="+mj-lt"/>
              </a:rPr>
              <a:t>waste</a:t>
            </a:r>
            <a:r>
              <a:rPr lang="en-US" dirty="0">
                <a:solidFill>
                  <a:schemeClr val="tx1">
                    <a:lumMod val="75000"/>
                    <a:lumOff val="25000"/>
                  </a:schemeClr>
                </a:solidFill>
                <a:latin typeface="+mj-lt"/>
              </a:rPr>
              <a:t>: main by-product is helium. Other materials used can be recycled within 100 years</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secure</a:t>
            </a:r>
            <a:r>
              <a:rPr lang="en-US" dirty="0">
                <a:solidFill>
                  <a:schemeClr val="tx1">
                    <a:lumMod val="75000"/>
                    <a:lumOff val="25000"/>
                  </a:schemeClr>
                </a:solidFill>
                <a:latin typeface="+mj-lt"/>
              </a:rPr>
              <a:t>: you can’t make a nuclear weapon with the fuel</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Safer</a:t>
            </a:r>
            <a:r>
              <a:rPr lang="en-US" dirty="0">
                <a:solidFill>
                  <a:schemeClr val="tx1">
                    <a:lumMod val="75000"/>
                    <a:lumOff val="25000"/>
                  </a:schemeClr>
                </a:solidFill>
                <a:latin typeface="+mj-lt"/>
              </a:rPr>
              <a:t>: meltdowns are impossible (less fuel, no chain reaction)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Similar </a:t>
            </a:r>
            <a:r>
              <a:rPr lang="en-US" b="1" dirty="0">
                <a:solidFill>
                  <a:schemeClr val="tx1">
                    <a:lumMod val="75000"/>
                    <a:lumOff val="25000"/>
                  </a:schemeClr>
                </a:solidFill>
                <a:latin typeface="+mj-lt"/>
              </a:rPr>
              <a:t>cost</a:t>
            </a:r>
            <a:r>
              <a:rPr lang="en-US" dirty="0">
                <a:solidFill>
                  <a:schemeClr val="tx1">
                    <a:lumMod val="75000"/>
                    <a:lumOff val="25000"/>
                  </a:schemeClr>
                </a:solidFill>
                <a:latin typeface="+mj-lt"/>
              </a:rPr>
              <a:t> per kWh</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Fuel is </a:t>
            </a:r>
            <a:r>
              <a:rPr lang="en-US" b="1" dirty="0">
                <a:solidFill>
                  <a:schemeClr val="tx1">
                    <a:lumMod val="75000"/>
                    <a:lumOff val="25000"/>
                  </a:schemeClr>
                </a:solidFill>
                <a:latin typeface="+mj-lt"/>
              </a:rPr>
              <a:t>abundant</a:t>
            </a:r>
            <a:r>
              <a:rPr lang="en-US" dirty="0">
                <a:solidFill>
                  <a:schemeClr val="tx1">
                    <a:lumMod val="75000"/>
                    <a:lumOff val="25000"/>
                  </a:schemeClr>
                </a:solidFill>
                <a:latin typeface="+mj-lt"/>
              </a:rPr>
              <a:t> (hydrogen, lithium and deuterium vs uranium &amp; plutonium) </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281678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76564218-C366-A842-AD41-FEE21ADF104F}"/>
              </a:ext>
            </a:extLst>
          </p:cNvPr>
          <p:cNvSpPr txBox="1"/>
          <p:nvPr/>
        </p:nvSpPr>
        <p:spPr>
          <a:xfrm>
            <a:off x="585621" y="2951134"/>
            <a:ext cx="10245289" cy="34163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energy</a:t>
            </a:r>
            <a:r>
              <a:rPr lang="en-US" dirty="0">
                <a:solidFill>
                  <a:schemeClr val="tx1">
                    <a:lumMod val="75000"/>
                    <a:lumOff val="25000"/>
                  </a:schemeClr>
                </a:solidFill>
                <a:latin typeface="+mj-lt"/>
              </a:rPr>
              <a:t>: 4 times more energy per unit mass than fission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Less nuclear </a:t>
            </a:r>
            <a:r>
              <a:rPr lang="en-US" b="1" dirty="0">
                <a:solidFill>
                  <a:schemeClr val="tx1">
                    <a:lumMod val="75000"/>
                    <a:lumOff val="25000"/>
                  </a:schemeClr>
                </a:solidFill>
                <a:latin typeface="+mj-lt"/>
              </a:rPr>
              <a:t>waste</a:t>
            </a:r>
            <a:r>
              <a:rPr lang="en-US" dirty="0">
                <a:solidFill>
                  <a:schemeClr val="tx1">
                    <a:lumMod val="75000"/>
                    <a:lumOff val="25000"/>
                  </a:schemeClr>
                </a:solidFill>
                <a:latin typeface="+mj-lt"/>
              </a:rPr>
              <a:t>: main by-product is helium. Other materials used can be recycled within 100 years</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More </a:t>
            </a:r>
            <a:r>
              <a:rPr lang="en-US" b="1" dirty="0">
                <a:solidFill>
                  <a:schemeClr val="tx1">
                    <a:lumMod val="75000"/>
                    <a:lumOff val="25000"/>
                  </a:schemeClr>
                </a:solidFill>
                <a:latin typeface="+mj-lt"/>
              </a:rPr>
              <a:t>secure</a:t>
            </a:r>
            <a:r>
              <a:rPr lang="en-US" dirty="0">
                <a:solidFill>
                  <a:schemeClr val="tx1">
                    <a:lumMod val="75000"/>
                    <a:lumOff val="25000"/>
                  </a:schemeClr>
                </a:solidFill>
                <a:latin typeface="+mj-lt"/>
              </a:rPr>
              <a:t>: you can’t make a nuclear weapon with the fuel</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Safer</a:t>
            </a:r>
            <a:r>
              <a:rPr lang="en-US" dirty="0">
                <a:solidFill>
                  <a:schemeClr val="tx1">
                    <a:lumMod val="75000"/>
                    <a:lumOff val="25000"/>
                  </a:schemeClr>
                </a:solidFill>
                <a:latin typeface="+mj-lt"/>
              </a:rPr>
              <a:t>: meltdowns are impossible (less fuel, no chain reaction)</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Similar </a:t>
            </a:r>
            <a:r>
              <a:rPr lang="en-US" b="1" dirty="0">
                <a:solidFill>
                  <a:schemeClr val="tx1">
                    <a:lumMod val="75000"/>
                    <a:lumOff val="25000"/>
                  </a:schemeClr>
                </a:solidFill>
                <a:latin typeface="+mj-lt"/>
              </a:rPr>
              <a:t>cost</a:t>
            </a:r>
            <a:r>
              <a:rPr lang="en-US" dirty="0">
                <a:solidFill>
                  <a:schemeClr val="tx1">
                    <a:lumMod val="75000"/>
                    <a:lumOff val="25000"/>
                  </a:schemeClr>
                </a:solidFill>
                <a:latin typeface="+mj-lt"/>
              </a:rPr>
              <a:t> per kWh</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Fuel is </a:t>
            </a:r>
            <a:r>
              <a:rPr lang="en-US" b="1" dirty="0">
                <a:solidFill>
                  <a:schemeClr val="tx1">
                    <a:lumMod val="75000"/>
                    <a:lumOff val="25000"/>
                  </a:schemeClr>
                </a:solidFill>
                <a:latin typeface="+mj-lt"/>
              </a:rPr>
              <a:t>abundant</a:t>
            </a:r>
            <a:r>
              <a:rPr lang="en-US" dirty="0">
                <a:solidFill>
                  <a:schemeClr val="tx1">
                    <a:lumMod val="75000"/>
                    <a:lumOff val="25000"/>
                  </a:schemeClr>
                </a:solidFill>
                <a:latin typeface="+mj-lt"/>
              </a:rPr>
              <a:t> (hydrogen, lithium and deuterium vs uranium &amp; plutonium) </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
        <p:nvSpPr>
          <p:cNvPr id="4" name="TextBox 3">
            <a:extLst>
              <a:ext uri="{FF2B5EF4-FFF2-40B4-BE49-F238E27FC236}">
                <a16:creationId xmlns:a16="http://schemas.microsoft.com/office/drawing/2014/main" id="{438BFC42-3E90-BC4A-98B1-45382F07FD25}"/>
              </a:ext>
            </a:extLst>
          </p:cNvPr>
          <p:cNvSpPr txBox="1"/>
          <p:nvPr/>
        </p:nvSpPr>
        <p:spPr>
          <a:xfrm>
            <a:off x="7803931" y="4765588"/>
            <a:ext cx="3599209" cy="430887"/>
          </a:xfrm>
          <a:prstGeom prst="rect">
            <a:avLst/>
          </a:prstGeom>
          <a:noFill/>
          <a:ln>
            <a:solidFill>
              <a:srgbClr val="AB0000"/>
            </a:solidFill>
          </a:ln>
        </p:spPr>
        <p:txBody>
          <a:bodyPr wrap="square" rtlCol="0">
            <a:spAutoFit/>
          </a:bodyPr>
          <a:lstStyle/>
          <a:p>
            <a:r>
              <a:rPr lang="en-US" sz="2200" dirty="0">
                <a:latin typeface="+mj-lt"/>
              </a:rPr>
              <a:t>But: it’s hard to get to work!</a:t>
            </a:r>
          </a:p>
        </p:txBody>
      </p:sp>
    </p:spTree>
    <p:extLst>
      <p:ext uri="{BB962C8B-B14F-4D97-AF65-F5344CB8AC3E}">
        <p14:creationId xmlns:p14="http://schemas.microsoft.com/office/powerpoint/2010/main" val="3545360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How does a nuclear fusion reactor compare to other energy sources? </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graphicFrame>
        <p:nvGraphicFramePr>
          <p:cNvPr id="3" name="Table 2">
            <a:extLst>
              <a:ext uri="{FF2B5EF4-FFF2-40B4-BE49-F238E27FC236}">
                <a16:creationId xmlns:a16="http://schemas.microsoft.com/office/drawing/2014/main" id="{B6CD0C83-8B67-0140-8925-37E358641A39}"/>
              </a:ext>
            </a:extLst>
          </p:cNvPr>
          <p:cNvGraphicFramePr>
            <a:graphicFrameLocks noGrp="1"/>
          </p:cNvGraphicFramePr>
          <p:nvPr>
            <p:extLst>
              <p:ext uri="{D42A27DB-BD31-4B8C-83A1-F6EECF244321}">
                <p14:modId xmlns:p14="http://schemas.microsoft.com/office/powerpoint/2010/main" val="3182774494"/>
              </p:ext>
            </p:extLst>
          </p:nvPr>
        </p:nvGraphicFramePr>
        <p:xfrm>
          <a:off x="488072" y="1007369"/>
          <a:ext cx="11098990" cy="4018470"/>
        </p:xfrm>
        <a:graphic>
          <a:graphicData uri="http://schemas.openxmlformats.org/drawingml/2006/table">
            <a:tbl>
              <a:tblPr firstRow="1" bandRow="1">
                <a:tableStyleId>{5C22544A-7EE6-4342-B048-85BDC9FD1C3A}</a:tableStyleId>
              </a:tblPr>
              <a:tblGrid>
                <a:gridCol w="1654508">
                  <a:extLst>
                    <a:ext uri="{9D8B030D-6E8A-4147-A177-3AD203B41FA5}">
                      <a16:colId xmlns:a16="http://schemas.microsoft.com/office/drawing/2014/main" val="1544015682"/>
                    </a:ext>
                  </a:extLst>
                </a:gridCol>
                <a:gridCol w="1654508">
                  <a:extLst>
                    <a:ext uri="{9D8B030D-6E8A-4147-A177-3AD203B41FA5}">
                      <a16:colId xmlns:a16="http://schemas.microsoft.com/office/drawing/2014/main" val="1743787281"/>
                    </a:ext>
                  </a:extLst>
                </a:gridCol>
                <a:gridCol w="1641356">
                  <a:extLst>
                    <a:ext uri="{9D8B030D-6E8A-4147-A177-3AD203B41FA5}">
                      <a16:colId xmlns:a16="http://schemas.microsoft.com/office/drawing/2014/main" val="2897624464"/>
                    </a:ext>
                  </a:extLst>
                </a:gridCol>
                <a:gridCol w="2017987">
                  <a:extLst>
                    <a:ext uri="{9D8B030D-6E8A-4147-A177-3AD203B41FA5}">
                      <a16:colId xmlns:a16="http://schemas.microsoft.com/office/drawing/2014/main" val="4047606743"/>
                    </a:ext>
                  </a:extLst>
                </a:gridCol>
                <a:gridCol w="2064281">
                  <a:extLst>
                    <a:ext uri="{9D8B030D-6E8A-4147-A177-3AD203B41FA5}">
                      <a16:colId xmlns:a16="http://schemas.microsoft.com/office/drawing/2014/main" val="2154312293"/>
                    </a:ext>
                  </a:extLst>
                </a:gridCol>
                <a:gridCol w="2066350">
                  <a:extLst>
                    <a:ext uri="{9D8B030D-6E8A-4147-A177-3AD203B41FA5}">
                      <a16:colId xmlns:a16="http://schemas.microsoft.com/office/drawing/2014/main" val="4092601368"/>
                    </a:ext>
                  </a:extLst>
                </a:gridCol>
              </a:tblGrid>
              <a:tr h="851634">
                <a:tc>
                  <a:txBody>
                    <a:bodyPr/>
                    <a:lstStyle/>
                    <a:p>
                      <a:r>
                        <a:rPr lang="en-US" dirty="0">
                          <a:latin typeface="+mj-lt"/>
                        </a:rPr>
                        <a:t>Technology</a:t>
                      </a:r>
                    </a:p>
                  </a:txBody>
                  <a:tcPr/>
                </a:tc>
                <a:tc>
                  <a:txBody>
                    <a:bodyPr/>
                    <a:lstStyle/>
                    <a:p>
                      <a:r>
                        <a:rPr lang="en-US" dirty="0">
                          <a:latin typeface="+mj-lt"/>
                        </a:rPr>
                        <a:t>$ / MWh (LCOE) (**)</a:t>
                      </a:r>
                    </a:p>
                  </a:txBody>
                  <a:tcPr/>
                </a:tc>
                <a:tc>
                  <a:txBody>
                    <a:bodyPr/>
                    <a:lstStyle/>
                    <a:p>
                      <a:endParaRPr lang="en-US"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124369251"/>
                  </a:ext>
                </a:extLst>
              </a:tr>
              <a:tr h="596144">
                <a:tc>
                  <a:txBody>
                    <a:bodyPr/>
                    <a:lstStyle/>
                    <a:p>
                      <a:r>
                        <a:rPr lang="en-US" dirty="0">
                          <a:latin typeface="+mj-lt"/>
                        </a:rPr>
                        <a:t>Nuclear fusion</a:t>
                      </a:r>
                      <a:br>
                        <a:rPr lang="en-US" dirty="0">
                          <a:latin typeface="+mj-lt"/>
                        </a:rPr>
                      </a:br>
                      <a:r>
                        <a:rPr lang="en-US" dirty="0">
                          <a:latin typeface="+mj-lt"/>
                        </a:rPr>
                        <a:t>(*)</a:t>
                      </a:r>
                    </a:p>
                  </a:txBody>
                  <a:tcPr>
                    <a:solidFill>
                      <a:schemeClr val="bg1"/>
                    </a:solidFill>
                  </a:tcPr>
                </a:tc>
                <a:tc>
                  <a:txBody>
                    <a:bodyPr/>
                    <a:lstStyle/>
                    <a:p>
                      <a:r>
                        <a:rPr lang="en-US" dirty="0">
                          <a:latin typeface="+mj-lt"/>
                        </a:rPr>
                        <a:t>117 </a:t>
                      </a:r>
                    </a:p>
                  </a:txBody>
                  <a:tcPr>
                    <a:solidFill>
                      <a:schemeClr val="bg1"/>
                    </a:solidFill>
                  </a:tcPr>
                </a:tc>
                <a:tc>
                  <a:txBody>
                    <a:bodyPr/>
                    <a:lstStyle/>
                    <a:p>
                      <a:endParaRPr lang="en-US" b="1" dirty="0">
                        <a:solidFill>
                          <a:srgbClr val="00B050"/>
                        </a:solidFill>
                        <a:latin typeface="+mj-lt"/>
                      </a:endParaRPr>
                    </a:p>
                  </a:txBody>
                  <a:tcPr>
                    <a:solidFill>
                      <a:schemeClr val="bg1"/>
                    </a:solidFill>
                  </a:tcPr>
                </a:tc>
                <a:tc>
                  <a:txBody>
                    <a:bodyPr/>
                    <a:lstStyle/>
                    <a:p>
                      <a:endParaRPr lang="en-US" baseline="30000" dirty="0">
                        <a:latin typeface="+mj-lt"/>
                      </a:endParaRP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b="1" dirty="0">
                        <a:solidFill>
                          <a:srgbClr val="C00000"/>
                        </a:solidFill>
                        <a:latin typeface="+mj-lt"/>
                      </a:endParaRPr>
                    </a:p>
                  </a:txBody>
                  <a:tcPr>
                    <a:solidFill>
                      <a:schemeClr val="bg1"/>
                    </a:solidFill>
                  </a:tcPr>
                </a:tc>
                <a:extLst>
                  <a:ext uri="{0D108BD9-81ED-4DB2-BD59-A6C34878D82A}">
                    <a16:rowId xmlns:a16="http://schemas.microsoft.com/office/drawing/2014/main" val="1850352804"/>
                  </a:ext>
                </a:extLst>
              </a:tr>
              <a:tr h="694794">
                <a:tc>
                  <a:txBody>
                    <a:bodyPr/>
                    <a:lstStyle/>
                    <a:p>
                      <a:r>
                        <a:rPr lang="en-US" dirty="0">
                          <a:latin typeface="+mj-lt"/>
                        </a:rPr>
                        <a:t>Onshore wind</a:t>
                      </a:r>
                    </a:p>
                  </a:txBody>
                  <a:tcPr>
                    <a:solidFill>
                      <a:schemeClr val="bg1"/>
                    </a:solidFill>
                  </a:tcPr>
                </a:tc>
                <a:tc>
                  <a:txBody>
                    <a:bodyPr/>
                    <a:lstStyle/>
                    <a:p>
                      <a:r>
                        <a:rPr lang="en-US" dirty="0">
                          <a:latin typeface="+mj-lt"/>
                        </a:rPr>
                        <a:t>114</a:t>
                      </a: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baseline="30000" dirty="0">
                        <a:latin typeface="+mj-lt"/>
                      </a:endParaRP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4046310599"/>
                  </a:ext>
                </a:extLst>
              </a:tr>
              <a:tr h="610654">
                <a:tc>
                  <a:txBody>
                    <a:bodyPr/>
                    <a:lstStyle/>
                    <a:p>
                      <a:r>
                        <a:rPr lang="en-US" dirty="0">
                          <a:latin typeface="+mj-lt"/>
                        </a:rPr>
                        <a:t>Solar</a:t>
                      </a:r>
                    </a:p>
                  </a:txBody>
                  <a:tcPr>
                    <a:solidFill>
                      <a:schemeClr val="bg1"/>
                    </a:solidFill>
                  </a:tcPr>
                </a:tc>
                <a:tc>
                  <a:txBody>
                    <a:bodyPr/>
                    <a:lstStyle/>
                    <a:p>
                      <a:r>
                        <a:rPr lang="en-US" dirty="0">
                          <a:latin typeface="+mj-lt"/>
                        </a:rPr>
                        <a:t>162</a:t>
                      </a: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baseline="30000" dirty="0">
                        <a:latin typeface="+mj-lt"/>
                      </a:endParaRP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1886080785"/>
                  </a:ext>
                </a:extLst>
              </a:tr>
              <a:tr h="610654">
                <a:tc>
                  <a:txBody>
                    <a:bodyPr/>
                    <a:lstStyle/>
                    <a:p>
                      <a:r>
                        <a:rPr lang="en-US" dirty="0">
                          <a:latin typeface="+mj-lt"/>
                        </a:rPr>
                        <a:t>Natural gas</a:t>
                      </a:r>
                    </a:p>
                  </a:txBody>
                  <a:tcPr/>
                </a:tc>
                <a:tc>
                  <a:txBody>
                    <a:bodyPr/>
                    <a:lstStyle/>
                    <a:p>
                      <a:r>
                        <a:rPr lang="en-US" dirty="0">
                          <a:latin typeface="+mj-lt"/>
                        </a:rPr>
                        <a:t>103</a:t>
                      </a:r>
                    </a:p>
                  </a:txBody>
                  <a:tcPr/>
                </a:tc>
                <a:tc>
                  <a:txBody>
                    <a:bodyPr/>
                    <a:lstStyle/>
                    <a:p>
                      <a:endParaRPr lang="en-US" dirty="0">
                        <a:latin typeface="+mj-lt"/>
                      </a:endParaRPr>
                    </a:p>
                  </a:txBody>
                  <a:tcPr/>
                </a:tc>
                <a:tc>
                  <a:txBody>
                    <a:bodyPr/>
                    <a:lstStyle/>
                    <a:p>
                      <a:endParaRPr lang="en-US" baseline="30000"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230455276"/>
                  </a:ext>
                </a:extLst>
              </a:tr>
              <a:tr h="610654">
                <a:tc>
                  <a:txBody>
                    <a:bodyPr/>
                    <a:lstStyle/>
                    <a:p>
                      <a:r>
                        <a:rPr lang="en-US" dirty="0">
                          <a:latin typeface="+mj-lt"/>
                        </a:rPr>
                        <a:t>Coal</a:t>
                      </a:r>
                    </a:p>
                  </a:txBody>
                  <a:tcPr/>
                </a:tc>
                <a:tc>
                  <a:txBody>
                    <a:bodyPr/>
                    <a:lstStyle/>
                    <a:p>
                      <a:r>
                        <a:rPr lang="en-US" dirty="0">
                          <a:latin typeface="+mj-lt"/>
                        </a:rPr>
                        <a:t>93</a:t>
                      </a:r>
                    </a:p>
                  </a:txBody>
                  <a:tcPr/>
                </a:tc>
                <a:tc>
                  <a:txBody>
                    <a:bodyPr/>
                    <a:lstStyle/>
                    <a:p>
                      <a:endParaRPr lang="en-US" dirty="0">
                        <a:latin typeface="+mj-lt"/>
                      </a:endParaRPr>
                    </a:p>
                  </a:txBody>
                  <a:tcPr/>
                </a:tc>
                <a:tc>
                  <a:txBody>
                    <a:bodyPr/>
                    <a:lstStyle/>
                    <a:p>
                      <a:endParaRPr lang="en-US" baseline="30000"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929126618"/>
                  </a:ext>
                </a:extLst>
              </a:tr>
            </a:tbl>
          </a:graphicData>
        </a:graphic>
      </p:graphicFrame>
      <p:sp>
        <p:nvSpPr>
          <p:cNvPr id="7" name="TextBox 6">
            <a:extLst>
              <a:ext uri="{FF2B5EF4-FFF2-40B4-BE49-F238E27FC236}">
                <a16:creationId xmlns:a16="http://schemas.microsoft.com/office/drawing/2014/main" id="{06B51DD8-A1AD-6543-828B-2BFC7D6F92BA}"/>
              </a:ext>
            </a:extLst>
          </p:cNvPr>
          <p:cNvSpPr txBox="1"/>
          <p:nvPr/>
        </p:nvSpPr>
        <p:spPr>
          <a:xfrm>
            <a:off x="6096000" y="5234828"/>
            <a:ext cx="6011517" cy="923330"/>
          </a:xfrm>
          <a:prstGeom prst="rect">
            <a:avLst/>
          </a:prstGeom>
          <a:noFill/>
        </p:spPr>
        <p:txBody>
          <a:bodyPr wrap="none" rtlCol="0">
            <a:spAutoFit/>
          </a:bodyPr>
          <a:lstStyle/>
          <a:p>
            <a:r>
              <a:rPr lang="en-US" dirty="0">
                <a:latin typeface="+mj-lt"/>
              </a:rPr>
              <a:t>S. </a:t>
            </a:r>
            <a:r>
              <a:rPr lang="en-US" dirty="0" err="1">
                <a:latin typeface="+mj-lt"/>
              </a:rPr>
              <a:t>Entler</a:t>
            </a:r>
            <a:r>
              <a:rPr lang="en-US" dirty="0">
                <a:latin typeface="+mj-lt"/>
              </a:rPr>
              <a:t> et. al., Energy 152 (2018)</a:t>
            </a:r>
          </a:p>
          <a:p>
            <a:r>
              <a:rPr lang="en-US" dirty="0">
                <a:latin typeface="+mj-lt"/>
                <a:hlinkClick r:id="rId3"/>
              </a:rPr>
              <a:t>https://ourworldindata.org/scale-for-electricity</a:t>
            </a:r>
            <a:endParaRPr lang="en-US" dirty="0">
              <a:latin typeface="+mj-lt"/>
            </a:endParaRPr>
          </a:p>
          <a:p>
            <a:r>
              <a:rPr lang="en-US" dirty="0">
                <a:latin typeface="+mj-lt"/>
              </a:rPr>
              <a:t>https://</a:t>
            </a:r>
            <a:r>
              <a:rPr lang="en-US" dirty="0" err="1">
                <a:latin typeface="+mj-lt"/>
              </a:rPr>
              <a:t>www.eia.gov</a:t>
            </a:r>
            <a:r>
              <a:rPr lang="en-US" dirty="0">
                <a:latin typeface="+mj-lt"/>
              </a:rPr>
              <a:t>/</a:t>
            </a:r>
            <a:r>
              <a:rPr lang="en-US" dirty="0" err="1">
                <a:latin typeface="+mj-lt"/>
              </a:rPr>
              <a:t>todayinenergy</a:t>
            </a:r>
            <a:r>
              <a:rPr lang="en-US" dirty="0">
                <a:latin typeface="+mj-lt"/>
              </a:rPr>
              <a:t>/</a:t>
            </a:r>
            <a:r>
              <a:rPr lang="en-US" dirty="0" err="1">
                <a:latin typeface="+mj-lt"/>
              </a:rPr>
              <a:t>detail.php?id</a:t>
            </a:r>
            <a:r>
              <a:rPr lang="en-US" dirty="0">
                <a:latin typeface="+mj-lt"/>
              </a:rPr>
              <a:t>=34172#tab1</a:t>
            </a:r>
          </a:p>
        </p:txBody>
      </p:sp>
      <p:sp>
        <p:nvSpPr>
          <p:cNvPr id="4" name="TextBox 3">
            <a:extLst>
              <a:ext uri="{FF2B5EF4-FFF2-40B4-BE49-F238E27FC236}">
                <a16:creationId xmlns:a16="http://schemas.microsoft.com/office/drawing/2014/main" id="{3213241F-DDB1-8948-A97F-64F69D11E440}"/>
              </a:ext>
            </a:extLst>
          </p:cNvPr>
          <p:cNvSpPr txBox="1"/>
          <p:nvPr/>
        </p:nvSpPr>
        <p:spPr>
          <a:xfrm>
            <a:off x="488072" y="5619490"/>
            <a:ext cx="4326826" cy="646331"/>
          </a:xfrm>
          <a:prstGeom prst="rect">
            <a:avLst/>
          </a:prstGeom>
          <a:noFill/>
        </p:spPr>
        <p:txBody>
          <a:bodyPr wrap="none" rtlCol="0">
            <a:spAutoFit/>
          </a:bodyPr>
          <a:lstStyle/>
          <a:p>
            <a:r>
              <a:rPr lang="en-US" dirty="0">
                <a:latin typeface="+mj-lt"/>
              </a:rPr>
              <a:t>(*) For DEM02 model (ITER version 2)</a:t>
            </a:r>
          </a:p>
          <a:p>
            <a:r>
              <a:rPr lang="en-US" dirty="0">
                <a:latin typeface="+mj-lt"/>
              </a:rPr>
              <a:t>(**) average costs – doesn’t include variance</a:t>
            </a:r>
          </a:p>
        </p:txBody>
      </p:sp>
    </p:spTree>
    <p:extLst>
      <p:ext uri="{BB962C8B-B14F-4D97-AF65-F5344CB8AC3E}">
        <p14:creationId xmlns:p14="http://schemas.microsoft.com/office/powerpoint/2010/main" val="2340125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How does a nuclear fusion reactor compare to other energy sources? </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graphicFrame>
        <p:nvGraphicFramePr>
          <p:cNvPr id="3" name="Table 2">
            <a:extLst>
              <a:ext uri="{FF2B5EF4-FFF2-40B4-BE49-F238E27FC236}">
                <a16:creationId xmlns:a16="http://schemas.microsoft.com/office/drawing/2014/main" id="{B6CD0C83-8B67-0140-8925-37E358641A39}"/>
              </a:ext>
            </a:extLst>
          </p:cNvPr>
          <p:cNvGraphicFramePr>
            <a:graphicFrameLocks noGrp="1"/>
          </p:cNvGraphicFramePr>
          <p:nvPr>
            <p:extLst>
              <p:ext uri="{D42A27DB-BD31-4B8C-83A1-F6EECF244321}">
                <p14:modId xmlns:p14="http://schemas.microsoft.com/office/powerpoint/2010/main" val="2326416742"/>
              </p:ext>
            </p:extLst>
          </p:nvPr>
        </p:nvGraphicFramePr>
        <p:xfrm>
          <a:off x="488072" y="1007369"/>
          <a:ext cx="11098990" cy="4018470"/>
        </p:xfrm>
        <a:graphic>
          <a:graphicData uri="http://schemas.openxmlformats.org/drawingml/2006/table">
            <a:tbl>
              <a:tblPr firstRow="1" bandRow="1">
                <a:tableStyleId>{5C22544A-7EE6-4342-B048-85BDC9FD1C3A}</a:tableStyleId>
              </a:tblPr>
              <a:tblGrid>
                <a:gridCol w="1654508">
                  <a:extLst>
                    <a:ext uri="{9D8B030D-6E8A-4147-A177-3AD203B41FA5}">
                      <a16:colId xmlns:a16="http://schemas.microsoft.com/office/drawing/2014/main" val="1544015682"/>
                    </a:ext>
                  </a:extLst>
                </a:gridCol>
                <a:gridCol w="1654508">
                  <a:extLst>
                    <a:ext uri="{9D8B030D-6E8A-4147-A177-3AD203B41FA5}">
                      <a16:colId xmlns:a16="http://schemas.microsoft.com/office/drawing/2014/main" val="1743787281"/>
                    </a:ext>
                  </a:extLst>
                </a:gridCol>
                <a:gridCol w="1641356">
                  <a:extLst>
                    <a:ext uri="{9D8B030D-6E8A-4147-A177-3AD203B41FA5}">
                      <a16:colId xmlns:a16="http://schemas.microsoft.com/office/drawing/2014/main" val="2897624464"/>
                    </a:ext>
                  </a:extLst>
                </a:gridCol>
                <a:gridCol w="2017987">
                  <a:extLst>
                    <a:ext uri="{9D8B030D-6E8A-4147-A177-3AD203B41FA5}">
                      <a16:colId xmlns:a16="http://schemas.microsoft.com/office/drawing/2014/main" val="4047606743"/>
                    </a:ext>
                  </a:extLst>
                </a:gridCol>
                <a:gridCol w="2064281">
                  <a:extLst>
                    <a:ext uri="{9D8B030D-6E8A-4147-A177-3AD203B41FA5}">
                      <a16:colId xmlns:a16="http://schemas.microsoft.com/office/drawing/2014/main" val="2154312293"/>
                    </a:ext>
                  </a:extLst>
                </a:gridCol>
                <a:gridCol w="2066350">
                  <a:extLst>
                    <a:ext uri="{9D8B030D-6E8A-4147-A177-3AD203B41FA5}">
                      <a16:colId xmlns:a16="http://schemas.microsoft.com/office/drawing/2014/main" val="4092601368"/>
                    </a:ext>
                  </a:extLst>
                </a:gridCol>
              </a:tblGrid>
              <a:tr h="851634">
                <a:tc>
                  <a:txBody>
                    <a:bodyPr/>
                    <a:lstStyle/>
                    <a:p>
                      <a:r>
                        <a:rPr lang="en-US" dirty="0">
                          <a:latin typeface="+mj-lt"/>
                        </a:rPr>
                        <a:t>Technology</a:t>
                      </a:r>
                    </a:p>
                  </a:txBody>
                  <a:tcPr/>
                </a:tc>
                <a:tc>
                  <a:txBody>
                    <a:bodyPr/>
                    <a:lstStyle/>
                    <a:p>
                      <a:r>
                        <a:rPr lang="en-US" dirty="0">
                          <a:latin typeface="+mj-lt"/>
                        </a:rPr>
                        <a:t>$ / MWh (LCOE) (**)</a:t>
                      </a:r>
                    </a:p>
                  </a:txBody>
                  <a:tcPr/>
                </a:tc>
                <a:tc>
                  <a:txBody>
                    <a:bodyPr/>
                    <a:lstStyle/>
                    <a:p>
                      <a:r>
                        <a:rPr lang="en-US" dirty="0">
                          <a:latin typeface="+mj-lt"/>
                        </a:rPr>
                        <a:t>External cost $ / MWh (**)</a:t>
                      </a:r>
                    </a:p>
                  </a:txBody>
                  <a:tcPr/>
                </a:tc>
                <a:tc>
                  <a:txBody>
                    <a:bodyPr/>
                    <a:lstStyle/>
                    <a:p>
                      <a:endParaRPr lang="en-US"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124369251"/>
                  </a:ext>
                </a:extLst>
              </a:tr>
              <a:tr h="596144">
                <a:tc>
                  <a:txBody>
                    <a:bodyPr/>
                    <a:lstStyle/>
                    <a:p>
                      <a:r>
                        <a:rPr lang="en-US" dirty="0">
                          <a:latin typeface="+mj-lt"/>
                        </a:rPr>
                        <a:t>Nuclear fusion</a:t>
                      </a:r>
                      <a:br>
                        <a:rPr lang="en-US" dirty="0">
                          <a:latin typeface="+mj-lt"/>
                        </a:rPr>
                      </a:br>
                      <a:r>
                        <a:rPr lang="en-US" dirty="0">
                          <a:latin typeface="+mj-lt"/>
                        </a:rPr>
                        <a:t>(*)</a:t>
                      </a:r>
                    </a:p>
                  </a:txBody>
                  <a:tcPr>
                    <a:solidFill>
                      <a:schemeClr val="bg1"/>
                    </a:solidFill>
                  </a:tcPr>
                </a:tc>
                <a:tc>
                  <a:txBody>
                    <a:bodyPr/>
                    <a:lstStyle/>
                    <a:p>
                      <a:r>
                        <a:rPr lang="en-US" dirty="0">
                          <a:latin typeface="+mj-lt"/>
                        </a:rPr>
                        <a:t>117 </a:t>
                      </a:r>
                    </a:p>
                  </a:txBody>
                  <a:tcPr>
                    <a:solidFill>
                      <a:schemeClr val="bg1"/>
                    </a:solidFill>
                  </a:tcPr>
                </a:tc>
                <a:tc>
                  <a:txBody>
                    <a:bodyPr/>
                    <a:lstStyle/>
                    <a:p>
                      <a:r>
                        <a:rPr lang="en-US" b="1" dirty="0">
                          <a:solidFill>
                            <a:srgbClr val="00B050"/>
                          </a:solidFill>
                          <a:latin typeface="+mj-lt"/>
                        </a:rPr>
                        <a:t>1</a:t>
                      </a:r>
                    </a:p>
                  </a:txBody>
                  <a:tcPr>
                    <a:solidFill>
                      <a:schemeClr val="bg1"/>
                    </a:solidFill>
                  </a:tcPr>
                </a:tc>
                <a:tc>
                  <a:txBody>
                    <a:bodyPr/>
                    <a:lstStyle/>
                    <a:p>
                      <a:endParaRPr lang="en-US" baseline="30000" dirty="0">
                        <a:latin typeface="+mj-lt"/>
                      </a:endParaRP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b="1" dirty="0">
                        <a:solidFill>
                          <a:srgbClr val="C00000"/>
                        </a:solidFill>
                        <a:latin typeface="+mj-lt"/>
                      </a:endParaRPr>
                    </a:p>
                  </a:txBody>
                  <a:tcPr>
                    <a:solidFill>
                      <a:schemeClr val="bg1"/>
                    </a:solidFill>
                  </a:tcPr>
                </a:tc>
                <a:extLst>
                  <a:ext uri="{0D108BD9-81ED-4DB2-BD59-A6C34878D82A}">
                    <a16:rowId xmlns:a16="http://schemas.microsoft.com/office/drawing/2014/main" val="1850352804"/>
                  </a:ext>
                </a:extLst>
              </a:tr>
              <a:tr h="694794">
                <a:tc>
                  <a:txBody>
                    <a:bodyPr/>
                    <a:lstStyle/>
                    <a:p>
                      <a:r>
                        <a:rPr lang="en-US" dirty="0">
                          <a:latin typeface="+mj-lt"/>
                        </a:rPr>
                        <a:t>Onshore wind</a:t>
                      </a:r>
                    </a:p>
                  </a:txBody>
                  <a:tcPr>
                    <a:solidFill>
                      <a:schemeClr val="bg1"/>
                    </a:solidFill>
                  </a:tcPr>
                </a:tc>
                <a:tc>
                  <a:txBody>
                    <a:bodyPr/>
                    <a:lstStyle/>
                    <a:p>
                      <a:r>
                        <a:rPr lang="en-US" dirty="0">
                          <a:latin typeface="+mj-lt"/>
                        </a:rPr>
                        <a:t>114</a:t>
                      </a:r>
                    </a:p>
                  </a:txBody>
                  <a:tcPr>
                    <a:solidFill>
                      <a:schemeClr val="bg1"/>
                    </a:solidFill>
                  </a:tcPr>
                </a:tc>
                <a:tc>
                  <a:txBody>
                    <a:bodyPr/>
                    <a:lstStyle/>
                    <a:p>
                      <a:r>
                        <a:rPr lang="en-US" dirty="0">
                          <a:latin typeface="+mj-lt"/>
                        </a:rPr>
                        <a:t>4.7</a:t>
                      </a:r>
                    </a:p>
                  </a:txBody>
                  <a:tcPr>
                    <a:solidFill>
                      <a:schemeClr val="bg1"/>
                    </a:solidFill>
                  </a:tcPr>
                </a:tc>
                <a:tc>
                  <a:txBody>
                    <a:bodyPr/>
                    <a:lstStyle/>
                    <a:p>
                      <a:endParaRPr lang="en-US" baseline="30000" dirty="0">
                        <a:latin typeface="+mj-lt"/>
                      </a:endParaRP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4046310599"/>
                  </a:ext>
                </a:extLst>
              </a:tr>
              <a:tr h="610654">
                <a:tc>
                  <a:txBody>
                    <a:bodyPr/>
                    <a:lstStyle/>
                    <a:p>
                      <a:r>
                        <a:rPr lang="en-US" dirty="0">
                          <a:latin typeface="+mj-lt"/>
                        </a:rPr>
                        <a:t>Solar</a:t>
                      </a:r>
                    </a:p>
                  </a:txBody>
                  <a:tcPr>
                    <a:solidFill>
                      <a:schemeClr val="bg1"/>
                    </a:solidFill>
                  </a:tcPr>
                </a:tc>
                <a:tc>
                  <a:txBody>
                    <a:bodyPr/>
                    <a:lstStyle/>
                    <a:p>
                      <a:r>
                        <a:rPr lang="en-US" dirty="0">
                          <a:latin typeface="+mj-lt"/>
                        </a:rPr>
                        <a:t>162</a:t>
                      </a:r>
                    </a:p>
                  </a:txBody>
                  <a:tcPr>
                    <a:solidFill>
                      <a:schemeClr val="bg1"/>
                    </a:solidFill>
                  </a:tcPr>
                </a:tc>
                <a:tc>
                  <a:txBody>
                    <a:bodyPr/>
                    <a:lstStyle/>
                    <a:p>
                      <a:r>
                        <a:rPr lang="en-US" dirty="0">
                          <a:latin typeface="+mj-lt"/>
                        </a:rPr>
                        <a:t>16</a:t>
                      </a:r>
                    </a:p>
                  </a:txBody>
                  <a:tcPr>
                    <a:solidFill>
                      <a:schemeClr val="bg1"/>
                    </a:solidFill>
                  </a:tcPr>
                </a:tc>
                <a:tc>
                  <a:txBody>
                    <a:bodyPr/>
                    <a:lstStyle/>
                    <a:p>
                      <a:endParaRPr lang="en-US" baseline="30000" dirty="0">
                        <a:latin typeface="+mj-lt"/>
                      </a:endParaRP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1886080785"/>
                  </a:ext>
                </a:extLst>
              </a:tr>
              <a:tr h="610654">
                <a:tc>
                  <a:txBody>
                    <a:bodyPr/>
                    <a:lstStyle/>
                    <a:p>
                      <a:r>
                        <a:rPr lang="en-US" dirty="0">
                          <a:latin typeface="+mj-lt"/>
                        </a:rPr>
                        <a:t>Natural gas</a:t>
                      </a:r>
                    </a:p>
                  </a:txBody>
                  <a:tcPr/>
                </a:tc>
                <a:tc>
                  <a:txBody>
                    <a:bodyPr/>
                    <a:lstStyle/>
                    <a:p>
                      <a:r>
                        <a:rPr lang="en-US" dirty="0">
                          <a:latin typeface="+mj-lt"/>
                        </a:rPr>
                        <a:t>103</a:t>
                      </a:r>
                    </a:p>
                  </a:txBody>
                  <a:tcPr/>
                </a:tc>
                <a:tc>
                  <a:txBody>
                    <a:bodyPr/>
                    <a:lstStyle/>
                    <a:p>
                      <a:r>
                        <a:rPr lang="en-US" dirty="0">
                          <a:latin typeface="+mj-lt"/>
                        </a:rPr>
                        <a:t>39</a:t>
                      </a:r>
                    </a:p>
                  </a:txBody>
                  <a:tcPr/>
                </a:tc>
                <a:tc>
                  <a:txBody>
                    <a:bodyPr/>
                    <a:lstStyle/>
                    <a:p>
                      <a:endParaRPr lang="en-US" baseline="30000"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230455276"/>
                  </a:ext>
                </a:extLst>
              </a:tr>
              <a:tr h="610654">
                <a:tc>
                  <a:txBody>
                    <a:bodyPr/>
                    <a:lstStyle/>
                    <a:p>
                      <a:r>
                        <a:rPr lang="en-US" dirty="0">
                          <a:latin typeface="+mj-lt"/>
                        </a:rPr>
                        <a:t>Coal</a:t>
                      </a:r>
                    </a:p>
                  </a:txBody>
                  <a:tcPr/>
                </a:tc>
                <a:tc>
                  <a:txBody>
                    <a:bodyPr/>
                    <a:lstStyle/>
                    <a:p>
                      <a:r>
                        <a:rPr lang="en-US" dirty="0">
                          <a:latin typeface="+mj-lt"/>
                        </a:rPr>
                        <a:t>93</a:t>
                      </a:r>
                    </a:p>
                  </a:txBody>
                  <a:tcPr/>
                </a:tc>
                <a:tc>
                  <a:txBody>
                    <a:bodyPr/>
                    <a:lstStyle/>
                    <a:p>
                      <a:r>
                        <a:rPr lang="en-US" dirty="0">
                          <a:latin typeface="+mj-lt"/>
                        </a:rPr>
                        <a:t>100</a:t>
                      </a:r>
                    </a:p>
                  </a:txBody>
                  <a:tcPr/>
                </a:tc>
                <a:tc>
                  <a:txBody>
                    <a:bodyPr/>
                    <a:lstStyle/>
                    <a:p>
                      <a:endParaRPr lang="en-US" baseline="30000" dirty="0">
                        <a:latin typeface="+mj-lt"/>
                      </a:endParaRP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929126618"/>
                  </a:ext>
                </a:extLst>
              </a:tr>
            </a:tbl>
          </a:graphicData>
        </a:graphic>
      </p:graphicFrame>
      <p:sp>
        <p:nvSpPr>
          <p:cNvPr id="7" name="TextBox 6">
            <a:extLst>
              <a:ext uri="{FF2B5EF4-FFF2-40B4-BE49-F238E27FC236}">
                <a16:creationId xmlns:a16="http://schemas.microsoft.com/office/drawing/2014/main" id="{06B51DD8-A1AD-6543-828B-2BFC7D6F92BA}"/>
              </a:ext>
            </a:extLst>
          </p:cNvPr>
          <p:cNvSpPr txBox="1"/>
          <p:nvPr/>
        </p:nvSpPr>
        <p:spPr>
          <a:xfrm>
            <a:off x="6096000" y="5234828"/>
            <a:ext cx="6011517" cy="923330"/>
          </a:xfrm>
          <a:prstGeom prst="rect">
            <a:avLst/>
          </a:prstGeom>
          <a:noFill/>
        </p:spPr>
        <p:txBody>
          <a:bodyPr wrap="none" rtlCol="0">
            <a:spAutoFit/>
          </a:bodyPr>
          <a:lstStyle/>
          <a:p>
            <a:r>
              <a:rPr lang="en-US" dirty="0">
                <a:latin typeface="+mj-lt"/>
              </a:rPr>
              <a:t>S. </a:t>
            </a:r>
            <a:r>
              <a:rPr lang="en-US" dirty="0" err="1">
                <a:latin typeface="+mj-lt"/>
              </a:rPr>
              <a:t>Entler</a:t>
            </a:r>
            <a:r>
              <a:rPr lang="en-US" dirty="0">
                <a:latin typeface="+mj-lt"/>
              </a:rPr>
              <a:t> et. al., Energy 152 (2018)</a:t>
            </a:r>
          </a:p>
          <a:p>
            <a:r>
              <a:rPr lang="en-US" dirty="0">
                <a:latin typeface="+mj-lt"/>
                <a:hlinkClick r:id="rId3"/>
              </a:rPr>
              <a:t>https://ourworldindata.org/scale-for-electricity</a:t>
            </a:r>
            <a:endParaRPr lang="en-US" dirty="0">
              <a:latin typeface="+mj-lt"/>
            </a:endParaRPr>
          </a:p>
          <a:p>
            <a:r>
              <a:rPr lang="en-US" dirty="0">
                <a:latin typeface="+mj-lt"/>
              </a:rPr>
              <a:t>https://</a:t>
            </a:r>
            <a:r>
              <a:rPr lang="en-US" dirty="0" err="1">
                <a:latin typeface="+mj-lt"/>
              </a:rPr>
              <a:t>www.eia.gov</a:t>
            </a:r>
            <a:r>
              <a:rPr lang="en-US" dirty="0">
                <a:latin typeface="+mj-lt"/>
              </a:rPr>
              <a:t>/</a:t>
            </a:r>
            <a:r>
              <a:rPr lang="en-US" dirty="0" err="1">
                <a:latin typeface="+mj-lt"/>
              </a:rPr>
              <a:t>todayinenergy</a:t>
            </a:r>
            <a:r>
              <a:rPr lang="en-US" dirty="0">
                <a:latin typeface="+mj-lt"/>
              </a:rPr>
              <a:t>/</a:t>
            </a:r>
            <a:r>
              <a:rPr lang="en-US" dirty="0" err="1">
                <a:latin typeface="+mj-lt"/>
              </a:rPr>
              <a:t>detail.php?id</a:t>
            </a:r>
            <a:r>
              <a:rPr lang="en-US" dirty="0">
                <a:latin typeface="+mj-lt"/>
              </a:rPr>
              <a:t>=34172#tab1</a:t>
            </a:r>
          </a:p>
        </p:txBody>
      </p:sp>
      <p:sp>
        <p:nvSpPr>
          <p:cNvPr id="4" name="TextBox 3">
            <a:extLst>
              <a:ext uri="{FF2B5EF4-FFF2-40B4-BE49-F238E27FC236}">
                <a16:creationId xmlns:a16="http://schemas.microsoft.com/office/drawing/2014/main" id="{3213241F-DDB1-8948-A97F-64F69D11E440}"/>
              </a:ext>
            </a:extLst>
          </p:cNvPr>
          <p:cNvSpPr txBox="1"/>
          <p:nvPr/>
        </p:nvSpPr>
        <p:spPr>
          <a:xfrm>
            <a:off x="488072" y="5619490"/>
            <a:ext cx="4326826" cy="646331"/>
          </a:xfrm>
          <a:prstGeom prst="rect">
            <a:avLst/>
          </a:prstGeom>
          <a:noFill/>
        </p:spPr>
        <p:txBody>
          <a:bodyPr wrap="none" rtlCol="0">
            <a:spAutoFit/>
          </a:bodyPr>
          <a:lstStyle/>
          <a:p>
            <a:r>
              <a:rPr lang="en-US" dirty="0">
                <a:latin typeface="+mj-lt"/>
              </a:rPr>
              <a:t>(*) For DEM02 model (ITER version 2)</a:t>
            </a:r>
          </a:p>
          <a:p>
            <a:r>
              <a:rPr lang="en-US" dirty="0">
                <a:latin typeface="+mj-lt"/>
              </a:rPr>
              <a:t>(**) average costs – doesn’t include variance</a:t>
            </a:r>
          </a:p>
        </p:txBody>
      </p:sp>
    </p:spTree>
    <p:extLst>
      <p:ext uri="{BB962C8B-B14F-4D97-AF65-F5344CB8AC3E}">
        <p14:creationId xmlns:p14="http://schemas.microsoft.com/office/powerpoint/2010/main" val="504602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How does a nuclear fusion reactor compare to other energy sources? </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graphicFrame>
        <p:nvGraphicFramePr>
          <p:cNvPr id="3" name="Table 2">
            <a:extLst>
              <a:ext uri="{FF2B5EF4-FFF2-40B4-BE49-F238E27FC236}">
                <a16:creationId xmlns:a16="http://schemas.microsoft.com/office/drawing/2014/main" id="{B6CD0C83-8B67-0140-8925-37E358641A39}"/>
              </a:ext>
            </a:extLst>
          </p:cNvPr>
          <p:cNvGraphicFramePr>
            <a:graphicFrameLocks noGrp="1"/>
          </p:cNvGraphicFramePr>
          <p:nvPr>
            <p:extLst>
              <p:ext uri="{D42A27DB-BD31-4B8C-83A1-F6EECF244321}">
                <p14:modId xmlns:p14="http://schemas.microsoft.com/office/powerpoint/2010/main" val="2066508470"/>
              </p:ext>
            </p:extLst>
          </p:nvPr>
        </p:nvGraphicFramePr>
        <p:xfrm>
          <a:off x="488072" y="1007369"/>
          <a:ext cx="11098990" cy="4081236"/>
        </p:xfrm>
        <a:graphic>
          <a:graphicData uri="http://schemas.openxmlformats.org/drawingml/2006/table">
            <a:tbl>
              <a:tblPr firstRow="1" bandRow="1">
                <a:tableStyleId>{5C22544A-7EE6-4342-B048-85BDC9FD1C3A}</a:tableStyleId>
              </a:tblPr>
              <a:tblGrid>
                <a:gridCol w="1654508">
                  <a:extLst>
                    <a:ext uri="{9D8B030D-6E8A-4147-A177-3AD203B41FA5}">
                      <a16:colId xmlns:a16="http://schemas.microsoft.com/office/drawing/2014/main" val="1544015682"/>
                    </a:ext>
                  </a:extLst>
                </a:gridCol>
                <a:gridCol w="1654508">
                  <a:extLst>
                    <a:ext uri="{9D8B030D-6E8A-4147-A177-3AD203B41FA5}">
                      <a16:colId xmlns:a16="http://schemas.microsoft.com/office/drawing/2014/main" val="1743787281"/>
                    </a:ext>
                  </a:extLst>
                </a:gridCol>
                <a:gridCol w="1641356">
                  <a:extLst>
                    <a:ext uri="{9D8B030D-6E8A-4147-A177-3AD203B41FA5}">
                      <a16:colId xmlns:a16="http://schemas.microsoft.com/office/drawing/2014/main" val="2897624464"/>
                    </a:ext>
                  </a:extLst>
                </a:gridCol>
                <a:gridCol w="2017987">
                  <a:extLst>
                    <a:ext uri="{9D8B030D-6E8A-4147-A177-3AD203B41FA5}">
                      <a16:colId xmlns:a16="http://schemas.microsoft.com/office/drawing/2014/main" val="4047606743"/>
                    </a:ext>
                  </a:extLst>
                </a:gridCol>
                <a:gridCol w="2064281">
                  <a:extLst>
                    <a:ext uri="{9D8B030D-6E8A-4147-A177-3AD203B41FA5}">
                      <a16:colId xmlns:a16="http://schemas.microsoft.com/office/drawing/2014/main" val="2154312293"/>
                    </a:ext>
                  </a:extLst>
                </a:gridCol>
                <a:gridCol w="2066350">
                  <a:extLst>
                    <a:ext uri="{9D8B030D-6E8A-4147-A177-3AD203B41FA5}">
                      <a16:colId xmlns:a16="http://schemas.microsoft.com/office/drawing/2014/main" val="4092601368"/>
                    </a:ext>
                  </a:extLst>
                </a:gridCol>
              </a:tblGrid>
              <a:tr h="851634">
                <a:tc>
                  <a:txBody>
                    <a:bodyPr/>
                    <a:lstStyle/>
                    <a:p>
                      <a:r>
                        <a:rPr lang="en-US" dirty="0">
                          <a:latin typeface="+mj-lt"/>
                        </a:rPr>
                        <a:t>Technology</a:t>
                      </a:r>
                    </a:p>
                  </a:txBody>
                  <a:tcPr/>
                </a:tc>
                <a:tc>
                  <a:txBody>
                    <a:bodyPr/>
                    <a:lstStyle/>
                    <a:p>
                      <a:r>
                        <a:rPr lang="en-US" dirty="0">
                          <a:latin typeface="+mj-lt"/>
                        </a:rPr>
                        <a:t>$ / MWh (LCOE) (**)</a:t>
                      </a:r>
                    </a:p>
                  </a:txBody>
                  <a:tcPr/>
                </a:tc>
                <a:tc>
                  <a:txBody>
                    <a:bodyPr/>
                    <a:lstStyle/>
                    <a:p>
                      <a:r>
                        <a:rPr lang="en-US" dirty="0">
                          <a:latin typeface="+mj-lt"/>
                        </a:rPr>
                        <a:t>External cost $ / MWh (**)</a:t>
                      </a:r>
                    </a:p>
                  </a:txBody>
                  <a:tcPr/>
                </a:tc>
                <a:tc>
                  <a:txBody>
                    <a:bodyPr/>
                    <a:lstStyle/>
                    <a:p>
                      <a:r>
                        <a:rPr lang="en-US" dirty="0">
                          <a:latin typeface="+mj-lt"/>
                        </a:rPr>
                        <a:t>Energy output per farm per day (MWh)</a:t>
                      </a: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124369251"/>
                  </a:ext>
                </a:extLst>
              </a:tr>
              <a:tr h="596144">
                <a:tc>
                  <a:txBody>
                    <a:bodyPr/>
                    <a:lstStyle/>
                    <a:p>
                      <a:r>
                        <a:rPr lang="en-US" dirty="0">
                          <a:latin typeface="+mj-lt"/>
                        </a:rPr>
                        <a:t>Nuclear fusion</a:t>
                      </a:r>
                      <a:br>
                        <a:rPr lang="en-US" dirty="0">
                          <a:latin typeface="+mj-lt"/>
                        </a:rPr>
                      </a:br>
                      <a:r>
                        <a:rPr lang="en-US" dirty="0">
                          <a:latin typeface="+mj-lt"/>
                        </a:rPr>
                        <a:t>(*)</a:t>
                      </a:r>
                    </a:p>
                  </a:txBody>
                  <a:tcPr>
                    <a:solidFill>
                      <a:schemeClr val="bg1"/>
                    </a:solidFill>
                  </a:tcPr>
                </a:tc>
                <a:tc>
                  <a:txBody>
                    <a:bodyPr/>
                    <a:lstStyle/>
                    <a:p>
                      <a:r>
                        <a:rPr lang="en-US" dirty="0">
                          <a:latin typeface="+mj-lt"/>
                        </a:rPr>
                        <a:t>117 </a:t>
                      </a:r>
                    </a:p>
                  </a:txBody>
                  <a:tcPr>
                    <a:solidFill>
                      <a:schemeClr val="bg1"/>
                    </a:solidFill>
                  </a:tcPr>
                </a:tc>
                <a:tc>
                  <a:txBody>
                    <a:bodyPr/>
                    <a:lstStyle/>
                    <a:p>
                      <a:r>
                        <a:rPr lang="en-US" b="1" dirty="0">
                          <a:solidFill>
                            <a:srgbClr val="00B050"/>
                          </a:solidFill>
                          <a:latin typeface="+mj-lt"/>
                        </a:rPr>
                        <a:t>1</a:t>
                      </a:r>
                    </a:p>
                  </a:txBody>
                  <a:tcPr>
                    <a:solidFill>
                      <a:schemeClr val="bg1"/>
                    </a:solidFill>
                  </a:tcPr>
                </a:tc>
                <a:tc>
                  <a:txBody>
                    <a:bodyPr/>
                    <a:lstStyle/>
                    <a:p>
                      <a:r>
                        <a:rPr lang="en-US" dirty="0">
                          <a:latin typeface="+mj-lt"/>
                        </a:rPr>
                        <a:t>2 x 10</a:t>
                      </a:r>
                      <a:r>
                        <a:rPr lang="en-US" baseline="30000" dirty="0">
                          <a:latin typeface="+mj-lt"/>
                        </a:rPr>
                        <a:t>4</a:t>
                      </a: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b="1" dirty="0">
                        <a:solidFill>
                          <a:srgbClr val="C00000"/>
                        </a:solidFill>
                        <a:latin typeface="+mj-lt"/>
                      </a:endParaRPr>
                    </a:p>
                  </a:txBody>
                  <a:tcPr>
                    <a:solidFill>
                      <a:schemeClr val="bg1"/>
                    </a:solidFill>
                  </a:tcPr>
                </a:tc>
                <a:extLst>
                  <a:ext uri="{0D108BD9-81ED-4DB2-BD59-A6C34878D82A}">
                    <a16:rowId xmlns:a16="http://schemas.microsoft.com/office/drawing/2014/main" val="1850352804"/>
                  </a:ext>
                </a:extLst>
              </a:tr>
              <a:tr h="694794">
                <a:tc>
                  <a:txBody>
                    <a:bodyPr/>
                    <a:lstStyle/>
                    <a:p>
                      <a:r>
                        <a:rPr lang="en-US" dirty="0">
                          <a:latin typeface="+mj-lt"/>
                        </a:rPr>
                        <a:t>Onshore wind</a:t>
                      </a:r>
                    </a:p>
                  </a:txBody>
                  <a:tcPr>
                    <a:solidFill>
                      <a:schemeClr val="bg1"/>
                    </a:solidFill>
                  </a:tcPr>
                </a:tc>
                <a:tc>
                  <a:txBody>
                    <a:bodyPr/>
                    <a:lstStyle/>
                    <a:p>
                      <a:r>
                        <a:rPr lang="en-US" dirty="0">
                          <a:latin typeface="+mj-lt"/>
                        </a:rPr>
                        <a:t>114</a:t>
                      </a:r>
                    </a:p>
                  </a:txBody>
                  <a:tcPr>
                    <a:solidFill>
                      <a:schemeClr val="bg1"/>
                    </a:solidFill>
                  </a:tcPr>
                </a:tc>
                <a:tc>
                  <a:txBody>
                    <a:bodyPr/>
                    <a:lstStyle/>
                    <a:p>
                      <a:r>
                        <a:rPr lang="en-US" dirty="0">
                          <a:latin typeface="+mj-lt"/>
                        </a:rPr>
                        <a:t>4.7</a:t>
                      </a:r>
                    </a:p>
                  </a:txBody>
                  <a:tcPr>
                    <a:solidFill>
                      <a:schemeClr val="bg1"/>
                    </a:solidFill>
                  </a:tcPr>
                </a:tc>
                <a:tc>
                  <a:txBody>
                    <a:bodyPr/>
                    <a:lstStyle/>
                    <a:p>
                      <a:r>
                        <a:rPr lang="en-US" dirty="0">
                          <a:latin typeface="+mj-lt"/>
                        </a:rPr>
                        <a:t>100-10</a:t>
                      </a:r>
                      <a:r>
                        <a:rPr lang="en-US" baseline="30000" dirty="0">
                          <a:latin typeface="+mj-lt"/>
                        </a:rPr>
                        <a:t>4</a:t>
                      </a: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4046310599"/>
                  </a:ext>
                </a:extLst>
              </a:tr>
              <a:tr h="610654">
                <a:tc>
                  <a:txBody>
                    <a:bodyPr/>
                    <a:lstStyle/>
                    <a:p>
                      <a:r>
                        <a:rPr lang="en-US" dirty="0">
                          <a:latin typeface="+mj-lt"/>
                        </a:rPr>
                        <a:t>Solar</a:t>
                      </a:r>
                    </a:p>
                  </a:txBody>
                  <a:tcPr>
                    <a:solidFill>
                      <a:schemeClr val="bg1"/>
                    </a:solidFill>
                  </a:tcPr>
                </a:tc>
                <a:tc>
                  <a:txBody>
                    <a:bodyPr/>
                    <a:lstStyle/>
                    <a:p>
                      <a:r>
                        <a:rPr lang="en-US" dirty="0">
                          <a:latin typeface="+mj-lt"/>
                        </a:rPr>
                        <a:t>162</a:t>
                      </a:r>
                    </a:p>
                  </a:txBody>
                  <a:tcPr>
                    <a:solidFill>
                      <a:schemeClr val="bg1"/>
                    </a:solidFill>
                  </a:tcPr>
                </a:tc>
                <a:tc>
                  <a:txBody>
                    <a:bodyPr/>
                    <a:lstStyle/>
                    <a:p>
                      <a:r>
                        <a:rPr lang="en-US" dirty="0">
                          <a:latin typeface="+mj-lt"/>
                        </a:rPr>
                        <a:t>16</a:t>
                      </a:r>
                    </a:p>
                  </a:txBody>
                  <a:tcPr>
                    <a:solidFill>
                      <a:schemeClr val="bg1"/>
                    </a:solidFill>
                  </a:tcPr>
                </a:tc>
                <a:tc>
                  <a:txBody>
                    <a:bodyPr/>
                    <a:lstStyle/>
                    <a:p>
                      <a:r>
                        <a:rPr lang="en-US" dirty="0">
                          <a:latin typeface="+mj-lt"/>
                        </a:rPr>
                        <a:t>100-10</a:t>
                      </a:r>
                      <a:r>
                        <a:rPr lang="en-US" baseline="30000" dirty="0">
                          <a:latin typeface="+mj-lt"/>
                        </a:rPr>
                        <a:t>4</a:t>
                      </a:r>
                    </a:p>
                  </a:txBody>
                  <a:tcPr>
                    <a:solidFill>
                      <a:schemeClr val="bg1"/>
                    </a:solidFill>
                  </a:tcPr>
                </a:tc>
                <a:tc>
                  <a:txBody>
                    <a:bodyPr/>
                    <a:lstStyle/>
                    <a:p>
                      <a:endParaRPr lang="en-US" dirty="0">
                        <a:latin typeface="+mj-lt"/>
                      </a:endParaRP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1886080785"/>
                  </a:ext>
                </a:extLst>
              </a:tr>
              <a:tr h="610654">
                <a:tc>
                  <a:txBody>
                    <a:bodyPr/>
                    <a:lstStyle/>
                    <a:p>
                      <a:r>
                        <a:rPr lang="en-US" dirty="0">
                          <a:latin typeface="+mj-lt"/>
                        </a:rPr>
                        <a:t>Natural gas</a:t>
                      </a:r>
                    </a:p>
                  </a:txBody>
                  <a:tcPr/>
                </a:tc>
                <a:tc>
                  <a:txBody>
                    <a:bodyPr/>
                    <a:lstStyle/>
                    <a:p>
                      <a:r>
                        <a:rPr lang="en-US" dirty="0">
                          <a:latin typeface="+mj-lt"/>
                        </a:rPr>
                        <a:t>103</a:t>
                      </a:r>
                    </a:p>
                  </a:txBody>
                  <a:tcPr/>
                </a:tc>
                <a:tc>
                  <a:txBody>
                    <a:bodyPr/>
                    <a:lstStyle/>
                    <a:p>
                      <a:r>
                        <a:rPr lang="en-US" dirty="0">
                          <a:latin typeface="+mj-lt"/>
                        </a:rPr>
                        <a:t>39</a:t>
                      </a:r>
                    </a:p>
                  </a:txBody>
                  <a:tcPr/>
                </a:tc>
                <a:tc>
                  <a:txBody>
                    <a:bodyPr/>
                    <a:lstStyle/>
                    <a:p>
                      <a:r>
                        <a:rPr lang="en-US" dirty="0">
                          <a:latin typeface="+mj-lt"/>
                        </a:rPr>
                        <a:t>10-10</a:t>
                      </a:r>
                      <a:r>
                        <a:rPr lang="en-US" baseline="30000" dirty="0">
                          <a:latin typeface="+mj-lt"/>
                        </a:rPr>
                        <a:t>5</a:t>
                      </a: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230455276"/>
                  </a:ext>
                </a:extLst>
              </a:tr>
              <a:tr h="610654">
                <a:tc>
                  <a:txBody>
                    <a:bodyPr/>
                    <a:lstStyle/>
                    <a:p>
                      <a:r>
                        <a:rPr lang="en-US" dirty="0">
                          <a:latin typeface="+mj-lt"/>
                        </a:rPr>
                        <a:t>Coal</a:t>
                      </a:r>
                    </a:p>
                  </a:txBody>
                  <a:tcPr/>
                </a:tc>
                <a:tc>
                  <a:txBody>
                    <a:bodyPr/>
                    <a:lstStyle/>
                    <a:p>
                      <a:r>
                        <a:rPr lang="en-US" dirty="0">
                          <a:latin typeface="+mj-lt"/>
                        </a:rPr>
                        <a:t>93</a:t>
                      </a:r>
                    </a:p>
                  </a:txBody>
                  <a:tcPr/>
                </a:tc>
                <a:tc>
                  <a:txBody>
                    <a:bodyPr/>
                    <a:lstStyle/>
                    <a:p>
                      <a:r>
                        <a:rPr lang="en-US" dirty="0">
                          <a:latin typeface="+mj-lt"/>
                        </a:rPr>
                        <a:t>100</a:t>
                      </a:r>
                    </a:p>
                  </a:txBody>
                  <a:tcPr/>
                </a:tc>
                <a:tc>
                  <a:txBody>
                    <a:bodyPr/>
                    <a:lstStyle/>
                    <a:p>
                      <a:r>
                        <a:rPr lang="en-US" dirty="0">
                          <a:latin typeface="+mj-lt"/>
                        </a:rPr>
                        <a:t>10</a:t>
                      </a:r>
                      <a:r>
                        <a:rPr lang="en-US" baseline="30000" dirty="0">
                          <a:latin typeface="+mj-lt"/>
                        </a:rPr>
                        <a:t>3</a:t>
                      </a:r>
                      <a:r>
                        <a:rPr lang="en-US" dirty="0">
                          <a:latin typeface="+mj-lt"/>
                        </a:rPr>
                        <a:t>-10</a:t>
                      </a:r>
                      <a:r>
                        <a:rPr lang="en-US" baseline="30000" dirty="0">
                          <a:latin typeface="+mj-lt"/>
                        </a:rPr>
                        <a:t>5</a:t>
                      </a:r>
                    </a:p>
                  </a:txBody>
                  <a:tcPr/>
                </a:tc>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929126618"/>
                  </a:ext>
                </a:extLst>
              </a:tr>
            </a:tbl>
          </a:graphicData>
        </a:graphic>
      </p:graphicFrame>
      <p:sp>
        <p:nvSpPr>
          <p:cNvPr id="7" name="TextBox 6">
            <a:extLst>
              <a:ext uri="{FF2B5EF4-FFF2-40B4-BE49-F238E27FC236}">
                <a16:creationId xmlns:a16="http://schemas.microsoft.com/office/drawing/2014/main" id="{06B51DD8-A1AD-6543-828B-2BFC7D6F92BA}"/>
              </a:ext>
            </a:extLst>
          </p:cNvPr>
          <p:cNvSpPr txBox="1"/>
          <p:nvPr/>
        </p:nvSpPr>
        <p:spPr>
          <a:xfrm>
            <a:off x="6096000" y="5234828"/>
            <a:ext cx="6011517" cy="923330"/>
          </a:xfrm>
          <a:prstGeom prst="rect">
            <a:avLst/>
          </a:prstGeom>
          <a:noFill/>
        </p:spPr>
        <p:txBody>
          <a:bodyPr wrap="none" rtlCol="0">
            <a:spAutoFit/>
          </a:bodyPr>
          <a:lstStyle/>
          <a:p>
            <a:r>
              <a:rPr lang="en-US" dirty="0">
                <a:latin typeface="+mj-lt"/>
              </a:rPr>
              <a:t>S. </a:t>
            </a:r>
            <a:r>
              <a:rPr lang="en-US" dirty="0" err="1">
                <a:latin typeface="+mj-lt"/>
              </a:rPr>
              <a:t>Entler</a:t>
            </a:r>
            <a:r>
              <a:rPr lang="en-US" dirty="0">
                <a:latin typeface="+mj-lt"/>
              </a:rPr>
              <a:t> et. al., Energy 152 (2018)</a:t>
            </a:r>
          </a:p>
          <a:p>
            <a:r>
              <a:rPr lang="en-US" dirty="0">
                <a:latin typeface="+mj-lt"/>
                <a:hlinkClick r:id="rId3"/>
              </a:rPr>
              <a:t>https://ourworldindata.org/scale-for-electricity</a:t>
            </a:r>
            <a:endParaRPr lang="en-US" dirty="0">
              <a:latin typeface="+mj-lt"/>
            </a:endParaRPr>
          </a:p>
          <a:p>
            <a:r>
              <a:rPr lang="en-US" dirty="0">
                <a:latin typeface="+mj-lt"/>
              </a:rPr>
              <a:t>https://</a:t>
            </a:r>
            <a:r>
              <a:rPr lang="en-US" dirty="0" err="1">
                <a:latin typeface="+mj-lt"/>
              </a:rPr>
              <a:t>www.eia.gov</a:t>
            </a:r>
            <a:r>
              <a:rPr lang="en-US" dirty="0">
                <a:latin typeface="+mj-lt"/>
              </a:rPr>
              <a:t>/</a:t>
            </a:r>
            <a:r>
              <a:rPr lang="en-US" dirty="0" err="1">
                <a:latin typeface="+mj-lt"/>
              </a:rPr>
              <a:t>todayinenergy</a:t>
            </a:r>
            <a:r>
              <a:rPr lang="en-US" dirty="0">
                <a:latin typeface="+mj-lt"/>
              </a:rPr>
              <a:t>/</a:t>
            </a:r>
            <a:r>
              <a:rPr lang="en-US" dirty="0" err="1">
                <a:latin typeface="+mj-lt"/>
              </a:rPr>
              <a:t>detail.php?id</a:t>
            </a:r>
            <a:r>
              <a:rPr lang="en-US" dirty="0">
                <a:latin typeface="+mj-lt"/>
              </a:rPr>
              <a:t>=34172#tab1</a:t>
            </a:r>
          </a:p>
        </p:txBody>
      </p:sp>
      <p:sp>
        <p:nvSpPr>
          <p:cNvPr id="4" name="TextBox 3">
            <a:extLst>
              <a:ext uri="{FF2B5EF4-FFF2-40B4-BE49-F238E27FC236}">
                <a16:creationId xmlns:a16="http://schemas.microsoft.com/office/drawing/2014/main" id="{3213241F-DDB1-8948-A97F-64F69D11E440}"/>
              </a:ext>
            </a:extLst>
          </p:cNvPr>
          <p:cNvSpPr txBox="1"/>
          <p:nvPr/>
        </p:nvSpPr>
        <p:spPr>
          <a:xfrm>
            <a:off x="488072" y="5619490"/>
            <a:ext cx="4326826" cy="646331"/>
          </a:xfrm>
          <a:prstGeom prst="rect">
            <a:avLst/>
          </a:prstGeom>
          <a:noFill/>
        </p:spPr>
        <p:txBody>
          <a:bodyPr wrap="none" rtlCol="0">
            <a:spAutoFit/>
          </a:bodyPr>
          <a:lstStyle/>
          <a:p>
            <a:r>
              <a:rPr lang="en-US" dirty="0">
                <a:latin typeface="+mj-lt"/>
              </a:rPr>
              <a:t>(*) For DEM02 model (ITER version 2)</a:t>
            </a:r>
          </a:p>
          <a:p>
            <a:r>
              <a:rPr lang="en-US" dirty="0">
                <a:latin typeface="+mj-lt"/>
              </a:rPr>
              <a:t>(**) average costs – doesn’t include variance</a:t>
            </a:r>
          </a:p>
        </p:txBody>
      </p:sp>
    </p:spTree>
    <p:extLst>
      <p:ext uri="{BB962C8B-B14F-4D97-AF65-F5344CB8AC3E}">
        <p14:creationId xmlns:p14="http://schemas.microsoft.com/office/powerpoint/2010/main" val="278153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What is nuclear fusion?</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4" name="Picture 3">
            <a:extLst>
              <a:ext uri="{FF2B5EF4-FFF2-40B4-BE49-F238E27FC236}">
                <a16:creationId xmlns:a16="http://schemas.microsoft.com/office/drawing/2014/main" id="{C9743166-310F-3541-A983-6700A42C99BB}"/>
              </a:ext>
            </a:extLst>
          </p:cNvPr>
          <p:cNvPicPr>
            <a:picLocks noChangeAspect="1"/>
          </p:cNvPicPr>
          <p:nvPr/>
        </p:nvPicPr>
        <p:blipFill>
          <a:blip r:embed="rId3"/>
          <a:stretch>
            <a:fillRect/>
          </a:stretch>
        </p:blipFill>
        <p:spPr>
          <a:xfrm>
            <a:off x="209072" y="1123977"/>
            <a:ext cx="3818670" cy="2536489"/>
          </a:xfrm>
          <a:prstGeom prst="rect">
            <a:avLst/>
          </a:prstGeom>
        </p:spPr>
      </p:pic>
    </p:spTree>
    <p:extLst>
      <p:ext uri="{BB962C8B-B14F-4D97-AF65-F5344CB8AC3E}">
        <p14:creationId xmlns:p14="http://schemas.microsoft.com/office/powerpoint/2010/main" val="3031595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How does a nuclear fusion reactor compare to other energy sources? </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graphicFrame>
        <p:nvGraphicFramePr>
          <p:cNvPr id="3" name="Table 2">
            <a:extLst>
              <a:ext uri="{FF2B5EF4-FFF2-40B4-BE49-F238E27FC236}">
                <a16:creationId xmlns:a16="http://schemas.microsoft.com/office/drawing/2014/main" id="{B6CD0C83-8B67-0140-8925-37E358641A39}"/>
              </a:ext>
            </a:extLst>
          </p:cNvPr>
          <p:cNvGraphicFramePr>
            <a:graphicFrameLocks noGrp="1"/>
          </p:cNvGraphicFramePr>
          <p:nvPr>
            <p:extLst>
              <p:ext uri="{D42A27DB-BD31-4B8C-83A1-F6EECF244321}">
                <p14:modId xmlns:p14="http://schemas.microsoft.com/office/powerpoint/2010/main" val="952014509"/>
              </p:ext>
            </p:extLst>
          </p:nvPr>
        </p:nvGraphicFramePr>
        <p:xfrm>
          <a:off x="488072" y="1007369"/>
          <a:ext cx="11098990" cy="4081236"/>
        </p:xfrm>
        <a:graphic>
          <a:graphicData uri="http://schemas.openxmlformats.org/drawingml/2006/table">
            <a:tbl>
              <a:tblPr firstRow="1" bandRow="1">
                <a:tableStyleId>{5C22544A-7EE6-4342-B048-85BDC9FD1C3A}</a:tableStyleId>
              </a:tblPr>
              <a:tblGrid>
                <a:gridCol w="1654508">
                  <a:extLst>
                    <a:ext uri="{9D8B030D-6E8A-4147-A177-3AD203B41FA5}">
                      <a16:colId xmlns:a16="http://schemas.microsoft.com/office/drawing/2014/main" val="1544015682"/>
                    </a:ext>
                  </a:extLst>
                </a:gridCol>
                <a:gridCol w="1654508">
                  <a:extLst>
                    <a:ext uri="{9D8B030D-6E8A-4147-A177-3AD203B41FA5}">
                      <a16:colId xmlns:a16="http://schemas.microsoft.com/office/drawing/2014/main" val="1743787281"/>
                    </a:ext>
                  </a:extLst>
                </a:gridCol>
                <a:gridCol w="1641356">
                  <a:extLst>
                    <a:ext uri="{9D8B030D-6E8A-4147-A177-3AD203B41FA5}">
                      <a16:colId xmlns:a16="http://schemas.microsoft.com/office/drawing/2014/main" val="2897624464"/>
                    </a:ext>
                  </a:extLst>
                </a:gridCol>
                <a:gridCol w="2017987">
                  <a:extLst>
                    <a:ext uri="{9D8B030D-6E8A-4147-A177-3AD203B41FA5}">
                      <a16:colId xmlns:a16="http://schemas.microsoft.com/office/drawing/2014/main" val="4047606743"/>
                    </a:ext>
                  </a:extLst>
                </a:gridCol>
                <a:gridCol w="2064281">
                  <a:extLst>
                    <a:ext uri="{9D8B030D-6E8A-4147-A177-3AD203B41FA5}">
                      <a16:colId xmlns:a16="http://schemas.microsoft.com/office/drawing/2014/main" val="2154312293"/>
                    </a:ext>
                  </a:extLst>
                </a:gridCol>
                <a:gridCol w="2066350">
                  <a:extLst>
                    <a:ext uri="{9D8B030D-6E8A-4147-A177-3AD203B41FA5}">
                      <a16:colId xmlns:a16="http://schemas.microsoft.com/office/drawing/2014/main" val="4092601368"/>
                    </a:ext>
                  </a:extLst>
                </a:gridCol>
              </a:tblGrid>
              <a:tr h="851634">
                <a:tc>
                  <a:txBody>
                    <a:bodyPr/>
                    <a:lstStyle/>
                    <a:p>
                      <a:r>
                        <a:rPr lang="en-US" dirty="0">
                          <a:latin typeface="+mj-lt"/>
                        </a:rPr>
                        <a:t>Technology</a:t>
                      </a:r>
                    </a:p>
                  </a:txBody>
                  <a:tcPr/>
                </a:tc>
                <a:tc>
                  <a:txBody>
                    <a:bodyPr/>
                    <a:lstStyle/>
                    <a:p>
                      <a:r>
                        <a:rPr lang="en-US" dirty="0">
                          <a:latin typeface="+mj-lt"/>
                        </a:rPr>
                        <a:t>$ / MWh (LCOE) (**)</a:t>
                      </a:r>
                    </a:p>
                  </a:txBody>
                  <a:tcPr/>
                </a:tc>
                <a:tc>
                  <a:txBody>
                    <a:bodyPr/>
                    <a:lstStyle/>
                    <a:p>
                      <a:r>
                        <a:rPr lang="en-US" dirty="0">
                          <a:latin typeface="+mj-lt"/>
                        </a:rPr>
                        <a:t>External cost $ / MWh (**)</a:t>
                      </a:r>
                    </a:p>
                  </a:txBody>
                  <a:tcPr/>
                </a:tc>
                <a:tc>
                  <a:txBody>
                    <a:bodyPr/>
                    <a:lstStyle/>
                    <a:p>
                      <a:r>
                        <a:rPr lang="en-US" dirty="0">
                          <a:latin typeface="+mj-lt"/>
                        </a:rPr>
                        <a:t>Energy output per farm per day (MWh)</a:t>
                      </a:r>
                    </a:p>
                  </a:txBody>
                  <a:tcPr/>
                </a:tc>
                <a:tc>
                  <a:txBody>
                    <a:bodyPr/>
                    <a:lstStyle/>
                    <a:p>
                      <a:r>
                        <a:rPr lang="en-US" dirty="0">
                          <a:latin typeface="+mj-lt"/>
                        </a:rPr>
                        <a:t>Maintenance and security</a:t>
                      </a:r>
                    </a:p>
                  </a:txBody>
                  <a:tcPr/>
                </a:tc>
                <a:tc>
                  <a:txBody>
                    <a:bodyPr/>
                    <a:lstStyle/>
                    <a:p>
                      <a:endParaRPr lang="en-US" dirty="0">
                        <a:latin typeface="+mj-lt"/>
                      </a:endParaRPr>
                    </a:p>
                  </a:txBody>
                  <a:tcPr/>
                </a:tc>
                <a:extLst>
                  <a:ext uri="{0D108BD9-81ED-4DB2-BD59-A6C34878D82A}">
                    <a16:rowId xmlns:a16="http://schemas.microsoft.com/office/drawing/2014/main" val="1124369251"/>
                  </a:ext>
                </a:extLst>
              </a:tr>
              <a:tr h="596144">
                <a:tc>
                  <a:txBody>
                    <a:bodyPr/>
                    <a:lstStyle/>
                    <a:p>
                      <a:r>
                        <a:rPr lang="en-US" dirty="0">
                          <a:latin typeface="+mj-lt"/>
                        </a:rPr>
                        <a:t>Nuclear fusion</a:t>
                      </a:r>
                      <a:br>
                        <a:rPr lang="en-US" dirty="0">
                          <a:latin typeface="+mj-lt"/>
                        </a:rPr>
                      </a:br>
                      <a:r>
                        <a:rPr lang="en-US" dirty="0">
                          <a:latin typeface="+mj-lt"/>
                        </a:rPr>
                        <a:t>(*)</a:t>
                      </a:r>
                    </a:p>
                  </a:txBody>
                  <a:tcPr>
                    <a:solidFill>
                      <a:schemeClr val="bg1"/>
                    </a:solidFill>
                  </a:tcPr>
                </a:tc>
                <a:tc>
                  <a:txBody>
                    <a:bodyPr/>
                    <a:lstStyle/>
                    <a:p>
                      <a:r>
                        <a:rPr lang="en-US" dirty="0">
                          <a:latin typeface="+mj-lt"/>
                        </a:rPr>
                        <a:t>117 </a:t>
                      </a:r>
                    </a:p>
                  </a:txBody>
                  <a:tcPr>
                    <a:solidFill>
                      <a:schemeClr val="bg1"/>
                    </a:solidFill>
                  </a:tcPr>
                </a:tc>
                <a:tc>
                  <a:txBody>
                    <a:bodyPr/>
                    <a:lstStyle/>
                    <a:p>
                      <a:r>
                        <a:rPr lang="en-US" b="1" dirty="0">
                          <a:solidFill>
                            <a:srgbClr val="00B050"/>
                          </a:solidFill>
                          <a:latin typeface="+mj-lt"/>
                        </a:rPr>
                        <a:t>1</a:t>
                      </a:r>
                    </a:p>
                  </a:txBody>
                  <a:tcPr>
                    <a:solidFill>
                      <a:schemeClr val="bg1"/>
                    </a:solidFill>
                  </a:tcPr>
                </a:tc>
                <a:tc>
                  <a:txBody>
                    <a:bodyPr/>
                    <a:lstStyle/>
                    <a:p>
                      <a:r>
                        <a:rPr lang="en-US" dirty="0">
                          <a:latin typeface="+mj-lt"/>
                        </a:rPr>
                        <a:t>2 x 10</a:t>
                      </a:r>
                      <a:r>
                        <a:rPr lang="en-US" baseline="30000" dirty="0">
                          <a:latin typeface="+mj-lt"/>
                        </a:rPr>
                        <a:t>4</a:t>
                      </a:r>
                    </a:p>
                  </a:txBody>
                  <a:tcPr>
                    <a:solidFill>
                      <a:schemeClr val="bg1"/>
                    </a:solidFill>
                  </a:tcPr>
                </a:tc>
                <a:tc>
                  <a:txBody>
                    <a:bodyPr/>
                    <a:lstStyle/>
                    <a:p>
                      <a:r>
                        <a:rPr lang="en-US" dirty="0">
                          <a:latin typeface="+mj-lt"/>
                        </a:rPr>
                        <a:t>Poor – disruptions, neutron damage</a:t>
                      </a:r>
                    </a:p>
                  </a:txBody>
                  <a:tcPr>
                    <a:solidFill>
                      <a:schemeClr val="bg1"/>
                    </a:solidFill>
                  </a:tcPr>
                </a:tc>
                <a:tc>
                  <a:txBody>
                    <a:bodyPr/>
                    <a:lstStyle/>
                    <a:p>
                      <a:endParaRPr lang="en-US" b="1" dirty="0">
                        <a:solidFill>
                          <a:srgbClr val="C00000"/>
                        </a:solidFill>
                        <a:latin typeface="+mj-lt"/>
                      </a:endParaRPr>
                    </a:p>
                  </a:txBody>
                  <a:tcPr>
                    <a:solidFill>
                      <a:schemeClr val="bg1"/>
                    </a:solidFill>
                  </a:tcPr>
                </a:tc>
                <a:extLst>
                  <a:ext uri="{0D108BD9-81ED-4DB2-BD59-A6C34878D82A}">
                    <a16:rowId xmlns:a16="http://schemas.microsoft.com/office/drawing/2014/main" val="1850352804"/>
                  </a:ext>
                </a:extLst>
              </a:tr>
              <a:tr h="694794">
                <a:tc>
                  <a:txBody>
                    <a:bodyPr/>
                    <a:lstStyle/>
                    <a:p>
                      <a:r>
                        <a:rPr lang="en-US" dirty="0">
                          <a:latin typeface="+mj-lt"/>
                        </a:rPr>
                        <a:t>Onshore wind</a:t>
                      </a:r>
                    </a:p>
                  </a:txBody>
                  <a:tcPr>
                    <a:solidFill>
                      <a:schemeClr val="bg1"/>
                    </a:solidFill>
                  </a:tcPr>
                </a:tc>
                <a:tc>
                  <a:txBody>
                    <a:bodyPr/>
                    <a:lstStyle/>
                    <a:p>
                      <a:r>
                        <a:rPr lang="en-US" dirty="0">
                          <a:latin typeface="+mj-lt"/>
                        </a:rPr>
                        <a:t>114</a:t>
                      </a:r>
                    </a:p>
                  </a:txBody>
                  <a:tcPr>
                    <a:solidFill>
                      <a:schemeClr val="bg1"/>
                    </a:solidFill>
                  </a:tcPr>
                </a:tc>
                <a:tc>
                  <a:txBody>
                    <a:bodyPr/>
                    <a:lstStyle/>
                    <a:p>
                      <a:r>
                        <a:rPr lang="en-US" dirty="0">
                          <a:latin typeface="+mj-lt"/>
                        </a:rPr>
                        <a:t>4.7</a:t>
                      </a:r>
                    </a:p>
                  </a:txBody>
                  <a:tcPr>
                    <a:solidFill>
                      <a:schemeClr val="bg1"/>
                    </a:solidFill>
                  </a:tcPr>
                </a:tc>
                <a:tc>
                  <a:txBody>
                    <a:bodyPr/>
                    <a:lstStyle/>
                    <a:p>
                      <a:r>
                        <a:rPr lang="en-US" dirty="0">
                          <a:latin typeface="+mj-lt"/>
                        </a:rPr>
                        <a:t>100-10</a:t>
                      </a:r>
                      <a:r>
                        <a:rPr lang="en-US" baseline="30000" dirty="0">
                          <a:latin typeface="+mj-lt"/>
                        </a:rPr>
                        <a:t>4</a:t>
                      </a:r>
                    </a:p>
                  </a:txBody>
                  <a:tcPr>
                    <a:solidFill>
                      <a:schemeClr val="bg1"/>
                    </a:solidFill>
                  </a:tcPr>
                </a:tc>
                <a:tc>
                  <a:txBody>
                    <a:bodyPr/>
                    <a:lstStyle/>
                    <a:p>
                      <a:r>
                        <a:rPr lang="en-US" dirty="0">
                          <a:latin typeface="+mj-lt"/>
                        </a:rPr>
                        <a:t>ok</a:t>
                      </a: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4046310599"/>
                  </a:ext>
                </a:extLst>
              </a:tr>
              <a:tr h="610654">
                <a:tc>
                  <a:txBody>
                    <a:bodyPr/>
                    <a:lstStyle/>
                    <a:p>
                      <a:r>
                        <a:rPr lang="en-US" dirty="0">
                          <a:latin typeface="+mj-lt"/>
                        </a:rPr>
                        <a:t>Solar</a:t>
                      </a:r>
                    </a:p>
                  </a:txBody>
                  <a:tcPr>
                    <a:solidFill>
                      <a:schemeClr val="bg1"/>
                    </a:solidFill>
                  </a:tcPr>
                </a:tc>
                <a:tc>
                  <a:txBody>
                    <a:bodyPr/>
                    <a:lstStyle/>
                    <a:p>
                      <a:r>
                        <a:rPr lang="en-US" dirty="0">
                          <a:latin typeface="+mj-lt"/>
                        </a:rPr>
                        <a:t>162</a:t>
                      </a:r>
                    </a:p>
                  </a:txBody>
                  <a:tcPr>
                    <a:solidFill>
                      <a:schemeClr val="bg1"/>
                    </a:solidFill>
                  </a:tcPr>
                </a:tc>
                <a:tc>
                  <a:txBody>
                    <a:bodyPr/>
                    <a:lstStyle/>
                    <a:p>
                      <a:r>
                        <a:rPr lang="en-US" dirty="0">
                          <a:latin typeface="+mj-lt"/>
                        </a:rPr>
                        <a:t>16</a:t>
                      </a:r>
                    </a:p>
                  </a:txBody>
                  <a:tcPr>
                    <a:solidFill>
                      <a:schemeClr val="bg1"/>
                    </a:solidFill>
                  </a:tcPr>
                </a:tc>
                <a:tc>
                  <a:txBody>
                    <a:bodyPr/>
                    <a:lstStyle/>
                    <a:p>
                      <a:r>
                        <a:rPr lang="en-US" dirty="0">
                          <a:latin typeface="+mj-lt"/>
                        </a:rPr>
                        <a:t>100-10</a:t>
                      </a:r>
                      <a:r>
                        <a:rPr lang="en-US" baseline="30000" dirty="0">
                          <a:latin typeface="+mj-lt"/>
                        </a:rPr>
                        <a:t>4</a:t>
                      </a:r>
                    </a:p>
                  </a:txBody>
                  <a:tcPr>
                    <a:solidFill>
                      <a:schemeClr val="bg1"/>
                    </a:solidFill>
                  </a:tcPr>
                </a:tc>
                <a:tc>
                  <a:txBody>
                    <a:bodyPr/>
                    <a:lstStyle/>
                    <a:p>
                      <a:r>
                        <a:rPr lang="en-US" dirty="0">
                          <a:latin typeface="+mj-lt"/>
                        </a:rPr>
                        <a:t>ok</a:t>
                      </a:r>
                    </a:p>
                  </a:txBody>
                  <a:tcPr>
                    <a:solidFill>
                      <a:schemeClr val="bg1"/>
                    </a:solidFill>
                  </a:tcPr>
                </a:tc>
                <a:tc>
                  <a:txBody>
                    <a:bodyPr/>
                    <a:lstStyle/>
                    <a:p>
                      <a:endParaRPr lang="en-US" dirty="0">
                        <a:latin typeface="+mj-lt"/>
                      </a:endParaRPr>
                    </a:p>
                  </a:txBody>
                  <a:tcPr>
                    <a:solidFill>
                      <a:schemeClr val="bg1"/>
                    </a:solidFill>
                  </a:tcPr>
                </a:tc>
                <a:extLst>
                  <a:ext uri="{0D108BD9-81ED-4DB2-BD59-A6C34878D82A}">
                    <a16:rowId xmlns:a16="http://schemas.microsoft.com/office/drawing/2014/main" val="1886080785"/>
                  </a:ext>
                </a:extLst>
              </a:tr>
              <a:tr h="610654">
                <a:tc>
                  <a:txBody>
                    <a:bodyPr/>
                    <a:lstStyle/>
                    <a:p>
                      <a:r>
                        <a:rPr lang="en-US" dirty="0">
                          <a:latin typeface="+mj-lt"/>
                        </a:rPr>
                        <a:t>Natural gas</a:t>
                      </a:r>
                    </a:p>
                  </a:txBody>
                  <a:tcPr/>
                </a:tc>
                <a:tc>
                  <a:txBody>
                    <a:bodyPr/>
                    <a:lstStyle/>
                    <a:p>
                      <a:r>
                        <a:rPr lang="en-US" dirty="0">
                          <a:latin typeface="+mj-lt"/>
                        </a:rPr>
                        <a:t>103</a:t>
                      </a:r>
                    </a:p>
                  </a:txBody>
                  <a:tcPr/>
                </a:tc>
                <a:tc>
                  <a:txBody>
                    <a:bodyPr/>
                    <a:lstStyle/>
                    <a:p>
                      <a:r>
                        <a:rPr lang="en-US" dirty="0">
                          <a:latin typeface="+mj-lt"/>
                        </a:rPr>
                        <a:t>39</a:t>
                      </a:r>
                    </a:p>
                  </a:txBody>
                  <a:tcPr/>
                </a:tc>
                <a:tc>
                  <a:txBody>
                    <a:bodyPr/>
                    <a:lstStyle/>
                    <a:p>
                      <a:r>
                        <a:rPr lang="en-US" dirty="0">
                          <a:latin typeface="+mj-lt"/>
                        </a:rPr>
                        <a:t>10-10</a:t>
                      </a:r>
                      <a:r>
                        <a:rPr lang="en-US" baseline="30000" dirty="0">
                          <a:latin typeface="+mj-lt"/>
                        </a:rPr>
                        <a:t>5</a:t>
                      </a:r>
                    </a:p>
                  </a:txBody>
                  <a:tcPr/>
                </a:tc>
                <a:tc>
                  <a:txBody>
                    <a:bodyPr/>
                    <a:lstStyle/>
                    <a:p>
                      <a:r>
                        <a:rPr lang="en-US" dirty="0">
                          <a:latin typeface="+mj-lt"/>
                        </a:rPr>
                        <a:t>good</a:t>
                      </a:r>
                    </a:p>
                  </a:txBody>
                  <a:tcPr/>
                </a:tc>
                <a:tc>
                  <a:txBody>
                    <a:bodyPr/>
                    <a:lstStyle/>
                    <a:p>
                      <a:endParaRPr lang="en-US" dirty="0">
                        <a:latin typeface="+mj-lt"/>
                      </a:endParaRPr>
                    </a:p>
                  </a:txBody>
                  <a:tcPr/>
                </a:tc>
                <a:extLst>
                  <a:ext uri="{0D108BD9-81ED-4DB2-BD59-A6C34878D82A}">
                    <a16:rowId xmlns:a16="http://schemas.microsoft.com/office/drawing/2014/main" val="1230455276"/>
                  </a:ext>
                </a:extLst>
              </a:tr>
              <a:tr h="610654">
                <a:tc>
                  <a:txBody>
                    <a:bodyPr/>
                    <a:lstStyle/>
                    <a:p>
                      <a:r>
                        <a:rPr lang="en-US" dirty="0">
                          <a:latin typeface="+mj-lt"/>
                        </a:rPr>
                        <a:t>Coal</a:t>
                      </a:r>
                    </a:p>
                  </a:txBody>
                  <a:tcPr/>
                </a:tc>
                <a:tc>
                  <a:txBody>
                    <a:bodyPr/>
                    <a:lstStyle/>
                    <a:p>
                      <a:r>
                        <a:rPr lang="en-US" dirty="0">
                          <a:latin typeface="+mj-lt"/>
                        </a:rPr>
                        <a:t>93</a:t>
                      </a:r>
                    </a:p>
                  </a:txBody>
                  <a:tcPr/>
                </a:tc>
                <a:tc>
                  <a:txBody>
                    <a:bodyPr/>
                    <a:lstStyle/>
                    <a:p>
                      <a:r>
                        <a:rPr lang="en-US" dirty="0">
                          <a:latin typeface="+mj-lt"/>
                        </a:rPr>
                        <a:t>100</a:t>
                      </a:r>
                    </a:p>
                  </a:txBody>
                  <a:tcPr/>
                </a:tc>
                <a:tc>
                  <a:txBody>
                    <a:bodyPr/>
                    <a:lstStyle/>
                    <a:p>
                      <a:r>
                        <a:rPr lang="en-US" dirty="0">
                          <a:latin typeface="+mj-lt"/>
                        </a:rPr>
                        <a:t>10</a:t>
                      </a:r>
                      <a:r>
                        <a:rPr lang="en-US" baseline="30000" dirty="0">
                          <a:latin typeface="+mj-lt"/>
                        </a:rPr>
                        <a:t>3</a:t>
                      </a:r>
                      <a:r>
                        <a:rPr lang="en-US" dirty="0">
                          <a:latin typeface="+mj-lt"/>
                        </a:rPr>
                        <a:t>-10</a:t>
                      </a:r>
                      <a:r>
                        <a:rPr lang="en-US" baseline="30000" dirty="0">
                          <a:latin typeface="+mj-lt"/>
                        </a:rPr>
                        <a:t>5</a:t>
                      </a:r>
                    </a:p>
                  </a:txBody>
                  <a:tcPr/>
                </a:tc>
                <a:tc>
                  <a:txBody>
                    <a:bodyPr/>
                    <a:lstStyle/>
                    <a:p>
                      <a:r>
                        <a:rPr lang="en-US" dirty="0">
                          <a:latin typeface="+mj-lt"/>
                        </a:rPr>
                        <a:t>good</a:t>
                      </a:r>
                    </a:p>
                  </a:txBody>
                  <a:tcPr/>
                </a:tc>
                <a:tc>
                  <a:txBody>
                    <a:bodyPr/>
                    <a:lstStyle/>
                    <a:p>
                      <a:endParaRPr lang="en-US" dirty="0">
                        <a:latin typeface="+mj-lt"/>
                      </a:endParaRPr>
                    </a:p>
                  </a:txBody>
                  <a:tcPr/>
                </a:tc>
                <a:extLst>
                  <a:ext uri="{0D108BD9-81ED-4DB2-BD59-A6C34878D82A}">
                    <a16:rowId xmlns:a16="http://schemas.microsoft.com/office/drawing/2014/main" val="1929126618"/>
                  </a:ext>
                </a:extLst>
              </a:tr>
            </a:tbl>
          </a:graphicData>
        </a:graphic>
      </p:graphicFrame>
      <p:sp>
        <p:nvSpPr>
          <p:cNvPr id="7" name="TextBox 6">
            <a:extLst>
              <a:ext uri="{FF2B5EF4-FFF2-40B4-BE49-F238E27FC236}">
                <a16:creationId xmlns:a16="http://schemas.microsoft.com/office/drawing/2014/main" id="{06B51DD8-A1AD-6543-828B-2BFC7D6F92BA}"/>
              </a:ext>
            </a:extLst>
          </p:cNvPr>
          <p:cNvSpPr txBox="1"/>
          <p:nvPr/>
        </p:nvSpPr>
        <p:spPr>
          <a:xfrm>
            <a:off x="6096000" y="5234828"/>
            <a:ext cx="6011517" cy="923330"/>
          </a:xfrm>
          <a:prstGeom prst="rect">
            <a:avLst/>
          </a:prstGeom>
          <a:noFill/>
        </p:spPr>
        <p:txBody>
          <a:bodyPr wrap="none" rtlCol="0">
            <a:spAutoFit/>
          </a:bodyPr>
          <a:lstStyle/>
          <a:p>
            <a:r>
              <a:rPr lang="en-US" dirty="0">
                <a:latin typeface="+mj-lt"/>
              </a:rPr>
              <a:t>S. </a:t>
            </a:r>
            <a:r>
              <a:rPr lang="en-US" dirty="0" err="1">
                <a:latin typeface="+mj-lt"/>
              </a:rPr>
              <a:t>Entler</a:t>
            </a:r>
            <a:r>
              <a:rPr lang="en-US" dirty="0">
                <a:latin typeface="+mj-lt"/>
              </a:rPr>
              <a:t> et. al., Energy 152 (2018)</a:t>
            </a:r>
          </a:p>
          <a:p>
            <a:r>
              <a:rPr lang="en-US" dirty="0">
                <a:latin typeface="+mj-lt"/>
                <a:hlinkClick r:id="rId3"/>
              </a:rPr>
              <a:t>https://ourworldindata.org/scale-for-electricity</a:t>
            </a:r>
            <a:endParaRPr lang="en-US" dirty="0">
              <a:latin typeface="+mj-lt"/>
            </a:endParaRPr>
          </a:p>
          <a:p>
            <a:r>
              <a:rPr lang="en-US" dirty="0">
                <a:latin typeface="+mj-lt"/>
              </a:rPr>
              <a:t>https://</a:t>
            </a:r>
            <a:r>
              <a:rPr lang="en-US" dirty="0" err="1">
                <a:latin typeface="+mj-lt"/>
              </a:rPr>
              <a:t>www.eia.gov</a:t>
            </a:r>
            <a:r>
              <a:rPr lang="en-US" dirty="0">
                <a:latin typeface="+mj-lt"/>
              </a:rPr>
              <a:t>/</a:t>
            </a:r>
            <a:r>
              <a:rPr lang="en-US" dirty="0" err="1">
                <a:latin typeface="+mj-lt"/>
              </a:rPr>
              <a:t>todayinenergy</a:t>
            </a:r>
            <a:r>
              <a:rPr lang="en-US" dirty="0">
                <a:latin typeface="+mj-lt"/>
              </a:rPr>
              <a:t>/</a:t>
            </a:r>
            <a:r>
              <a:rPr lang="en-US" dirty="0" err="1">
                <a:latin typeface="+mj-lt"/>
              </a:rPr>
              <a:t>detail.php?id</a:t>
            </a:r>
            <a:r>
              <a:rPr lang="en-US" dirty="0">
                <a:latin typeface="+mj-lt"/>
              </a:rPr>
              <a:t>=34172#tab1</a:t>
            </a:r>
          </a:p>
        </p:txBody>
      </p:sp>
      <p:sp>
        <p:nvSpPr>
          <p:cNvPr id="4" name="TextBox 3">
            <a:extLst>
              <a:ext uri="{FF2B5EF4-FFF2-40B4-BE49-F238E27FC236}">
                <a16:creationId xmlns:a16="http://schemas.microsoft.com/office/drawing/2014/main" id="{3213241F-DDB1-8948-A97F-64F69D11E440}"/>
              </a:ext>
            </a:extLst>
          </p:cNvPr>
          <p:cNvSpPr txBox="1"/>
          <p:nvPr/>
        </p:nvSpPr>
        <p:spPr>
          <a:xfrm>
            <a:off x="488072" y="5619490"/>
            <a:ext cx="4326826" cy="646331"/>
          </a:xfrm>
          <a:prstGeom prst="rect">
            <a:avLst/>
          </a:prstGeom>
          <a:noFill/>
        </p:spPr>
        <p:txBody>
          <a:bodyPr wrap="none" rtlCol="0">
            <a:spAutoFit/>
          </a:bodyPr>
          <a:lstStyle/>
          <a:p>
            <a:r>
              <a:rPr lang="en-US" dirty="0">
                <a:latin typeface="+mj-lt"/>
              </a:rPr>
              <a:t>(*) For DEM02 model (ITER version 2)</a:t>
            </a:r>
          </a:p>
          <a:p>
            <a:r>
              <a:rPr lang="en-US" dirty="0">
                <a:latin typeface="+mj-lt"/>
              </a:rPr>
              <a:t>(**) average costs – doesn’t include variance</a:t>
            </a:r>
          </a:p>
        </p:txBody>
      </p:sp>
    </p:spTree>
    <p:extLst>
      <p:ext uri="{BB962C8B-B14F-4D97-AF65-F5344CB8AC3E}">
        <p14:creationId xmlns:p14="http://schemas.microsoft.com/office/powerpoint/2010/main" val="2056352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How does a nuclear fusion reactor compare to other energy sources? </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graphicFrame>
        <p:nvGraphicFramePr>
          <p:cNvPr id="3" name="Table 2">
            <a:extLst>
              <a:ext uri="{FF2B5EF4-FFF2-40B4-BE49-F238E27FC236}">
                <a16:creationId xmlns:a16="http://schemas.microsoft.com/office/drawing/2014/main" id="{B6CD0C83-8B67-0140-8925-37E358641A39}"/>
              </a:ext>
            </a:extLst>
          </p:cNvPr>
          <p:cNvGraphicFramePr>
            <a:graphicFrameLocks noGrp="1"/>
          </p:cNvGraphicFramePr>
          <p:nvPr/>
        </p:nvGraphicFramePr>
        <p:xfrm>
          <a:off x="488072" y="1007369"/>
          <a:ext cx="11098990" cy="4081236"/>
        </p:xfrm>
        <a:graphic>
          <a:graphicData uri="http://schemas.openxmlformats.org/drawingml/2006/table">
            <a:tbl>
              <a:tblPr firstRow="1" bandRow="1">
                <a:tableStyleId>{5C22544A-7EE6-4342-B048-85BDC9FD1C3A}</a:tableStyleId>
              </a:tblPr>
              <a:tblGrid>
                <a:gridCol w="1654508">
                  <a:extLst>
                    <a:ext uri="{9D8B030D-6E8A-4147-A177-3AD203B41FA5}">
                      <a16:colId xmlns:a16="http://schemas.microsoft.com/office/drawing/2014/main" val="1544015682"/>
                    </a:ext>
                  </a:extLst>
                </a:gridCol>
                <a:gridCol w="1654508">
                  <a:extLst>
                    <a:ext uri="{9D8B030D-6E8A-4147-A177-3AD203B41FA5}">
                      <a16:colId xmlns:a16="http://schemas.microsoft.com/office/drawing/2014/main" val="1743787281"/>
                    </a:ext>
                  </a:extLst>
                </a:gridCol>
                <a:gridCol w="1641356">
                  <a:extLst>
                    <a:ext uri="{9D8B030D-6E8A-4147-A177-3AD203B41FA5}">
                      <a16:colId xmlns:a16="http://schemas.microsoft.com/office/drawing/2014/main" val="2897624464"/>
                    </a:ext>
                  </a:extLst>
                </a:gridCol>
                <a:gridCol w="2017987">
                  <a:extLst>
                    <a:ext uri="{9D8B030D-6E8A-4147-A177-3AD203B41FA5}">
                      <a16:colId xmlns:a16="http://schemas.microsoft.com/office/drawing/2014/main" val="4047606743"/>
                    </a:ext>
                  </a:extLst>
                </a:gridCol>
                <a:gridCol w="2064281">
                  <a:extLst>
                    <a:ext uri="{9D8B030D-6E8A-4147-A177-3AD203B41FA5}">
                      <a16:colId xmlns:a16="http://schemas.microsoft.com/office/drawing/2014/main" val="2154312293"/>
                    </a:ext>
                  </a:extLst>
                </a:gridCol>
                <a:gridCol w="2066350">
                  <a:extLst>
                    <a:ext uri="{9D8B030D-6E8A-4147-A177-3AD203B41FA5}">
                      <a16:colId xmlns:a16="http://schemas.microsoft.com/office/drawing/2014/main" val="4092601368"/>
                    </a:ext>
                  </a:extLst>
                </a:gridCol>
              </a:tblGrid>
              <a:tr h="851634">
                <a:tc>
                  <a:txBody>
                    <a:bodyPr/>
                    <a:lstStyle/>
                    <a:p>
                      <a:r>
                        <a:rPr lang="en-US" dirty="0">
                          <a:latin typeface="+mj-lt"/>
                        </a:rPr>
                        <a:t>Technology</a:t>
                      </a:r>
                    </a:p>
                  </a:txBody>
                  <a:tcPr/>
                </a:tc>
                <a:tc>
                  <a:txBody>
                    <a:bodyPr/>
                    <a:lstStyle/>
                    <a:p>
                      <a:r>
                        <a:rPr lang="en-US" dirty="0">
                          <a:latin typeface="+mj-lt"/>
                        </a:rPr>
                        <a:t>$ / MWh (LCOE) (**)</a:t>
                      </a:r>
                    </a:p>
                  </a:txBody>
                  <a:tcPr/>
                </a:tc>
                <a:tc>
                  <a:txBody>
                    <a:bodyPr/>
                    <a:lstStyle/>
                    <a:p>
                      <a:r>
                        <a:rPr lang="en-US" dirty="0">
                          <a:latin typeface="+mj-lt"/>
                        </a:rPr>
                        <a:t>External cost $ / MWh (**)</a:t>
                      </a:r>
                    </a:p>
                  </a:txBody>
                  <a:tcPr/>
                </a:tc>
                <a:tc>
                  <a:txBody>
                    <a:bodyPr/>
                    <a:lstStyle/>
                    <a:p>
                      <a:r>
                        <a:rPr lang="en-US" dirty="0">
                          <a:latin typeface="+mj-lt"/>
                        </a:rPr>
                        <a:t>Energy output per farm per day (MWh)</a:t>
                      </a:r>
                    </a:p>
                  </a:txBody>
                  <a:tcPr/>
                </a:tc>
                <a:tc>
                  <a:txBody>
                    <a:bodyPr/>
                    <a:lstStyle/>
                    <a:p>
                      <a:r>
                        <a:rPr lang="en-US" dirty="0">
                          <a:latin typeface="+mj-lt"/>
                        </a:rPr>
                        <a:t>Maintenance and security</a:t>
                      </a:r>
                    </a:p>
                  </a:txBody>
                  <a:tcPr/>
                </a:tc>
                <a:tc>
                  <a:txBody>
                    <a:bodyPr/>
                    <a:lstStyle/>
                    <a:p>
                      <a:r>
                        <a:rPr lang="en-US" dirty="0">
                          <a:latin typeface="+mj-lt"/>
                        </a:rPr>
                        <a:t>Investment cost up front ($1000/</a:t>
                      </a:r>
                      <a:r>
                        <a:rPr lang="en-US" dirty="0" err="1">
                          <a:latin typeface="+mj-lt"/>
                        </a:rPr>
                        <a:t>kWe</a:t>
                      </a:r>
                      <a:r>
                        <a:rPr lang="en-US" dirty="0">
                          <a:latin typeface="+mj-lt"/>
                        </a:rPr>
                        <a:t>)</a:t>
                      </a:r>
                    </a:p>
                  </a:txBody>
                  <a:tcPr/>
                </a:tc>
                <a:extLst>
                  <a:ext uri="{0D108BD9-81ED-4DB2-BD59-A6C34878D82A}">
                    <a16:rowId xmlns:a16="http://schemas.microsoft.com/office/drawing/2014/main" val="1124369251"/>
                  </a:ext>
                </a:extLst>
              </a:tr>
              <a:tr h="596144">
                <a:tc>
                  <a:txBody>
                    <a:bodyPr/>
                    <a:lstStyle/>
                    <a:p>
                      <a:r>
                        <a:rPr lang="en-US" dirty="0">
                          <a:latin typeface="+mj-lt"/>
                        </a:rPr>
                        <a:t>Nuclear fusion</a:t>
                      </a:r>
                      <a:br>
                        <a:rPr lang="en-US" dirty="0">
                          <a:latin typeface="+mj-lt"/>
                        </a:rPr>
                      </a:br>
                      <a:r>
                        <a:rPr lang="en-US" dirty="0">
                          <a:latin typeface="+mj-lt"/>
                        </a:rPr>
                        <a:t>(*)</a:t>
                      </a:r>
                    </a:p>
                  </a:txBody>
                  <a:tcPr>
                    <a:solidFill>
                      <a:schemeClr val="bg1"/>
                    </a:solidFill>
                  </a:tcPr>
                </a:tc>
                <a:tc>
                  <a:txBody>
                    <a:bodyPr/>
                    <a:lstStyle/>
                    <a:p>
                      <a:r>
                        <a:rPr lang="en-US" dirty="0">
                          <a:latin typeface="+mj-lt"/>
                        </a:rPr>
                        <a:t>117 </a:t>
                      </a:r>
                    </a:p>
                  </a:txBody>
                  <a:tcPr>
                    <a:solidFill>
                      <a:schemeClr val="bg1"/>
                    </a:solidFill>
                  </a:tcPr>
                </a:tc>
                <a:tc>
                  <a:txBody>
                    <a:bodyPr/>
                    <a:lstStyle/>
                    <a:p>
                      <a:r>
                        <a:rPr lang="en-US" b="1" dirty="0">
                          <a:solidFill>
                            <a:srgbClr val="00B050"/>
                          </a:solidFill>
                          <a:latin typeface="+mj-lt"/>
                        </a:rPr>
                        <a:t>1</a:t>
                      </a:r>
                    </a:p>
                  </a:txBody>
                  <a:tcPr>
                    <a:solidFill>
                      <a:schemeClr val="bg1"/>
                    </a:solidFill>
                  </a:tcPr>
                </a:tc>
                <a:tc>
                  <a:txBody>
                    <a:bodyPr/>
                    <a:lstStyle/>
                    <a:p>
                      <a:r>
                        <a:rPr lang="en-US" dirty="0">
                          <a:latin typeface="+mj-lt"/>
                        </a:rPr>
                        <a:t>2 x 10</a:t>
                      </a:r>
                      <a:r>
                        <a:rPr lang="en-US" baseline="30000" dirty="0">
                          <a:latin typeface="+mj-lt"/>
                        </a:rPr>
                        <a:t>4</a:t>
                      </a:r>
                    </a:p>
                  </a:txBody>
                  <a:tcPr>
                    <a:solidFill>
                      <a:schemeClr val="bg1"/>
                    </a:solidFill>
                  </a:tcPr>
                </a:tc>
                <a:tc>
                  <a:txBody>
                    <a:bodyPr/>
                    <a:lstStyle/>
                    <a:p>
                      <a:r>
                        <a:rPr lang="en-US" dirty="0">
                          <a:latin typeface="+mj-lt"/>
                        </a:rPr>
                        <a:t>Poor – disruptions, neutron damage</a:t>
                      </a:r>
                    </a:p>
                  </a:txBody>
                  <a:tcPr>
                    <a:solidFill>
                      <a:schemeClr val="bg1"/>
                    </a:solidFill>
                  </a:tcPr>
                </a:tc>
                <a:tc>
                  <a:txBody>
                    <a:bodyPr/>
                    <a:lstStyle/>
                    <a:p>
                      <a:r>
                        <a:rPr lang="en-US" b="1" dirty="0">
                          <a:solidFill>
                            <a:srgbClr val="C00000"/>
                          </a:solidFill>
                          <a:latin typeface="+mj-lt"/>
                        </a:rPr>
                        <a:t>6</a:t>
                      </a:r>
                    </a:p>
                  </a:txBody>
                  <a:tcPr>
                    <a:solidFill>
                      <a:schemeClr val="bg1"/>
                    </a:solidFill>
                  </a:tcPr>
                </a:tc>
                <a:extLst>
                  <a:ext uri="{0D108BD9-81ED-4DB2-BD59-A6C34878D82A}">
                    <a16:rowId xmlns:a16="http://schemas.microsoft.com/office/drawing/2014/main" val="1850352804"/>
                  </a:ext>
                </a:extLst>
              </a:tr>
              <a:tr h="694794">
                <a:tc>
                  <a:txBody>
                    <a:bodyPr/>
                    <a:lstStyle/>
                    <a:p>
                      <a:r>
                        <a:rPr lang="en-US" dirty="0">
                          <a:latin typeface="+mj-lt"/>
                        </a:rPr>
                        <a:t>Onshore wind</a:t>
                      </a:r>
                    </a:p>
                  </a:txBody>
                  <a:tcPr>
                    <a:solidFill>
                      <a:schemeClr val="bg1"/>
                    </a:solidFill>
                  </a:tcPr>
                </a:tc>
                <a:tc>
                  <a:txBody>
                    <a:bodyPr/>
                    <a:lstStyle/>
                    <a:p>
                      <a:r>
                        <a:rPr lang="en-US" dirty="0">
                          <a:latin typeface="+mj-lt"/>
                        </a:rPr>
                        <a:t>114</a:t>
                      </a:r>
                    </a:p>
                  </a:txBody>
                  <a:tcPr>
                    <a:solidFill>
                      <a:schemeClr val="bg1"/>
                    </a:solidFill>
                  </a:tcPr>
                </a:tc>
                <a:tc>
                  <a:txBody>
                    <a:bodyPr/>
                    <a:lstStyle/>
                    <a:p>
                      <a:r>
                        <a:rPr lang="en-US" dirty="0">
                          <a:latin typeface="+mj-lt"/>
                        </a:rPr>
                        <a:t>4.7</a:t>
                      </a:r>
                    </a:p>
                  </a:txBody>
                  <a:tcPr>
                    <a:solidFill>
                      <a:schemeClr val="bg1"/>
                    </a:solidFill>
                  </a:tcPr>
                </a:tc>
                <a:tc>
                  <a:txBody>
                    <a:bodyPr/>
                    <a:lstStyle/>
                    <a:p>
                      <a:r>
                        <a:rPr lang="en-US" dirty="0">
                          <a:latin typeface="+mj-lt"/>
                        </a:rPr>
                        <a:t>100-10</a:t>
                      </a:r>
                      <a:r>
                        <a:rPr lang="en-US" baseline="30000" dirty="0">
                          <a:latin typeface="+mj-lt"/>
                        </a:rPr>
                        <a:t>4</a:t>
                      </a:r>
                    </a:p>
                  </a:txBody>
                  <a:tcPr>
                    <a:solidFill>
                      <a:schemeClr val="bg1"/>
                    </a:solidFill>
                  </a:tcPr>
                </a:tc>
                <a:tc>
                  <a:txBody>
                    <a:bodyPr/>
                    <a:lstStyle/>
                    <a:p>
                      <a:r>
                        <a:rPr lang="en-US" dirty="0">
                          <a:latin typeface="+mj-lt"/>
                        </a:rPr>
                        <a:t>ok</a:t>
                      </a:r>
                    </a:p>
                  </a:txBody>
                  <a:tcPr>
                    <a:solidFill>
                      <a:schemeClr val="bg1"/>
                    </a:solidFill>
                  </a:tcPr>
                </a:tc>
                <a:tc>
                  <a:txBody>
                    <a:bodyPr/>
                    <a:lstStyle/>
                    <a:p>
                      <a:r>
                        <a:rPr lang="en-US" dirty="0">
                          <a:latin typeface="+mj-lt"/>
                        </a:rPr>
                        <a:t>2.3</a:t>
                      </a:r>
                    </a:p>
                  </a:txBody>
                  <a:tcPr>
                    <a:solidFill>
                      <a:schemeClr val="bg1"/>
                    </a:solidFill>
                  </a:tcPr>
                </a:tc>
                <a:extLst>
                  <a:ext uri="{0D108BD9-81ED-4DB2-BD59-A6C34878D82A}">
                    <a16:rowId xmlns:a16="http://schemas.microsoft.com/office/drawing/2014/main" val="4046310599"/>
                  </a:ext>
                </a:extLst>
              </a:tr>
              <a:tr h="610654">
                <a:tc>
                  <a:txBody>
                    <a:bodyPr/>
                    <a:lstStyle/>
                    <a:p>
                      <a:r>
                        <a:rPr lang="en-US" dirty="0">
                          <a:latin typeface="+mj-lt"/>
                        </a:rPr>
                        <a:t>Solar</a:t>
                      </a:r>
                    </a:p>
                  </a:txBody>
                  <a:tcPr>
                    <a:solidFill>
                      <a:schemeClr val="bg1"/>
                    </a:solidFill>
                  </a:tcPr>
                </a:tc>
                <a:tc>
                  <a:txBody>
                    <a:bodyPr/>
                    <a:lstStyle/>
                    <a:p>
                      <a:r>
                        <a:rPr lang="en-US" dirty="0">
                          <a:latin typeface="+mj-lt"/>
                        </a:rPr>
                        <a:t>162</a:t>
                      </a:r>
                    </a:p>
                  </a:txBody>
                  <a:tcPr>
                    <a:solidFill>
                      <a:schemeClr val="bg1"/>
                    </a:solidFill>
                  </a:tcPr>
                </a:tc>
                <a:tc>
                  <a:txBody>
                    <a:bodyPr/>
                    <a:lstStyle/>
                    <a:p>
                      <a:r>
                        <a:rPr lang="en-US" dirty="0">
                          <a:latin typeface="+mj-lt"/>
                        </a:rPr>
                        <a:t>16</a:t>
                      </a:r>
                    </a:p>
                  </a:txBody>
                  <a:tcPr>
                    <a:solidFill>
                      <a:schemeClr val="bg1"/>
                    </a:solidFill>
                  </a:tcPr>
                </a:tc>
                <a:tc>
                  <a:txBody>
                    <a:bodyPr/>
                    <a:lstStyle/>
                    <a:p>
                      <a:r>
                        <a:rPr lang="en-US" dirty="0">
                          <a:latin typeface="+mj-lt"/>
                        </a:rPr>
                        <a:t>100-10</a:t>
                      </a:r>
                      <a:r>
                        <a:rPr lang="en-US" baseline="30000" dirty="0">
                          <a:latin typeface="+mj-lt"/>
                        </a:rPr>
                        <a:t>4</a:t>
                      </a:r>
                    </a:p>
                  </a:txBody>
                  <a:tcPr>
                    <a:solidFill>
                      <a:schemeClr val="bg1"/>
                    </a:solidFill>
                  </a:tcPr>
                </a:tc>
                <a:tc>
                  <a:txBody>
                    <a:bodyPr/>
                    <a:lstStyle/>
                    <a:p>
                      <a:r>
                        <a:rPr lang="en-US" dirty="0">
                          <a:latin typeface="+mj-lt"/>
                        </a:rPr>
                        <a:t>ok</a:t>
                      </a:r>
                    </a:p>
                  </a:txBody>
                  <a:tcPr>
                    <a:solidFill>
                      <a:schemeClr val="bg1"/>
                    </a:solidFill>
                  </a:tcPr>
                </a:tc>
                <a:tc>
                  <a:txBody>
                    <a:bodyPr/>
                    <a:lstStyle/>
                    <a:p>
                      <a:r>
                        <a:rPr lang="en-US" dirty="0">
                          <a:latin typeface="+mj-lt"/>
                        </a:rPr>
                        <a:t>1.9</a:t>
                      </a:r>
                    </a:p>
                  </a:txBody>
                  <a:tcPr>
                    <a:solidFill>
                      <a:schemeClr val="bg1"/>
                    </a:solidFill>
                  </a:tcPr>
                </a:tc>
                <a:extLst>
                  <a:ext uri="{0D108BD9-81ED-4DB2-BD59-A6C34878D82A}">
                    <a16:rowId xmlns:a16="http://schemas.microsoft.com/office/drawing/2014/main" val="1886080785"/>
                  </a:ext>
                </a:extLst>
              </a:tr>
              <a:tr h="610654">
                <a:tc>
                  <a:txBody>
                    <a:bodyPr/>
                    <a:lstStyle/>
                    <a:p>
                      <a:r>
                        <a:rPr lang="en-US" dirty="0">
                          <a:latin typeface="+mj-lt"/>
                        </a:rPr>
                        <a:t>Natural gas</a:t>
                      </a:r>
                    </a:p>
                  </a:txBody>
                  <a:tcPr/>
                </a:tc>
                <a:tc>
                  <a:txBody>
                    <a:bodyPr/>
                    <a:lstStyle/>
                    <a:p>
                      <a:r>
                        <a:rPr lang="en-US" dirty="0">
                          <a:latin typeface="+mj-lt"/>
                        </a:rPr>
                        <a:t>103</a:t>
                      </a:r>
                    </a:p>
                  </a:txBody>
                  <a:tcPr/>
                </a:tc>
                <a:tc>
                  <a:txBody>
                    <a:bodyPr/>
                    <a:lstStyle/>
                    <a:p>
                      <a:r>
                        <a:rPr lang="en-US" dirty="0">
                          <a:latin typeface="+mj-lt"/>
                        </a:rPr>
                        <a:t>39</a:t>
                      </a:r>
                    </a:p>
                  </a:txBody>
                  <a:tcPr/>
                </a:tc>
                <a:tc>
                  <a:txBody>
                    <a:bodyPr/>
                    <a:lstStyle/>
                    <a:p>
                      <a:r>
                        <a:rPr lang="en-US" dirty="0">
                          <a:latin typeface="+mj-lt"/>
                        </a:rPr>
                        <a:t>10-10</a:t>
                      </a:r>
                      <a:r>
                        <a:rPr lang="en-US" baseline="30000" dirty="0">
                          <a:latin typeface="+mj-lt"/>
                        </a:rPr>
                        <a:t>5</a:t>
                      </a:r>
                    </a:p>
                  </a:txBody>
                  <a:tcPr/>
                </a:tc>
                <a:tc>
                  <a:txBody>
                    <a:bodyPr/>
                    <a:lstStyle/>
                    <a:p>
                      <a:r>
                        <a:rPr lang="en-US" dirty="0">
                          <a:latin typeface="+mj-lt"/>
                        </a:rPr>
                        <a:t>good</a:t>
                      </a:r>
                    </a:p>
                  </a:txBody>
                  <a:tcPr/>
                </a:tc>
                <a:tc>
                  <a:txBody>
                    <a:bodyPr/>
                    <a:lstStyle/>
                    <a:p>
                      <a:r>
                        <a:rPr lang="en-US" dirty="0">
                          <a:latin typeface="+mj-lt"/>
                        </a:rPr>
                        <a:t>1.1</a:t>
                      </a:r>
                    </a:p>
                  </a:txBody>
                  <a:tcPr/>
                </a:tc>
                <a:extLst>
                  <a:ext uri="{0D108BD9-81ED-4DB2-BD59-A6C34878D82A}">
                    <a16:rowId xmlns:a16="http://schemas.microsoft.com/office/drawing/2014/main" val="1230455276"/>
                  </a:ext>
                </a:extLst>
              </a:tr>
              <a:tr h="610654">
                <a:tc>
                  <a:txBody>
                    <a:bodyPr/>
                    <a:lstStyle/>
                    <a:p>
                      <a:r>
                        <a:rPr lang="en-US" dirty="0">
                          <a:latin typeface="+mj-lt"/>
                        </a:rPr>
                        <a:t>Coal</a:t>
                      </a:r>
                    </a:p>
                  </a:txBody>
                  <a:tcPr/>
                </a:tc>
                <a:tc>
                  <a:txBody>
                    <a:bodyPr/>
                    <a:lstStyle/>
                    <a:p>
                      <a:r>
                        <a:rPr lang="en-US" dirty="0">
                          <a:latin typeface="+mj-lt"/>
                        </a:rPr>
                        <a:t>93</a:t>
                      </a:r>
                    </a:p>
                  </a:txBody>
                  <a:tcPr/>
                </a:tc>
                <a:tc>
                  <a:txBody>
                    <a:bodyPr/>
                    <a:lstStyle/>
                    <a:p>
                      <a:r>
                        <a:rPr lang="en-US" dirty="0">
                          <a:latin typeface="+mj-lt"/>
                        </a:rPr>
                        <a:t>100</a:t>
                      </a:r>
                    </a:p>
                  </a:txBody>
                  <a:tcPr/>
                </a:tc>
                <a:tc>
                  <a:txBody>
                    <a:bodyPr/>
                    <a:lstStyle/>
                    <a:p>
                      <a:r>
                        <a:rPr lang="en-US" dirty="0">
                          <a:latin typeface="+mj-lt"/>
                        </a:rPr>
                        <a:t>10</a:t>
                      </a:r>
                      <a:r>
                        <a:rPr lang="en-US" baseline="30000" dirty="0">
                          <a:latin typeface="+mj-lt"/>
                        </a:rPr>
                        <a:t>3</a:t>
                      </a:r>
                      <a:r>
                        <a:rPr lang="en-US" dirty="0">
                          <a:latin typeface="+mj-lt"/>
                        </a:rPr>
                        <a:t>-10</a:t>
                      </a:r>
                      <a:r>
                        <a:rPr lang="en-US" baseline="30000" dirty="0">
                          <a:latin typeface="+mj-lt"/>
                        </a:rPr>
                        <a:t>5</a:t>
                      </a:r>
                    </a:p>
                  </a:txBody>
                  <a:tcPr/>
                </a:tc>
                <a:tc>
                  <a:txBody>
                    <a:bodyPr/>
                    <a:lstStyle/>
                    <a:p>
                      <a:r>
                        <a:rPr lang="en-US" dirty="0">
                          <a:latin typeface="+mj-lt"/>
                        </a:rPr>
                        <a:t>good</a:t>
                      </a:r>
                    </a:p>
                  </a:txBody>
                  <a:tcPr/>
                </a:tc>
                <a:tc>
                  <a:txBody>
                    <a:bodyPr/>
                    <a:lstStyle/>
                    <a:p>
                      <a:r>
                        <a:rPr lang="en-US" dirty="0">
                          <a:latin typeface="+mj-lt"/>
                        </a:rPr>
                        <a:t>2.1</a:t>
                      </a:r>
                    </a:p>
                  </a:txBody>
                  <a:tcPr/>
                </a:tc>
                <a:extLst>
                  <a:ext uri="{0D108BD9-81ED-4DB2-BD59-A6C34878D82A}">
                    <a16:rowId xmlns:a16="http://schemas.microsoft.com/office/drawing/2014/main" val="1929126618"/>
                  </a:ext>
                </a:extLst>
              </a:tr>
            </a:tbl>
          </a:graphicData>
        </a:graphic>
      </p:graphicFrame>
      <p:sp>
        <p:nvSpPr>
          <p:cNvPr id="7" name="TextBox 6">
            <a:extLst>
              <a:ext uri="{FF2B5EF4-FFF2-40B4-BE49-F238E27FC236}">
                <a16:creationId xmlns:a16="http://schemas.microsoft.com/office/drawing/2014/main" id="{06B51DD8-A1AD-6543-828B-2BFC7D6F92BA}"/>
              </a:ext>
            </a:extLst>
          </p:cNvPr>
          <p:cNvSpPr txBox="1"/>
          <p:nvPr/>
        </p:nvSpPr>
        <p:spPr>
          <a:xfrm>
            <a:off x="6096000" y="5234828"/>
            <a:ext cx="6011517" cy="923330"/>
          </a:xfrm>
          <a:prstGeom prst="rect">
            <a:avLst/>
          </a:prstGeom>
          <a:noFill/>
        </p:spPr>
        <p:txBody>
          <a:bodyPr wrap="none" rtlCol="0">
            <a:spAutoFit/>
          </a:bodyPr>
          <a:lstStyle/>
          <a:p>
            <a:r>
              <a:rPr lang="en-US" dirty="0">
                <a:latin typeface="+mj-lt"/>
              </a:rPr>
              <a:t>S. </a:t>
            </a:r>
            <a:r>
              <a:rPr lang="en-US" dirty="0" err="1">
                <a:latin typeface="+mj-lt"/>
              </a:rPr>
              <a:t>Entler</a:t>
            </a:r>
            <a:r>
              <a:rPr lang="en-US" dirty="0">
                <a:latin typeface="+mj-lt"/>
              </a:rPr>
              <a:t> et. al., Energy 152 (2018)</a:t>
            </a:r>
          </a:p>
          <a:p>
            <a:r>
              <a:rPr lang="en-US" dirty="0">
                <a:latin typeface="+mj-lt"/>
                <a:hlinkClick r:id="rId3"/>
              </a:rPr>
              <a:t>https://ourworldindata.org/scale-for-electricity</a:t>
            </a:r>
            <a:endParaRPr lang="en-US" dirty="0">
              <a:latin typeface="+mj-lt"/>
            </a:endParaRPr>
          </a:p>
          <a:p>
            <a:r>
              <a:rPr lang="en-US" dirty="0">
                <a:latin typeface="+mj-lt"/>
              </a:rPr>
              <a:t>https://</a:t>
            </a:r>
            <a:r>
              <a:rPr lang="en-US" dirty="0" err="1">
                <a:latin typeface="+mj-lt"/>
              </a:rPr>
              <a:t>www.eia.gov</a:t>
            </a:r>
            <a:r>
              <a:rPr lang="en-US" dirty="0">
                <a:latin typeface="+mj-lt"/>
              </a:rPr>
              <a:t>/</a:t>
            </a:r>
            <a:r>
              <a:rPr lang="en-US" dirty="0" err="1">
                <a:latin typeface="+mj-lt"/>
              </a:rPr>
              <a:t>todayinenergy</a:t>
            </a:r>
            <a:r>
              <a:rPr lang="en-US" dirty="0">
                <a:latin typeface="+mj-lt"/>
              </a:rPr>
              <a:t>/</a:t>
            </a:r>
            <a:r>
              <a:rPr lang="en-US" dirty="0" err="1">
                <a:latin typeface="+mj-lt"/>
              </a:rPr>
              <a:t>detail.php?id</a:t>
            </a:r>
            <a:r>
              <a:rPr lang="en-US" dirty="0">
                <a:latin typeface="+mj-lt"/>
              </a:rPr>
              <a:t>=34172#tab1</a:t>
            </a:r>
          </a:p>
        </p:txBody>
      </p:sp>
      <p:sp>
        <p:nvSpPr>
          <p:cNvPr id="4" name="TextBox 3">
            <a:extLst>
              <a:ext uri="{FF2B5EF4-FFF2-40B4-BE49-F238E27FC236}">
                <a16:creationId xmlns:a16="http://schemas.microsoft.com/office/drawing/2014/main" id="{3213241F-DDB1-8948-A97F-64F69D11E440}"/>
              </a:ext>
            </a:extLst>
          </p:cNvPr>
          <p:cNvSpPr txBox="1"/>
          <p:nvPr/>
        </p:nvSpPr>
        <p:spPr>
          <a:xfrm>
            <a:off x="488072" y="5619490"/>
            <a:ext cx="4326826" cy="646331"/>
          </a:xfrm>
          <a:prstGeom prst="rect">
            <a:avLst/>
          </a:prstGeom>
          <a:noFill/>
        </p:spPr>
        <p:txBody>
          <a:bodyPr wrap="none" rtlCol="0">
            <a:spAutoFit/>
          </a:bodyPr>
          <a:lstStyle/>
          <a:p>
            <a:r>
              <a:rPr lang="en-US" dirty="0">
                <a:latin typeface="+mj-lt"/>
              </a:rPr>
              <a:t>(*) For DEM02 model (ITER version 2)</a:t>
            </a:r>
          </a:p>
          <a:p>
            <a:r>
              <a:rPr lang="en-US" dirty="0">
                <a:latin typeface="+mj-lt"/>
              </a:rPr>
              <a:t>(**) average costs – doesn’t include variance</a:t>
            </a:r>
          </a:p>
        </p:txBody>
      </p:sp>
    </p:spTree>
    <p:extLst>
      <p:ext uri="{BB962C8B-B14F-4D97-AF65-F5344CB8AC3E}">
        <p14:creationId xmlns:p14="http://schemas.microsoft.com/office/powerpoint/2010/main" val="651002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Where are fusion reactors currently in the world?</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2" name="Picture 1">
            <a:extLst>
              <a:ext uri="{FF2B5EF4-FFF2-40B4-BE49-F238E27FC236}">
                <a16:creationId xmlns:a16="http://schemas.microsoft.com/office/drawing/2014/main" id="{E680A050-DE30-5645-A0E1-1C002D144CF6}"/>
              </a:ext>
            </a:extLst>
          </p:cNvPr>
          <p:cNvPicPr>
            <a:picLocks noChangeAspect="1"/>
          </p:cNvPicPr>
          <p:nvPr/>
        </p:nvPicPr>
        <p:blipFill>
          <a:blip r:embed="rId3"/>
          <a:stretch>
            <a:fillRect/>
          </a:stretch>
        </p:blipFill>
        <p:spPr>
          <a:xfrm>
            <a:off x="1097282" y="861146"/>
            <a:ext cx="9475695" cy="5259637"/>
          </a:xfrm>
          <a:prstGeom prst="rect">
            <a:avLst/>
          </a:prstGeom>
        </p:spPr>
      </p:pic>
      <p:sp>
        <p:nvSpPr>
          <p:cNvPr id="3" name="TextBox 2">
            <a:extLst>
              <a:ext uri="{FF2B5EF4-FFF2-40B4-BE49-F238E27FC236}">
                <a16:creationId xmlns:a16="http://schemas.microsoft.com/office/drawing/2014/main" id="{16D09DE4-0D5D-5840-AD2C-8A74450808BF}"/>
              </a:ext>
            </a:extLst>
          </p:cNvPr>
          <p:cNvSpPr txBox="1"/>
          <p:nvPr/>
        </p:nvSpPr>
        <p:spPr>
          <a:xfrm>
            <a:off x="7256934" y="5736287"/>
            <a:ext cx="3340402" cy="369332"/>
          </a:xfrm>
          <a:prstGeom prst="rect">
            <a:avLst/>
          </a:prstGeom>
          <a:noFill/>
        </p:spPr>
        <p:txBody>
          <a:bodyPr wrap="none" rtlCol="0">
            <a:spAutoFit/>
          </a:bodyPr>
          <a:lstStyle/>
          <a:p>
            <a:r>
              <a:rPr lang="en-US" dirty="0">
                <a:latin typeface="+mj-lt"/>
                <a:hlinkClick r:id="rId4"/>
              </a:rPr>
              <a:t>https://fusionforenergy.europa.eu</a:t>
            </a:r>
            <a:endParaRPr lang="en-US" dirty="0">
              <a:latin typeface="+mj-lt"/>
            </a:endParaRPr>
          </a:p>
        </p:txBody>
      </p:sp>
    </p:spTree>
    <p:extLst>
      <p:ext uri="{BB962C8B-B14F-4D97-AF65-F5344CB8AC3E}">
        <p14:creationId xmlns:p14="http://schemas.microsoft.com/office/powerpoint/2010/main" val="92285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Where are the fusion reactor labs in the world?</a:t>
            </a:r>
            <a:endParaRPr sz="26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2" name="Picture 1">
            <a:extLst>
              <a:ext uri="{FF2B5EF4-FFF2-40B4-BE49-F238E27FC236}">
                <a16:creationId xmlns:a16="http://schemas.microsoft.com/office/drawing/2014/main" id="{E680A050-DE30-5645-A0E1-1C002D144CF6}"/>
              </a:ext>
            </a:extLst>
          </p:cNvPr>
          <p:cNvPicPr>
            <a:picLocks noChangeAspect="1"/>
          </p:cNvPicPr>
          <p:nvPr/>
        </p:nvPicPr>
        <p:blipFill>
          <a:blip r:embed="rId3"/>
          <a:stretch>
            <a:fillRect/>
          </a:stretch>
        </p:blipFill>
        <p:spPr>
          <a:xfrm>
            <a:off x="1097282" y="861146"/>
            <a:ext cx="9475695" cy="5259637"/>
          </a:xfrm>
          <a:prstGeom prst="rect">
            <a:avLst/>
          </a:prstGeom>
        </p:spPr>
      </p:pic>
      <p:sp>
        <p:nvSpPr>
          <p:cNvPr id="3" name="TextBox 2">
            <a:extLst>
              <a:ext uri="{FF2B5EF4-FFF2-40B4-BE49-F238E27FC236}">
                <a16:creationId xmlns:a16="http://schemas.microsoft.com/office/drawing/2014/main" id="{16D09DE4-0D5D-5840-AD2C-8A74450808BF}"/>
              </a:ext>
            </a:extLst>
          </p:cNvPr>
          <p:cNvSpPr txBox="1"/>
          <p:nvPr/>
        </p:nvSpPr>
        <p:spPr>
          <a:xfrm>
            <a:off x="7256934" y="5736287"/>
            <a:ext cx="3340402" cy="369332"/>
          </a:xfrm>
          <a:prstGeom prst="rect">
            <a:avLst/>
          </a:prstGeom>
          <a:noFill/>
        </p:spPr>
        <p:txBody>
          <a:bodyPr wrap="none" rtlCol="0">
            <a:spAutoFit/>
          </a:bodyPr>
          <a:lstStyle/>
          <a:p>
            <a:r>
              <a:rPr lang="en-US" dirty="0">
                <a:latin typeface="+mj-lt"/>
                <a:hlinkClick r:id="rId4"/>
              </a:rPr>
              <a:t>https://fusionforenergy.europa.eu</a:t>
            </a:r>
            <a:endParaRPr lang="en-US" dirty="0">
              <a:latin typeface="+mj-lt"/>
            </a:endParaRPr>
          </a:p>
        </p:txBody>
      </p:sp>
      <p:pic>
        <p:nvPicPr>
          <p:cNvPr id="4" name="Picture 3">
            <a:extLst>
              <a:ext uri="{FF2B5EF4-FFF2-40B4-BE49-F238E27FC236}">
                <a16:creationId xmlns:a16="http://schemas.microsoft.com/office/drawing/2014/main" id="{3B5633C3-ECAE-524F-84FD-96E2EC2551C9}"/>
              </a:ext>
            </a:extLst>
          </p:cNvPr>
          <p:cNvPicPr>
            <a:picLocks noChangeAspect="1"/>
          </p:cNvPicPr>
          <p:nvPr/>
        </p:nvPicPr>
        <p:blipFill>
          <a:blip r:embed="rId5"/>
          <a:stretch>
            <a:fillRect/>
          </a:stretch>
        </p:blipFill>
        <p:spPr>
          <a:xfrm>
            <a:off x="10927634" y="1802100"/>
            <a:ext cx="1097282" cy="518715"/>
          </a:xfrm>
          <a:prstGeom prst="rect">
            <a:avLst/>
          </a:prstGeom>
        </p:spPr>
      </p:pic>
      <p:cxnSp>
        <p:nvCxnSpPr>
          <p:cNvPr id="6" name="Straight Arrow Connector 5">
            <a:extLst>
              <a:ext uri="{FF2B5EF4-FFF2-40B4-BE49-F238E27FC236}">
                <a16:creationId xmlns:a16="http://schemas.microsoft.com/office/drawing/2014/main" id="{88FB8EE2-F250-ED4F-A617-2A506662BC1E}"/>
              </a:ext>
            </a:extLst>
          </p:cNvPr>
          <p:cNvCxnSpPr>
            <a:cxnSpLocks/>
            <a:stCxn id="4" idx="1"/>
          </p:cNvCxnSpPr>
          <p:nvPr/>
        </p:nvCxnSpPr>
        <p:spPr>
          <a:xfrm flipH="1">
            <a:off x="5835129" y="2061458"/>
            <a:ext cx="5092505" cy="3067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CBF494C-0345-4D42-9A3C-C36578F3AB2D}"/>
              </a:ext>
            </a:extLst>
          </p:cNvPr>
          <p:cNvSpPr txBox="1"/>
          <p:nvPr/>
        </p:nvSpPr>
        <p:spPr>
          <a:xfrm>
            <a:off x="10888603" y="2442912"/>
            <a:ext cx="987771" cy="923330"/>
          </a:xfrm>
          <a:prstGeom prst="rect">
            <a:avLst/>
          </a:prstGeom>
          <a:noFill/>
        </p:spPr>
        <p:txBody>
          <a:bodyPr wrap="none" rtlCol="0">
            <a:spAutoFit/>
          </a:bodyPr>
          <a:lstStyle/>
          <a:p>
            <a:pPr algn="ctr"/>
            <a:r>
              <a:rPr lang="en-US" dirty="0">
                <a:latin typeface="+mj-lt"/>
              </a:rPr>
              <a:t>$&gt; 14bn</a:t>
            </a:r>
          </a:p>
          <a:p>
            <a:pPr algn="ctr"/>
            <a:r>
              <a:rPr lang="en-US" dirty="0">
                <a:latin typeface="+mj-lt"/>
              </a:rPr>
              <a:t>2035</a:t>
            </a:r>
          </a:p>
          <a:p>
            <a:pPr algn="ctr"/>
            <a:r>
              <a:rPr lang="en-US" dirty="0">
                <a:latin typeface="+mj-lt"/>
              </a:rPr>
              <a:t>500 MW</a:t>
            </a:r>
          </a:p>
        </p:txBody>
      </p:sp>
      <p:cxnSp>
        <p:nvCxnSpPr>
          <p:cNvPr id="12" name="Straight Arrow Connector 11">
            <a:extLst>
              <a:ext uri="{FF2B5EF4-FFF2-40B4-BE49-F238E27FC236}">
                <a16:creationId xmlns:a16="http://schemas.microsoft.com/office/drawing/2014/main" id="{02020E60-CD1E-C441-80F1-0110609CFF5A}"/>
              </a:ext>
            </a:extLst>
          </p:cNvPr>
          <p:cNvCxnSpPr>
            <a:cxnSpLocks/>
          </p:cNvCxnSpPr>
          <p:nvPr/>
        </p:nvCxnSpPr>
        <p:spPr>
          <a:xfrm flipV="1">
            <a:off x="742625" y="2920840"/>
            <a:ext cx="1225355" cy="41674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590862E3-416D-FE49-AFA7-579A8D2B59C6}"/>
              </a:ext>
            </a:extLst>
          </p:cNvPr>
          <p:cNvSpPr txBox="1"/>
          <p:nvPr/>
        </p:nvSpPr>
        <p:spPr>
          <a:xfrm>
            <a:off x="-136297" y="3251855"/>
            <a:ext cx="1225355" cy="1477328"/>
          </a:xfrm>
          <a:prstGeom prst="rect">
            <a:avLst/>
          </a:prstGeom>
          <a:noFill/>
        </p:spPr>
        <p:txBody>
          <a:bodyPr wrap="square" rtlCol="0">
            <a:spAutoFit/>
          </a:bodyPr>
          <a:lstStyle/>
          <a:p>
            <a:pPr algn="ctr"/>
            <a:r>
              <a:rPr lang="en-US" dirty="0">
                <a:latin typeface="+mj-lt"/>
              </a:rPr>
              <a:t>DIII-D</a:t>
            </a:r>
          </a:p>
          <a:p>
            <a:pPr algn="ctr"/>
            <a:r>
              <a:rPr lang="en-US" dirty="0">
                <a:latin typeface="+mj-lt"/>
              </a:rPr>
              <a:t>R&amp;D</a:t>
            </a:r>
          </a:p>
          <a:p>
            <a:pPr algn="ctr"/>
            <a:r>
              <a:rPr lang="en-US" dirty="0">
                <a:latin typeface="+mj-lt"/>
              </a:rPr>
              <a:t>Testing plasma shapes</a:t>
            </a:r>
          </a:p>
        </p:txBody>
      </p:sp>
      <p:cxnSp>
        <p:nvCxnSpPr>
          <p:cNvPr id="16" name="Straight Arrow Connector 15">
            <a:extLst>
              <a:ext uri="{FF2B5EF4-FFF2-40B4-BE49-F238E27FC236}">
                <a16:creationId xmlns:a16="http://schemas.microsoft.com/office/drawing/2014/main" id="{84864205-5359-8C42-B234-2D4E1E5B0F8C}"/>
              </a:ext>
            </a:extLst>
          </p:cNvPr>
          <p:cNvCxnSpPr>
            <a:cxnSpLocks/>
          </p:cNvCxnSpPr>
          <p:nvPr/>
        </p:nvCxnSpPr>
        <p:spPr>
          <a:xfrm flipH="1">
            <a:off x="5638286" y="538263"/>
            <a:ext cx="4959050" cy="166141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DEC09202-97C2-F242-9249-CC985774FAB9}"/>
              </a:ext>
            </a:extLst>
          </p:cNvPr>
          <p:cNvSpPr txBox="1"/>
          <p:nvPr/>
        </p:nvSpPr>
        <p:spPr>
          <a:xfrm>
            <a:off x="10611916" y="245630"/>
            <a:ext cx="1061509" cy="646331"/>
          </a:xfrm>
          <a:prstGeom prst="rect">
            <a:avLst/>
          </a:prstGeom>
          <a:noFill/>
        </p:spPr>
        <p:txBody>
          <a:bodyPr wrap="none" rtlCol="0">
            <a:spAutoFit/>
          </a:bodyPr>
          <a:lstStyle/>
          <a:p>
            <a:r>
              <a:rPr lang="en-US" dirty="0">
                <a:latin typeface="+mj-lt"/>
              </a:rPr>
              <a:t>JET</a:t>
            </a:r>
          </a:p>
          <a:p>
            <a:r>
              <a:rPr lang="en-US" dirty="0">
                <a:latin typeface="+mj-lt"/>
              </a:rPr>
              <a:t>-700 MW</a:t>
            </a:r>
          </a:p>
        </p:txBody>
      </p:sp>
    </p:spTree>
    <p:extLst>
      <p:ext uri="{BB962C8B-B14F-4D97-AF65-F5344CB8AC3E}">
        <p14:creationId xmlns:p14="http://schemas.microsoft.com/office/powerpoint/2010/main" val="26331841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158F4850-1A78-A447-80C8-5D7D34B78A03}"/>
              </a:ext>
            </a:extLst>
          </p:cNvPr>
          <p:cNvPicPr>
            <a:picLocks noChangeAspect="1"/>
          </p:cNvPicPr>
          <p:nvPr/>
        </p:nvPicPr>
        <p:blipFill>
          <a:blip r:embed="rId3"/>
          <a:stretch>
            <a:fillRect/>
          </a:stretch>
        </p:blipFill>
        <p:spPr>
          <a:xfrm>
            <a:off x="3398372" y="860318"/>
            <a:ext cx="5079147" cy="3139195"/>
          </a:xfrm>
          <a:prstGeom prst="rect">
            <a:avLst/>
          </a:prstGeom>
        </p:spPr>
      </p:pic>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Physics challenges of nuclear fusion* </a:t>
            </a:r>
            <a:r>
              <a:rPr lang="en-US" sz="2600" dirty="0">
                <a:solidFill>
                  <a:srgbClr val="C00000"/>
                </a:solidFill>
                <a:latin typeface="Calibri Light" panose="020F0302020204030204" pitchFamily="34" charset="0"/>
                <a:ea typeface="Calibri"/>
                <a:cs typeface="Calibri Light" panose="020F0302020204030204" pitchFamily="34" charset="0"/>
                <a:sym typeface="Calibri"/>
              </a:rPr>
              <a:t>&amp; how they affect implementation</a:t>
            </a:r>
            <a:endParaRPr sz="2600" dirty="0">
              <a:solidFill>
                <a:srgbClr val="C00000"/>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230700" y="4120540"/>
            <a:ext cx="6700838"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Large size for surface area/volume heat containment</a:t>
            </a:r>
          </a:p>
        </p:txBody>
      </p:sp>
      <p:sp>
        <p:nvSpPr>
          <p:cNvPr id="7" name="TextBox 6">
            <a:extLst>
              <a:ext uri="{FF2B5EF4-FFF2-40B4-BE49-F238E27FC236}">
                <a16:creationId xmlns:a16="http://schemas.microsoft.com/office/drawing/2014/main" id="{3837BD3B-FADF-8146-A407-32B39261E3F8}"/>
              </a:ext>
            </a:extLst>
          </p:cNvPr>
          <p:cNvSpPr txBox="1"/>
          <p:nvPr/>
        </p:nvSpPr>
        <p:spPr>
          <a:xfrm>
            <a:off x="5736479" y="4110736"/>
            <a:ext cx="6448097"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mj-lt"/>
              </a:rPr>
              <a:t>Slow R&amp;D: multiple decades until we see one working in the field</a:t>
            </a:r>
          </a:p>
        </p:txBody>
      </p:sp>
      <p:sp>
        <p:nvSpPr>
          <p:cNvPr id="3" name="TextBox 2">
            <a:extLst>
              <a:ext uri="{FF2B5EF4-FFF2-40B4-BE49-F238E27FC236}">
                <a16:creationId xmlns:a16="http://schemas.microsoft.com/office/drawing/2014/main" id="{11A5D4A3-8203-1645-A43E-8FCA919F0279}"/>
              </a:ext>
            </a:extLst>
          </p:cNvPr>
          <p:cNvSpPr txBox="1"/>
          <p:nvPr/>
        </p:nvSpPr>
        <p:spPr>
          <a:xfrm>
            <a:off x="9307284" y="1342685"/>
            <a:ext cx="2498376" cy="307777"/>
          </a:xfrm>
          <a:prstGeom prst="rect">
            <a:avLst/>
          </a:prstGeom>
          <a:noFill/>
        </p:spPr>
        <p:txBody>
          <a:bodyPr wrap="none" rtlCol="0">
            <a:spAutoFit/>
          </a:bodyPr>
          <a:lstStyle/>
          <a:p>
            <a:r>
              <a:rPr lang="en-US" sz="1400" dirty="0">
                <a:latin typeface="+mj-lt"/>
              </a:rPr>
              <a:t>AAAS public release Dec 6, 2018</a:t>
            </a:r>
          </a:p>
        </p:txBody>
      </p:sp>
      <p:sp>
        <p:nvSpPr>
          <p:cNvPr id="4" name="TextBox 3">
            <a:extLst>
              <a:ext uri="{FF2B5EF4-FFF2-40B4-BE49-F238E27FC236}">
                <a16:creationId xmlns:a16="http://schemas.microsoft.com/office/drawing/2014/main" id="{1402BABD-36B5-4641-9E17-3B8ECE69D32E}"/>
              </a:ext>
            </a:extLst>
          </p:cNvPr>
          <p:cNvSpPr txBox="1"/>
          <p:nvPr/>
        </p:nvSpPr>
        <p:spPr>
          <a:xfrm>
            <a:off x="8765869" y="1762669"/>
            <a:ext cx="3426131" cy="369332"/>
          </a:xfrm>
          <a:prstGeom prst="rect">
            <a:avLst/>
          </a:prstGeom>
          <a:noFill/>
        </p:spPr>
        <p:txBody>
          <a:bodyPr wrap="none" rtlCol="0">
            <a:spAutoFit/>
          </a:bodyPr>
          <a:lstStyle/>
          <a:p>
            <a:r>
              <a:rPr lang="en-US" dirty="0">
                <a:latin typeface="+mj-lt"/>
              </a:rPr>
              <a:t>(*) magnetic confinement reactors</a:t>
            </a:r>
          </a:p>
        </p:txBody>
      </p:sp>
      <p:sp>
        <p:nvSpPr>
          <p:cNvPr id="5" name="TextBox 4">
            <a:extLst>
              <a:ext uri="{FF2B5EF4-FFF2-40B4-BE49-F238E27FC236}">
                <a16:creationId xmlns:a16="http://schemas.microsoft.com/office/drawing/2014/main" id="{9B163950-D792-0F44-83E7-4AFC9353B75B}"/>
              </a:ext>
            </a:extLst>
          </p:cNvPr>
          <p:cNvSpPr txBox="1"/>
          <p:nvPr/>
        </p:nvSpPr>
        <p:spPr>
          <a:xfrm>
            <a:off x="4471979" y="5677329"/>
            <a:ext cx="7608493" cy="523220"/>
          </a:xfrm>
          <a:prstGeom prst="rect">
            <a:avLst/>
          </a:prstGeom>
          <a:noFill/>
        </p:spPr>
        <p:txBody>
          <a:bodyPr wrap="none" rtlCol="0">
            <a:spAutoFit/>
          </a:bodyPr>
          <a:lstStyle/>
          <a:p>
            <a:pPr algn="r"/>
            <a:r>
              <a:rPr lang="en-US" sz="1400" dirty="0">
                <a:latin typeface="+mj-lt"/>
                <a:hlinkClick r:id="rId4"/>
              </a:rPr>
              <a:t>https://www.iaea.org/newscenter/news/fusion-energy-in-the-21st-century-status-and-the-way-forward</a:t>
            </a:r>
            <a:endParaRPr lang="en-US" sz="1400" dirty="0">
              <a:latin typeface="+mj-lt"/>
            </a:endParaRPr>
          </a:p>
          <a:p>
            <a:pPr algn="r"/>
            <a:r>
              <a:rPr lang="en-US" sz="1400" dirty="0">
                <a:latin typeface="+mj-lt"/>
              </a:rPr>
              <a:t>DOI: 10.5772/intechopen.80241</a:t>
            </a:r>
          </a:p>
        </p:txBody>
      </p:sp>
    </p:spTree>
    <p:extLst>
      <p:ext uri="{BB962C8B-B14F-4D97-AF65-F5344CB8AC3E}">
        <p14:creationId xmlns:p14="http://schemas.microsoft.com/office/powerpoint/2010/main" val="29820836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158F4850-1A78-A447-80C8-5D7D34B78A03}"/>
              </a:ext>
            </a:extLst>
          </p:cNvPr>
          <p:cNvPicPr>
            <a:picLocks noChangeAspect="1"/>
          </p:cNvPicPr>
          <p:nvPr/>
        </p:nvPicPr>
        <p:blipFill>
          <a:blip r:embed="rId3"/>
          <a:stretch>
            <a:fillRect/>
          </a:stretch>
        </p:blipFill>
        <p:spPr>
          <a:xfrm>
            <a:off x="3398372" y="860318"/>
            <a:ext cx="5079147" cy="3139195"/>
          </a:xfrm>
          <a:prstGeom prst="rect">
            <a:avLst/>
          </a:prstGeom>
        </p:spPr>
      </p:pic>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Physics challenges of nuclear fusion* </a:t>
            </a:r>
            <a:r>
              <a:rPr lang="en-US" sz="2600" dirty="0">
                <a:solidFill>
                  <a:srgbClr val="C00000"/>
                </a:solidFill>
                <a:latin typeface="Calibri Light" panose="020F0302020204030204" pitchFamily="34" charset="0"/>
                <a:ea typeface="Calibri"/>
                <a:cs typeface="Calibri Light" panose="020F0302020204030204" pitchFamily="34" charset="0"/>
                <a:sym typeface="Calibri"/>
              </a:rPr>
              <a:t>&amp; how they affect implementation</a:t>
            </a:r>
            <a:endParaRPr sz="2600" dirty="0">
              <a:solidFill>
                <a:srgbClr val="C00000"/>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230700" y="4120540"/>
            <a:ext cx="6700838"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Large size for surface area/volume heat containment</a:t>
            </a:r>
          </a:p>
          <a:p>
            <a:pPr marL="285750" indent="-285750">
              <a:buFont typeface="Arial" panose="020B0604020202020204" pitchFamily="34" charset="0"/>
              <a:buChar char="•"/>
            </a:pPr>
            <a:r>
              <a:rPr lang="en-US" dirty="0">
                <a:solidFill>
                  <a:schemeClr val="tx1">
                    <a:lumMod val="75000"/>
                    <a:lumOff val="25000"/>
                  </a:schemeClr>
                </a:solidFill>
                <a:latin typeface="+mj-lt"/>
              </a:rPr>
              <a:t>Neutron flux damage to container walls</a:t>
            </a:r>
          </a:p>
        </p:txBody>
      </p:sp>
      <p:sp>
        <p:nvSpPr>
          <p:cNvPr id="7" name="TextBox 6">
            <a:extLst>
              <a:ext uri="{FF2B5EF4-FFF2-40B4-BE49-F238E27FC236}">
                <a16:creationId xmlns:a16="http://schemas.microsoft.com/office/drawing/2014/main" id="{3837BD3B-FADF-8146-A407-32B39261E3F8}"/>
              </a:ext>
            </a:extLst>
          </p:cNvPr>
          <p:cNvSpPr txBox="1"/>
          <p:nvPr/>
        </p:nvSpPr>
        <p:spPr>
          <a:xfrm>
            <a:off x="5736479" y="4110736"/>
            <a:ext cx="6448097"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mj-lt"/>
              </a:rPr>
              <a:t>Slow R&amp;D: multiple decades until we see one working in the field</a:t>
            </a:r>
          </a:p>
          <a:p>
            <a:pPr marL="285750" indent="-285750">
              <a:buFont typeface="Arial" panose="020B0604020202020204" pitchFamily="34" charset="0"/>
              <a:buChar char="•"/>
            </a:pPr>
            <a:r>
              <a:rPr lang="en-US" dirty="0">
                <a:solidFill>
                  <a:srgbClr val="C00000"/>
                </a:solidFill>
                <a:latin typeface="+mj-lt"/>
              </a:rPr>
              <a:t>Need to replace parts quite often – reduces capacity</a:t>
            </a:r>
          </a:p>
        </p:txBody>
      </p:sp>
      <p:sp>
        <p:nvSpPr>
          <p:cNvPr id="3" name="TextBox 2">
            <a:extLst>
              <a:ext uri="{FF2B5EF4-FFF2-40B4-BE49-F238E27FC236}">
                <a16:creationId xmlns:a16="http://schemas.microsoft.com/office/drawing/2014/main" id="{11A5D4A3-8203-1645-A43E-8FCA919F0279}"/>
              </a:ext>
            </a:extLst>
          </p:cNvPr>
          <p:cNvSpPr txBox="1"/>
          <p:nvPr/>
        </p:nvSpPr>
        <p:spPr>
          <a:xfrm>
            <a:off x="9307284" y="1342685"/>
            <a:ext cx="2498376" cy="307777"/>
          </a:xfrm>
          <a:prstGeom prst="rect">
            <a:avLst/>
          </a:prstGeom>
          <a:noFill/>
        </p:spPr>
        <p:txBody>
          <a:bodyPr wrap="none" rtlCol="0">
            <a:spAutoFit/>
          </a:bodyPr>
          <a:lstStyle/>
          <a:p>
            <a:r>
              <a:rPr lang="en-US" sz="1400" dirty="0">
                <a:latin typeface="+mj-lt"/>
              </a:rPr>
              <a:t>AAAS public release Dec 6, 2018</a:t>
            </a:r>
          </a:p>
        </p:txBody>
      </p:sp>
      <p:sp>
        <p:nvSpPr>
          <p:cNvPr id="4" name="TextBox 3">
            <a:extLst>
              <a:ext uri="{FF2B5EF4-FFF2-40B4-BE49-F238E27FC236}">
                <a16:creationId xmlns:a16="http://schemas.microsoft.com/office/drawing/2014/main" id="{1402BABD-36B5-4641-9E17-3B8ECE69D32E}"/>
              </a:ext>
            </a:extLst>
          </p:cNvPr>
          <p:cNvSpPr txBox="1"/>
          <p:nvPr/>
        </p:nvSpPr>
        <p:spPr>
          <a:xfrm>
            <a:off x="8765869" y="1762669"/>
            <a:ext cx="3426131" cy="369332"/>
          </a:xfrm>
          <a:prstGeom prst="rect">
            <a:avLst/>
          </a:prstGeom>
          <a:noFill/>
        </p:spPr>
        <p:txBody>
          <a:bodyPr wrap="none" rtlCol="0">
            <a:spAutoFit/>
          </a:bodyPr>
          <a:lstStyle/>
          <a:p>
            <a:r>
              <a:rPr lang="en-US" dirty="0">
                <a:latin typeface="+mj-lt"/>
              </a:rPr>
              <a:t>(*) magnetic confinement reactors</a:t>
            </a:r>
          </a:p>
        </p:txBody>
      </p:sp>
      <p:sp>
        <p:nvSpPr>
          <p:cNvPr id="5" name="TextBox 4">
            <a:extLst>
              <a:ext uri="{FF2B5EF4-FFF2-40B4-BE49-F238E27FC236}">
                <a16:creationId xmlns:a16="http://schemas.microsoft.com/office/drawing/2014/main" id="{9B163950-D792-0F44-83E7-4AFC9353B75B}"/>
              </a:ext>
            </a:extLst>
          </p:cNvPr>
          <p:cNvSpPr txBox="1"/>
          <p:nvPr/>
        </p:nvSpPr>
        <p:spPr>
          <a:xfrm>
            <a:off x="4471979" y="5677329"/>
            <a:ext cx="7608493" cy="523220"/>
          </a:xfrm>
          <a:prstGeom prst="rect">
            <a:avLst/>
          </a:prstGeom>
          <a:noFill/>
        </p:spPr>
        <p:txBody>
          <a:bodyPr wrap="none" rtlCol="0">
            <a:spAutoFit/>
          </a:bodyPr>
          <a:lstStyle/>
          <a:p>
            <a:pPr algn="r"/>
            <a:r>
              <a:rPr lang="en-US" sz="1400" dirty="0">
                <a:latin typeface="+mj-lt"/>
                <a:hlinkClick r:id="rId4"/>
              </a:rPr>
              <a:t>https://www.iaea.org/newscenter/news/fusion-energy-in-the-21st-century-status-and-the-way-forward</a:t>
            </a:r>
            <a:endParaRPr lang="en-US" sz="1400" dirty="0">
              <a:latin typeface="+mj-lt"/>
            </a:endParaRPr>
          </a:p>
          <a:p>
            <a:pPr algn="r"/>
            <a:r>
              <a:rPr lang="en-US" sz="1400" dirty="0">
                <a:latin typeface="+mj-lt"/>
              </a:rPr>
              <a:t>DOI: 10.5772/intechopen.80241</a:t>
            </a:r>
          </a:p>
        </p:txBody>
      </p:sp>
    </p:spTree>
    <p:extLst>
      <p:ext uri="{BB962C8B-B14F-4D97-AF65-F5344CB8AC3E}">
        <p14:creationId xmlns:p14="http://schemas.microsoft.com/office/powerpoint/2010/main" val="154729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158F4850-1A78-A447-80C8-5D7D34B78A03}"/>
              </a:ext>
            </a:extLst>
          </p:cNvPr>
          <p:cNvPicPr>
            <a:picLocks noChangeAspect="1"/>
          </p:cNvPicPr>
          <p:nvPr/>
        </p:nvPicPr>
        <p:blipFill>
          <a:blip r:embed="rId3"/>
          <a:stretch>
            <a:fillRect/>
          </a:stretch>
        </p:blipFill>
        <p:spPr>
          <a:xfrm>
            <a:off x="3398372" y="860318"/>
            <a:ext cx="5079147" cy="3139195"/>
          </a:xfrm>
          <a:prstGeom prst="rect">
            <a:avLst/>
          </a:prstGeom>
        </p:spPr>
      </p:pic>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Physics challenges of nuclear fusion* </a:t>
            </a:r>
            <a:r>
              <a:rPr lang="en-US" sz="2600" dirty="0">
                <a:solidFill>
                  <a:srgbClr val="C00000"/>
                </a:solidFill>
                <a:latin typeface="Calibri Light" panose="020F0302020204030204" pitchFamily="34" charset="0"/>
                <a:ea typeface="Calibri"/>
                <a:cs typeface="Calibri Light" panose="020F0302020204030204" pitchFamily="34" charset="0"/>
                <a:sym typeface="Calibri"/>
              </a:rPr>
              <a:t>&amp; how they affect implementation</a:t>
            </a:r>
            <a:endParaRPr sz="2600" dirty="0">
              <a:solidFill>
                <a:srgbClr val="C00000"/>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230700" y="4120540"/>
            <a:ext cx="6700838"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Large size for surface area/volume heat containment</a:t>
            </a:r>
          </a:p>
          <a:p>
            <a:pPr marL="285750" indent="-285750">
              <a:buFont typeface="Arial" panose="020B0604020202020204" pitchFamily="34" charset="0"/>
              <a:buChar char="•"/>
            </a:pPr>
            <a:r>
              <a:rPr lang="en-US" dirty="0">
                <a:solidFill>
                  <a:schemeClr val="tx1">
                    <a:lumMod val="75000"/>
                    <a:lumOff val="25000"/>
                  </a:schemeClr>
                </a:solidFill>
                <a:latin typeface="+mj-lt"/>
              </a:rPr>
              <a:t>Neutron flux damage to container walls</a:t>
            </a:r>
          </a:p>
          <a:p>
            <a:pPr marL="285750" indent="-285750">
              <a:buFont typeface="Arial" panose="020B0604020202020204" pitchFamily="34" charset="0"/>
              <a:buChar char="•"/>
            </a:pPr>
            <a:r>
              <a:rPr lang="en-US" dirty="0">
                <a:solidFill>
                  <a:schemeClr val="tx1">
                    <a:lumMod val="75000"/>
                    <a:lumOff val="25000"/>
                  </a:schemeClr>
                </a:solidFill>
                <a:latin typeface="+mj-lt"/>
              </a:rPr>
              <a:t>Heat conduction of walls in the presence of neutrons</a:t>
            </a:r>
          </a:p>
        </p:txBody>
      </p:sp>
      <p:sp>
        <p:nvSpPr>
          <p:cNvPr id="7" name="TextBox 6">
            <a:extLst>
              <a:ext uri="{FF2B5EF4-FFF2-40B4-BE49-F238E27FC236}">
                <a16:creationId xmlns:a16="http://schemas.microsoft.com/office/drawing/2014/main" id="{3837BD3B-FADF-8146-A407-32B39261E3F8}"/>
              </a:ext>
            </a:extLst>
          </p:cNvPr>
          <p:cNvSpPr txBox="1"/>
          <p:nvPr/>
        </p:nvSpPr>
        <p:spPr>
          <a:xfrm>
            <a:off x="5736479" y="4110736"/>
            <a:ext cx="6448097"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mj-lt"/>
              </a:rPr>
              <a:t>Slow R&amp;D: multiple decades until we see one working in the field</a:t>
            </a:r>
          </a:p>
          <a:p>
            <a:pPr marL="285750" indent="-285750">
              <a:buFont typeface="Arial" panose="020B0604020202020204" pitchFamily="34" charset="0"/>
              <a:buChar char="•"/>
            </a:pPr>
            <a:r>
              <a:rPr lang="en-US" dirty="0">
                <a:solidFill>
                  <a:srgbClr val="C00000"/>
                </a:solidFill>
                <a:latin typeface="+mj-lt"/>
              </a:rPr>
              <a:t>Need to replace parts quite often – reduces capacity</a:t>
            </a:r>
          </a:p>
          <a:p>
            <a:pPr marL="285750" indent="-285750">
              <a:buFont typeface="Arial" panose="020B0604020202020204" pitchFamily="34" charset="0"/>
              <a:buChar char="•"/>
            </a:pPr>
            <a:r>
              <a:rPr lang="en-US" dirty="0">
                <a:solidFill>
                  <a:srgbClr val="C00000"/>
                </a:solidFill>
                <a:latin typeface="+mj-lt"/>
              </a:rPr>
              <a:t>Hit in efficiency</a:t>
            </a:r>
          </a:p>
        </p:txBody>
      </p:sp>
      <p:sp>
        <p:nvSpPr>
          <p:cNvPr id="3" name="TextBox 2">
            <a:extLst>
              <a:ext uri="{FF2B5EF4-FFF2-40B4-BE49-F238E27FC236}">
                <a16:creationId xmlns:a16="http://schemas.microsoft.com/office/drawing/2014/main" id="{11A5D4A3-8203-1645-A43E-8FCA919F0279}"/>
              </a:ext>
            </a:extLst>
          </p:cNvPr>
          <p:cNvSpPr txBox="1"/>
          <p:nvPr/>
        </p:nvSpPr>
        <p:spPr>
          <a:xfrm>
            <a:off x="9307284" y="1342685"/>
            <a:ext cx="2498376" cy="307777"/>
          </a:xfrm>
          <a:prstGeom prst="rect">
            <a:avLst/>
          </a:prstGeom>
          <a:noFill/>
        </p:spPr>
        <p:txBody>
          <a:bodyPr wrap="none" rtlCol="0">
            <a:spAutoFit/>
          </a:bodyPr>
          <a:lstStyle/>
          <a:p>
            <a:r>
              <a:rPr lang="en-US" sz="1400" dirty="0">
                <a:latin typeface="+mj-lt"/>
              </a:rPr>
              <a:t>AAAS public release Dec 6, 2018</a:t>
            </a:r>
          </a:p>
        </p:txBody>
      </p:sp>
      <p:sp>
        <p:nvSpPr>
          <p:cNvPr id="4" name="TextBox 3">
            <a:extLst>
              <a:ext uri="{FF2B5EF4-FFF2-40B4-BE49-F238E27FC236}">
                <a16:creationId xmlns:a16="http://schemas.microsoft.com/office/drawing/2014/main" id="{1402BABD-36B5-4641-9E17-3B8ECE69D32E}"/>
              </a:ext>
            </a:extLst>
          </p:cNvPr>
          <p:cNvSpPr txBox="1"/>
          <p:nvPr/>
        </p:nvSpPr>
        <p:spPr>
          <a:xfrm>
            <a:off x="8765869" y="1762669"/>
            <a:ext cx="3426131" cy="369332"/>
          </a:xfrm>
          <a:prstGeom prst="rect">
            <a:avLst/>
          </a:prstGeom>
          <a:noFill/>
        </p:spPr>
        <p:txBody>
          <a:bodyPr wrap="none" rtlCol="0">
            <a:spAutoFit/>
          </a:bodyPr>
          <a:lstStyle/>
          <a:p>
            <a:r>
              <a:rPr lang="en-US" dirty="0">
                <a:latin typeface="+mj-lt"/>
              </a:rPr>
              <a:t>(*) magnetic confinement reactors</a:t>
            </a:r>
          </a:p>
        </p:txBody>
      </p:sp>
      <p:sp>
        <p:nvSpPr>
          <p:cNvPr id="5" name="TextBox 4">
            <a:extLst>
              <a:ext uri="{FF2B5EF4-FFF2-40B4-BE49-F238E27FC236}">
                <a16:creationId xmlns:a16="http://schemas.microsoft.com/office/drawing/2014/main" id="{9B163950-D792-0F44-83E7-4AFC9353B75B}"/>
              </a:ext>
            </a:extLst>
          </p:cNvPr>
          <p:cNvSpPr txBox="1"/>
          <p:nvPr/>
        </p:nvSpPr>
        <p:spPr>
          <a:xfrm>
            <a:off x="4471979" y="5677329"/>
            <a:ext cx="7608493" cy="523220"/>
          </a:xfrm>
          <a:prstGeom prst="rect">
            <a:avLst/>
          </a:prstGeom>
          <a:noFill/>
        </p:spPr>
        <p:txBody>
          <a:bodyPr wrap="none" rtlCol="0">
            <a:spAutoFit/>
          </a:bodyPr>
          <a:lstStyle/>
          <a:p>
            <a:pPr algn="r"/>
            <a:r>
              <a:rPr lang="en-US" sz="1400" dirty="0">
                <a:latin typeface="+mj-lt"/>
                <a:hlinkClick r:id="rId4"/>
              </a:rPr>
              <a:t>https://www.iaea.org/newscenter/news/fusion-energy-in-the-21st-century-status-and-the-way-forward</a:t>
            </a:r>
            <a:endParaRPr lang="en-US" sz="1400" dirty="0">
              <a:latin typeface="+mj-lt"/>
            </a:endParaRPr>
          </a:p>
          <a:p>
            <a:pPr algn="r"/>
            <a:r>
              <a:rPr lang="en-US" sz="1400" dirty="0">
                <a:latin typeface="+mj-lt"/>
              </a:rPr>
              <a:t>DOI: 10.5772/intechopen.80241</a:t>
            </a:r>
          </a:p>
        </p:txBody>
      </p:sp>
    </p:spTree>
    <p:extLst>
      <p:ext uri="{BB962C8B-B14F-4D97-AF65-F5344CB8AC3E}">
        <p14:creationId xmlns:p14="http://schemas.microsoft.com/office/powerpoint/2010/main" val="2874388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158F4850-1A78-A447-80C8-5D7D34B78A03}"/>
              </a:ext>
            </a:extLst>
          </p:cNvPr>
          <p:cNvPicPr>
            <a:picLocks noChangeAspect="1"/>
          </p:cNvPicPr>
          <p:nvPr/>
        </p:nvPicPr>
        <p:blipFill>
          <a:blip r:embed="rId3"/>
          <a:stretch>
            <a:fillRect/>
          </a:stretch>
        </p:blipFill>
        <p:spPr>
          <a:xfrm>
            <a:off x="3398372" y="860318"/>
            <a:ext cx="5079147" cy="3139195"/>
          </a:xfrm>
          <a:prstGeom prst="rect">
            <a:avLst/>
          </a:prstGeom>
        </p:spPr>
      </p:pic>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27</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Physics challenges of nuclear fusion* </a:t>
            </a:r>
            <a:r>
              <a:rPr lang="en-US" sz="2600" dirty="0">
                <a:solidFill>
                  <a:srgbClr val="C00000"/>
                </a:solidFill>
                <a:latin typeface="Calibri Light" panose="020F0302020204030204" pitchFamily="34" charset="0"/>
                <a:ea typeface="Calibri"/>
                <a:cs typeface="Calibri Light" panose="020F0302020204030204" pitchFamily="34" charset="0"/>
                <a:sym typeface="Calibri"/>
              </a:rPr>
              <a:t>&amp; how they affect implementation</a:t>
            </a:r>
            <a:endParaRPr sz="2600" dirty="0">
              <a:solidFill>
                <a:srgbClr val="C00000"/>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230700" y="4120540"/>
            <a:ext cx="67008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Large size for surface area/volume heat containment</a:t>
            </a:r>
          </a:p>
          <a:p>
            <a:pPr marL="285750" indent="-285750">
              <a:buFont typeface="Arial" panose="020B0604020202020204" pitchFamily="34" charset="0"/>
              <a:buChar char="•"/>
            </a:pPr>
            <a:r>
              <a:rPr lang="en-US" dirty="0">
                <a:solidFill>
                  <a:schemeClr val="tx1">
                    <a:lumMod val="75000"/>
                    <a:lumOff val="25000"/>
                  </a:schemeClr>
                </a:solidFill>
                <a:latin typeface="+mj-lt"/>
              </a:rPr>
              <a:t>Neutron flux damage to container walls</a:t>
            </a:r>
          </a:p>
          <a:p>
            <a:pPr marL="285750" indent="-285750">
              <a:buFont typeface="Arial" panose="020B0604020202020204" pitchFamily="34" charset="0"/>
              <a:buChar char="•"/>
            </a:pPr>
            <a:r>
              <a:rPr lang="en-US" dirty="0">
                <a:solidFill>
                  <a:schemeClr val="tx1">
                    <a:lumMod val="75000"/>
                    <a:lumOff val="25000"/>
                  </a:schemeClr>
                </a:solidFill>
                <a:latin typeface="+mj-lt"/>
              </a:rPr>
              <a:t>Heat conduction of walls in the presence of neutrons</a:t>
            </a:r>
          </a:p>
          <a:p>
            <a:pPr marL="285750" indent="-285750">
              <a:buFont typeface="Arial" panose="020B0604020202020204" pitchFamily="34" charset="0"/>
              <a:buChar char="•"/>
            </a:pPr>
            <a:r>
              <a:rPr lang="en-US" dirty="0">
                <a:solidFill>
                  <a:schemeClr val="tx1">
                    <a:lumMod val="75000"/>
                    <a:lumOff val="25000"/>
                  </a:schemeClr>
                </a:solidFill>
                <a:latin typeface="+mj-lt"/>
              </a:rPr>
              <a:t>Maintaining temperature and confinement conditions</a:t>
            </a:r>
          </a:p>
        </p:txBody>
      </p:sp>
      <p:sp>
        <p:nvSpPr>
          <p:cNvPr id="7" name="TextBox 6">
            <a:extLst>
              <a:ext uri="{FF2B5EF4-FFF2-40B4-BE49-F238E27FC236}">
                <a16:creationId xmlns:a16="http://schemas.microsoft.com/office/drawing/2014/main" id="{3837BD3B-FADF-8146-A407-32B39261E3F8}"/>
              </a:ext>
            </a:extLst>
          </p:cNvPr>
          <p:cNvSpPr txBox="1"/>
          <p:nvPr/>
        </p:nvSpPr>
        <p:spPr>
          <a:xfrm>
            <a:off x="5736479" y="4110736"/>
            <a:ext cx="6448097"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mj-lt"/>
              </a:rPr>
              <a:t>Slow R&amp;D: multiple decades until we see one working in the field</a:t>
            </a:r>
          </a:p>
          <a:p>
            <a:pPr marL="285750" indent="-285750">
              <a:buFont typeface="Arial" panose="020B0604020202020204" pitchFamily="34" charset="0"/>
              <a:buChar char="•"/>
            </a:pPr>
            <a:r>
              <a:rPr lang="en-US" dirty="0">
                <a:solidFill>
                  <a:srgbClr val="C00000"/>
                </a:solidFill>
                <a:latin typeface="+mj-lt"/>
              </a:rPr>
              <a:t>Need to replace parts quite often – reduces capacity</a:t>
            </a:r>
          </a:p>
          <a:p>
            <a:pPr marL="285750" indent="-285750">
              <a:buFont typeface="Arial" panose="020B0604020202020204" pitchFamily="34" charset="0"/>
              <a:buChar char="•"/>
            </a:pPr>
            <a:r>
              <a:rPr lang="en-US" dirty="0">
                <a:solidFill>
                  <a:srgbClr val="C00000"/>
                </a:solidFill>
                <a:latin typeface="+mj-lt"/>
              </a:rPr>
              <a:t>Hit in efficiency</a:t>
            </a:r>
          </a:p>
          <a:p>
            <a:pPr marL="285750" indent="-285750">
              <a:buFont typeface="Arial" panose="020B0604020202020204" pitchFamily="34" charset="0"/>
              <a:buChar char="•"/>
            </a:pPr>
            <a:r>
              <a:rPr lang="en-US" dirty="0">
                <a:solidFill>
                  <a:srgbClr val="C00000"/>
                </a:solidFill>
                <a:latin typeface="+mj-lt"/>
              </a:rPr>
              <a:t>Cost, capacity (goal running time of ITER is ~8min)</a:t>
            </a:r>
          </a:p>
        </p:txBody>
      </p:sp>
      <p:sp>
        <p:nvSpPr>
          <p:cNvPr id="3" name="TextBox 2">
            <a:extLst>
              <a:ext uri="{FF2B5EF4-FFF2-40B4-BE49-F238E27FC236}">
                <a16:creationId xmlns:a16="http://schemas.microsoft.com/office/drawing/2014/main" id="{11A5D4A3-8203-1645-A43E-8FCA919F0279}"/>
              </a:ext>
            </a:extLst>
          </p:cNvPr>
          <p:cNvSpPr txBox="1"/>
          <p:nvPr/>
        </p:nvSpPr>
        <p:spPr>
          <a:xfrm>
            <a:off x="9307284" y="1342685"/>
            <a:ext cx="2498376" cy="307777"/>
          </a:xfrm>
          <a:prstGeom prst="rect">
            <a:avLst/>
          </a:prstGeom>
          <a:noFill/>
        </p:spPr>
        <p:txBody>
          <a:bodyPr wrap="none" rtlCol="0">
            <a:spAutoFit/>
          </a:bodyPr>
          <a:lstStyle/>
          <a:p>
            <a:r>
              <a:rPr lang="en-US" sz="1400" dirty="0">
                <a:latin typeface="+mj-lt"/>
              </a:rPr>
              <a:t>AAAS public release Dec 6, 2018</a:t>
            </a:r>
          </a:p>
        </p:txBody>
      </p:sp>
      <p:sp>
        <p:nvSpPr>
          <p:cNvPr id="4" name="TextBox 3">
            <a:extLst>
              <a:ext uri="{FF2B5EF4-FFF2-40B4-BE49-F238E27FC236}">
                <a16:creationId xmlns:a16="http://schemas.microsoft.com/office/drawing/2014/main" id="{1402BABD-36B5-4641-9E17-3B8ECE69D32E}"/>
              </a:ext>
            </a:extLst>
          </p:cNvPr>
          <p:cNvSpPr txBox="1"/>
          <p:nvPr/>
        </p:nvSpPr>
        <p:spPr>
          <a:xfrm>
            <a:off x="8765869" y="1762669"/>
            <a:ext cx="3426131" cy="369332"/>
          </a:xfrm>
          <a:prstGeom prst="rect">
            <a:avLst/>
          </a:prstGeom>
          <a:noFill/>
        </p:spPr>
        <p:txBody>
          <a:bodyPr wrap="none" rtlCol="0">
            <a:spAutoFit/>
          </a:bodyPr>
          <a:lstStyle/>
          <a:p>
            <a:r>
              <a:rPr lang="en-US" dirty="0">
                <a:latin typeface="+mj-lt"/>
              </a:rPr>
              <a:t>(*) magnetic confinement reactors</a:t>
            </a:r>
          </a:p>
        </p:txBody>
      </p:sp>
      <p:sp>
        <p:nvSpPr>
          <p:cNvPr id="5" name="TextBox 4">
            <a:extLst>
              <a:ext uri="{FF2B5EF4-FFF2-40B4-BE49-F238E27FC236}">
                <a16:creationId xmlns:a16="http://schemas.microsoft.com/office/drawing/2014/main" id="{9B163950-D792-0F44-83E7-4AFC9353B75B}"/>
              </a:ext>
            </a:extLst>
          </p:cNvPr>
          <p:cNvSpPr txBox="1"/>
          <p:nvPr/>
        </p:nvSpPr>
        <p:spPr>
          <a:xfrm>
            <a:off x="4471979" y="5677329"/>
            <a:ext cx="7608493" cy="523220"/>
          </a:xfrm>
          <a:prstGeom prst="rect">
            <a:avLst/>
          </a:prstGeom>
          <a:noFill/>
        </p:spPr>
        <p:txBody>
          <a:bodyPr wrap="none" rtlCol="0">
            <a:spAutoFit/>
          </a:bodyPr>
          <a:lstStyle/>
          <a:p>
            <a:pPr algn="r"/>
            <a:r>
              <a:rPr lang="en-US" sz="1400" dirty="0">
                <a:latin typeface="+mj-lt"/>
                <a:hlinkClick r:id="rId4"/>
              </a:rPr>
              <a:t>https://www.iaea.org/newscenter/news/fusion-energy-in-the-21st-century-status-and-the-way-forward</a:t>
            </a:r>
            <a:endParaRPr lang="en-US" sz="1400" dirty="0">
              <a:latin typeface="+mj-lt"/>
            </a:endParaRPr>
          </a:p>
          <a:p>
            <a:pPr algn="r"/>
            <a:r>
              <a:rPr lang="en-US" sz="1400" dirty="0">
                <a:latin typeface="+mj-lt"/>
              </a:rPr>
              <a:t>DOI: 10.5772/intechopen.80241</a:t>
            </a:r>
          </a:p>
        </p:txBody>
      </p:sp>
    </p:spTree>
    <p:extLst>
      <p:ext uri="{BB962C8B-B14F-4D97-AF65-F5344CB8AC3E}">
        <p14:creationId xmlns:p14="http://schemas.microsoft.com/office/powerpoint/2010/main" val="275994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2" name="Picture 1">
            <a:extLst>
              <a:ext uri="{FF2B5EF4-FFF2-40B4-BE49-F238E27FC236}">
                <a16:creationId xmlns:a16="http://schemas.microsoft.com/office/drawing/2014/main" id="{158F4850-1A78-A447-80C8-5D7D34B78A03}"/>
              </a:ext>
            </a:extLst>
          </p:cNvPr>
          <p:cNvPicPr>
            <a:picLocks noChangeAspect="1"/>
          </p:cNvPicPr>
          <p:nvPr/>
        </p:nvPicPr>
        <p:blipFill>
          <a:blip r:embed="rId3"/>
          <a:stretch>
            <a:fillRect/>
          </a:stretch>
        </p:blipFill>
        <p:spPr>
          <a:xfrm>
            <a:off x="3398372" y="860318"/>
            <a:ext cx="5079147" cy="3139195"/>
          </a:xfrm>
          <a:prstGeom prst="rect">
            <a:avLst/>
          </a:prstGeom>
        </p:spPr>
      </p:pic>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Physics challenges of nuclear fusion* </a:t>
            </a:r>
            <a:r>
              <a:rPr lang="en-US" sz="2600" dirty="0">
                <a:solidFill>
                  <a:srgbClr val="C00000"/>
                </a:solidFill>
                <a:latin typeface="Calibri Light" panose="020F0302020204030204" pitchFamily="34" charset="0"/>
                <a:ea typeface="Calibri"/>
                <a:cs typeface="Calibri Light" panose="020F0302020204030204" pitchFamily="34" charset="0"/>
                <a:sym typeface="Calibri"/>
              </a:rPr>
              <a:t>&amp; how they affect implementation</a:t>
            </a:r>
            <a:endParaRPr sz="2600" dirty="0">
              <a:solidFill>
                <a:srgbClr val="C00000"/>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230700" y="4120540"/>
            <a:ext cx="6700838"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Large size for surface area/volume heat containment</a:t>
            </a:r>
          </a:p>
          <a:p>
            <a:pPr marL="285750" indent="-285750">
              <a:buFont typeface="Arial" panose="020B0604020202020204" pitchFamily="34" charset="0"/>
              <a:buChar char="•"/>
            </a:pPr>
            <a:r>
              <a:rPr lang="en-US" dirty="0">
                <a:solidFill>
                  <a:schemeClr val="tx1">
                    <a:lumMod val="75000"/>
                    <a:lumOff val="25000"/>
                  </a:schemeClr>
                </a:solidFill>
                <a:latin typeface="+mj-lt"/>
              </a:rPr>
              <a:t>Neutron flux damage to container walls</a:t>
            </a:r>
          </a:p>
          <a:p>
            <a:pPr marL="285750" indent="-285750">
              <a:buFont typeface="Arial" panose="020B0604020202020204" pitchFamily="34" charset="0"/>
              <a:buChar char="•"/>
            </a:pPr>
            <a:r>
              <a:rPr lang="en-US" dirty="0">
                <a:solidFill>
                  <a:schemeClr val="tx1">
                    <a:lumMod val="75000"/>
                    <a:lumOff val="25000"/>
                  </a:schemeClr>
                </a:solidFill>
                <a:latin typeface="+mj-lt"/>
              </a:rPr>
              <a:t>Heat conduction of walls in the presence of neutrons</a:t>
            </a:r>
          </a:p>
          <a:p>
            <a:pPr marL="285750" indent="-285750">
              <a:buFont typeface="Arial" panose="020B0604020202020204" pitchFamily="34" charset="0"/>
              <a:buChar char="•"/>
            </a:pPr>
            <a:r>
              <a:rPr lang="en-US" dirty="0">
                <a:solidFill>
                  <a:schemeClr val="tx1">
                    <a:lumMod val="75000"/>
                    <a:lumOff val="25000"/>
                  </a:schemeClr>
                </a:solidFill>
                <a:latin typeface="+mj-lt"/>
              </a:rPr>
              <a:t>Maintaining temperature and confinement conditions</a:t>
            </a:r>
          </a:p>
          <a:p>
            <a:pPr marL="285750" indent="-285750">
              <a:buFont typeface="Arial" panose="020B0604020202020204" pitchFamily="34" charset="0"/>
              <a:buChar char="•"/>
            </a:pPr>
            <a:r>
              <a:rPr lang="en-US" b="1" dirty="0">
                <a:solidFill>
                  <a:srgbClr val="0070C0"/>
                </a:solidFill>
              </a:rPr>
              <a:t>Disruptions</a:t>
            </a:r>
          </a:p>
        </p:txBody>
      </p:sp>
      <p:sp>
        <p:nvSpPr>
          <p:cNvPr id="7" name="TextBox 6">
            <a:extLst>
              <a:ext uri="{FF2B5EF4-FFF2-40B4-BE49-F238E27FC236}">
                <a16:creationId xmlns:a16="http://schemas.microsoft.com/office/drawing/2014/main" id="{3837BD3B-FADF-8146-A407-32B39261E3F8}"/>
              </a:ext>
            </a:extLst>
          </p:cNvPr>
          <p:cNvSpPr txBox="1"/>
          <p:nvPr/>
        </p:nvSpPr>
        <p:spPr>
          <a:xfrm>
            <a:off x="5736479" y="4110736"/>
            <a:ext cx="6448097"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mj-lt"/>
              </a:rPr>
              <a:t>Slow R&amp;D: multiple decades until we see one working in the field</a:t>
            </a:r>
          </a:p>
          <a:p>
            <a:pPr marL="285750" indent="-285750">
              <a:buFont typeface="Arial" panose="020B0604020202020204" pitchFamily="34" charset="0"/>
              <a:buChar char="•"/>
            </a:pPr>
            <a:r>
              <a:rPr lang="en-US" dirty="0">
                <a:solidFill>
                  <a:srgbClr val="C00000"/>
                </a:solidFill>
                <a:latin typeface="+mj-lt"/>
              </a:rPr>
              <a:t>Need to replace parts quite often – reduces capacity</a:t>
            </a:r>
          </a:p>
          <a:p>
            <a:pPr marL="285750" indent="-285750">
              <a:buFont typeface="Arial" panose="020B0604020202020204" pitchFamily="34" charset="0"/>
              <a:buChar char="•"/>
            </a:pPr>
            <a:r>
              <a:rPr lang="en-US" dirty="0">
                <a:solidFill>
                  <a:srgbClr val="C00000"/>
                </a:solidFill>
                <a:latin typeface="+mj-lt"/>
              </a:rPr>
              <a:t>Hit in efficiency</a:t>
            </a:r>
          </a:p>
          <a:p>
            <a:pPr marL="285750" indent="-285750">
              <a:buFont typeface="Arial" panose="020B0604020202020204" pitchFamily="34" charset="0"/>
              <a:buChar char="•"/>
            </a:pPr>
            <a:r>
              <a:rPr lang="en-US" dirty="0">
                <a:solidFill>
                  <a:srgbClr val="C00000"/>
                </a:solidFill>
                <a:latin typeface="+mj-lt"/>
              </a:rPr>
              <a:t>Cost, capacity (goal running time of ITER is ~8min)</a:t>
            </a:r>
          </a:p>
          <a:p>
            <a:pPr marL="285750" indent="-285750">
              <a:buFont typeface="Arial" panose="020B0604020202020204" pitchFamily="34" charset="0"/>
              <a:buChar char="•"/>
            </a:pPr>
            <a:r>
              <a:rPr lang="en-US" dirty="0">
                <a:solidFill>
                  <a:srgbClr val="C00000"/>
                </a:solidFill>
              </a:rPr>
              <a:t>Reactor breaks after ~5 disruptions </a:t>
            </a:r>
            <a:r>
              <a:rPr lang="en-US" dirty="0">
                <a:solidFill>
                  <a:srgbClr val="C00000"/>
                </a:solidFill>
                <a:sym typeface="Wingdings" pitchFamily="2" charset="2"/>
              </a:rPr>
              <a:t></a:t>
            </a:r>
            <a:r>
              <a:rPr lang="en-US" dirty="0">
                <a:solidFill>
                  <a:srgbClr val="C00000"/>
                </a:solidFill>
              </a:rPr>
              <a:t> cost &amp; energy security</a:t>
            </a:r>
          </a:p>
        </p:txBody>
      </p:sp>
      <p:sp>
        <p:nvSpPr>
          <p:cNvPr id="9" name="TextBox 8">
            <a:extLst>
              <a:ext uri="{FF2B5EF4-FFF2-40B4-BE49-F238E27FC236}">
                <a16:creationId xmlns:a16="http://schemas.microsoft.com/office/drawing/2014/main" id="{FF951CAD-3C4E-974D-BCFA-AF141CD638A8}"/>
              </a:ext>
            </a:extLst>
          </p:cNvPr>
          <p:cNvSpPr txBox="1"/>
          <p:nvPr/>
        </p:nvSpPr>
        <p:spPr>
          <a:xfrm>
            <a:off x="254729" y="3590872"/>
            <a:ext cx="4627756" cy="369332"/>
          </a:xfrm>
          <a:prstGeom prst="rect">
            <a:avLst/>
          </a:prstGeom>
          <a:noFill/>
        </p:spPr>
        <p:txBody>
          <a:bodyPr wrap="square" rtlCol="0">
            <a:spAutoFit/>
          </a:bodyPr>
          <a:lstStyle/>
          <a:p>
            <a:r>
              <a:rPr lang="en-US" dirty="0">
                <a:solidFill>
                  <a:srgbClr val="0070C0"/>
                </a:solidFill>
                <a:latin typeface="+mj-lt"/>
              </a:rPr>
              <a:t>This HEJC: Nature </a:t>
            </a:r>
            <a:r>
              <a:rPr lang="en-US" b="1" dirty="0">
                <a:solidFill>
                  <a:srgbClr val="0070C0"/>
                </a:solidFill>
                <a:latin typeface="+mj-lt"/>
              </a:rPr>
              <a:t>568</a:t>
            </a:r>
            <a:r>
              <a:rPr lang="en-US" dirty="0">
                <a:solidFill>
                  <a:srgbClr val="0070C0"/>
                </a:solidFill>
                <a:latin typeface="+mj-lt"/>
              </a:rPr>
              <a:t>, 526-529 (2019)</a:t>
            </a:r>
            <a:endParaRPr lang="en-US" b="1" dirty="0">
              <a:solidFill>
                <a:srgbClr val="0070C0"/>
              </a:solidFill>
              <a:latin typeface="+mj-lt"/>
            </a:endParaRPr>
          </a:p>
        </p:txBody>
      </p:sp>
      <p:sp>
        <p:nvSpPr>
          <p:cNvPr id="3" name="TextBox 2">
            <a:extLst>
              <a:ext uri="{FF2B5EF4-FFF2-40B4-BE49-F238E27FC236}">
                <a16:creationId xmlns:a16="http://schemas.microsoft.com/office/drawing/2014/main" id="{11A5D4A3-8203-1645-A43E-8FCA919F0279}"/>
              </a:ext>
            </a:extLst>
          </p:cNvPr>
          <p:cNvSpPr txBox="1"/>
          <p:nvPr/>
        </p:nvSpPr>
        <p:spPr>
          <a:xfrm>
            <a:off x="9307284" y="1342685"/>
            <a:ext cx="2498376" cy="307777"/>
          </a:xfrm>
          <a:prstGeom prst="rect">
            <a:avLst/>
          </a:prstGeom>
          <a:noFill/>
        </p:spPr>
        <p:txBody>
          <a:bodyPr wrap="none" rtlCol="0">
            <a:spAutoFit/>
          </a:bodyPr>
          <a:lstStyle/>
          <a:p>
            <a:r>
              <a:rPr lang="en-US" sz="1400" dirty="0">
                <a:latin typeface="+mj-lt"/>
              </a:rPr>
              <a:t>AAAS public release Dec 6, 2018</a:t>
            </a:r>
          </a:p>
        </p:txBody>
      </p:sp>
      <p:sp>
        <p:nvSpPr>
          <p:cNvPr id="4" name="TextBox 3">
            <a:extLst>
              <a:ext uri="{FF2B5EF4-FFF2-40B4-BE49-F238E27FC236}">
                <a16:creationId xmlns:a16="http://schemas.microsoft.com/office/drawing/2014/main" id="{1402BABD-36B5-4641-9E17-3B8ECE69D32E}"/>
              </a:ext>
            </a:extLst>
          </p:cNvPr>
          <p:cNvSpPr txBox="1"/>
          <p:nvPr/>
        </p:nvSpPr>
        <p:spPr>
          <a:xfrm>
            <a:off x="8765869" y="1762669"/>
            <a:ext cx="3426131" cy="369332"/>
          </a:xfrm>
          <a:prstGeom prst="rect">
            <a:avLst/>
          </a:prstGeom>
          <a:noFill/>
        </p:spPr>
        <p:txBody>
          <a:bodyPr wrap="none" rtlCol="0">
            <a:spAutoFit/>
          </a:bodyPr>
          <a:lstStyle/>
          <a:p>
            <a:r>
              <a:rPr lang="en-US" dirty="0">
                <a:latin typeface="+mj-lt"/>
              </a:rPr>
              <a:t>(*) magnetic confinement reactors</a:t>
            </a:r>
          </a:p>
        </p:txBody>
      </p:sp>
      <p:sp>
        <p:nvSpPr>
          <p:cNvPr id="5" name="TextBox 4">
            <a:extLst>
              <a:ext uri="{FF2B5EF4-FFF2-40B4-BE49-F238E27FC236}">
                <a16:creationId xmlns:a16="http://schemas.microsoft.com/office/drawing/2014/main" id="{9B163950-D792-0F44-83E7-4AFC9353B75B}"/>
              </a:ext>
            </a:extLst>
          </p:cNvPr>
          <p:cNvSpPr txBox="1"/>
          <p:nvPr/>
        </p:nvSpPr>
        <p:spPr>
          <a:xfrm>
            <a:off x="4471979" y="5677329"/>
            <a:ext cx="7608493" cy="523220"/>
          </a:xfrm>
          <a:prstGeom prst="rect">
            <a:avLst/>
          </a:prstGeom>
          <a:noFill/>
        </p:spPr>
        <p:txBody>
          <a:bodyPr wrap="none" rtlCol="0">
            <a:spAutoFit/>
          </a:bodyPr>
          <a:lstStyle/>
          <a:p>
            <a:pPr algn="r"/>
            <a:r>
              <a:rPr lang="en-US" sz="1400" dirty="0">
                <a:latin typeface="+mj-lt"/>
                <a:hlinkClick r:id="rId4"/>
              </a:rPr>
              <a:t>https://www.iaea.org/newscenter/news/fusion-energy-in-the-21st-century-status-and-the-way-forward</a:t>
            </a:r>
            <a:endParaRPr lang="en-US" sz="1400" dirty="0">
              <a:latin typeface="+mj-lt"/>
            </a:endParaRPr>
          </a:p>
          <a:p>
            <a:pPr algn="r"/>
            <a:r>
              <a:rPr lang="en-US" sz="1400" dirty="0">
                <a:latin typeface="+mj-lt"/>
              </a:rPr>
              <a:t>DOI: 10.5772/intechopen.80241</a:t>
            </a:r>
          </a:p>
        </p:txBody>
      </p:sp>
    </p:spTree>
    <p:extLst>
      <p:ext uri="{BB962C8B-B14F-4D97-AF65-F5344CB8AC3E}">
        <p14:creationId xmlns:p14="http://schemas.microsoft.com/office/powerpoint/2010/main" val="147572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rgbClr val="3F3F3F"/>
                </a:solidFill>
                <a:latin typeface="Calibri Light" panose="020F0302020204030204" pitchFamily="34" charset="0"/>
                <a:ea typeface="Calibri"/>
                <a:cs typeface="Calibri Light" panose="020F0302020204030204" pitchFamily="34" charset="0"/>
                <a:sym typeface="Calibri"/>
              </a:rPr>
              <a:t>What is a disruption &amp; why are they hard to predict?</a:t>
            </a:r>
            <a:endParaRPr sz="2600" dirty="0">
              <a:solidFill>
                <a:srgbClr val="C00000"/>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438150" y="1794596"/>
            <a:ext cx="8213274" cy="2862322"/>
          </a:xfrm>
          <a:prstGeom prst="rect">
            <a:avLst/>
          </a:prstGeom>
          <a:noFill/>
        </p:spPr>
        <p:txBody>
          <a:bodyPr wrap="square" rtlCol="0">
            <a:spAutoFit/>
          </a:bodyPr>
          <a:lstStyle/>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Disruption</a:t>
            </a:r>
            <a:r>
              <a:rPr lang="en-US" dirty="0">
                <a:solidFill>
                  <a:schemeClr val="tx1">
                    <a:lumMod val="75000"/>
                    <a:lumOff val="25000"/>
                  </a:schemeClr>
                </a:solidFill>
                <a:latin typeface="+mj-lt"/>
              </a:rPr>
              <a:t> = any plasma instability that causes the plasma to be misdirected</a:t>
            </a:r>
          </a:p>
          <a:p>
            <a:pPr marL="742950" lvl="1" indent="-285750">
              <a:buFont typeface="Arial" panose="020B0604020202020204" pitchFamily="34" charset="0"/>
              <a:buChar char="•"/>
            </a:pPr>
            <a:r>
              <a:rPr lang="en-US" dirty="0">
                <a:solidFill>
                  <a:schemeClr val="tx1">
                    <a:lumMod val="75000"/>
                    <a:lumOff val="25000"/>
                  </a:schemeClr>
                </a:solidFill>
                <a:latin typeface="+mj-lt"/>
              </a:rPr>
              <a:t>Heat distribution quickly changes, adding mechanical stress and heat</a:t>
            </a:r>
          </a:p>
          <a:p>
            <a:pPr marL="742950" lvl="1" indent="-285750">
              <a:buFont typeface="Arial" panose="020B0604020202020204" pitchFamily="34" charset="0"/>
              <a:buChar char="•"/>
            </a:pPr>
            <a:r>
              <a:rPr lang="en-US" dirty="0">
                <a:solidFill>
                  <a:schemeClr val="tx1">
                    <a:lumMod val="75000"/>
                    <a:lumOff val="25000"/>
                  </a:schemeClr>
                </a:solidFill>
                <a:latin typeface="+mj-lt"/>
              </a:rPr>
              <a:t>Sudden change in charged particle density introduces large current (~MA)</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Causes</a:t>
            </a:r>
            <a:r>
              <a:rPr lang="en-US" dirty="0">
                <a:solidFill>
                  <a:schemeClr val="tx1">
                    <a:lumMod val="75000"/>
                    <a:lumOff val="25000"/>
                  </a:schemeClr>
                </a:solidFill>
                <a:latin typeface="+mj-lt"/>
              </a:rPr>
              <a:t>: some physical (sometimes, magnetic field lines overlap), many technical </a:t>
            </a:r>
            <a:r>
              <a:rPr lang="en-US" dirty="0">
                <a:solidFill>
                  <a:schemeClr val="tx1">
                    <a:lumMod val="75000"/>
                    <a:lumOff val="25000"/>
                  </a:schemeClr>
                </a:solidFill>
                <a:latin typeface="+mj-lt"/>
                <a:sym typeface="Wingdings" pitchFamily="2" charset="2"/>
              </a:rPr>
              <a:t> </a:t>
            </a:r>
            <a:endParaRPr lang="en-US" b="1" dirty="0">
              <a:solidFill>
                <a:schemeClr val="tx1">
                  <a:lumMod val="75000"/>
                  <a:lumOff val="25000"/>
                </a:schemeClr>
              </a:solidFill>
              <a:latin typeface="+mj-lt"/>
            </a:endParaRPr>
          </a:p>
          <a:p>
            <a:endParaRPr lang="en-US" b="1" dirty="0">
              <a:solidFill>
                <a:schemeClr val="tx1">
                  <a:lumMod val="75000"/>
                  <a:lumOff val="25000"/>
                </a:schemeClr>
              </a:solidFill>
              <a:latin typeface="+mj-lt"/>
            </a:endParaRPr>
          </a:p>
          <a:p>
            <a:pPr marL="285750" indent="-285750">
              <a:buFont typeface="Arial" panose="020B0604020202020204" pitchFamily="34" charset="0"/>
              <a:buChar char="•"/>
            </a:pPr>
            <a:r>
              <a:rPr lang="en-US" b="1" dirty="0">
                <a:solidFill>
                  <a:schemeClr val="tx1">
                    <a:lumMod val="75000"/>
                    <a:lumOff val="25000"/>
                  </a:schemeClr>
                </a:solidFill>
                <a:latin typeface="+mj-lt"/>
              </a:rPr>
              <a:t>Challenging to predict: highly nonlinear &amp; complex system</a:t>
            </a:r>
          </a:p>
          <a:p>
            <a:pPr marL="742950" lvl="1" indent="-285750">
              <a:buFont typeface="Arial" panose="020B0604020202020204" pitchFamily="34" charset="0"/>
              <a:buChar char="•"/>
            </a:pPr>
            <a:r>
              <a:rPr lang="en-US" dirty="0">
                <a:solidFill>
                  <a:schemeClr val="tx1">
                    <a:lumMod val="75000"/>
                    <a:lumOff val="25000"/>
                  </a:schemeClr>
                </a:solidFill>
                <a:latin typeface="+mj-lt"/>
              </a:rPr>
              <a:t>Very computationally expensive to simulate and predict</a:t>
            </a:r>
          </a:p>
          <a:p>
            <a:pPr marL="742950" lvl="1" indent="-285750">
              <a:buFont typeface="Arial" panose="020B0604020202020204" pitchFamily="34" charset="0"/>
              <a:buChar char="•"/>
            </a:pPr>
            <a:r>
              <a:rPr lang="en-US" dirty="0">
                <a:solidFill>
                  <a:schemeClr val="tx1">
                    <a:lumMod val="75000"/>
                    <a:lumOff val="25000"/>
                  </a:schemeClr>
                </a:solidFill>
                <a:latin typeface="+mj-lt"/>
              </a:rPr>
              <a:t>Physics model &amp; state must be known extremely well to simulate accurately</a:t>
            </a:r>
          </a:p>
        </p:txBody>
      </p:sp>
      <p:pic>
        <p:nvPicPr>
          <p:cNvPr id="3" name="Picture 2" descr="A screenshot of text&#10;&#10;Description automatically generated">
            <a:extLst>
              <a:ext uri="{FF2B5EF4-FFF2-40B4-BE49-F238E27FC236}">
                <a16:creationId xmlns:a16="http://schemas.microsoft.com/office/drawing/2014/main" id="{AFD6A4EC-566B-9346-8812-8B9AD413A3EF}"/>
              </a:ext>
            </a:extLst>
          </p:cNvPr>
          <p:cNvPicPr>
            <a:picLocks noChangeAspect="1"/>
          </p:cNvPicPr>
          <p:nvPr/>
        </p:nvPicPr>
        <p:blipFill>
          <a:blip r:embed="rId3"/>
          <a:stretch>
            <a:fillRect/>
          </a:stretch>
        </p:blipFill>
        <p:spPr>
          <a:xfrm>
            <a:off x="9052097" y="-33088"/>
            <a:ext cx="3008750" cy="6858000"/>
          </a:xfrm>
          <a:prstGeom prst="rect">
            <a:avLst/>
          </a:prstGeom>
        </p:spPr>
      </p:pic>
      <p:sp>
        <p:nvSpPr>
          <p:cNvPr id="4" name="TextBox 3">
            <a:extLst>
              <a:ext uri="{FF2B5EF4-FFF2-40B4-BE49-F238E27FC236}">
                <a16:creationId xmlns:a16="http://schemas.microsoft.com/office/drawing/2014/main" id="{6A03C578-E65E-4746-8AE4-4856E96F221C}"/>
              </a:ext>
            </a:extLst>
          </p:cNvPr>
          <p:cNvSpPr txBox="1"/>
          <p:nvPr/>
        </p:nvSpPr>
        <p:spPr>
          <a:xfrm>
            <a:off x="4383035" y="5867400"/>
            <a:ext cx="4537909" cy="369332"/>
          </a:xfrm>
          <a:prstGeom prst="rect">
            <a:avLst/>
          </a:prstGeom>
          <a:noFill/>
        </p:spPr>
        <p:txBody>
          <a:bodyPr wrap="none" rtlCol="0">
            <a:spAutoFit/>
          </a:bodyPr>
          <a:lstStyle/>
          <a:p>
            <a:r>
              <a:rPr lang="en-US" dirty="0">
                <a:latin typeface="+mj-lt"/>
              </a:rPr>
              <a:t>P.C. de Vries et al 2011 </a:t>
            </a:r>
            <a:r>
              <a:rPr lang="en-US" dirty="0" err="1">
                <a:latin typeface="+mj-lt"/>
              </a:rPr>
              <a:t>Nucl</a:t>
            </a:r>
            <a:r>
              <a:rPr lang="en-US" dirty="0">
                <a:latin typeface="+mj-lt"/>
              </a:rPr>
              <a:t>. Fusion 51 053018</a:t>
            </a:r>
          </a:p>
        </p:txBody>
      </p:sp>
    </p:spTree>
    <p:extLst>
      <p:ext uri="{BB962C8B-B14F-4D97-AF65-F5344CB8AC3E}">
        <p14:creationId xmlns:p14="http://schemas.microsoft.com/office/powerpoint/2010/main" val="1564761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What is nuclear fusion?</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4" name="Picture 3">
            <a:extLst>
              <a:ext uri="{FF2B5EF4-FFF2-40B4-BE49-F238E27FC236}">
                <a16:creationId xmlns:a16="http://schemas.microsoft.com/office/drawing/2014/main" id="{C9743166-310F-3541-A983-6700A42C99BB}"/>
              </a:ext>
            </a:extLst>
          </p:cNvPr>
          <p:cNvPicPr>
            <a:picLocks noChangeAspect="1"/>
          </p:cNvPicPr>
          <p:nvPr/>
        </p:nvPicPr>
        <p:blipFill>
          <a:blip r:embed="rId3"/>
          <a:stretch>
            <a:fillRect/>
          </a:stretch>
        </p:blipFill>
        <p:spPr>
          <a:xfrm>
            <a:off x="209072" y="1123977"/>
            <a:ext cx="3818670" cy="2536489"/>
          </a:xfrm>
          <a:prstGeom prst="rect">
            <a:avLst/>
          </a:prstGeom>
        </p:spPr>
      </p:pic>
      <p:pic>
        <p:nvPicPr>
          <p:cNvPr id="6" name="Picture 5">
            <a:extLst>
              <a:ext uri="{FF2B5EF4-FFF2-40B4-BE49-F238E27FC236}">
                <a16:creationId xmlns:a16="http://schemas.microsoft.com/office/drawing/2014/main" id="{1A4D0C76-3BAE-754E-89AE-95AADD798E64}"/>
              </a:ext>
            </a:extLst>
          </p:cNvPr>
          <p:cNvPicPr>
            <a:picLocks noChangeAspect="1"/>
          </p:cNvPicPr>
          <p:nvPr/>
        </p:nvPicPr>
        <p:blipFill>
          <a:blip r:embed="rId4"/>
          <a:stretch>
            <a:fillRect/>
          </a:stretch>
        </p:blipFill>
        <p:spPr>
          <a:xfrm>
            <a:off x="386444" y="3923297"/>
            <a:ext cx="3631780" cy="2098362"/>
          </a:xfrm>
          <a:prstGeom prst="rect">
            <a:avLst/>
          </a:prstGeom>
        </p:spPr>
      </p:pic>
    </p:spTree>
    <p:extLst>
      <p:ext uri="{BB962C8B-B14F-4D97-AF65-F5344CB8AC3E}">
        <p14:creationId xmlns:p14="http://schemas.microsoft.com/office/powerpoint/2010/main" val="2173067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J. Kates-</a:t>
            </a:r>
            <a:r>
              <a:rPr lang="en-US" sz="2600" dirty="0" err="1">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Harbeck</a:t>
            </a: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 et. al., Nature 568, 2019: take-aways</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6" name="TextBox 5">
            <a:extLst>
              <a:ext uri="{FF2B5EF4-FFF2-40B4-BE49-F238E27FC236}">
                <a16:creationId xmlns:a16="http://schemas.microsoft.com/office/drawing/2014/main" id="{681B2048-AA0A-B445-91BC-C6B3EB2D7E45}"/>
              </a:ext>
            </a:extLst>
          </p:cNvPr>
          <p:cNvSpPr txBox="1"/>
          <p:nvPr/>
        </p:nvSpPr>
        <p:spPr>
          <a:xfrm>
            <a:off x="1003610" y="1616927"/>
            <a:ext cx="10208875"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Deep learning can be used to predict plasma breakdowns in a nuclear fusion reactor</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Lots of high-dimensional data (e.g., magnetic profile along the plasma) is required for the accuracy &amp; speed that makes implementation practical</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One example of how deep learning models can be used to capture emergent phenomena in non-linear, highly complex systems</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Possibility to scale to control of the reactor (mitigate breakdowns fully)</a:t>
            </a:r>
          </a:p>
        </p:txBody>
      </p:sp>
    </p:spTree>
    <p:extLst>
      <p:ext uri="{BB962C8B-B14F-4D97-AF65-F5344CB8AC3E}">
        <p14:creationId xmlns:p14="http://schemas.microsoft.com/office/powerpoint/2010/main" val="631279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The envisioned workflow for plasma control (fig. 1)</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4" name="Picture 3" descr="A close up of text on a white background&#10;&#10;Description automatically generated">
            <a:extLst>
              <a:ext uri="{FF2B5EF4-FFF2-40B4-BE49-F238E27FC236}">
                <a16:creationId xmlns:a16="http://schemas.microsoft.com/office/drawing/2014/main" id="{FD92BB85-E63E-B44D-8F38-5A6847B2F943}"/>
              </a:ext>
            </a:extLst>
          </p:cNvPr>
          <p:cNvPicPr>
            <a:picLocks noChangeAspect="1"/>
          </p:cNvPicPr>
          <p:nvPr/>
        </p:nvPicPr>
        <p:blipFill>
          <a:blip r:embed="rId3"/>
          <a:stretch>
            <a:fillRect/>
          </a:stretch>
        </p:blipFill>
        <p:spPr>
          <a:xfrm>
            <a:off x="438271" y="2869395"/>
            <a:ext cx="4076855" cy="2727852"/>
          </a:xfrm>
          <a:prstGeom prst="rect">
            <a:avLst/>
          </a:prstGeom>
        </p:spPr>
      </p:pic>
      <p:pic>
        <p:nvPicPr>
          <p:cNvPr id="8" name="Picture 7" descr="A close up of a map&#10;&#10;Description automatically generated">
            <a:extLst>
              <a:ext uri="{FF2B5EF4-FFF2-40B4-BE49-F238E27FC236}">
                <a16:creationId xmlns:a16="http://schemas.microsoft.com/office/drawing/2014/main" id="{FAA08C1F-46B2-6348-B400-769C84FB74D1}"/>
              </a:ext>
            </a:extLst>
          </p:cNvPr>
          <p:cNvPicPr>
            <a:picLocks noChangeAspect="1"/>
          </p:cNvPicPr>
          <p:nvPr/>
        </p:nvPicPr>
        <p:blipFill>
          <a:blip r:embed="rId4"/>
          <a:stretch>
            <a:fillRect/>
          </a:stretch>
        </p:blipFill>
        <p:spPr>
          <a:xfrm>
            <a:off x="6314113" y="3679237"/>
            <a:ext cx="2200543" cy="1762624"/>
          </a:xfrm>
          <a:prstGeom prst="rect">
            <a:avLst/>
          </a:prstGeom>
        </p:spPr>
      </p:pic>
      <p:pic>
        <p:nvPicPr>
          <p:cNvPr id="10" name="Picture 9" descr="A picture containing sitting, table, red, white&#10;&#10;Description automatically generated">
            <a:extLst>
              <a:ext uri="{FF2B5EF4-FFF2-40B4-BE49-F238E27FC236}">
                <a16:creationId xmlns:a16="http://schemas.microsoft.com/office/drawing/2014/main" id="{601C118E-0B2D-7B4C-BAA3-EC707EEADEBA}"/>
              </a:ext>
            </a:extLst>
          </p:cNvPr>
          <p:cNvPicPr>
            <a:picLocks noChangeAspect="1"/>
          </p:cNvPicPr>
          <p:nvPr/>
        </p:nvPicPr>
        <p:blipFill>
          <a:blip r:embed="rId5"/>
          <a:stretch>
            <a:fillRect/>
          </a:stretch>
        </p:blipFill>
        <p:spPr>
          <a:xfrm>
            <a:off x="4515126" y="1222180"/>
            <a:ext cx="1798987" cy="1402500"/>
          </a:xfrm>
          <a:prstGeom prst="rect">
            <a:avLst/>
          </a:prstGeom>
        </p:spPr>
      </p:pic>
      <p:sp>
        <p:nvSpPr>
          <p:cNvPr id="11" name="TextBox 10">
            <a:extLst>
              <a:ext uri="{FF2B5EF4-FFF2-40B4-BE49-F238E27FC236}">
                <a16:creationId xmlns:a16="http://schemas.microsoft.com/office/drawing/2014/main" id="{966BDD9F-44A5-A44E-8DF3-7739359D9AC7}"/>
              </a:ext>
            </a:extLst>
          </p:cNvPr>
          <p:cNvSpPr txBox="1"/>
          <p:nvPr/>
        </p:nvSpPr>
        <p:spPr>
          <a:xfrm>
            <a:off x="4392462" y="925092"/>
            <a:ext cx="1471961" cy="369332"/>
          </a:xfrm>
          <a:prstGeom prst="rect">
            <a:avLst/>
          </a:prstGeom>
          <a:noFill/>
        </p:spPr>
        <p:txBody>
          <a:bodyPr wrap="square" rtlCol="0">
            <a:spAutoFit/>
          </a:bodyPr>
          <a:lstStyle/>
          <a:p>
            <a:r>
              <a:rPr lang="en-US" dirty="0">
                <a:solidFill>
                  <a:srgbClr val="7030A0"/>
                </a:solidFill>
                <a:latin typeface="+mj-lt"/>
              </a:rPr>
              <a:t>Sensors</a:t>
            </a:r>
          </a:p>
        </p:txBody>
      </p:sp>
      <p:sp>
        <p:nvSpPr>
          <p:cNvPr id="16" name="TextBox 15">
            <a:extLst>
              <a:ext uri="{FF2B5EF4-FFF2-40B4-BE49-F238E27FC236}">
                <a16:creationId xmlns:a16="http://schemas.microsoft.com/office/drawing/2014/main" id="{73031BD1-8441-8B47-8DAF-120C842DC244}"/>
              </a:ext>
            </a:extLst>
          </p:cNvPr>
          <p:cNvSpPr txBox="1"/>
          <p:nvPr/>
        </p:nvSpPr>
        <p:spPr>
          <a:xfrm>
            <a:off x="5591598" y="925092"/>
            <a:ext cx="2225407" cy="369332"/>
          </a:xfrm>
          <a:prstGeom prst="rect">
            <a:avLst/>
          </a:prstGeom>
          <a:noFill/>
        </p:spPr>
        <p:txBody>
          <a:bodyPr wrap="square" rtlCol="0">
            <a:spAutoFit/>
          </a:bodyPr>
          <a:lstStyle/>
          <a:p>
            <a:r>
              <a:rPr lang="en-US" dirty="0">
                <a:solidFill>
                  <a:srgbClr val="FF0000"/>
                </a:solidFill>
                <a:latin typeface="+mj-lt"/>
              </a:rPr>
              <a:t>Control parameter</a:t>
            </a:r>
          </a:p>
        </p:txBody>
      </p:sp>
      <p:sp>
        <p:nvSpPr>
          <p:cNvPr id="18" name="Bent-Up Arrow 17">
            <a:extLst>
              <a:ext uri="{FF2B5EF4-FFF2-40B4-BE49-F238E27FC236}">
                <a16:creationId xmlns:a16="http://schemas.microsoft.com/office/drawing/2014/main" id="{F0728740-E7D7-0144-AFCB-9C7524F2EC44}"/>
              </a:ext>
            </a:extLst>
          </p:cNvPr>
          <p:cNvSpPr/>
          <p:nvPr/>
        </p:nvSpPr>
        <p:spPr>
          <a:xfrm rot="10800000">
            <a:off x="1951461" y="1806497"/>
            <a:ext cx="2686328" cy="1095986"/>
          </a:xfrm>
          <a:prstGeom prst="bentUpArrow">
            <a:avLst>
              <a:gd name="adj1" fmla="val 556"/>
              <a:gd name="adj2" fmla="val 5002"/>
              <a:gd name="adj3" fmla="val 91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E34BEEBB-DC13-FF43-82A2-90E567BC717A}"/>
              </a:ext>
            </a:extLst>
          </p:cNvPr>
          <p:cNvSpPr/>
          <p:nvPr/>
        </p:nvSpPr>
        <p:spPr>
          <a:xfrm rot="16200000">
            <a:off x="5925736" y="2194874"/>
            <a:ext cx="1872740" cy="1095986"/>
          </a:xfrm>
          <a:prstGeom prst="bentUpArrow">
            <a:avLst>
              <a:gd name="adj1" fmla="val 556"/>
              <a:gd name="adj2" fmla="val 5002"/>
              <a:gd name="adj3" fmla="val 9171"/>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B7EF530-F65D-1C4D-A09F-561C03F65B62}"/>
              </a:ext>
            </a:extLst>
          </p:cNvPr>
          <p:cNvCxnSpPr/>
          <p:nvPr/>
        </p:nvCxnSpPr>
        <p:spPr>
          <a:xfrm>
            <a:off x="4476798" y="4233321"/>
            <a:ext cx="18187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9F89E1B-C1FB-1E46-BFB0-50A6C4266346}"/>
              </a:ext>
            </a:extLst>
          </p:cNvPr>
          <p:cNvSpPr txBox="1"/>
          <p:nvPr/>
        </p:nvSpPr>
        <p:spPr>
          <a:xfrm>
            <a:off x="2245852" y="2624680"/>
            <a:ext cx="3530479" cy="369332"/>
          </a:xfrm>
          <a:prstGeom prst="rect">
            <a:avLst/>
          </a:prstGeom>
          <a:noFill/>
        </p:spPr>
        <p:txBody>
          <a:bodyPr wrap="square" rtlCol="0">
            <a:spAutoFit/>
          </a:bodyPr>
          <a:lstStyle/>
          <a:p>
            <a:r>
              <a:rPr lang="en-US" dirty="0">
                <a:solidFill>
                  <a:schemeClr val="tx1">
                    <a:lumMod val="75000"/>
                    <a:lumOff val="25000"/>
                  </a:schemeClr>
                </a:solidFill>
                <a:latin typeface="+mj-lt"/>
              </a:rPr>
              <a:t>Scalar data (e.g., temperature)</a:t>
            </a:r>
          </a:p>
        </p:txBody>
      </p:sp>
      <p:sp>
        <p:nvSpPr>
          <p:cNvPr id="25" name="TextBox 24">
            <a:extLst>
              <a:ext uri="{FF2B5EF4-FFF2-40B4-BE49-F238E27FC236}">
                <a16:creationId xmlns:a16="http://schemas.microsoft.com/office/drawing/2014/main" id="{D11DCDDF-C157-434F-874E-7BE95497AC29}"/>
              </a:ext>
            </a:extLst>
          </p:cNvPr>
          <p:cNvSpPr txBox="1"/>
          <p:nvPr/>
        </p:nvSpPr>
        <p:spPr>
          <a:xfrm>
            <a:off x="2061119" y="5635820"/>
            <a:ext cx="3530479" cy="369332"/>
          </a:xfrm>
          <a:prstGeom prst="rect">
            <a:avLst/>
          </a:prstGeom>
          <a:noFill/>
        </p:spPr>
        <p:txBody>
          <a:bodyPr wrap="square" rtlCol="0">
            <a:spAutoFit/>
          </a:bodyPr>
          <a:lstStyle/>
          <a:p>
            <a:r>
              <a:rPr lang="en-US" dirty="0">
                <a:solidFill>
                  <a:schemeClr val="tx1">
                    <a:lumMod val="75000"/>
                    <a:lumOff val="25000"/>
                  </a:schemeClr>
                </a:solidFill>
                <a:latin typeface="+mj-lt"/>
              </a:rPr>
              <a:t>1D data (e.g., magnetic profile)</a:t>
            </a:r>
          </a:p>
        </p:txBody>
      </p:sp>
      <p:sp>
        <p:nvSpPr>
          <p:cNvPr id="26" name="TextBox 25">
            <a:extLst>
              <a:ext uri="{FF2B5EF4-FFF2-40B4-BE49-F238E27FC236}">
                <a16:creationId xmlns:a16="http://schemas.microsoft.com/office/drawing/2014/main" id="{E7E6477B-F1A5-3A42-8703-689D96E777BD}"/>
              </a:ext>
            </a:extLst>
          </p:cNvPr>
          <p:cNvSpPr txBox="1"/>
          <p:nvPr/>
        </p:nvSpPr>
        <p:spPr>
          <a:xfrm>
            <a:off x="8815446" y="4191217"/>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Deep learning algorithm</a:t>
            </a:r>
          </a:p>
        </p:txBody>
      </p:sp>
      <p:sp>
        <p:nvSpPr>
          <p:cNvPr id="22" name="Rectangle 21">
            <a:extLst>
              <a:ext uri="{FF2B5EF4-FFF2-40B4-BE49-F238E27FC236}">
                <a16:creationId xmlns:a16="http://schemas.microsoft.com/office/drawing/2014/main" id="{C303CE45-1904-F942-A66A-3D28745B516B}"/>
              </a:ext>
            </a:extLst>
          </p:cNvPr>
          <p:cNvSpPr/>
          <p:nvPr/>
        </p:nvSpPr>
        <p:spPr>
          <a:xfrm>
            <a:off x="6314113" y="3679237"/>
            <a:ext cx="2189708" cy="1762624"/>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02125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
        <p:nvSpPr>
          <p:cNvPr id="122" name="Google Shape;122;p14"/>
          <p:cNvSpPr txBox="1"/>
          <p:nvPr/>
        </p:nvSpPr>
        <p:spPr>
          <a:xfrm>
            <a:off x="230700" y="644231"/>
            <a:ext cx="105897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Deep learning architectures used: </a:t>
            </a:r>
          </a:p>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	convolutional neural networks &amp; recurrent neural networks</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10" name="Picture 9">
            <a:extLst>
              <a:ext uri="{FF2B5EF4-FFF2-40B4-BE49-F238E27FC236}">
                <a16:creationId xmlns:a16="http://schemas.microsoft.com/office/drawing/2014/main" id="{8D68B4BA-3463-5547-A024-10388F5B5594}"/>
              </a:ext>
            </a:extLst>
          </p:cNvPr>
          <p:cNvPicPr>
            <a:picLocks noChangeAspect="1"/>
          </p:cNvPicPr>
          <p:nvPr/>
        </p:nvPicPr>
        <p:blipFill>
          <a:blip r:embed="rId3"/>
          <a:stretch>
            <a:fillRect/>
          </a:stretch>
        </p:blipFill>
        <p:spPr>
          <a:xfrm>
            <a:off x="648328" y="2163006"/>
            <a:ext cx="4723772" cy="2528539"/>
          </a:xfrm>
          <a:prstGeom prst="rect">
            <a:avLst/>
          </a:prstGeom>
        </p:spPr>
      </p:pic>
      <p:sp>
        <p:nvSpPr>
          <p:cNvPr id="11" name="TextBox 10">
            <a:extLst>
              <a:ext uri="{FF2B5EF4-FFF2-40B4-BE49-F238E27FC236}">
                <a16:creationId xmlns:a16="http://schemas.microsoft.com/office/drawing/2014/main" id="{1E376080-F3A8-094C-BD12-FD1D02AE016E}"/>
              </a:ext>
            </a:extLst>
          </p:cNvPr>
          <p:cNvSpPr txBox="1"/>
          <p:nvPr/>
        </p:nvSpPr>
        <p:spPr>
          <a:xfrm>
            <a:off x="400352" y="5021668"/>
            <a:ext cx="5312480" cy="369332"/>
          </a:xfrm>
          <a:prstGeom prst="rect">
            <a:avLst/>
          </a:prstGeom>
          <a:noFill/>
        </p:spPr>
        <p:txBody>
          <a:bodyPr wrap="none" rtlCol="0">
            <a:spAutoFit/>
          </a:bodyPr>
          <a:lstStyle/>
          <a:p>
            <a:r>
              <a:rPr lang="en-US" dirty="0">
                <a:latin typeface="+mj-lt"/>
              </a:rPr>
              <a:t>Pattern recognition, dealing with high dimensional data</a:t>
            </a:r>
          </a:p>
        </p:txBody>
      </p:sp>
      <p:pic>
        <p:nvPicPr>
          <p:cNvPr id="12" name="Picture 11">
            <a:extLst>
              <a:ext uri="{FF2B5EF4-FFF2-40B4-BE49-F238E27FC236}">
                <a16:creationId xmlns:a16="http://schemas.microsoft.com/office/drawing/2014/main" id="{4A076759-C7B2-CB48-8A19-BB97CEBFA309}"/>
              </a:ext>
            </a:extLst>
          </p:cNvPr>
          <p:cNvPicPr>
            <a:picLocks noChangeAspect="1"/>
          </p:cNvPicPr>
          <p:nvPr/>
        </p:nvPicPr>
        <p:blipFill>
          <a:blip r:embed="rId4"/>
          <a:stretch>
            <a:fillRect/>
          </a:stretch>
        </p:blipFill>
        <p:spPr>
          <a:xfrm>
            <a:off x="8457797" y="2383543"/>
            <a:ext cx="1442663" cy="2243165"/>
          </a:xfrm>
          <a:prstGeom prst="rect">
            <a:avLst/>
          </a:prstGeom>
        </p:spPr>
      </p:pic>
      <p:sp>
        <p:nvSpPr>
          <p:cNvPr id="13" name="TextBox 12">
            <a:extLst>
              <a:ext uri="{FF2B5EF4-FFF2-40B4-BE49-F238E27FC236}">
                <a16:creationId xmlns:a16="http://schemas.microsoft.com/office/drawing/2014/main" id="{9C1AE5B8-8656-4F48-B074-03F5FB1719DE}"/>
              </a:ext>
            </a:extLst>
          </p:cNvPr>
          <p:cNvSpPr txBox="1"/>
          <p:nvPr/>
        </p:nvSpPr>
        <p:spPr>
          <a:xfrm>
            <a:off x="2419350" y="1619250"/>
            <a:ext cx="606256" cy="369332"/>
          </a:xfrm>
          <a:prstGeom prst="rect">
            <a:avLst/>
          </a:prstGeom>
          <a:noFill/>
        </p:spPr>
        <p:txBody>
          <a:bodyPr wrap="none" rtlCol="0">
            <a:spAutoFit/>
          </a:bodyPr>
          <a:lstStyle/>
          <a:p>
            <a:r>
              <a:rPr lang="en-US" dirty="0">
                <a:latin typeface="+mj-lt"/>
              </a:rPr>
              <a:t>CNN</a:t>
            </a:r>
          </a:p>
        </p:txBody>
      </p:sp>
      <p:sp>
        <p:nvSpPr>
          <p:cNvPr id="16" name="TextBox 15">
            <a:extLst>
              <a:ext uri="{FF2B5EF4-FFF2-40B4-BE49-F238E27FC236}">
                <a16:creationId xmlns:a16="http://schemas.microsoft.com/office/drawing/2014/main" id="{89A6B690-42DA-E942-AC94-2AA84CADEDE2}"/>
              </a:ext>
            </a:extLst>
          </p:cNvPr>
          <p:cNvSpPr txBox="1"/>
          <p:nvPr/>
        </p:nvSpPr>
        <p:spPr>
          <a:xfrm flipH="1">
            <a:off x="8932709" y="1619250"/>
            <a:ext cx="839941" cy="369332"/>
          </a:xfrm>
          <a:prstGeom prst="rect">
            <a:avLst/>
          </a:prstGeom>
          <a:noFill/>
        </p:spPr>
        <p:txBody>
          <a:bodyPr wrap="square" rtlCol="0">
            <a:spAutoFit/>
          </a:bodyPr>
          <a:lstStyle/>
          <a:p>
            <a:r>
              <a:rPr lang="en-US" dirty="0">
                <a:latin typeface="+mj-lt"/>
              </a:rPr>
              <a:t>RNN</a:t>
            </a:r>
          </a:p>
        </p:txBody>
      </p:sp>
      <p:sp>
        <p:nvSpPr>
          <p:cNvPr id="20" name="TextBox 19">
            <a:extLst>
              <a:ext uri="{FF2B5EF4-FFF2-40B4-BE49-F238E27FC236}">
                <a16:creationId xmlns:a16="http://schemas.microsoft.com/office/drawing/2014/main" id="{21F33A73-A2F0-0A4E-BD84-58153C107807}"/>
              </a:ext>
            </a:extLst>
          </p:cNvPr>
          <p:cNvSpPr txBox="1"/>
          <p:nvPr/>
        </p:nvSpPr>
        <p:spPr>
          <a:xfrm>
            <a:off x="6427639" y="5021668"/>
            <a:ext cx="5314725" cy="369332"/>
          </a:xfrm>
          <a:prstGeom prst="rect">
            <a:avLst/>
          </a:prstGeom>
          <a:noFill/>
        </p:spPr>
        <p:txBody>
          <a:bodyPr wrap="none" rtlCol="0">
            <a:spAutoFit/>
          </a:bodyPr>
          <a:lstStyle/>
          <a:p>
            <a:r>
              <a:rPr lang="en-US" dirty="0">
                <a:latin typeface="+mj-lt"/>
              </a:rPr>
              <a:t>Retaining temporal information, contextual information</a:t>
            </a:r>
          </a:p>
        </p:txBody>
      </p:sp>
    </p:spTree>
    <p:extLst>
      <p:ext uri="{BB962C8B-B14F-4D97-AF65-F5344CB8AC3E}">
        <p14:creationId xmlns:p14="http://schemas.microsoft.com/office/powerpoint/2010/main" val="39366199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The deep learning model (fig 1f)</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3" name="Picture 2" descr="A close up of a map&#10;&#10;Description automatically generated">
            <a:extLst>
              <a:ext uri="{FF2B5EF4-FFF2-40B4-BE49-F238E27FC236}">
                <a16:creationId xmlns:a16="http://schemas.microsoft.com/office/drawing/2014/main" id="{8F6A2834-0B16-1D42-B8FB-9F4B39DB4F90}"/>
              </a:ext>
            </a:extLst>
          </p:cNvPr>
          <p:cNvPicPr>
            <a:picLocks noChangeAspect="1"/>
          </p:cNvPicPr>
          <p:nvPr/>
        </p:nvPicPr>
        <p:blipFill>
          <a:blip r:embed="rId3"/>
          <a:stretch>
            <a:fillRect/>
          </a:stretch>
        </p:blipFill>
        <p:spPr>
          <a:xfrm>
            <a:off x="2472485" y="1018393"/>
            <a:ext cx="7247029" cy="4821213"/>
          </a:xfrm>
          <a:prstGeom prst="rect">
            <a:avLst/>
          </a:prstGeom>
        </p:spPr>
      </p:pic>
      <p:sp>
        <p:nvSpPr>
          <p:cNvPr id="4" name="Rectangle 3">
            <a:extLst>
              <a:ext uri="{FF2B5EF4-FFF2-40B4-BE49-F238E27FC236}">
                <a16:creationId xmlns:a16="http://schemas.microsoft.com/office/drawing/2014/main" id="{7BAC0125-BD0E-A047-812B-6F4BA95CE14D}"/>
              </a:ext>
            </a:extLst>
          </p:cNvPr>
          <p:cNvSpPr/>
          <p:nvPr/>
        </p:nvSpPr>
        <p:spPr>
          <a:xfrm>
            <a:off x="2040673" y="861146"/>
            <a:ext cx="2085278" cy="3041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D6D454-CDF6-1743-896C-E5A18550989E}"/>
              </a:ext>
            </a:extLst>
          </p:cNvPr>
          <p:cNvSpPr/>
          <p:nvPr/>
        </p:nvSpPr>
        <p:spPr>
          <a:xfrm>
            <a:off x="2040673" y="4706864"/>
            <a:ext cx="2085278" cy="857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DDACE-EBE5-BB43-BBE1-0750836F4E10}"/>
              </a:ext>
            </a:extLst>
          </p:cNvPr>
          <p:cNvSpPr/>
          <p:nvPr/>
        </p:nvSpPr>
        <p:spPr>
          <a:xfrm>
            <a:off x="2152184" y="4523108"/>
            <a:ext cx="715221" cy="528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D793E6F-7D1F-1A41-B32B-8F9CD7E6CFD7}"/>
              </a:ext>
            </a:extLst>
          </p:cNvPr>
          <p:cNvSpPr/>
          <p:nvPr/>
        </p:nvSpPr>
        <p:spPr>
          <a:xfrm>
            <a:off x="3731031" y="1170880"/>
            <a:ext cx="715221" cy="253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183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The envisioned workflow for plasma control (fig. 1)</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4" name="Picture 3" descr="A close up of text on a white background&#10;&#10;Description automatically generated">
            <a:extLst>
              <a:ext uri="{FF2B5EF4-FFF2-40B4-BE49-F238E27FC236}">
                <a16:creationId xmlns:a16="http://schemas.microsoft.com/office/drawing/2014/main" id="{FD92BB85-E63E-B44D-8F38-5A6847B2F943}"/>
              </a:ext>
            </a:extLst>
          </p:cNvPr>
          <p:cNvPicPr>
            <a:picLocks noChangeAspect="1"/>
          </p:cNvPicPr>
          <p:nvPr/>
        </p:nvPicPr>
        <p:blipFill>
          <a:blip r:embed="rId3"/>
          <a:stretch>
            <a:fillRect/>
          </a:stretch>
        </p:blipFill>
        <p:spPr>
          <a:xfrm>
            <a:off x="438271" y="2869395"/>
            <a:ext cx="4076855" cy="2727852"/>
          </a:xfrm>
          <a:prstGeom prst="rect">
            <a:avLst/>
          </a:prstGeom>
        </p:spPr>
      </p:pic>
      <p:pic>
        <p:nvPicPr>
          <p:cNvPr id="8" name="Picture 7" descr="A close up of a map&#10;&#10;Description automatically generated">
            <a:extLst>
              <a:ext uri="{FF2B5EF4-FFF2-40B4-BE49-F238E27FC236}">
                <a16:creationId xmlns:a16="http://schemas.microsoft.com/office/drawing/2014/main" id="{FAA08C1F-46B2-6348-B400-769C84FB74D1}"/>
              </a:ext>
            </a:extLst>
          </p:cNvPr>
          <p:cNvPicPr>
            <a:picLocks noChangeAspect="1"/>
          </p:cNvPicPr>
          <p:nvPr/>
        </p:nvPicPr>
        <p:blipFill>
          <a:blip r:embed="rId4"/>
          <a:stretch>
            <a:fillRect/>
          </a:stretch>
        </p:blipFill>
        <p:spPr>
          <a:xfrm>
            <a:off x="6314113" y="3679236"/>
            <a:ext cx="2903770" cy="2325905"/>
          </a:xfrm>
          <a:prstGeom prst="rect">
            <a:avLst/>
          </a:prstGeom>
        </p:spPr>
      </p:pic>
      <p:pic>
        <p:nvPicPr>
          <p:cNvPr id="10" name="Picture 9" descr="A picture containing sitting, table, red, white&#10;&#10;Description automatically generated">
            <a:extLst>
              <a:ext uri="{FF2B5EF4-FFF2-40B4-BE49-F238E27FC236}">
                <a16:creationId xmlns:a16="http://schemas.microsoft.com/office/drawing/2014/main" id="{601C118E-0B2D-7B4C-BAA3-EC707EEADEBA}"/>
              </a:ext>
            </a:extLst>
          </p:cNvPr>
          <p:cNvPicPr>
            <a:picLocks noChangeAspect="1"/>
          </p:cNvPicPr>
          <p:nvPr/>
        </p:nvPicPr>
        <p:blipFill>
          <a:blip r:embed="rId5"/>
          <a:stretch>
            <a:fillRect/>
          </a:stretch>
        </p:blipFill>
        <p:spPr>
          <a:xfrm>
            <a:off x="4515126" y="1222180"/>
            <a:ext cx="1798987" cy="1402500"/>
          </a:xfrm>
          <a:prstGeom prst="rect">
            <a:avLst/>
          </a:prstGeom>
        </p:spPr>
      </p:pic>
      <p:sp>
        <p:nvSpPr>
          <p:cNvPr id="11" name="TextBox 10">
            <a:extLst>
              <a:ext uri="{FF2B5EF4-FFF2-40B4-BE49-F238E27FC236}">
                <a16:creationId xmlns:a16="http://schemas.microsoft.com/office/drawing/2014/main" id="{966BDD9F-44A5-A44E-8DF3-7739359D9AC7}"/>
              </a:ext>
            </a:extLst>
          </p:cNvPr>
          <p:cNvSpPr txBox="1"/>
          <p:nvPr/>
        </p:nvSpPr>
        <p:spPr>
          <a:xfrm>
            <a:off x="4392462" y="925092"/>
            <a:ext cx="1471961" cy="369332"/>
          </a:xfrm>
          <a:prstGeom prst="rect">
            <a:avLst/>
          </a:prstGeom>
          <a:noFill/>
        </p:spPr>
        <p:txBody>
          <a:bodyPr wrap="square" rtlCol="0">
            <a:spAutoFit/>
          </a:bodyPr>
          <a:lstStyle/>
          <a:p>
            <a:r>
              <a:rPr lang="en-US" dirty="0">
                <a:solidFill>
                  <a:srgbClr val="7030A0"/>
                </a:solidFill>
                <a:latin typeface="+mj-lt"/>
              </a:rPr>
              <a:t>Sensors</a:t>
            </a:r>
          </a:p>
        </p:txBody>
      </p:sp>
      <p:sp>
        <p:nvSpPr>
          <p:cNvPr id="16" name="TextBox 15">
            <a:extLst>
              <a:ext uri="{FF2B5EF4-FFF2-40B4-BE49-F238E27FC236}">
                <a16:creationId xmlns:a16="http://schemas.microsoft.com/office/drawing/2014/main" id="{73031BD1-8441-8B47-8DAF-120C842DC244}"/>
              </a:ext>
            </a:extLst>
          </p:cNvPr>
          <p:cNvSpPr txBox="1"/>
          <p:nvPr/>
        </p:nvSpPr>
        <p:spPr>
          <a:xfrm>
            <a:off x="5591598" y="925092"/>
            <a:ext cx="2225407" cy="369332"/>
          </a:xfrm>
          <a:prstGeom prst="rect">
            <a:avLst/>
          </a:prstGeom>
          <a:noFill/>
        </p:spPr>
        <p:txBody>
          <a:bodyPr wrap="square" rtlCol="0">
            <a:spAutoFit/>
          </a:bodyPr>
          <a:lstStyle/>
          <a:p>
            <a:r>
              <a:rPr lang="en-US" dirty="0">
                <a:solidFill>
                  <a:srgbClr val="FF0000"/>
                </a:solidFill>
                <a:latin typeface="+mj-lt"/>
              </a:rPr>
              <a:t>Control parameter</a:t>
            </a:r>
          </a:p>
        </p:txBody>
      </p:sp>
      <p:sp>
        <p:nvSpPr>
          <p:cNvPr id="18" name="Bent-Up Arrow 17">
            <a:extLst>
              <a:ext uri="{FF2B5EF4-FFF2-40B4-BE49-F238E27FC236}">
                <a16:creationId xmlns:a16="http://schemas.microsoft.com/office/drawing/2014/main" id="{F0728740-E7D7-0144-AFCB-9C7524F2EC44}"/>
              </a:ext>
            </a:extLst>
          </p:cNvPr>
          <p:cNvSpPr/>
          <p:nvPr/>
        </p:nvSpPr>
        <p:spPr>
          <a:xfrm rot="10800000">
            <a:off x="1951461" y="1806497"/>
            <a:ext cx="2686328" cy="1095986"/>
          </a:xfrm>
          <a:prstGeom prst="bentUpArrow">
            <a:avLst>
              <a:gd name="adj1" fmla="val 556"/>
              <a:gd name="adj2" fmla="val 5002"/>
              <a:gd name="adj3" fmla="val 91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E34BEEBB-DC13-FF43-82A2-90E567BC717A}"/>
              </a:ext>
            </a:extLst>
          </p:cNvPr>
          <p:cNvSpPr/>
          <p:nvPr/>
        </p:nvSpPr>
        <p:spPr>
          <a:xfrm rot="16200000">
            <a:off x="5925736" y="2194874"/>
            <a:ext cx="1872740" cy="1095986"/>
          </a:xfrm>
          <a:prstGeom prst="bentUpArrow">
            <a:avLst>
              <a:gd name="adj1" fmla="val 556"/>
              <a:gd name="adj2" fmla="val 5002"/>
              <a:gd name="adj3" fmla="val 9171"/>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B7EF530-F65D-1C4D-A09F-561C03F65B62}"/>
              </a:ext>
            </a:extLst>
          </p:cNvPr>
          <p:cNvCxnSpPr/>
          <p:nvPr/>
        </p:nvCxnSpPr>
        <p:spPr>
          <a:xfrm>
            <a:off x="4476798" y="4233321"/>
            <a:ext cx="18187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9F89E1B-C1FB-1E46-BFB0-50A6C4266346}"/>
              </a:ext>
            </a:extLst>
          </p:cNvPr>
          <p:cNvSpPr txBox="1"/>
          <p:nvPr/>
        </p:nvSpPr>
        <p:spPr>
          <a:xfrm>
            <a:off x="2245852" y="2624680"/>
            <a:ext cx="3530479" cy="369332"/>
          </a:xfrm>
          <a:prstGeom prst="rect">
            <a:avLst/>
          </a:prstGeom>
          <a:noFill/>
        </p:spPr>
        <p:txBody>
          <a:bodyPr wrap="square" rtlCol="0">
            <a:spAutoFit/>
          </a:bodyPr>
          <a:lstStyle/>
          <a:p>
            <a:r>
              <a:rPr lang="en-US" dirty="0">
                <a:solidFill>
                  <a:schemeClr val="tx1">
                    <a:lumMod val="75000"/>
                    <a:lumOff val="25000"/>
                  </a:schemeClr>
                </a:solidFill>
                <a:latin typeface="+mj-lt"/>
              </a:rPr>
              <a:t>Scalar data (e.g., temperature)</a:t>
            </a:r>
          </a:p>
        </p:txBody>
      </p:sp>
      <p:sp>
        <p:nvSpPr>
          <p:cNvPr id="25" name="TextBox 24">
            <a:extLst>
              <a:ext uri="{FF2B5EF4-FFF2-40B4-BE49-F238E27FC236}">
                <a16:creationId xmlns:a16="http://schemas.microsoft.com/office/drawing/2014/main" id="{D11DCDDF-C157-434F-874E-7BE95497AC29}"/>
              </a:ext>
            </a:extLst>
          </p:cNvPr>
          <p:cNvSpPr txBox="1"/>
          <p:nvPr/>
        </p:nvSpPr>
        <p:spPr>
          <a:xfrm>
            <a:off x="2061119" y="5635820"/>
            <a:ext cx="3530479" cy="369332"/>
          </a:xfrm>
          <a:prstGeom prst="rect">
            <a:avLst/>
          </a:prstGeom>
          <a:noFill/>
        </p:spPr>
        <p:txBody>
          <a:bodyPr wrap="square" rtlCol="0">
            <a:spAutoFit/>
          </a:bodyPr>
          <a:lstStyle/>
          <a:p>
            <a:r>
              <a:rPr lang="en-US" dirty="0">
                <a:solidFill>
                  <a:schemeClr val="tx1">
                    <a:lumMod val="75000"/>
                    <a:lumOff val="25000"/>
                  </a:schemeClr>
                </a:solidFill>
                <a:latin typeface="+mj-lt"/>
              </a:rPr>
              <a:t>1D data (e.g., magnetic profile)</a:t>
            </a:r>
          </a:p>
        </p:txBody>
      </p:sp>
      <p:sp>
        <p:nvSpPr>
          <p:cNvPr id="26" name="TextBox 25">
            <a:extLst>
              <a:ext uri="{FF2B5EF4-FFF2-40B4-BE49-F238E27FC236}">
                <a16:creationId xmlns:a16="http://schemas.microsoft.com/office/drawing/2014/main" id="{E7E6477B-F1A5-3A42-8703-689D96E777BD}"/>
              </a:ext>
            </a:extLst>
          </p:cNvPr>
          <p:cNvSpPr txBox="1"/>
          <p:nvPr/>
        </p:nvSpPr>
        <p:spPr>
          <a:xfrm>
            <a:off x="8815446" y="4191217"/>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Deep learning algorithm</a:t>
            </a:r>
          </a:p>
        </p:txBody>
      </p:sp>
    </p:spTree>
    <p:extLst>
      <p:ext uri="{BB962C8B-B14F-4D97-AF65-F5344CB8AC3E}">
        <p14:creationId xmlns:p14="http://schemas.microsoft.com/office/powerpoint/2010/main" val="2287422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The envisioned workflow for plasma control (fig. 1)</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4" name="Picture 3" descr="A close up of text on a white background&#10;&#10;Description automatically generated">
            <a:extLst>
              <a:ext uri="{FF2B5EF4-FFF2-40B4-BE49-F238E27FC236}">
                <a16:creationId xmlns:a16="http://schemas.microsoft.com/office/drawing/2014/main" id="{FD92BB85-E63E-B44D-8F38-5A6847B2F943}"/>
              </a:ext>
            </a:extLst>
          </p:cNvPr>
          <p:cNvPicPr>
            <a:picLocks noChangeAspect="1"/>
          </p:cNvPicPr>
          <p:nvPr/>
        </p:nvPicPr>
        <p:blipFill>
          <a:blip r:embed="rId3"/>
          <a:stretch>
            <a:fillRect/>
          </a:stretch>
        </p:blipFill>
        <p:spPr>
          <a:xfrm>
            <a:off x="438271" y="2869395"/>
            <a:ext cx="4076855" cy="2727852"/>
          </a:xfrm>
          <a:prstGeom prst="rect">
            <a:avLst/>
          </a:prstGeom>
        </p:spPr>
      </p:pic>
      <p:pic>
        <p:nvPicPr>
          <p:cNvPr id="8" name="Picture 7" descr="A close up of a map&#10;&#10;Description automatically generated">
            <a:extLst>
              <a:ext uri="{FF2B5EF4-FFF2-40B4-BE49-F238E27FC236}">
                <a16:creationId xmlns:a16="http://schemas.microsoft.com/office/drawing/2014/main" id="{FAA08C1F-46B2-6348-B400-769C84FB74D1}"/>
              </a:ext>
            </a:extLst>
          </p:cNvPr>
          <p:cNvPicPr>
            <a:picLocks noChangeAspect="1"/>
          </p:cNvPicPr>
          <p:nvPr/>
        </p:nvPicPr>
        <p:blipFill>
          <a:blip r:embed="rId4"/>
          <a:stretch>
            <a:fillRect/>
          </a:stretch>
        </p:blipFill>
        <p:spPr>
          <a:xfrm>
            <a:off x="6314113" y="3679236"/>
            <a:ext cx="2903770" cy="2325905"/>
          </a:xfrm>
          <a:prstGeom prst="rect">
            <a:avLst/>
          </a:prstGeom>
        </p:spPr>
      </p:pic>
      <p:pic>
        <p:nvPicPr>
          <p:cNvPr id="10" name="Picture 9" descr="A picture containing sitting, table, red, white&#10;&#10;Description automatically generated">
            <a:extLst>
              <a:ext uri="{FF2B5EF4-FFF2-40B4-BE49-F238E27FC236}">
                <a16:creationId xmlns:a16="http://schemas.microsoft.com/office/drawing/2014/main" id="{601C118E-0B2D-7B4C-BAA3-EC707EEADEBA}"/>
              </a:ext>
            </a:extLst>
          </p:cNvPr>
          <p:cNvPicPr>
            <a:picLocks noChangeAspect="1"/>
          </p:cNvPicPr>
          <p:nvPr/>
        </p:nvPicPr>
        <p:blipFill>
          <a:blip r:embed="rId5"/>
          <a:stretch>
            <a:fillRect/>
          </a:stretch>
        </p:blipFill>
        <p:spPr>
          <a:xfrm>
            <a:off x="4515126" y="1222180"/>
            <a:ext cx="1798987" cy="1402500"/>
          </a:xfrm>
          <a:prstGeom prst="rect">
            <a:avLst/>
          </a:prstGeom>
        </p:spPr>
      </p:pic>
      <p:sp>
        <p:nvSpPr>
          <p:cNvPr id="11" name="TextBox 10">
            <a:extLst>
              <a:ext uri="{FF2B5EF4-FFF2-40B4-BE49-F238E27FC236}">
                <a16:creationId xmlns:a16="http://schemas.microsoft.com/office/drawing/2014/main" id="{966BDD9F-44A5-A44E-8DF3-7739359D9AC7}"/>
              </a:ext>
            </a:extLst>
          </p:cNvPr>
          <p:cNvSpPr txBox="1"/>
          <p:nvPr/>
        </p:nvSpPr>
        <p:spPr>
          <a:xfrm>
            <a:off x="4392462" y="925092"/>
            <a:ext cx="1471961" cy="369332"/>
          </a:xfrm>
          <a:prstGeom prst="rect">
            <a:avLst/>
          </a:prstGeom>
          <a:noFill/>
        </p:spPr>
        <p:txBody>
          <a:bodyPr wrap="square" rtlCol="0">
            <a:spAutoFit/>
          </a:bodyPr>
          <a:lstStyle/>
          <a:p>
            <a:r>
              <a:rPr lang="en-US" dirty="0">
                <a:solidFill>
                  <a:srgbClr val="7030A0"/>
                </a:solidFill>
                <a:latin typeface="+mj-lt"/>
              </a:rPr>
              <a:t>Sensors</a:t>
            </a:r>
          </a:p>
        </p:txBody>
      </p:sp>
      <p:sp>
        <p:nvSpPr>
          <p:cNvPr id="16" name="TextBox 15">
            <a:extLst>
              <a:ext uri="{FF2B5EF4-FFF2-40B4-BE49-F238E27FC236}">
                <a16:creationId xmlns:a16="http://schemas.microsoft.com/office/drawing/2014/main" id="{73031BD1-8441-8B47-8DAF-120C842DC244}"/>
              </a:ext>
            </a:extLst>
          </p:cNvPr>
          <p:cNvSpPr txBox="1"/>
          <p:nvPr/>
        </p:nvSpPr>
        <p:spPr>
          <a:xfrm>
            <a:off x="5591598" y="925092"/>
            <a:ext cx="2225407" cy="369332"/>
          </a:xfrm>
          <a:prstGeom prst="rect">
            <a:avLst/>
          </a:prstGeom>
          <a:noFill/>
        </p:spPr>
        <p:txBody>
          <a:bodyPr wrap="square" rtlCol="0">
            <a:spAutoFit/>
          </a:bodyPr>
          <a:lstStyle/>
          <a:p>
            <a:r>
              <a:rPr lang="en-US" dirty="0">
                <a:solidFill>
                  <a:srgbClr val="FF0000"/>
                </a:solidFill>
                <a:latin typeface="+mj-lt"/>
              </a:rPr>
              <a:t>Control parameter</a:t>
            </a:r>
          </a:p>
        </p:txBody>
      </p:sp>
      <p:sp>
        <p:nvSpPr>
          <p:cNvPr id="18" name="Bent-Up Arrow 17">
            <a:extLst>
              <a:ext uri="{FF2B5EF4-FFF2-40B4-BE49-F238E27FC236}">
                <a16:creationId xmlns:a16="http://schemas.microsoft.com/office/drawing/2014/main" id="{F0728740-E7D7-0144-AFCB-9C7524F2EC44}"/>
              </a:ext>
            </a:extLst>
          </p:cNvPr>
          <p:cNvSpPr/>
          <p:nvPr/>
        </p:nvSpPr>
        <p:spPr>
          <a:xfrm rot="10800000">
            <a:off x="1951461" y="1806497"/>
            <a:ext cx="2686328" cy="1095986"/>
          </a:xfrm>
          <a:prstGeom prst="bentUpArrow">
            <a:avLst>
              <a:gd name="adj1" fmla="val 556"/>
              <a:gd name="adj2" fmla="val 5002"/>
              <a:gd name="adj3" fmla="val 91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Bent-Up Arrow 20">
            <a:extLst>
              <a:ext uri="{FF2B5EF4-FFF2-40B4-BE49-F238E27FC236}">
                <a16:creationId xmlns:a16="http://schemas.microsoft.com/office/drawing/2014/main" id="{E34BEEBB-DC13-FF43-82A2-90E567BC717A}"/>
              </a:ext>
            </a:extLst>
          </p:cNvPr>
          <p:cNvSpPr/>
          <p:nvPr/>
        </p:nvSpPr>
        <p:spPr>
          <a:xfrm rot="16200000">
            <a:off x="5925736" y="2194874"/>
            <a:ext cx="1872740" cy="1095986"/>
          </a:xfrm>
          <a:prstGeom prst="bentUpArrow">
            <a:avLst>
              <a:gd name="adj1" fmla="val 556"/>
              <a:gd name="adj2" fmla="val 5002"/>
              <a:gd name="adj3" fmla="val 9171"/>
            </a:avLst>
          </a:prstGeom>
          <a:solidFill>
            <a:srgbClr val="AB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BB7EF530-F65D-1C4D-A09F-561C03F65B62}"/>
              </a:ext>
            </a:extLst>
          </p:cNvPr>
          <p:cNvCxnSpPr/>
          <p:nvPr/>
        </p:nvCxnSpPr>
        <p:spPr>
          <a:xfrm>
            <a:off x="4476798" y="4233321"/>
            <a:ext cx="18187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F9F89E1B-C1FB-1E46-BFB0-50A6C4266346}"/>
              </a:ext>
            </a:extLst>
          </p:cNvPr>
          <p:cNvSpPr txBox="1"/>
          <p:nvPr/>
        </p:nvSpPr>
        <p:spPr>
          <a:xfrm>
            <a:off x="2245852" y="2624680"/>
            <a:ext cx="3530479" cy="369332"/>
          </a:xfrm>
          <a:prstGeom prst="rect">
            <a:avLst/>
          </a:prstGeom>
          <a:noFill/>
        </p:spPr>
        <p:txBody>
          <a:bodyPr wrap="square" rtlCol="0">
            <a:spAutoFit/>
          </a:bodyPr>
          <a:lstStyle/>
          <a:p>
            <a:r>
              <a:rPr lang="en-US" dirty="0">
                <a:solidFill>
                  <a:schemeClr val="tx1">
                    <a:lumMod val="75000"/>
                    <a:lumOff val="25000"/>
                  </a:schemeClr>
                </a:solidFill>
                <a:latin typeface="+mj-lt"/>
              </a:rPr>
              <a:t>Scalar data (e.g., temperature)</a:t>
            </a:r>
          </a:p>
        </p:txBody>
      </p:sp>
      <p:sp>
        <p:nvSpPr>
          <p:cNvPr id="25" name="TextBox 24">
            <a:extLst>
              <a:ext uri="{FF2B5EF4-FFF2-40B4-BE49-F238E27FC236}">
                <a16:creationId xmlns:a16="http://schemas.microsoft.com/office/drawing/2014/main" id="{D11DCDDF-C157-434F-874E-7BE95497AC29}"/>
              </a:ext>
            </a:extLst>
          </p:cNvPr>
          <p:cNvSpPr txBox="1"/>
          <p:nvPr/>
        </p:nvSpPr>
        <p:spPr>
          <a:xfrm>
            <a:off x="2061119" y="5635820"/>
            <a:ext cx="3530479" cy="369332"/>
          </a:xfrm>
          <a:prstGeom prst="rect">
            <a:avLst/>
          </a:prstGeom>
          <a:noFill/>
        </p:spPr>
        <p:txBody>
          <a:bodyPr wrap="square" rtlCol="0">
            <a:spAutoFit/>
          </a:bodyPr>
          <a:lstStyle/>
          <a:p>
            <a:r>
              <a:rPr lang="en-US" dirty="0">
                <a:solidFill>
                  <a:schemeClr val="tx1">
                    <a:lumMod val="75000"/>
                    <a:lumOff val="25000"/>
                  </a:schemeClr>
                </a:solidFill>
                <a:latin typeface="+mj-lt"/>
              </a:rPr>
              <a:t>1D data (e.g., magnetic profile)</a:t>
            </a:r>
          </a:p>
        </p:txBody>
      </p:sp>
      <p:sp>
        <p:nvSpPr>
          <p:cNvPr id="26" name="TextBox 25">
            <a:extLst>
              <a:ext uri="{FF2B5EF4-FFF2-40B4-BE49-F238E27FC236}">
                <a16:creationId xmlns:a16="http://schemas.microsoft.com/office/drawing/2014/main" id="{E7E6477B-F1A5-3A42-8703-689D96E777BD}"/>
              </a:ext>
            </a:extLst>
          </p:cNvPr>
          <p:cNvSpPr txBox="1"/>
          <p:nvPr/>
        </p:nvSpPr>
        <p:spPr>
          <a:xfrm>
            <a:off x="8815446" y="4191217"/>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Deep learning algorithm</a:t>
            </a:r>
          </a:p>
        </p:txBody>
      </p:sp>
      <p:sp>
        <p:nvSpPr>
          <p:cNvPr id="17" name="Donut 16">
            <a:extLst>
              <a:ext uri="{FF2B5EF4-FFF2-40B4-BE49-F238E27FC236}">
                <a16:creationId xmlns:a16="http://schemas.microsoft.com/office/drawing/2014/main" id="{AF8A2354-759B-5844-BC10-0FD37496849D}"/>
              </a:ext>
            </a:extLst>
          </p:cNvPr>
          <p:cNvSpPr/>
          <p:nvPr/>
        </p:nvSpPr>
        <p:spPr>
          <a:xfrm>
            <a:off x="5776332" y="4893250"/>
            <a:ext cx="4307362" cy="1239307"/>
          </a:xfrm>
          <a:prstGeom prst="donut">
            <a:avLst>
              <a:gd name="adj" fmla="val 1591"/>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TextBox 18">
            <a:extLst>
              <a:ext uri="{FF2B5EF4-FFF2-40B4-BE49-F238E27FC236}">
                <a16:creationId xmlns:a16="http://schemas.microsoft.com/office/drawing/2014/main" id="{10DB4C48-A3E2-EA42-970C-B7E38C321859}"/>
              </a:ext>
            </a:extLst>
          </p:cNvPr>
          <p:cNvSpPr txBox="1"/>
          <p:nvPr/>
        </p:nvSpPr>
        <p:spPr>
          <a:xfrm>
            <a:off x="10102242" y="5189737"/>
            <a:ext cx="1859520" cy="646331"/>
          </a:xfrm>
          <a:prstGeom prst="rect">
            <a:avLst/>
          </a:prstGeom>
          <a:noFill/>
        </p:spPr>
        <p:txBody>
          <a:bodyPr wrap="square" rtlCol="0">
            <a:spAutoFit/>
          </a:bodyPr>
          <a:lstStyle/>
          <a:p>
            <a:r>
              <a:rPr lang="en-US" dirty="0">
                <a:solidFill>
                  <a:schemeClr val="accent1"/>
                </a:solidFill>
                <a:latin typeface="+mj-lt"/>
              </a:rPr>
              <a:t>Super important / main result</a:t>
            </a:r>
          </a:p>
        </p:txBody>
      </p:sp>
    </p:spTree>
    <p:extLst>
      <p:ext uri="{BB962C8B-B14F-4D97-AF65-F5344CB8AC3E}">
        <p14:creationId xmlns:p14="http://schemas.microsoft.com/office/powerpoint/2010/main" val="3483923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More detailed zoom-in on alarm mechanism (fig. 1)</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8" name="Picture 7" descr="A close up of a map&#10;&#10;Description automatically generated">
            <a:extLst>
              <a:ext uri="{FF2B5EF4-FFF2-40B4-BE49-F238E27FC236}">
                <a16:creationId xmlns:a16="http://schemas.microsoft.com/office/drawing/2014/main" id="{FAA08C1F-46B2-6348-B400-769C84FB74D1}"/>
              </a:ext>
            </a:extLst>
          </p:cNvPr>
          <p:cNvPicPr>
            <a:picLocks noChangeAspect="1"/>
          </p:cNvPicPr>
          <p:nvPr/>
        </p:nvPicPr>
        <p:blipFill rotWithShape="1">
          <a:blip r:embed="rId3"/>
          <a:srcRect t="62356"/>
          <a:stretch/>
        </p:blipFill>
        <p:spPr>
          <a:xfrm>
            <a:off x="230700" y="1175657"/>
            <a:ext cx="6131783" cy="1848902"/>
          </a:xfrm>
          <a:prstGeom prst="rect">
            <a:avLst/>
          </a:prstGeom>
        </p:spPr>
      </p:pic>
      <p:sp>
        <p:nvSpPr>
          <p:cNvPr id="28" name="TextBox 27">
            <a:extLst>
              <a:ext uri="{FF2B5EF4-FFF2-40B4-BE49-F238E27FC236}">
                <a16:creationId xmlns:a16="http://schemas.microsoft.com/office/drawing/2014/main" id="{0B243617-E15E-054E-BF3E-232B23BDD63B}"/>
              </a:ext>
            </a:extLst>
          </p:cNvPr>
          <p:cNvSpPr txBox="1"/>
          <p:nvPr/>
        </p:nvSpPr>
        <p:spPr>
          <a:xfrm>
            <a:off x="6362483" y="1780981"/>
            <a:ext cx="5829517" cy="369332"/>
          </a:xfrm>
          <a:prstGeom prst="rect">
            <a:avLst/>
          </a:prstGeom>
          <a:noFill/>
        </p:spPr>
        <p:txBody>
          <a:bodyPr wrap="square" rtlCol="0">
            <a:spAutoFit/>
          </a:bodyPr>
          <a:lstStyle/>
          <a:p>
            <a:r>
              <a:rPr lang="en-US" dirty="0">
                <a:solidFill>
                  <a:srgbClr val="FF0000"/>
                </a:solidFill>
                <a:latin typeface="+mj-lt"/>
              </a:rPr>
              <a:t>Alarm is raised when output hits threshold (which is pre-set)</a:t>
            </a:r>
          </a:p>
        </p:txBody>
      </p:sp>
      <p:sp>
        <p:nvSpPr>
          <p:cNvPr id="29" name="TextBox 28">
            <a:extLst>
              <a:ext uri="{FF2B5EF4-FFF2-40B4-BE49-F238E27FC236}">
                <a16:creationId xmlns:a16="http://schemas.microsoft.com/office/drawing/2014/main" id="{97B7C093-40D0-1643-9765-440B7671ADC6}"/>
              </a:ext>
            </a:extLst>
          </p:cNvPr>
          <p:cNvSpPr txBox="1"/>
          <p:nvPr/>
        </p:nvSpPr>
        <p:spPr>
          <a:xfrm>
            <a:off x="4723826" y="3506871"/>
            <a:ext cx="5829517" cy="646331"/>
          </a:xfrm>
          <a:prstGeom prst="rect">
            <a:avLst/>
          </a:prstGeom>
          <a:noFill/>
        </p:spPr>
        <p:txBody>
          <a:bodyPr wrap="square" rtlCol="0">
            <a:spAutoFit/>
          </a:bodyPr>
          <a:lstStyle/>
          <a:p>
            <a:r>
              <a:rPr lang="en-US" dirty="0">
                <a:solidFill>
                  <a:srgbClr val="FF0000"/>
                </a:solidFill>
                <a:latin typeface="+mj-lt"/>
              </a:rPr>
              <a:t>Required time with current technology to shut down machine &amp; mitigate disruption damage</a:t>
            </a:r>
          </a:p>
        </p:txBody>
      </p:sp>
      <p:cxnSp>
        <p:nvCxnSpPr>
          <p:cNvPr id="5" name="Straight Arrow Connector 4">
            <a:extLst>
              <a:ext uri="{FF2B5EF4-FFF2-40B4-BE49-F238E27FC236}">
                <a16:creationId xmlns:a16="http://schemas.microsoft.com/office/drawing/2014/main" id="{E7028884-D3D6-D64E-91FA-CA727AB206D1}"/>
              </a:ext>
            </a:extLst>
          </p:cNvPr>
          <p:cNvCxnSpPr>
            <a:cxnSpLocks/>
          </p:cNvCxnSpPr>
          <p:nvPr/>
        </p:nvCxnSpPr>
        <p:spPr>
          <a:xfrm flipH="1" flipV="1">
            <a:off x="5731329" y="2547257"/>
            <a:ext cx="228600" cy="959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618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Figure of merit definition &amp; threshold choice</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3" name="Picture 2" descr="A close up of a map&#10;&#10;Description automatically generated">
            <a:extLst>
              <a:ext uri="{FF2B5EF4-FFF2-40B4-BE49-F238E27FC236}">
                <a16:creationId xmlns:a16="http://schemas.microsoft.com/office/drawing/2014/main" id="{83AFF220-DABB-B942-8032-A58B963625C3}"/>
              </a:ext>
            </a:extLst>
          </p:cNvPr>
          <p:cNvPicPr>
            <a:picLocks noChangeAspect="1"/>
          </p:cNvPicPr>
          <p:nvPr/>
        </p:nvPicPr>
        <p:blipFill>
          <a:blip r:embed="rId3"/>
          <a:stretch>
            <a:fillRect/>
          </a:stretch>
        </p:blipFill>
        <p:spPr>
          <a:xfrm>
            <a:off x="148683" y="1309008"/>
            <a:ext cx="5127172" cy="4702916"/>
          </a:xfrm>
          <a:prstGeom prst="rect">
            <a:avLst/>
          </a:prstGeom>
        </p:spPr>
      </p:pic>
      <p:sp>
        <p:nvSpPr>
          <p:cNvPr id="13" name="TextBox 12">
            <a:extLst>
              <a:ext uri="{FF2B5EF4-FFF2-40B4-BE49-F238E27FC236}">
                <a16:creationId xmlns:a16="http://schemas.microsoft.com/office/drawing/2014/main" id="{67CE5C81-BDD6-2342-9C5D-ABB59F54B058}"/>
              </a:ext>
            </a:extLst>
          </p:cNvPr>
          <p:cNvSpPr txBox="1"/>
          <p:nvPr/>
        </p:nvSpPr>
        <p:spPr>
          <a:xfrm>
            <a:off x="5275855" y="1925365"/>
            <a:ext cx="6540589"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Figure of merit is the </a:t>
            </a:r>
            <a:r>
              <a:rPr lang="en-US" b="1" dirty="0">
                <a:solidFill>
                  <a:schemeClr val="tx1">
                    <a:lumMod val="75000"/>
                    <a:lumOff val="25000"/>
                  </a:schemeClr>
                </a:solidFill>
                <a:latin typeface="+mj-lt"/>
              </a:rPr>
              <a:t>area under the curve (AUC)</a:t>
            </a:r>
          </a:p>
          <a:p>
            <a:pPr lvl="1"/>
            <a:r>
              <a:rPr lang="en-US" dirty="0">
                <a:solidFill>
                  <a:schemeClr val="tx1">
                    <a:lumMod val="75000"/>
                    <a:lumOff val="25000"/>
                  </a:schemeClr>
                </a:solidFill>
                <a:latin typeface="+mj-lt"/>
                <a:sym typeface="Wingdings" pitchFamily="2" charset="2"/>
              </a:rPr>
              <a:t> </a:t>
            </a:r>
            <a:r>
              <a:rPr lang="en-US" dirty="0">
                <a:solidFill>
                  <a:schemeClr val="tx1">
                    <a:lumMod val="75000"/>
                    <a:lumOff val="25000"/>
                  </a:schemeClr>
                </a:solidFill>
                <a:latin typeface="+mj-lt"/>
              </a:rPr>
              <a:t>Want high true positive rate, low false positive rate</a:t>
            </a:r>
          </a:p>
          <a:p>
            <a:pPr lvl="1"/>
            <a:endParaRPr lang="en-US" dirty="0">
              <a:solidFill>
                <a:schemeClr val="tx1">
                  <a:lumMod val="75000"/>
                  <a:lumOff val="25000"/>
                </a:schemeClr>
              </a:solidFill>
              <a:latin typeface="+mj-lt"/>
            </a:endParaRPr>
          </a:p>
          <a:p>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1474624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Figure of merit definition &amp; threshold choice</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3" name="Picture 2" descr="A close up of a map&#10;&#10;Description automatically generated">
            <a:extLst>
              <a:ext uri="{FF2B5EF4-FFF2-40B4-BE49-F238E27FC236}">
                <a16:creationId xmlns:a16="http://schemas.microsoft.com/office/drawing/2014/main" id="{83AFF220-DABB-B942-8032-A58B963625C3}"/>
              </a:ext>
            </a:extLst>
          </p:cNvPr>
          <p:cNvPicPr>
            <a:picLocks noChangeAspect="1"/>
          </p:cNvPicPr>
          <p:nvPr/>
        </p:nvPicPr>
        <p:blipFill>
          <a:blip r:embed="rId3"/>
          <a:stretch>
            <a:fillRect/>
          </a:stretch>
        </p:blipFill>
        <p:spPr>
          <a:xfrm>
            <a:off x="148683" y="1309008"/>
            <a:ext cx="5127172" cy="4702916"/>
          </a:xfrm>
          <a:prstGeom prst="rect">
            <a:avLst/>
          </a:prstGeom>
        </p:spPr>
      </p:pic>
      <p:sp>
        <p:nvSpPr>
          <p:cNvPr id="13" name="TextBox 12">
            <a:extLst>
              <a:ext uri="{FF2B5EF4-FFF2-40B4-BE49-F238E27FC236}">
                <a16:creationId xmlns:a16="http://schemas.microsoft.com/office/drawing/2014/main" id="{67CE5C81-BDD6-2342-9C5D-ABB59F54B058}"/>
              </a:ext>
            </a:extLst>
          </p:cNvPr>
          <p:cNvSpPr txBox="1"/>
          <p:nvPr/>
        </p:nvSpPr>
        <p:spPr>
          <a:xfrm>
            <a:off x="5275855" y="1925365"/>
            <a:ext cx="6540589"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Figure of merit is the </a:t>
            </a:r>
            <a:r>
              <a:rPr lang="en-US" b="1" dirty="0">
                <a:solidFill>
                  <a:schemeClr val="tx1">
                    <a:lumMod val="75000"/>
                    <a:lumOff val="25000"/>
                  </a:schemeClr>
                </a:solidFill>
                <a:latin typeface="+mj-lt"/>
              </a:rPr>
              <a:t>area under the curve (AUC)</a:t>
            </a:r>
          </a:p>
          <a:p>
            <a:pPr lvl="1"/>
            <a:r>
              <a:rPr lang="en-US" dirty="0">
                <a:solidFill>
                  <a:schemeClr val="tx1">
                    <a:lumMod val="75000"/>
                    <a:lumOff val="25000"/>
                  </a:schemeClr>
                </a:solidFill>
                <a:latin typeface="+mj-lt"/>
                <a:sym typeface="Wingdings" pitchFamily="2" charset="2"/>
              </a:rPr>
              <a:t> </a:t>
            </a:r>
            <a:r>
              <a:rPr lang="en-US" dirty="0">
                <a:solidFill>
                  <a:schemeClr val="tx1">
                    <a:lumMod val="75000"/>
                    <a:lumOff val="25000"/>
                  </a:schemeClr>
                </a:solidFill>
                <a:latin typeface="+mj-lt"/>
              </a:rPr>
              <a:t>Want high true positive rate, low false positive rate</a:t>
            </a:r>
          </a:p>
          <a:p>
            <a:pPr lvl="1"/>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Optimal threshold is defined when (true positive rate – false positive rate) is maximized</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2223746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39</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Figure of merit definition &amp; threshold choice</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3" name="Picture 2" descr="A close up of a map&#10;&#10;Description automatically generated">
            <a:extLst>
              <a:ext uri="{FF2B5EF4-FFF2-40B4-BE49-F238E27FC236}">
                <a16:creationId xmlns:a16="http://schemas.microsoft.com/office/drawing/2014/main" id="{83AFF220-DABB-B942-8032-A58B963625C3}"/>
              </a:ext>
            </a:extLst>
          </p:cNvPr>
          <p:cNvPicPr>
            <a:picLocks noChangeAspect="1"/>
          </p:cNvPicPr>
          <p:nvPr/>
        </p:nvPicPr>
        <p:blipFill>
          <a:blip r:embed="rId3"/>
          <a:stretch>
            <a:fillRect/>
          </a:stretch>
        </p:blipFill>
        <p:spPr>
          <a:xfrm>
            <a:off x="148683" y="1309008"/>
            <a:ext cx="5127172" cy="4702916"/>
          </a:xfrm>
          <a:prstGeom prst="rect">
            <a:avLst/>
          </a:prstGeom>
        </p:spPr>
      </p:pic>
      <p:sp>
        <p:nvSpPr>
          <p:cNvPr id="13" name="TextBox 12">
            <a:extLst>
              <a:ext uri="{FF2B5EF4-FFF2-40B4-BE49-F238E27FC236}">
                <a16:creationId xmlns:a16="http://schemas.microsoft.com/office/drawing/2014/main" id="{67CE5C81-BDD6-2342-9C5D-ABB59F54B058}"/>
              </a:ext>
            </a:extLst>
          </p:cNvPr>
          <p:cNvSpPr txBox="1"/>
          <p:nvPr/>
        </p:nvSpPr>
        <p:spPr>
          <a:xfrm>
            <a:off x="5275855" y="1925365"/>
            <a:ext cx="6540589" cy="230832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Figure of merit is the </a:t>
            </a:r>
            <a:r>
              <a:rPr lang="en-US" b="1" dirty="0">
                <a:solidFill>
                  <a:schemeClr val="tx1">
                    <a:lumMod val="75000"/>
                    <a:lumOff val="25000"/>
                  </a:schemeClr>
                </a:solidFill>
                <a:latin typeface="+mj-lt"/>
              </a:rPr>
              <a:t>area under the curve (AUC)</a:t>
            </a:r>
          </a:p>
          <a:p>
            <a:pPr lvl="1"/>
            <a:r>
              <a:rPr lang="en-US" dirty="0">
                <a:solidFill>
                  <a:schemeClr val="tx1">
                    <a:lumMod val="75000"/>
                    <a:lumOff val="25000"/>
                  </a:schemeClr>
                </a:solidFill>
                <a:latin typeface="+mj-lt"/>
                <a:sym typeface="Wingdings" pitchFamily="2" charset="2"/>
              </a:rPr>
              <a:t> </a:t>
            </a:r>
            <a:r>
              <a:rPr lang="en-US" dirty="0">
                <a:solidFill>
                  <a:schemeClr val="tx1">
                    <a:lumMod val="75000"/>
                    <a:lumOff val="25000"/>
                  </a:schemeClr>
                </a:solidFill>
                <a:latin typeface="+mj-lt"/>
              </a:rPr>
              <a:t>Want high true positive rate, low false positive rate</a:t>
            </a:r>
          </a:p>
          <a:p>
            <a:pPr lvl="1"/>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Optimal threshold is defined when (true positive rate – false positive rate) is maximized</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Prediction time to disruption &amp; threshold parameters are coupled</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85629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What is nuclear fusion?</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4" name="Picture 3">
            <a:extLst>
              <a:ext uri="{FF2B5EF4-FFF2-40B4-BE49-F238E27FC236}">
                <a16:creationId xmlns:a16="http://schemas.microsoft.com/office/drawing/2014/main" id="{C9743166-310F-3541-A983-6700A42C99BB}"/>
              </a:ext>
            </a:extLst>
          </p:cNvPr>
          <p:cNvPicPr>
            <a:picLocks noChangeAspect="1"/>
          </p:cNvPicPr>
          <p:nvPr/>
        </p:nvPicPr>
        <p:blipFill>
          <a:blip r:embed="rId3"/>
          <a:stretch>
            <a:fillRect/>
          </a:stretch>
        </p:blipFill>
        <p:spPr>
          <a:xfrm>
            <a:off x="209072" y="1123977"/>
            <a:ext cx="3818670" cy="2536489"/>
          </a:xfrm>
          <a:prstGeom prst="rect">
            <a:avLst/>
          </a:prstGeom>
        </p:spPr>
      </p:pic>
      <p:pic>
        <p:nvPicPr>
          <p:cNvPr id="6" name="Picture 5">
            <a:extLst>
              <a:ext uri="{FF2B5EF4-FFF2-40B4-BE49-F238E27FC236}">
                <a16:creationId xmlns:a16="http://schemas.microsoft.com/office/drawing/2014/main" id="{1A4D0C76-3BAE-754E-89AE-95AADD798E64}"/>
              </a:ext>
            </a:extLst>
          </p:cNvPr>
          <p:cNvPicPr>
            <a:picLocks noChangeAspect="1"/>
          </p:cNvPicPr>
          <p:nvPr/>
        </p:nvPicPr>
        <p:blipFill>
          <a:blip r:embed="rId4"/>
          <a:stretch>
            <a:fillRect/>
          </a:stretch>
        </p:blipFill>
        <p:spPr>
          <a:xfrm>
            <a:off x="386444" y="3923297"/>
            <a:ext cx="3631780" cy="2098362"/>
          </a:xfrm>
          <a:prstGeom prst="rect">
            <a:avLst/>
          </a:prstGeom>
        </p:spPr>
      </p:pic>
      <p:pic>
        <p:nvPicPr>
          <p:cNvPr id="13" name="Picture 12">
            <a:extLst>
              <a:ext uri="{FF2B5EF4-FFF2-40B4-BE49-F238E27FC236}">
                <a16:creationId xmlns:a16="http://schemas.microsoft.com/office/drawing/2014/main" id="{4A816C5C-2E4B-AA4F-8F1B-608CEC2B545C}"/>
              </a:ext>
            </a:extLst>
          </p:cNvPr>
          <p:cNvPicPr>
            <a:picLocks noChangeAspect="1"/>
          </p:cNvPicPr>
          <p:nvPr/>
        </p:nvPicPr>
        <p:blipFill>
          <a:blip r:embed="rId5"/>
          <a:stretch>
            <a:fillRect/>
          </a:stretch>
        </p:blipFill>
        <p:spPr>
          <a:xfrm>
            <a:off x="4372345" y="1123977"/>
            <a:ext cx="7259791" cy="4773863"/>
          </a:xfrm>
          <a:prstGeom prst="rect">
            <a:avLst/>
          </a:prstGeom>
        </p:spPr>
      </p:pic>
    </p:spTree>
    <p:extLst>
      <p:ext uri="{BB962C8B-B14F-4D97-AF65-F5344CB8AC3E}">
        <p14:creationId xmlns:p14="http://schemas.microsoft.com/office/powerpoint/2010/main" val="1585766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40</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Figure of merit definition &amp; threshold choice</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3" name="Picture 2" descr="A close up of a map&#10;&#10;Description automatically generated">
            <a:extLst>
              <a:ext uri="{FF2B5EF4-FFF2-40B4-BE49-F238E27FC236}">
                <a16:creationId xmlns:a16="http://schemas.microsoft.com/office/drawing/2014/main" id="{83AFF220-DABB-B942-8032-A58B963625C3}"/>
              </a:ext>
            </a:extLst>
          </p:cNvPr>
          <p:cNvPicPr>
            <a:picLocks noChangeAspect="1"/>
          </p:cNvPicPr>
          <p:nvPr/>
        </p:nvPicPr>
        <p:blipFill>
          <a:blip r:embed="rId3"/>
          <a:stretch>
            <a:fillRect/>
          </a:stretch>
        </p:blipFill>
        <p:spPr>
          <a:xfrm>
            <a:off x="148683" y="1309008"/>
            <a:ext cx="5127172" cy="4702916"/>
          </a:xfrm>
          <a:prstGeom prst="rect">
            <a:avLst/>
          </a:prstGeom>
        </p:spPr>
      </p:pic>
      <p:sp>
        <p:nvSpPr>
          <p:cNvPr id="13" name="TextBox 12">
            <a:extLst>
              <a:ext uri="{FF2B5EF4-FFF2-40B4-BE49-F238E27FC236}">
                <a16:creationId xmlns:a16="http://schemas.microsoft.com/office/drawing/2014/main" id="{67CE5C81-BDD6-2342-9C5D-ABB59F54B058}"/>
              </a:ext>
            </a:extLst>
          </p:cNvPr>
          <p:cNvSpPr txBox="1"/>
          <p:nvPr/>
        </p:nvSpPr>
        <p:spPr>
          <a:xfrm>
            <a:off x="5275855" y="1925365"/>
            <a:ext cx="6540589"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Figure of merit is the </a:t>
            </a:r>
            <a:r>
              <a:rPr lang="en-US" b="1" dirty="0">
                <a:solidFill>
                  <a:schemeClr val="tx1">
                    <a:lumMod val="75000"/>
                    <a:lumOff val="25000"/>
                  </a:schemeClr>
                </a:solidFill>
                <a:latin typeface="+mj-lt"/>
              </a:rPr>
              <a:t>area under the curve (AUC)</a:t>
            </a:r>
          </a:p>
          <a:p>
            <a:pPr lvl="1"/>
            <a:r>
              <a:rPr lang="en-US" dirty="0">
                <a:solidFill>
                  <a:schemeClr val="tx1">
                    <a:lumMod val="75000"/>
                    <a:lumOff val="25000"/>
                  </a:schemeClr>
                </a:solidFill>
                <a:latin typeface="+mj-lt"/>
                <a:sym typeface="Wingdings" pitchFamily="2" charset="2"/>
              </a:rPr>
              <a:t> </a:t>
            </a:r>
            <a:r>
              <a:rPr lang="en-US" dirty="0">
                <a:solidFill>
                  <a:schemeClr val="tx1">
                    <a:lumMod val="75000"/>
                    <a:lumOff val="25000"/>
                  </a:schemeClr>
                </a:solidFill>
                <a:latin typeface="+mj-lt"/>
              </a:rPr>
              <a:t>Want high true positive rate, low false positive rate</a:t>
            </a:r>
          </a:p>
          <a:p>
            <a:pPr lvl="1"/>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Optimal threshold is defined when (true positive rate – false positive rate) is maximized</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Prediction time to disruption &amp; threshold parameters are coupled</a:t>
            </a:r>
          </a:p>
          <a:p>
            <a:pPr marL="285750" indent="-285750">
              <a:buFont typeface="Arial" panose="020B0604020202020204" pitchFamily="34" charset="0"/>
              <a:buChar char="•"/>
            </a:pPr>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For optimal thresholds, prediction time to disruption is 100s of </a:t>
            </a:r>
            <a:r>
              <a:rPr lang="en-US" dirty="0" err="1">
                <a:solidFill>
                  <a:schemeClr val="tx1">
                    <a:lumMod val="75000"/>
                    <a:lumOff val="25000"/>
                  </a:schemeClr>
                </a:solidFill>
                <a:latin typeface="+mj-lt"/>
              </a:rPr>
              <a:t>ms</a:t>
            </a:r>
            <a:r>
              <a:rPr lang="en-US" dirty="0">
                <a:solidFill>
                  <a:schemeClr val="tx1">
                    <a:lumMod val="75000"/>
                    <a:lumOff val="25000"/>
                  </a:schemeClr>
                </a:solidFill>
                <a:latin typeface="+mj-lt"/>
              </a:rPr>
              <a:t> (plenty of time for current technology)</a:t>
            </a:r>
          </a:p>
          <a:p>
            <a:pPr marL="285750" indent="-285750">
              <a:buFont typeface="Arial" panose="020B0604020202020204" pitchFamily="34" charset="0"/>
              <a:buChar char="•"/>
            </a:pP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2507951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41</a:t>
            </a:fld>
            <a:endParaRPr/>
          </a:p>
        </p:txBody>
      </p:sp>
      <p:sp>
        <p:nvSpPr>
          <p:cNvPr id="122" name="Google Shape;122;p14"/>
          <p:cNvSpPr txBox="1"/>
          <p:nvPr/>
        </p:nvSpPr>
        <p:spPr>
          <a:xfrm>
            <a:off x="230700" y="276446"/>
            <a:ext cx="9533786"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At the 30 </a:t>
            </a:r>
            <a:r>
              <a:rPr lang="en-US" sz="2600" dirty="0" err="1">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ms</a:t>
            </a: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 deadline, how well does the model do? </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1C2154DC-5123-5A41-BB61-793A8A80DEE1}"/>
              </a:ext>
            </a:extLst>
          </p:cNvPr>
          <p:cNvPicPr>
            <a:picLocks noChangeAspect="1"/>
          </p:cNvPicPr>
          <p:nvPr/>
        </p:nvPicPr>
        <p:blipFill rotWithShape="1">
          <a:blip r:embed="rId3"/>
          <a:srcRect t="3350" r="53021"/>
          <a:stretch/>
        </p:blipFill>
        <p:spPr>
          <a:xfrm>
            <a:off x="2222500" y="2090056"/>
            <a:ext cx="3639457" cy="2774043"/>
          </a:xfrm>
          <a:prstGeom prst="rect">
            <a:avLst/>
          </a:prstGeom>
        </p:spPr>
      </p:pic>
    </p:spTree>
    <p:extLst>
      <p:ext uri="{BB962C8B-B14F-4D97-AF65-F5344CB8AC3E}">
        <p14:creationId xmlns:p14="http://schemas.microsoft.com/office/powerpoint/2010/main" val="3892318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
        <p:nvSpPr>
          <p:cNvPr id="122" name="Google Shape;122;p14"/>
          <p:cNvSpPr txBox="1"/>
          <p:nvPr/>
        </p:nvSpPr>
        <p:spPr>
          <a:xfrm>
            <a:off x="230700" y="276446"/>
            <a:ext cx="9533786"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At the 30 </a:t>
            </a:r>
            <a:r>
              <a:rPr lang="en-US" sz="2600" dirty="0" err="1">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ms</a:t>
            </a: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 deadline, how well does the model do? </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1C2154DC-5123-5A41-BB61-793A8A80DEE1}"/>
              </a:ext>
            </a:extLst>
          </p:cNvPr>
          <p:cNvPicPr>
            <a:picLocks noChangeAspect="1"/>
          </p:cNvPicPr>
          <p:nvPr/>
        </p:nvPicPr>
        <p:blipFill rotWithShape="1">
          <a:blip r:embed="rId3"/>
          <a:srcRect t="3350" r="22880"/>
          <a:stretch/>
        </p:blipFill>
        <p:spPr>
          <a:xfrm>
            <a:off x="2222500" y="2090056"/>
            <a:ext cx="5974443" cy="2774043"/>
          </a:xfrm>
          <a:prstGeom prst="rect">
            <a:avLst/>
          </a:prstGeom>
        </p:spPr>
      </p:pic>
    </p:spTree>
    <p:extLst>
      <p:ext uri="{BB962C8B-B14F-4D97-AF65-F5344CB8AC3E}">
        <p14:creationId xmlns:p14="http://schemas.microsoft.com/office/powerpoint/2010/main" val="1534341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
        <p:nvSpPr>
          <p:cNvPr id="122" name="Google Shape;122;p14"/>
          <p:cNvSpPr txBox="1"/>
          <p:nvPr/>
        </p:nvSpPr>
        <p:spPr>
          <a:xfrm>
            <a:off x="230700" y="276446"/>
            <a:ext cx="9533786"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At the 30 </a:t>
            </a:r>
            <a:r>
              <a:rPr lang="en-US" sz="2600" dirty="0" err="1">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ms</a:t>
            </a: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 deadline, how well does the model do? </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1C2154DC-5123-5A41-BB61-793A8A80DEE1}"/>
              </a:ext>
            </a:extLst>
          </p:cNvPr>
          <p:cNvPicPr>
            <a:picLocks noChangeAspect="1"/>
          </p:cNvPicPr>
          <p:nvPr/>
        </p:nvPicPr>
        <p:blipFill rotWithShape="1">
          <a:blip r:embed="rId3"/>
          <a:srcRect t="3350"/>
          <a:stretch/>
        </p:blipFill>
        <p:spPr>
          <a:xfrm>
            <a:off x="2222500" y="2090056"/>
            <a:ext cx="7747000" cy="2774043"/>
          </a:xfrm>
          <a:prstGeom prst="rect">
            <a:avLst/>
          </a:prstGeom>
        </p:spPr>
      </p:pic>
    </p:spTree>
    <p:extLst>
      <p:ext uri="{BB962C8B-B14F-4D97-AF65-F5344CB8AC3E}">
        <p14:creationId xmlns:p14="http://schemas.microsoft.com/office/powerpoint/2010/main" val="2354682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Examples of plasma breakdown predictions (fig 2b, 2c)</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3C4794C7-635F-2943-8549-E96FDF4970A2}"/>
              </a:ext>
            </a:extLst>
          </p:cNvPr>
          <p:cNvPicPr>
            <a:picLocks noChangeAspect="1"/>
          </p:cNvPicPr>
          <p:nvPr/>
        </p:nvPicPr>
        <p:blipFill rotWithShape="1">
          <a:blip r:embed="rId3"/>
          <a:srcRect r="49439" b="59887"/>
          <a:stretch/>
        </p:blipFill>
        <p:spPr>
          <a:xfrm>
            <a:off x="1565275" y="900696"/>
            <a:ext cx="4581525" cy="2097148"/>
          </a:xfrm>
          <a:prstGeom prst="rect">
            <a:avLst/>
          </a:prstGeom>
        </p:spPr>
      </p:pic>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75C03070-2E3C-EB4F-9480-3241454398D2}"/>
              </a:ext>
            </a:extLst>
          </p:cNvPr>
          <p:cNvSpPr/>
          <p:nvPr/>
        </p:nvSpPr>
        <p:spPr>
          <a:xfrm>
            <a:off x="1231899" y="4758569"/>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extBox 11">
            <a:extLst>
              <a:ext uri="{FF2B5EF4-FFF2-40B4-BE49-F238E27FC236}">
                <a16:creationId xmlns:a16="http://schemas.microsoft.com/office/drawing/2014/main" id="{7AC582E9-D92C-4B43-B302-6526ECFC3FE6}"/>
              </a:ext>
            </a:extLst>
          </p:cNvPr>
          <p:cNvSpPr txBox="1"/>
          <p:nvPr/>
        </p:nvSpPr>
        <p:spPr>
          <a:xfrm>
            <a:off x="2943555" y="830695"/>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DIII-D example</a:t>
            </a:r>
          </a:p>
        </p:txBody>
      </p:sp>
    </p:spTree>
    <p:extLst>
      <p:ext uri="{BB962C8B-B14F-4D97-AF65-F5344CB8AC3E}">
        <p14:creationId xmlns:p14="http://schemas.microsoft.com/office/powerpoint/2010/main" val="361211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Examples of plasma breakdown predictions (fig 2b, 2c)</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3C4794C7-635F-2943-8549-E96FDF4970A2}"/>
              </a:ext>
            </a:extLst>
          </p:cNvPr>
          <p:cNvPicPr>
            <a:picLocks noChangeAspect="1"/>
          </p:cNvPicPr>
          <p:nvPr/>
        </p:nvPicPr>
        <p:blipFill rotWithShape="1">
          <a:blip r:embed="rId3"/>
          <a:srcRect r="49439" b="23590"/>
          <a:stretch/>
        </p:blipFill>
        <p:spPr>
          <a:xfrm>
            <a:off x="1565275" y="900695"/>
            <a:ext cx="4581525" cy="3994862"/>
          </a:xfrm>
          <a:prstGeom prst="rect">
            <a:avLst/>
          </a:prstGeom>
        </p:spPr>
      </p:pic>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75C03070-2E3C-EB4F-9480-3241454398D2}"/>
              </a:ext>
            </a:extLst>
          </p:cNvPr>
          <p:cNvSpPr/>
          <p:nvPr/>
        </p:nvSpPr>
        <p:spPr>
          <a:xfrm>
            <a:off x="1231899" y="4758569"/>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074E5924-8B15-434D-B016-3711E21C40F5}"/>
              </a:ext>
            </a:extLst>
          </p:cNvPr>
          <p:cNvSpPr txBox="1"/>
          <p:nvPr/>
        </p:nvSpPr>
        <p:spPr>
          <a:xfrm>
            <a:off x="2943555" y="830695"/>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DIII-D example</a:t>
            </a:r>
          </a:p>
        </p:txBody>
      </p:sp>
    </p:spTree>
    <p:extLst>
      <p:ext uri="{BB962C8B-B14F-4D97-AF65-F5344CB8AC3E}">
        <p14:creationId xmlns:p14="http://schemas.microsoft.com/office/powerpoint/2010/main" val="3550034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Examples of plasma breakdown predictions (fig 2b, 2c)</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3C4794C7-635F-2943-8549-E96FDF4970A2}"/>
              </a:ext>
            </a:extLst>
          </p:cNvPr>
          <p:cNvPicPr>
            <a:picLocks noChangeAspect="1"/>
          </p:cNvPicPr>
          <p:nvPr/>
        </p:nvPicPr>
        <p:blipFill rotWithShape="1">
          <a:blip r:embed="rId3"/>
          <a:srcRect r="49439"/>
          <a:stretch/>
        </p:blipFill>
        <p:spPr>
          <a:xfrm>
            <a:off x="1565275" y="900695"/>
            <a:ext cx="4581525" cy="5228210"/>
          </a:xfrm>
          <a:prstGeom prst="rect">
            <a:avLst/>
          </a:prstGeom>
        </p:spPr>
      </p:pic>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75C03070-2E3C-EB4F-9480-3241454398D2}"/>
              </a:ext>
            </a:extLst>
          </p:cNvPr>
          <p:cNvSpPr/>
          <p:nvPr/>
        </p:nvSpPr>
        <p:spPr>
          <a:xfrm>
            <a:off x="1231899" y="4758569"/>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TextBox 12">
            <a:extLst>
              <a:ext uri="{FF2B5EF4-FFF2-40B4-BE49-F238E27FC236}">
                <a16:creationId xmlns:a16="http://schemas.microsoft.com/office/drawing/2014/main" id="{CC21ED18-99C3-5042-911D-DA8BCF3C3C70}"/>
              </a:ext>
            </a:extLst>
          </p:cNvPr>
          <p:cNvSpPr txBox="1"/>
          <p:nvPr/>
        </p:nvSpPr>
        <p:spPr>
          <a:xfrm>
            <a:off x="2943555" y="830695"/>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DIII-D example</a:t>
            </a:r>
          </a:p>
        </p:txBody>
      </p:sp>
      <p:sp>
        <p:nvSpPr>
          <p:cNvPr id="16" name="TextBox 15">
            <a:extLst>
              <a:ext uri="{FF2B5EF4-FFF2-40B4-BE49-F238E27FC236}">
                <a16:creationId xmlns:a16="http://schemas.microsoft.com/office/drawing/2014/main" id="{8DF521E9-3182-5D47-BAE8-65F6A69ECAAC}"/>
              </a:ext>
            </a:extLst>
          </p:cNvPr>
          <p:cNvSpPr txBox="1"/>
          <p:nvPr/>
        </p:nvSpPr>
        <p:spPr>
          <a:xfrm>
            <a:off x="6303736" y="5119469"/>
            <a:ext cx="5176251" cy="646331"/>
          </a:xfrm>
          <a:prstGeom prst="rect">
            <a:avLst/>
          </a:prstGeom>
          <a:noFill/>
          <a:ln>
            <a:solidFill>
              <a:srgbClr val="AB0000"/>
            </a:solidFill>
          </a:ln>
        </p:spPr>
        <p:txBody>
          <a:bodyPr wrap="square" rtlCol="0">
            <a:spAutoFit/>
          </a:bodyPr>
          <a:lstStyle/>
          <a:p>
            <a:pPr algn="ctr"/>
            <a:r>
              <a:rPr lang="en-US" dirty="0">
                <a:solidFill>
                  <a:schemeClr val="tx1">
                    <a:lumMod val="75000"/>
                    <a:lumOff val="25000"/>
                  </a:schemeClr>
                </a:solidFill>
                <a:latin typeface="+mj-lt"/>
              </a:rPr>
              <a:t>Note superior performance over best classical architecture (gradient boosted trees)</a:t>
            </a:r>
          </a:p>
        </p:txBody>
      </p:sp>
    </p:spTree>
    <p:extLst>
      <p:ext uri="{BB962C8B-B14F-4D97-AF65-F5344CB8AC3E}">
        <p14:creationId xmlns:p14="http://schemas.microsoft.com/office/powerpoint/2010/main" val="1170895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Examples of plasma breakdown predictions (fig 2b, 2c)</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3C4794C7-635F-2943-8549-E96FDF4970A2}"/>
              </a:ext>
            </a:extLst>
          </p:cNvPr>
          <p:cNvPicPr>
            <a:picLocks noChangeAspect="1"/>
          </p:cNvPicPr>
          <p:nvPr/>
        </p:nvPicPr>
        <p:blipFill>
          <a:blip r:embed="rId3"/>
          <a:stretch>
            <a:fillRect/>
          </a:stretch>
        </p:blipFill>
        <p:spPr>
          <a:xfrm>
            <a:off x="1565275" y="900695"/>
            <a:ext cx="9061450" cy="5228210"/>
          </a:xfrm>
          <a:prstGeom prst="rect">
            <a:avLst/>
          </a:prstGeom>
        </p:spPr>
      </p:pic>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75C03070-2E3C-EB4F-9480-3241454398D2}"/>
              </a:ext>
            </a:extLst>
          </p:cNvPr>
          <p:cNvSpPr/>
          <p:nvPr/>
        </p:nvSpPr>
        <p:spPr>
          <a:xfrm>
            <a:off x="1231899" y="4758569"/>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372AE57E-9622-D742-ACEF-B5FCEB3FB352}"/>
              </a:ext>
            </a:extLst>
          </p:cNvPr>
          <p:cNvSpPr txBox="1"/>
          <p:nvPr/>
        </p:nvSpPr>
        <p:spPr>
          <a:xfrm>
            <a:off x="2943555" y="830695"/>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DIII-D example</a:t>
            </a:r>
          </a:p>
        </p:txBody>
      </p:sp>
      <p:sp>
        <p:nvSpPr>
          <p:cNvPr id="30" name="TextBox 29">
            <a:extLst>
              <a:ext uri="{FF2B5EF4-FFF2-40B4-BE49-F238E27FC236}">
                <a16:creationId xmlns:a16="http://schemas.microsoft.com/office/drawing/2014/main" id="{F1E0EDC2-CFBB-BA42-ABF2-5A84C4E861FA}"/>
              </a:ext>
            </a:extLst>
          </p:cNvPr>
          <p:cNvSpPr txBox="1"/>
          <p:nvPr/>
        </p:nvSpPr>
        <p:spPr>
          <a:xfrm>
            <a:off x="7116230" y="830695"/>
            <a:ext cx="2536495" cy="369332"/>
          </a:xfrm>
          <a:prstGeom prst="rect">
            <a:avLst/>
          </a:prstGeom>
          <a:noFill/>
        </p:spPr>
        <p:txBody>
          <a:bodyPr wrap="square" rtlCol="0">
            <a:spAutoFit/>
          </a:bodyPr>
          <a:lstStyle/>
          <a:p>
            <a:r>
              <a:rPr lang="en-US" dirty="0">
                <a:solidFill>
                  <a:schemeClr val="tx1">
                    <a:lumMod val="75000"/>
                    <a:lumOff val="25000"/>
                  </a:schemeClr>
                </a:solidFill>
                <a:latin typeface="+mj-lt"/>
              </a:rPr>
              <a:t>JET example</a:t>
            </a:r>
          </a:p>
        </p:txBody>
      </p:sp>
      <p:sp>
        <p:nvSpPr>
          <p:cNvPr id="14" name="TextBox 13">
            <a:extLst>
              <a:ext uri="{FF2B5EF4-FFF2-40B4-BE49-F238E27FC236}">
                <a16:creationId xmlns:a16="http://schemas.microsoft.com/office/drawing/2014/main" id="{0076763B-58B0-B04F-A7D5-40B6A9021B8E}"/>
              </a:ext>
            </a:extLst>
          </p:cNvPr>
          <p:cNvSpPr txBox="1"/>
          <p:nvPr/>
        </p:nvSpPr>
        <p:spPr>
          <a:xfrm>
            <a:off x="10401499" y="4756976"/>
            <a:ext cx="1621972" cy="1200329"/>
          </a:xfrm>
          <a:prstGeom prst="rect">
            <a:avLst/>
          </a:prstGeom>
          <a:noFill/>
          <a:ln>
            <a:solidFill>
              <a:srgbClr val="AB0000"/>
            </a:solidFill>
          </a:ln>
        </p:spPr>
        <p:txBody>
          <a:bodyPr wrap="square" rtlCol="0">
            <a:spAutoFit/>
          </a:bodyPr>
          <a:lstStyle/>
          <a:p>
            <a:pPr algn="ctr"/>
            <a:r>
              <a:rPr lang="en-US" dirty="0">
                <a:solidFill>
                  <a:schemeClr val="tx1">
                    <a:lumMod val="75000"/>
                    <a:lumOff val="25000"/>
                  </a:schemeClr>
                </a:solidFill>
                <a:latin typeface="+mj-lt"/>
              </a:rPr>
              <a:t>1D data is important </a:t>
            </a:r>
            <a:r>
              <a:rPr lang="en-US" dirty="0">
                <a:solidFill>
                  <a:schemeClr val="tx1">
                    <a:lumMod val="75000"/>
                    <a:lumOff val="25000"/>
                  </a:schemeClr>
                </a:solidFill>
                <a:latin typeface="+mj-lt"/>
                <a:sym typeface="Wingdings" pitchFamily="2" charset="2"/>
              </a:rPr>
              <a:t> deep learning is key here</a:t>
            </a: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37769034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Definitions of signals used</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75C03070-2E3C-EB4F-9480-3241454398D2}"/>
              </a:ext>
            </a:extLst>
          </p:cNvPr>
          <p:cNvSpPr/>
          <p:nvPr/>
        </p:nvSpPr>
        <p:spPr>
          <a:xfrm>
            <a:off x="1231899" y="4758569"/>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descr="A screenshot of text&#10;&#10;Description automatically generated">
            <a:extLst>
              <a:ext uri="{FF2B5EF4-FFF2-40B4-BE49-F238E27FC236}">
                <a16:creationId xmlns:a16="http://schemas.microsoft.com/office/drawing/2014/main" id="{F58418DA-B79C-D84C-AB77-10A0F16FF3E0}"/>
              </a:ext>
            </a:extLst>
          </p:cNvPr>
          <p:cNvPicPr>
            <a:picLocks noChangeAspect="1"/>
          </p:cNvPicPr>
          <p:nvPr/>
        </p:nvPicPr>
        <p:blipFill>
          <a:blip r:embed="rId3"/>
          <a:stretch>
            <a:fillRect/>
          </a:stretch>
        </p:blipFill>
        <p:spPr>
          <a:xfrm>
            <a:off x="1260979" y="861146"/>
            <a:ext cx="9295493" cy="5406897"/>
          </a:xfrm>
          <a:prstGeom prst="rect">
            <a:avLst/>
          </a:prstGeom>
        </p:spPr>
      </p:pic>
    </p:spTree>
    <p:extLst>
      <p:ext uri="{BB962C8B-B14F-4D97-AF65-F5344CB8AC3E}">
        <p14:creationId xmlns:p14="http://schemas.microsoft.com/office/powerpoint/2010/main" val="4138693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
        <p:nvSpPr>
          <p:cNvPr id="122" name="Google Shape;122;p14"/>
          <p:cNvSpPr txBox="1"/>
          <p:nvPr/>
        </p:nvSpPr>
        <p:spPr>
          <a:xfrm>
            <a:off x="230700" y="276446"/>
            <a:ext cx="7407885"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Relative importance of signals used in figure of merit</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75C03070-2E3C-EB4F-9480-3241454398D2}"/>
              </a:ext>
            </a:extLst>
          </p:cNvPr>
          <p:cNvSpPr/>
          <p:nvPr/>
        </p:nvSpPr>
        <p:spPr>
          <a:xfrm>
            <a:off x="1231899" y="4758569"/>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4" name="Picture 3" descr="A picture containing comb&#10;&#10;Description automatically generated">
            <a:extLst>
              <a:ext uri="{FF2B5EF4-FFF2-40B4-BE49-F238E27FC236}">
                <a16:creationId xmlns:a16="http://schemas.microsoft.com/office/drawing/2014/main" id="{80D9E6CF-2D70-D442-AAA9-B26FF36F24C5}"/>
              </a:ext>
            </a:extLst>
          </p:cNvPr>
          <p:cNvPicPr>
            <a:picLocks noChangeAspect="1"/>
          </p:cNvPicPr>
          <p:nvPr/>
        </p:nvPicPr>
        <p:blipFill rotWithShape="1">
          <a:blip r:embed="rId3"/>
          <a:srcRect t="3601"/>
          <a:stretch/>
        </p:blipFill>
        <p:spPr>
          <a:xfrm>
            <a:off x="762000" y="1555132"/>
            <a:ext cx="10668000" cy="3893167"/>
          </a:xfrm>
          <a:prstGeom prst="rect">
            <a:avLst/>
          </a:prstGeom>
        </p:spPr>
      </p:pic>
    </p:spTree>
    <p:extLst>
      <p:ext uri="{BB962C8B-B14F-4D97-AF65-F5344CB8AC3E}">
        <p14:creationId xmlns:p14="http://schemas.microsoft.com/office/powerpoint/2010/main" val="1855537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What is nuclear fusion?</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4" name="Picture 3">
            <a:extLst>
              <a:ext uri="{FF2B5EF4-FFF2-40B4-BE49-F238E27FC236}">
                <a16:creationId xmlns:a16="http://schemas.microsoft.com/office/drawing/2014/main" id="{C9743166-310F-3541-A983-6700A42C99BB}"/>
              </a:ext>
            </a:extLst>
          </p:cNvPr>
          <p:cNvPicPr>
            <a:picLocks noChangeAspect="1"/>
          </p:cNvPicPr>
          <p:nvPr/>
        </p:nvPicPr>
        <p:blipFill>
          <a:blip r:embed="rId3"/>
          <a:stretch>
            <a:fillRect/>
          </a:stretch>
        </p:blipFill>
        <p:spPr>
          <a:xfrm>
            <a:off x="209072" y="1123977"/>
            <a:ext cx="3818670" cy="2536489"/>
          </a:xfrm>
          <a:prstGeom prst="rect">
            <a:avLst/>
          </a:prstGeom>
        </p:spPr>
      </p:pic>
      <p:pic>
        <p:nvPicPr>
          <p:cNvPr id="5" name="Picture 4">
            <a:extLst>
              <a:ext uri="{FF2B5EF4-FFF2-40B4-BE49-F238E27FC236}">
                <a16:creationId xmlns:a16="http://schemas.microsoft.com/office/drawing/2014/main" id="{6D58AF61-C16F-3D4B-A50D-69E94BBDF89E}"/>
              </a:ext>
            </a:extLst>
          </p:cNvPr>
          <p:cNvPicPr>
            <a:picLocks noChangeAspect="1"/>
          </p:cNvPicPr>
          <p:nvPr/>
        </p:nvPicPr>
        <p:blipFill>
          <a:blip r:embed="rId4"/>
          <a:stretch>
            <a:fillRect/>
          </a:stretch>
        </p:blipFill>
        <p:spPr>
          <a:xfrm>
            <a:off x="4187339" y="2231357"/>
            <a:ext cx="3818670" cy="2858216"/>
          </a:xfrm>
          <a:prstGeom prst="rect">
            <a:avLst/>
          </a:prstGeom>
        </p:spPr>
      </p:pic>
      <p:sp>
        <p:nvSpPr>
          <p:cNvPr id="9" name="TextBox 8">
            <a:extLst>
              <a:ext uri="{FF2B5EF4-FFF2-40B4-BE49-F238E27FC236}">
                <a16:creationId xmlns:a16="http://schemas.microsoft.com/office/drawing/2014/main" id="{F66A5B63-382F-6B4C-8299-76CB34265699}"/>
              </a:ext>
            </a:extLst>
          </p:cNvPr>
          <p:cNvSpPr txBox="1"/>
          <p:nvPr/>
        </p:nvSpPr>
        <p:spPr>
          <a:xfrm>
            <a:off x="4880596" y="5089573"/>
            <a:ext cx="2587814"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Temperature condition</a:t>
            </a:r>
          </a:p>
        </p:txBody>
      </p:sp>
      <p:pic>
        <p:nvPicPr>
          <p:cNvPr id="6" name="Picture 5">
            <a:extLst>
              <a:ext uri="{FF2B5EF4-FFF2-40B4-BE49-F238E27FC236}">
                <a16:creationId xmlns:a16="http://schemas.microsoft.com/office/drawing/2014/main" id="{1A4D0C76-3BAE-754E-89AE-95AADD798E64}"/>
              </a:ext>
            </a:extLst>
          </p:cNvPr>
          <p:cNvPicPr>
            <a:picLocks noChangeAspect="1"/>
          </p:cNvPicPr>
          <p:nvPr/>
        </p:nvPicPr>
        <p:blipFill>
          <a:blip r:embed="rId5"/>
          <a:stretch>
            <a:fillRect/>
          </a:stretch>
        </p:blipFill>
        <p:spPr>
          <a:xfrm>
            <a:off x="386444" y="3923297"/>
            <a:ext cx="3631780" cy="2098362"/>
          </a:xfrm>
          <a:prstGeom prst="rect">
            <a:avLst/>
          </a:prstGeom>
        </p:spPr>
      </p:pic>
      <p:cxnSp>
        <p:nvCxnSpPr>
          <p:cNvPr id="11" name="Straight Arrow Connector 10">
            <a:extLst>
              <a:ext uri="{FF2B5EF4-FFF2-40B4-BE49-F238E27FC236}">
                <a16:creationId xmlns:a16="http://schemas.microsoft.com/office/drawing/2014/main" id="{553FA578-1726-4D48-BE93-BA779B5B0C53}"/>
              </a:ext>
            </a:extLst>
          </p:cNvPr>
          <p:cNvCxnSpPr/>
          <p:nvPr/>
        </p:nvCxnSpPr>
        <p:spPr>
          <a:xfrm>
            <a:off x="6495393" y="5506050"/>
            <a:ext cx="662152" cy="32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C438F6-BC67-AE41-BD8A-FA036B8013AE}"/>
              </a:ext>
            </a:extLst>
          </p:cNvPr>
          <p:cNvSpPr txBox="1"/>
          <p:nvPr/>
        </p:nvSpPr>
        <p:spPr>
          <a:xfrm>
            <a:off x="5635316" y="5867144"/>
            <a:ext cx="4526972"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Electrons stripped off atoms </a:t>
            </a:r>
            <a:r>
              <a:rPr lang="en-US" dirty="0">
                <a:solidFill>
                  <a:schemeClr val="tx1">
                    <a:lumMod val="75000"/>
                    <a:lumOff val="25000"/>
                  </a:schemeClr>
                </a:solidFill>
                <a:latin typeface="+mj-lt"/>
                <a:sym typeface="Wingdings" pitchFamily="2" charset="2"/>
              </a:rPr>
              <a:t> plasma</a:t>
            </a: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4925630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
        <p:nvSpPr>
          <p:cNvPr id="122" name="Google Shape;122;p14"/>
          <p:cNvSpPr txBox="1"/>
          <p:nvPr/>
        </p:nvSpPr>
        <p:spPr>
          <a:xfrm>
            <a:off x="230700" y="276446"/>
            <a:ext cx="8031557"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Different hyperparameters get different results</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 name="Picture 1">
            <a:extLst>
              <a:ext uri="{FF2B5EF4-FFF2-40B4-BE49-F238E27FC236}">
                <a16:creationId xmlns:a16="http://schemas.microsoft.com/office/drawing/2014/main" id="{C4EEFEEA-3D58-1646-BE5B-4B11E579CE45}"/>
              </a:ext>
            </a:extLst>
          </p:cNvPr>
          <p:cNvPicPr>
            <a:picLocks noChangeAspect="1"/>
          </p:cNvPicPr>
          <p:nvPr/>
        </p:nvPicPr>
        <p:blipFill>
          <a:blip r:embed="rId3"/>
          <a:stretch>
            <a:fillRect/>
          </a:stretch>
        </p:blipFill>
        <p:spPr>
          <a:xfrm>
            <a:off x="2489200" y="1003300"/>
            <a:ext cx="7213600" cy="4851400"/>
          </a:xfrm>
          <a:prstGeom prst="rect">
            <a:avLst/>
          </a:prstGeom>
        </p:spPr>
      </p:pic>
      <p:sp>
        <p:nvSpPr>
          <p:cNvPr id="13" name="TextBox 12">
            <a:extLst>
              <a:ext uri="{FF2B5EF4-FFF2-40B4-BE49-F238E27FC236}">
                <a16:creationId xmlns:a16="http://schemas.microsoft.com/office/drawing/2014/main" id="{EA5897FD-CB6B-A247-8112-C0CDE5E669DB}"/>
              </a:ext>
            </a:extLst>
          </p:cNvPr>
          <p:cNvSpPr txBox="1"/>
          <p:nvPr/>
        </p:nvSpPr>
        <p:spPr>
          <a:xfrm>
            <a:off x="567672" y="2707710"/>
            <a:ext cx="1852831" cy="923330"/>
          </a:xfrm>
          <a:prstGeom prst="rect">
            <a:avLst/>
          </a:prstGeom>
          <a:noFill/>
          <a:ln>
            <a:solidFill>
              <a:srgbClr val="AB0000"/>
            </a:solidFill>
          </a:ln>
        </p:spPr>
        <p:txBody>
          <a:bodyPr wrap="square" rtlCol="0">
            <a:spAutoFit/>
          </a:bodyPr>
          <a:lstStyle/>
          <a:p>
            <a:pPr algn="ctr"/>
            <a:r>
              <a:rPr lang="en-US" dirty="0">
                <a:solidFill>
                  <a:schemeClr val="tx1">
                    <a:lumMod val="75000"/>
                    <a:lumOff val="25000"/>
                  </a:schemeClr>
                </a:solidFill>
                <a:latin typeface="+mj-lt"/>
              </a:rPr>
              <a:t>Note figure of merit is changed here </a:t>
            </a:r>
            <a:r>
              <a:rPr lang="en-US" dirty="0">
                <a:solidFill>
                  <a:schemeClr val="tx1">
                    <a:lumMod val="75000"/>
                    <a:lumOff val="25000"/>
                  </a:schemeClr>
                </a:solidFill>
                <a:latin typeface="+mj-lt"/>
                <a:sym typeface="Wingdings" pitchFamily="2" charset="2"/>
              </a:rPr>
              <a:t> </a:t>
            </a:r>
            <a:endParaRPr lang="en-US" dirty="0">
              <a:solidFill>
                <a:schemeClr val="tx1">
                  <a:lumMod val="75000"/>
                  <a:lumOff val="25000"/>
                </a:schemeClr>
              </a:solidFill>
              <a:latin typeface="+mj-lt"/>
            </a:endParaRPr>
          </a:p>
        </p:txBody>
      </p:sp>
      <p:sp>
        <p:nvSpPr>
          <p:cNvPr id="14" name="Rectangle 13">
            <a:extLst>
              <a:ext uri="{FF2B5EF4-FFF2-40B4-BE49-F238E27FC236}">
                <a16:creationId xmlns:a16="http://schemas.microsoft.com/office/drawing/2014/main" id="{8E2CED6E-4B59-2441-B97C-491E180E8243}"/>
              </a:ext>
            </a:extLst>
          </p:cNvPr>
          <p:cNvSpPr/>
          <p:nvPr/>
        </p:nvSpPr>
        <p:spPr>
          <a:xfrm>
            <a:off x="1562100" y="1013546"/>
            <a:ext cx="1560001" cy="46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0851681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
        <p:nvSpPr>
          <p:cNvPr id="122" name="Google Shape;122;p14"/>
          <p:cNvSpPr txBox="1"/>
          <p:nvPr/>
        </p:nvSpPr>
        <p:spPr>
          <a:xfrm>
            <a:off x="230700" y="276446"/>
            <a:ext cx="8031557"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High-performance computing speeds up training</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8E2CED6E-4B59-2441-B97C-491E180E8243}"/>
              </a:ext>
            </a:extLst>
          </p:cNvPr>
          <p:cNvSpPr/>
          <p:nvPr/>
        </p:nvSpPr>
        <p:spPr>
          <a:xfrm>
            <a:off x="1562100" y="1013546"/>
            <a:ext cx="1560001" cy="46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5" name="Picture 4">
            <a:extLst>
              <a:ext uri="{FF2B5EF4-FFF2-40B4-BE49-F238E27FC236}">
                <a16:creationId xmlns:a16="http://schemas.microsoft.com/office/drawing/2014/main" id="{2802AD0E-39D1-0643-AA4B-0FD8CBCE2FEA}"/>
              </a:ext>
            </a:extLst>
          </p:cNvPr>
          <p:cNvPicPr>
            <a:picLocks noChangeAspect="1"/>
          </p:cNvPicPr>
          <p:nvPr/>
        </p:nvPicPr>
        <p:blipFill>
          <a:blip r:embed="rId3"/>
          <a:stretch>
            <a:fillRect/>
          </a:stretch>
        </p:blipFill>
        <p:spPr>
          <a:xfrm>
            <a:off x="3219450" y="896259"/>
            <a:ext cx="5753100" cy="5359400"/>
          </a:xfrm>
          <a:prstGeom prst="rect">
            <a:avLst/>
          </a:prstGeom>
        </p:spPr>
      </p:pic>
      <p:sp>
        <p:nvSpPr>
          <p:cNvPr id="16" name="Rectangle 15">
            <a:extLst>
              <a:ext uri="{FF2B5EF4-FFF2-40B4-BE49-F238E27FC236}">
                <a16:creationId xmlns:a16="http://schemas.microsoft.com/office/drawing/2014/main" id="{3D6E59BC-93E3-3A4E-A453-A77941CB94AD}"/>
              </a:ext>
            </a:extLst>
          </p:cNvPr>
          <p:cNvSpPr/>
          <p:nvPr/>
        </p:nvSpPr>
        <p:spPr>
          <a:xfrm>
            <a:off x="3060246" y="977343"/>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TextBox 16">
            <a:extLst>
              <a:ext uri="{FF2B5EF4-FFF2-40B4-BE49-F238E27FC236}">
                <a16:creationId xmlns:a16="http://schemas.microsoft.com/office/drawing/2014/main" id="{4080EB0A-143E-4B43-9470-20053E779C7E}"/>
              </a:ext>
            </a:extLst>
          </p:cNvPr>
          <p:cNvSpPr txBox="1"/>
          <p:nvPr/>
        </p:nvSpPr>
        <p:spPr>
          <a:xfrm>
            <a:off x="567672" y="2707710"/>
            <a:ext cx="2338814" cy="646331"/>
          </a:xfrm>
          <a:prstGeom prst="rect">
            <a:avLst/>
          </a:prstGeom>
          <a:noFill/>
          <a:ln>
            <a:solidFill>
              <a:srgbClr val="AB0000"/>
            </a:solidFill>
          </a:ln>
        </p:spPr>
        <p:txBody>
          <a:bodyPr wrap="square" rtlCol="0">
            <a:spAutoFit/>
          </a:bodyPr>
          <a:lstStyle/>
          <a:p>
            <a:pPr algn="ctr"/>
            <a:r>
              <a:rPr lang="en-US" dirty="0">
                <a:solidFill>
                  <a:schemeClr val="tx1">
                    <a:lumMod val="75000"/>
                    <a:lumOff val="25000"/>
                  </a:schemeClr>
                </a:solidFill>
                <a:latin typeface="+mj-lt"/>
              </a:rPr>
              <a:t>30 mins for training on 256 GPUs</a:t>
            </a:r>
          </a:p>
        </p:txBody>
      </p:sp>
    </p:spTree>
    <p:extLst>
      <p:ext uri="{BB962C8B-B14F-4D97-AF65-F5344CB8AC3E}">
        <p14:creationId xmlns:p14="http://schemas.microsoft.com/office/powerpoint/2010/main" val="3906197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
        <p:nvSpPr>
          <p:cNvPr id="122" name="Google Shape;122;p14"/>
          <p:cNvSpPr txBox="1"/>
          <p:nvPr/>
        </p:nvSpPr>
        <p:spPr>
          <a:xfrm>
            <a:off x="230700" y="276446"/>
            <a:ext cx="8031557"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rPr>
              <a:t>Summary</a:t>
            </a:r>
            <a:endParaRPr sz="2600" dirty="0">
              <a:solidFill>
                <a:schemeClr val="tx1">
                  <a:lumMod val="75000"/>
                  <a:lumOff val="25000"/>
                </a:schemeClr>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7" name="Google Shape;122;p14">
            <a:extLst>
              <a:ext uri="{FF2B5EF4-FFF2-40B4-BE49-F238E27FC236}">
                <a16:creationId xmlns:a16="http://schemas.microsoft.com/office/drawing/2014/main" id="{57A87E10-C9BA-8242-9C5D-DEC3D67AE078}"/>
              </a:ext>
            </a:extLst>
          </p:cNvPr>
          <p:cNvSpPr txBox="1"/>
          <p:nvPr/>
        </p:nvSpPr>
        <p:spPr>
          <a:xfrm>
            <a:off x="8503821" y="160932"/>
            <a:ext cx="3539497" cy="369332"/>
          </a:xfrm>
          <a:prstGeom prst="rect">
            <a:avLst/>
          </a:prstGeom>
          <a:noFill/>
          <a:ln>
            <a:solidFill>
              <a:srgbClr val="C00000"/>
            </a:solid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1600" dirty="0">
                <a:solidFill>
                  <a:srgbClr val="AB0000"/>
                </a:solidFill>
                <a:latin typeface="Calibri Light" panose="020F0302020204030204" pitchFamily="34" charset="0"/>
                <a:ea typeface="Calibri"/>
                <a:cs typeface="Calibri Light" panose="020F0302020204030204" pitchFamily="34" charset="0"/>
                <a:sym typeface="Calibri"/>
              </a:rPr>
              <a:t>J. Kates-</a:t>
            </a:r>
            <a:r>
              <a:rPr lang="en-US" sz="1600" dirty="0" err="1">
                <a:solidFill>
                  <a:srgbClr val="AB0000"/>
                </a:solidFill>
                <a:latin typeface="Calibri Light" panose="020F0302020204030204" pitchFamily="34" charset="0"/>
                <a:ea typeface="Calibri"/>
                <a:cs typeface="Calibri Light" panose="020F0302020204030204" pitchFamily="34" charset="0"/>
                <a:sym typeface="Calibri"/>
              </a:rPr>
              <a:t>Harbeck</a:t>
            </a:r>
            <a:r>
              <a:rPr lang="en-US" sz="1600" dirty="0">
                <a:solidFill>
                  <a:srgbClr val="AB0000"/>
                </a:solidFill>
                <a:latin typeface="Calibri Light" panose="020F0302020204030204" pitchFamily="34" charset="0"/>
                <a:ea typeface="Calibri"/>
                <a:cs typeface="Calibri Light" panose="020F0302020204030204" pitchFamily="34" charset="0"/>
                <a:sym typeface="Calibri"/>
              </a:rPr>
              <a:t> et. al., Nature 568, 2019</a:t>
            </a:r>
            <a:endParaRPr sz="1600" dirty="0">
              <a:solidFill>
                <a:srgbClr val="AB0000"/>
              </a:solidFill>
              <a:latin typeface="Calibri Light" panose="020F0302020204030204" pitchFamily="34" charset="0"/>
              <a:ea typeface="Calibri"/>
              <a:cs typeface="Calibri Light" panose="020F0302020204030204" pitchFamily="34" charset="0"/>
              <a:sym typeface="Calibri"/>
            </a:endParaRPr>
          </a:p>
        </p:txBody>
      </p:sp>
      <p:sp>
        <p:nvSpPr>
          <p:cNvPr id="3" name="Rectangle 2">
            <a:extLst>
              <a:ext uri="{FF2B5EF4-FFF2-40B4-BE49-F238E27FC236}">
                <a16:creationId xmlns:a16="http://schemas.microsoft.com/office/drawing/2014/main" id="{43FB97D2-40D2-1C4D-8C7E-769B18C98000}"/>
              </a:ext>
            </a:extLst>
          </p:cNvPr>
          <p:cNvSpPr/>
          <p:nvPr/>
        </p:nvSpPr>
        <p:spPr>
          <a:xfrm>
            <a:off x="1409701" y="861146"/>
            <a:ext cx="533400" cy="2288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Rectangle 21">
            <a:extLst>
              <a:ext uri="{FF2B5EF4-FFF2-40B4-BE49-F238E27FC236}">
                <a16:creationId xmlns:a16="http://schemas.microsoft.com/office/drawing/2014/main" id="{FCB6AC0D-3D31-FE45-9788-3458CC4DD122}"/>
              </a:ext>
            </a:extLst>
          </p:cNvPr>
          <p:cNvSpPr/>
          <p:nvPr/>
        </p:nvSpPr>
        <p:spPr>
          <a:xfrm>
            <a:off x="1298575" y="3840451"/>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Rectangle 22">
            <a:extLst>
              <a:ext uri="{FF2B5EF4-FFF2-40B4-BE49-F238E27FC236}">
                <a16:creationId xmlns:a16="http://schemas.microsoft.com/office/drawing/2014/main" id="{3686C1BF-98EA-3748-9F0F-495279DB68B9}"/>
              </a:ext>
            </a:extLst>
          </p:cNvPr>
          <p:cNvSpPr/>
          <p:nvPr/>
        </p:nvSpPr>
        <p:spPr>
          <a:xfrm>
            <a:off x="1071882" y="4245125"/>
            <a:ext cx="5334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Rectangle 27">
            <a:extLst>
              <a:ext uri="{FF2B5EF4-FFF2-40B4-BE49-F238E27FC236}">
                <a16:creationId xmlns:a16="http://schemas.microsoft.com/office/drawing/2014/main" id="{ED035C40-29EF-8D43-8057-1225CD02D93F}"/>
              </a:ext>
            </a:extLst>
          </p:cNvPr>
          <p:cNvSpPr/>
          <p:nvPr/>
        </p:nvSpPr>
        <p:spPr>
          <a:xfrm>
            <a:off x="5613400" y="861146"/>
            <a:ext cx="533400" cy="370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8E2CED6E-4B59-2441-B97C-491E180E8243}"/>
              </a:ext>
            </a:extLst>
          </p:cNvPr>
          <p:cNvSpPr/>
          <p:nvPr/>
        </p:nvSpPr>
        <p:spPr>
          <a:xfrm>
            <a:off x="1562100" y="1013546"/>
            <a:ext cx="1560001" cy="461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3D6E59BC-93E3-3A4E-A453-A77941CB94AD}"/>
              </a:ext>
            </a:extLst>
          </p:cNvPr>
          <p:cNvSpPr/>
          <p:nvPr/>
        </p:nvSpPr>
        <p:spPr>
          <a:xfrm>
            <a:off x="3060246" y="977343"/>
            <a:ext cx="711201" cy="1007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TextBox 17">
            <a:extLst>
              <a:ext uri="{FF2B5EF4-FFF2-40B4-BE49-F238E27FC236}">
                <a16:creationId xmlns:a16="http://schemas.microsoft.com/office/drawing/2014/main" id="{1E45233B-C6FD-4D4D-96E5-CD32485A167A}"/>
              </a:ext>
            </a:extLst>
          </p:cNvPr>
          <p:cNvSpPr txBox="1"/>
          <p:nvPr/>
        </p:nvSpPr>
        <p:spPr>
          <a:xfrm>
            <a:off x="976183" y="1288366"/>
            <a:ext cx="10236302" cy="369331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latin typeface="+mj-lt"/>
              </a:rPr>
              <a:t>Advances in deep learning, availability of supercomputing hardware, and improved data processing hardware allow for simulation of complex, nonlinear physical systems</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The authors harness those techniques &amp; to understand and predict plasma dynamics in nuclear fusion with better and more thorough results than previously accomplished</a:t>
            </a:r>
          </a:p>
          <a:p>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Nuclear fusion is still a long way away</a:t>
            </a:r>
          </a:p>
          <a:p>
            <a:pPr marL="742950" lvl="1" indent="-285750">
              <a:buFont typeface="Arial" panose="020B0604020202020204" pitchFamily="34" charset="0"/>
              <a:buChar char="•"/>
            </a:pPr>
            <a:r>
              <a:rPr lang="en-US" dirty="0">
                <a:solidFill>
                  <a:schemeClr val="tx1">
                    <a:lumMod val="75000"/>
                    <a:lumOff val="25000"/>
                  </a:schemeClr>
                </a:solidFill>
                <a:latin typeface="+mj-lt"/>
              </a:rPr>
              <a:t>Other problems with nuclear fusion reactors still pervade the field: </a:t>
            </a:r>
          </a:p>
          <a:p>
            <a:pPr marL="1200150" lvl="2" indent="-285750">
              <a:buFont typeface="Arial" panose="020B0604020202020204" pitchFamily="34" charset="0"/>
              <a:buChar char="•"/>
            </a:pPr>
            <a:r>
              <a:rPr lang="en-US" dirty="0">
                <a:solidFill>
                  <a:schemeClr val="tx1">
                    <a:lumMod val="75000"/>
                    <a:lumOff val="25000"/>
                  </a:schemeClr>
                </a:solidFill>
                <a:latin typeface="+mj-lt"/>
              </a:rPr>
              <a:t>Neutron irradiation of container</a:t>
            </a:r>
          </a:p>
          <a:p>
            <a:pPr marL="1200150" lvl="2" indent="-285750">
              <a:buFont typeface="Arial" panose="020B0604020202020204" pitchFamily="34" charset="0"/>
              <a:buChar char="•"/>
            </a:pPr>
            <a:r>
              <a:rPr lang="en-US" dirty="0">
                <a:solidFill>
                  <a:schemeClr val="tx1">
                    <a:lumMod val="75000"/>
                    <a:lumOff val="25000"/>
                  </a:schemeClr>
                </a:solidFill>
                <a:latin typeface="+mj-lt"/>
              </a:rPr>
              <a:t>Getting confinement and temperature for long periods of time</a:t>
            </a:r>
          </a:p>
          <a:p>
            <a:pPr lvl="2"/>
            <a:endParaRPr lang="en-US" dirty="0">
              <a:solidFill>
                <a:schemeClr val="tx1">
                  <a:lumMod val="75000"/>
                  <a:lumOff val="25000"/>
                </a:schemeClr>
              </a:solidFill>
              <a:latin typeface="+mj-lt"/>
            </a:endParaRPr>
          </a:p>
          <a:p>
            <a:pPr marL="285750" indent="-285750">
              <a:buFont typeface="Arial" panose="020B0604020202020204" pitchFamily="34" charset="0"/>
              <a:buChar char="•"/>
            </a:pPr>
            <a:r>
              <a:rPr lang="en-US" dirty="0">
                <a:solidFill>
                  <a:schemeClr val="tx1">
                    <a:lumMod val="75000"/>
                    <a:lumOff val="25000"/>
                  </a:schemeClr>
                </a:solidFill>
                <a:latin typeface="+mj-lt"/>
              </a:rPr>
              <a:t>Besides the technical challenges of getting nuclear fusion reactors to work at </a:t>
            </a:r>
            <a:r>
              <a:rPr lang="en-US" i="1" dirty="0">
                <a:solidFill>
                  <a:schemeClr val="tx1">
                    <a:lumMod val="75000"/>
                    <a:lumOff val="25000"/>
                  </a:schemeClr>
                </a:solidFill>
                <a:latin typeface="+mj-lt"/>
              </a:rPr>
              <a:t>all</a:t>
            </a:r>
            <a:r>
              <a:rPr lang="en-US" dirty="0">
                <a:solidFill>
                  <a:schemeClr val="tx1">
                    <a:lumMod val="75000"/>
                    <a:lumOff val="25000"/>
                  </a:schemeClr>
                </a:solidFill>
                <a:latin typeface="+mj-lt"/>
              </a:rPr>
              <a:t>, they must work well enough to justify costs </a:t>
            </a:r>
            <a:r>
              <a:rPr lang="en-US" dirty="0">
                <a:solidFill>
                  <a:schemeClr val="tx1">
                    <a:lumMod val="75000"/>
                    <a:lumOff val="25000"/>
                  </a:schemeClr>
                </a:solidFill>
                <a:latin typeface="+mj-lt"/>
                <a:sym typeface="Wingdings" pitchFamily="2" charset="2"/>
              </a:rPr>
              <a:t> this is really hard</a:t>
            </a: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1589183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What is nuclear fusion?</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2" name="Picture 1">
            <a:extLst>
              <a:ext uri="{FF2B5EF4-FFF2-40B4-BE49-F238E27FC236}">
                <a16:creationId xmlns:a16="http://schemas.microsoft.com/office/drawing/2014/main" id="{8E8C43B0-911E-784F-90D5-F7045C181327}"/>
              </a:ext>
            </a:extLst>
          </p:cNvPr>
          <p:cNvPicPr>
            <a:picLocks noChangeAspect="1"/>
          </p:cNvPicPr>
          <p:nvPr/>
        </p:nvPicPr>
        <p:blipFill>
          <a:blip r:embed="rId3"/>
          <a:stretch>
            <a:fillRect/>
          </a:stretch>
        </p:blipFill>
        <p:spPr>
          <a:xfrm>
            <a:off x="8164260" y="2451261"/>
            <a:ext cx="3633344" cy="2418409"/>
          </a:xfrm>
          <a:prstGeom prst="rect">
            <a:avLst/>
          </a:prstGeom>
        </p:spPr>
      </p:pic>
      <p:pic>
        <p:nvPicPr>
          <p:cNvPr id="4" name="Picture 3">
            <a:extLst>
              <a:ext uri="{FF2B5EF4-FFF2-40B4-BE49-F238E27FC236}">
                <a16:creationId xmlns:a16="http://schemas.microsoft.com/office/drawing/2014/main" id="{C9743166-310F-3541-A983-6700A42C99BB}"/>
              </a:ext>
            </a:extLst>
          </p:cNvPr>
          <p:cNvPicPr>
            <a:picLocks noChangeAspect="1"/>
          </p:cNvPicPr>
          <p:nvPr/>
        </p:nvPicPr>
        <p:blipFill>
          <a:blip r:embed="rId4"/>
          <a:stretch>
            <a:fillRect/>
          </a:stretch>
        </p:blipFill>
        <p:spPr>
          <a:xfrm>
            <a:off x="209072" y="1123977"/>
            <a:ext cx="3818670" cy="2536489"/>
          </a:xfrm>
          <a:prstGeom prst="rect">
            <a:avLst/>
          </a:prstGeom>
        </p:spPr>
      </p:pic>
      <p:pic>
        <p:nvPicPr>
          <p:cNvPr id="5" name="Picture 4">
            <a:extLst>
              <a:ext uri="{FF2B5EF4-FFF2-40B4-BE49-F238E27FC236}">
                <a16:creationId xmlns:a16="http://schemas.microsoft.com/office/drawing/2014/main" id="{6D58AF61-C16F-3D4B-A50D-69E94BBDF89E}"/>
              </a:ext>
            </a:extLst>
          </p:cNvPr>
          <p:cNvPicPr>
            <a:picLocks noChangeAspect="1"/>
          </p:cNvPicPr>
          <p:nvPr/>
        </p:nvPicPr>
        <p:blipFill>
          <a:blip r:embed="rId5"/>
          <a:stretch>
            <a:fillRect/>
          </a:stretch>
        </p:blipFill>
        <p:spPr>
          <a:xfrm>
            <a:off x="4187339" y="2231357"/>
            <a:ext cx="3818670" cy="2858216"/>
          </a:xfrm>
          <a:prstGeom prst="rect">
            <a:avLst/>
          </a:prstGeom>
        </p:spPr>
      </p:pic>
      <p:sp>
        <p:nvSpPr>
          <p:cNvPr id="9" name="TextBox 8">
            <a:extLst>
              <a:ext uri="{FF2B5EF4-FFF2-40B4-BE49-F238E27FC236}">
                <a16:creationId xmlns:a16="http://schemas.microsoft.com/office/drawing/2014/main" id="{F66A5B63-382F-6B4C-8299-76CB34265699}"/>
              </a:ext>
            </a:extLst>
          </p:cNvPr>
          <p:cNvSpPr txBox="1"/>
          <p:nvPr/>
        </p:nvSpPr>
        <p:spPr>
          <a:xfrm>
            <a:off x="4880596" y="5089573"/>
            <a:ext cx="2587814"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Temperature condition</a:t>
            </a:r>
          </a:p>
        </p:txBody>
      </p:sp>
      <p:sp>
        <p:nvSpPr>
          <p:cNvPr id="10" name="TextBox 9">
            <a:extLst>
              <a:ext uri="{FF2B5EF4-FFF2-40B4-BE49-F238E27FC236}">
                <a16:creationId xmlns:a16="http://schemas.microsoft.com/office/drawing/2014/main" id="{E71E3A90-366E-BC44-B648-00BF0BD5211B}"/>
              </a:ext>
            </a:extLst>
          </p:cNvPr>
          <p:cNvSpPr txBox="1"/>
          <p:nvPr/>
        </p:nvSpPr>
        <p:spPr>
          <a:xfrm>
            <a:off x="8868381" y="5047641"/>
            <a:ext cx="2587814" cy="646331"/>
          </a:xfrm>
          <a:prstGeom prst="rect">
            <a:avLst/>
          </a:prstGeom>
          <a:noFill/>
        </p:spPr>
        <p:txBody>
          <a:bodyPr wrap="square" rtlCol="0">
            <a:spAutoFit/>
          </a:bodyPr>
          <a:lstStyle/>
          <a:p>
            <a:pPr algn="ctr"/>
            <a:r>
              <a:rPr lang="en-US" dirty="0">
                <a:solidFill>
                  <a:schemeClr val="tx1">
                    <a:lumMod val="75000"/>
                    <a:lumOff val="25000"/>
                  </a:schemeClr>
                </a:solidFill>
                <a:latin typeface="+mj-lt"/>
              </a:rPr>
              <a:t>Confinement condition</a:t>
            </a:r>
          </a:p>
          <a:p>
            <a:pPr algn="ctr"/>
            <a:r>
              <a:rPr lang="en-US" dirty="0">
                <a:solidFill>
                  <a:schemeClr val="tx1">
                    <a:lumMod val="75000"/>
                    <a:lumOff val="25000"/>
                  </a:schemeClr>
                </a:solidFill>
                <a:latin typeface="+mj-lt"/>
              </a:rPr>
              <a:t>(e.g., gravity)</a:t>
            </a:r>
          </a:p>
        </p:txBody>
      </p:sp>
      <p:pic>
        <p:nvPicPr>
          <p:cNvPr id="6" name="Picture 5">
            <a:extLst>
              <a:ext uri="{FF2B5EF4-FFF2-40B4-BE49-F238E27FC236}">
                <a16:creationId xmlns:a16="http://schemas.microsoft.com/office/drawing/2014/main" id="{1A4D0C76-3BAE-754E-89AE-95AADD798E64}"/>
              </a:ext>
            </a:extLst>
          </p:cNvPr>
          <p:cNvPicPr>
            <a:picLocks noChangeAspect="1"/>
          </p:cNvPicPr>
          <p:nvPr/>
        </p:nvPicPr>
        <p:blipFill>
          <a:blip r:embed="rId6"/>
          <a:stretch>
            <a:fillRect/>
          </a:stretch>
        </p:blipFill>
        <p:spPr>
          <a:xfrm>
            <a:off x="386444" y="3923297"/>
            <a:ext cx="3631780" cy="2098362"/>
          </a:xfrm>
          <a:prstGeom prst="rect">
            <a:avLst/>
          </a:prstGeom>
        </p:spPr>
      </p:pic>
      <p:cxnSp>
        <p:nvCxnSpPr>
          <p:cNvPr id="11" name="Straight Arrow Connector 10">
            <a:extLst>
              <a:ext uri="{FF2B5EF4-FFF2-40B4-BE49-F238E27FC236}">
                <a16:creationId xmlns:a16="http://schemas.microsoft.com/office/drawing/2014/main" id="{553FA578-1726-4D48-BE93-BA779B5B0C53}"/>
              </a:ext>
            </a:extLst>
          </p:cNvPr>
          <p:cNvCxnSpPr/>
          <p:nvPr/>
        </p:nvCxnSpPr>
        <p:spPr>
          <a:xfrm>
            <a:off x="6495393" y="5506050"/>
            <a:ext cx="662152" cy="32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C438F6-BC67-AE41-BD8A-FA036B8013AE}"/>
              </a:ext>
            </a:extLst>
          </p:cNvPr>
          <p:cNvSpPr txBox="1"/>
          <p:nvPr/>
        </p:nvSpPr>
        <p:spPr>
          <a:xfrm>
            <a:off x="5635316" y="5867144"/>
            <a:ext cx="4526972"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Electrons stripped off atoms </a:t>
            </a:r>
            <a:r>
              <a:rPr lang="en-US" dirty="0">
                <a:solidFill>
                  <a:schemeClr val="tx1">
                    <a:lumMod val="75000"/>
                    <a:lumOff val="25000"/>
                  </a:schemeClr>
                </a:solidFill>
                <a:latin typeface="+mj-lt"/>
                <a:sym typeface="Wingdings" pitchFamily="2" charset="2"/>
              </a:rPr>
              <a:t> plasma</a:t>
            </a: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547316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What is nuclear fusion?</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2" name="Picture 1">
            <a:extLst>
              <a:ext uri="{FF2B5EF4-FFF2-40B4-BE49-F238E27FC236}">
                <a16:creationId xmlns:a16="http://schemas.microsoft.com/office/drawing/2014/main" id="{8E8C43B0-911E-784F-90D5-F7045C181327}"/>
              </a:ext>
            </a:extLst>
          </p:cNvPr>
          <p:cNvPicPr>
            <a:picLocks noChangeAspect="1"/>
          </p:cNvPicPr>
          <p:nvPr/>
        </p:nvPicPr>
        <p:blipFill>
          <a:blip r:embed="rId3"/>
          <a:stretch>
            <a:fillRect/>
          </a:stretch>
        </p:blipFill>
        <p:spPr>
          <a:xfrm>
            <a:off x="8164260" y="2451261"/>
            <a:ext cx="3633344" cy="2418409"/>
          </a:xfrm>
          <a:prstGeom prst="rect">
            <a:avLst/>
          </a:prstGeom>
        </p:spPr>
      </p:pic>
      <p:pic>
        <p:nvPicPr>
          <p:cNvPr id="4" name="Picture 3">
            <a:extLst>
              <a:ext uri="{FF2B5EF4-FFF2-40B4-BE49-F238E27FC236}">
                <a16:creationId xmlns:a16="http://schemas.microsoft.com/office/drawing/2014/main" id="{C9743166-310F-3541-A983-6700A42C99BB}"/>
              </a:ext>
            </a:extLst>
          </p:cNvPr>
          <p:cNvPicPr>
            <a:picLocks noChangeAspect="1"/>
          </p:cNvPicPr>
          <p:nvPr/>
        </p:nvPicPr>
        <p:blipFill>
          <a:blip r:embed="rId4"/>
          <a:stretch>
            <a:fillRect/>
          </a:stretch>
        </p:blipFill>
        <p:spPr>
          <a:xfrm>
            <a:off x="209072" y="1123977"/>
            <a:ext cx="3818670" cy="2536489"/>
          </a:xfrm>
          <a:prstGeom prst="rect">
            <a:avLst/>
          </a:prstGeom>
        </p:spPr>
      </p:pic>
      <p:pic>
        <p:nvPicPr>
          <p:cNvPr id="5" name="Picture 4">
            <a:extLst>
              <a:ext uri="{FF2B5EF4-FFF2-40B4-BE49-F238E27FC236}">
                <a16:creationId xmlns:a16="http://schemas.microsoft.com/office/drawing/2014/main" id="{6D58AF61-C16F-3D4B-A50D-69E94BBDF89E}"/>
              </a:ext>
            </a:extLst>
          </p:cNvPr>
          <p:cNvPicPr>
            <a:picLocks noChangeAspect="1"/>
          </p:cNvPicPr>
          <p:nvPr/>
        </p:nvPicPr>
        <p:blipFill>
          <a:blip r:embed="rId5"/>
          <a:stretch>
            <a:fillRect/>
          </a:stretch>
        </p:blipFill>
        <p:spPr>
          <a:xfrm>
            <a:off x="4187339" y="2231357"/>
            <a:ext cx="3818670" cy="2858216"/>
          </a:xfrm>
          <a:prstGeom prst="rect">
            <a:avLst/>
          </a:prstGeom>
        </p:spPr>
      </p:pic>
      <p:sp>
        <p:nvSpPr>
          <p:cNvPr id="9" name="TextBox 8">
            <a:extLst>
              <a:ext uri="{FF2B5EF4-FFF2-40B4-BE49-F238E27FC236}">
                <a16:creationId xmlns:a16="http://schemas.microsoft.com/office/drawing/2014/main" id="{F66A5B63-382F-6B4C-8299-76CB34265699}"/>
              </a:ext>
            </a:extLst>
          </p:cNvPr>
          <p:cNvSpPr txBox="1"/>
          <p:nvPr/>
        </p:nvSpPr>
        <p:spPr>
          <a:xfrm>
            <a:off x="4880596" y="5089573"/>
            <a:ext cx="2587814"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Temperature condition</a:t>
            </a:r>
          </a:p>
        </p:txBody>
      </p:sp>
      <p:sp>
        <p:nvSpPr>
          <p:cNvPr id="10" name="TextBox 9">
            <a:extLst>
              <a:ext uri="{FF2B5EF4-FFF2-40B4-BE49-F238E27FC236}">
                <a16:creationId xmlns:a16="http://schemas.microsoft.com/office/drawing/2014/main" id="{E71E3A90-366E-BC44-B648-00BF0BD5211B}"/>
              </a:ext>
            </a:extLst>
          </p:cNvPr>
          <p:cNvSpPr txBox="1"/>
          <p:nvPr/>
        </p:nvSpPr>
        <p:spPr>
          <a:xfrm>
            <a:off x="8868381" y="5047641"/>
            <a:ext cx="2587814" cy="646331"/>
          </a:xfrm>
          <a:prstGeom prst="rect">
            <a:avLst/>
          </a:prstGeom>
          <a:noFill/>
        </p:spPr>
        <p:txBody>
          <a:bodyPr wrap="square" rtlCol="0">
            <a:spAutoFit/>
          </a:bodyPr>
          <a:lstStyle/>
          <a:p>
            <a:pPr algn="ctr"/>
            <a:r>
              <a:rPr lang="en-US" dirty="0">
                <a:solidFill>
                  <a:schemeClr val="tx1">
                    <a:lumMod val="75000"/>
                    <a:lumOff val="25000"/>
                  </a:schemeClr>
                </a:solidFill>
                <a:latin typeface="+mj-lt"/>
              </a:rPr>
              <a:t>Confinement condition</a:t>
            </a:r>
          </a:p>
          <a:p>
            <a:pPr algn="ctr"/>
            <a:r>
              <a:rPr lang="en-US" dirty="0">
                <a:solidFill>
                  <a:schemeClr val="tx1">
                    <a:lumMod val="75000"/>
                    <a:lumOff val="25000"/>
                  </a:schemeClr>
                </a:solidFill>
                <a:latin typeface="+mj-lt"/>
              </a:rPr>
              <a:t>(e.g., gravity)</a:t>
            </a:r>
          </a:p>
        </p:txBody>
      </p:sp>
      <p:pic>
        <p:nvPicPr>
          <p:cNvPr id="6" name="Picture 5">
            <a:extLst>
              <a:ext uri="{FF2B5EF4-FFF2-40B4-BE49-F238E27FC236}">
                <a16:creationId xmlns:a16="http://schemas.microsoft.com/office/drawing/2014/main" id="{1A4D0C76-3BAE-754E-89AE-95AADD798E64}"/>
              </a:ext>
            </a:extLst>
          </p:cNvPr>
          <p:cNvPicPr>
            <a:picLocks noChangeAspect="1"/>
          </p:cNvPicPr>
          <p:nvPr/>
        </p:nvPicPr>
        <p:blipFill>
          <a:blip r:embed="rId6"/>
          <a:stretch>
            <a:fillRect/>
          </a:stretch>
        </p:blipFill>
        <p:spPr>
          <a:xfrm>
            <a:off x="386444" y="3923297"/>
            <a:ext cx="3631780" cy="2098362"/>
          </a:xfrm>
          <a:prstGeom prst="rect">
            <a:avLst/>
          </a:prstGeom>
        </p:spPr>
      </p:pic>
      <p:pic>
        <p:nvPicPr>
          <p:cNvPr id="12" name="Picture 11">
            <a:extLst>
              <a:ext uri="{FF2B5EF4-FFF2-40B4-BE49-F238E27FC236}">
                <a16:creationId xmlns:a16="http://schemas.microsoft.com/office/drawing/2014/main" id="{053594F6-8E5B-1F49-AE9B-AFF0361C12FA}"/>
              </a:ext>
            </a:extLst>
          </p:cNvPr>
          <p:cNvPicPr>
            <a:picLocks noChangeAspect="1"/>
          </p:cNvPicPr>
          <p:nvPr/>
        </p:nvPicPr>
        <p:blipFill>
          <a:blip r:embed="rId7"/>
          <a:stretch>
            <a:fillRect/>
          </a:stretch>
        </p:blipFill>
        <p:spPr>
          <a:xfrm>
            <a:off x="5036360" y="1487193"/>
            <a:ext cx="4864100" cy="431800"/>
          </a:xfrm>
          <a:prstGeom prst="rect">
            <a:avLst/>
          </a:prstGeom>
        </p:spPr>
      </p:pic>
      <p:sp>
        <p:nvSpPr>
          <p:cNvPr id="16" name="TextBox 15">
            <a:extLst>
              <a:ext uri="{FF2B5EF4-FFF2-40B4-BE49-F238E27FC236}">
                <a16:creationId xmlns:a16="http://schemas.microsoft.com/office/drawing/2014/main" id="{1389F2D2-E3F1-AB47-AB88-1E42B18FCFEE}"/>
              </a:ext>
            </a:extLst>
          </p:cNvPr>
          <p:cNvSpPr txBox="1"/>
          <p:nvPr/>
        </p:nvSpPr>
        <p:spPr>
          <a:xfrm>
            <a:off x="4917443" y="1117861"/>
            <a:ext cx="2587814"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Lawson criteria:</a:t>
            </a:r>
          </a:p>
        </p:txBody>
      </p:sp>
      <p:cxnSp>
        <p:nvCxnSpPr>
          <p:cNvPr id="11" name="Straight Arrow Connector 10">
            <a:extLst>
              <a:ext uri="{FF2B5EF4-FFF2-40B4-BE49-F238E27FC236}">
                <a16:creationId xmlns:a16="http://schemas.microsoft.com/office/drawing/2014/main" id="{553FA578-1726-4D48-BE93-BA779B5B0C53}"/>
              </a:ext>
            </a:extLst>
          </p:cNvPr>
          <p:cNvCxnSpPr/>
          <p:nvPr/>
        </p:nvCxnSpPr>
        <p:spPr>
          <a:xfrm>
            <a:off x="6495393" y="5506050"/>
            <a:ext cx="662152" cy="327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8C438F6-BC67-AE41-BD8A-FA036B8013AE}"/>
              </a:ext>
            </a:extLst>
          </p:cNvPr>
          <p:cNvSpPr txBox="1"/>
          <p:nvPr/>
        </p:nvSpPr>
        <p:spPr>
          <a:xfrm>
            <a:off x="5635316" y="5867144"/>
            <a:ext cx="4526972" cy="369332"/>
          </a:xfrm>
          <a:prstGeom prst="rect">
            <a:avLst/>
          </a:prstGeom>
          <a:noFill/>
        </p:spPr>
        <p:txBody>
          <a:bodyPr wrap="square" rtlCol="0">
            <a:spAutoFit/>
          </a:bodyPr>
          <a:lstStyle/>
          <a:p>
            <a:pPr algn="ctr"/>
            <a:r>
              <a:rPr lang="en-US" dirty="0">
                <a:solidFill>
                  <a:schemeClr val="tx1">
                    <a:lumMod val="75000"/>
                    <a:lumOff val="25000"/>
                  </a:schemeClr>
                </a:solidFill>
                <a:latin typeface="+mj-lt"/>
              </a:rPr>
              <a:t>Electrons stripped off atoms </a:t>
            </a:r>
            <a:r>
              <a:rPr lang="en-US" dirty="0">
                <a:solidFill>
                  <a:schemeClr val="tx1">
                    <a:lumMod val="75000"/>
                    <a:lumOff val="25000"/>
                  </a:schemeClr>
                </a:solidFill>
                <a:latin typeface="+mj-lt"/>
                <a:sym typeface="Wingdings" pitchFamily="2" charset="2"/>
              </a:rPr>
              <a:t> plasma</a:t>
            </a:r>
            <a:endParaRPr lang="en-US" dirty="0">
              <a:solidFill>
                <a:schemeClr val="tx1">
                  <a:lumMod val="75000"/>
                  <a:lumOff val="25000"/>
                </a:schemeClr>
              </a:solidFill>
              <a:latin typeface="+mj-lt"/>
            </a:endParaRPr>
          </a:p>
        </p:txBody>
      </p:sp>
    </p:spTree>
    <p:extLst>
      <p:ext uri="{BB962C8B-B14F-4D97-AF65-F5344CB8AC3E}">
        <p14:creationId xmlns:p14="http://schemas.microsoft.com/office/powerpoint/2010/main" val="3359030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22" name="Google Shape;122;p14"/>
          <p:cNvSpPr txBox="1"/>
          <p:nvPr/>
        </p:nvSpPr>
        <p:spPr>
          <a:xfrm>
            <a:off x="230700" y="276446"/>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Nuclear fusion reactors convert nuclear energy into heat</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pic>
        <p:nvPicPr>
          <p:cNvPr id="7" name="Picture 6">
            <a:extLst>
              <a:ext uri="{FF2B5EF4-FFF2-40B4-BE49-F238E27FC236}">
                <a16:creationId xmlns:a16="http://schemas.microsoft.com/office/drawing/2014/main" id="{D744BE61-E87E-1548-BBBA-0213C5D14812}"/>
              </a:ext>
            </a:extLst>
          </p:cNvPr>
          <p:cNvPicPr>
            <a:picLocks noChangeAspect="1"/>
          </p:cNvPicPr>
          <p:nvPr/>
        </p:nvPicPr>
        <p:blipFill>
          <a:blip r:embed="rId3"/>
          <a:stretch>
            <a:fillRect/>
          </a:stretch>
        </p:blipFill>
        <p:spPr>
          <a:xfrm>
            <a:off x="2566596" y="1015343"/>
            <a:ext cx="7058807" cy="4827313"/>
          </a:xfrm>
          <a:prstGeom prst="rect">
            <a:avLst/>
          </a:prstGeom>
        </p:spPr>
      </p:pic>
      <p:sp>
        <p:nvSpPr>
          <p:cNvPr id="8" name="TextBox 7">
            <a:extLst>
              <a:ext uri="{FF2B5EF4-FFF2-40B4-BE49-F238E27FC236}">
                <a16:creationId xmlns:a16="http://schemas.microsoft.com/office/drawing/2014/main" id="{361A483C-6DD7-7148-85F4-158888D24909}"/>
              </a:ext>
            </a:extLst>
          </p:cNvPr>
          <p:cNvSpPr txBox="1"/>
          <p:nvPr/>
        </p:nvSpPr>
        <p:spPr>
          <a:xfrm>
            <a:off x="8639504" y="5781889"/>
            <a:ext cx="3350533" cy="369332"/>
          </a:xfrm>
          <a:prstGeom prst="rect">
            <a:avLst/>
          </a:prstGeom>
          <a:noFill/>
        </p:spPr>
        <p:txBody>
          <a:bodyPr wrap="none" rtlCol="0">
            <a:spAutoFit/>
          </a:bodyPr>
          <a:lstStyle/>
          <a:p>
            <a:r>
              <a:rPr lang="en-US" dirty="0">
                <a:latin typeface="+mj-lt"/>
              </a:rPr>
              <a:t>S. </a:t>
            </a:r>
            <a:r>
              <a:rPr lang="en-US" dirty="0" err="1">
                <a:latin typeface="+mj-lt"/>
              </a:rPr>
              <a:t>Entler</a:t>
            </a:r>
            <a:r>
              <a:rPr lang="en-US" dirty="0">
                <a:latin typeface="+mj-lt"/>
              </a:rPr>
              <a:t> et. al., Energy 152 (2018)</a:t>
            </a:r>
          </a:p>
        </p:txBody>
      </p:sp>
    </p:spTree>
    <p:extLst>
      <p:ext uri="{BB962C8B-B14F-4D97-AF65-F5344CB8AC3E}">
        <p14:creationId xmlns:p14="http://schemas.microsoft.com/office/powerpoint/2010/main" val="51699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21" name="Google Shape;121;p14"/>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22" name="Google Shape;122;p14"/>
          <p:cNvSpPr txBox="1"/>
          <p:nvPr/>
        </p:nvSpPr>
        <p:spPr>
          <a:xfrm>
            <a:off x="115350" y="2211872"/>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3000" dirty="0">
                <a:solidFill>
                  <a:srgbClr val="3F3F3F"/>
                </a:solidFill>
                <a:latin typeface="Calibri Light" panose="020F0302020204030204" pitchFamily="34" charset="0"/>
                <a:ea typeface="Calibri"/>
                <a:cs typeface="Calibri Light" panose="020F0302020204030204" pitchFamily="34" charset="0"/>
                <a:sym typeface="Calibri"/>
              </a:rPr>
              <a:t>Advantages of nuclear fusion reactors over fission reactors</a:t>
            </a:r>
            <a:endParaRPr sz="3000" dirty="0">
              <a:solidFill>
                <a:srgbClr val="3F3F3F"/>
              </a:solidFill>
              <a:latin typeface="Calibri Light" panose="020F0302020204030204" pitchFamily="34" charset="0"/>
              <a:ea typeface="Calibri"/>
              <a:cs typeface="Calibri Light" panose="020F0302020204030204" pitchFamily="34" charset="0"/>
              <a:sym typeface="Calibri"/>
            </a:endParaRPr>
          </a:p>
        </p:txBody>
      </p:sp>
      <p:sp>
        <p:nvSpPr>
          <p:cNvPr id="15" name="Google Shape;103;p13">
            <a:extLst>
              <a:ext uri="{FF2B5EF4-FFF2-40B4-BE49-F238E27FC236}">
                <a16:creationId xmlns:a16="http://schemas.microsoft.com/office/drawing/2014/main" id="{73869494-B540-214F-B6D9-D512F565AC60}"/>
              </a:ext>
            </a:extLst>
          </p:cNvPr>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12/13/19</a:t>
            </a:r>
            <a:endParaRPr dirty="0"/>
          </a:p>
        </p:txBody>
      </p:sp>
      <p:sp>
        <p:nvSpPr>
          <p:cNvPr id="5" name="Google Shape;122;p14">
            <a:extLst>
              <a:ext uri="{FF2B5EF4-FFF2-40B4-BE49-F238E27FC236}">
                <a16:creationId xmlns:a16="http://schemas.microsoft.com/office/drawing/2014/main" id="{698EB596-3EB1-DF4F-AD7F-66B12A0D45B5}"/>
              </a:ext>
            </a:extLst>
          </p:cNvPr>
          <p:cNvSpPr txBox="1"/>
          <p:nvPr/>
        </p:nvSpPr>
        <p:spPr>
          <a:xfrm>
            <a:off x="115350" y="62295"/>
            <a:ext cx="11961300" cy="5847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3800"/>
              <a:buFont typeface="Calibri"/>
              <a:buNone/>
            </a:pPr>
            <a:r>
              <a:rPr lang="en-US" sz="2400" dirty="0">
                <a:solidFill>
                  <a:srgbClr val="3F3F3F"/>
                </a:solidFill>
                <a:latin typeface="Calibri Light" panose="020F0302020204030204" pitchFamily="34" charset="0"/>
                <a:ea typeface="Calibri"/>
                <a:cs typeface="Calibri Light" panose="020F0302020204030204" pitchFamily="34" charset="0"/>
                <a:sym typeface="Calibri"/>
              </a:rPr>
              <a:t>		Nuclear fusion 				vs nuclear fission</a:t>
            </a:r>
            <a:endParaRPr sz="2400" dirty="0">
              <a:solidFill>
                <a:srgbClr val="3F3F3F"/>
              </a:solidFill>
              <a:latin typeface="Calibri Light" panose="020F0302020204030204" pitchFamily="34" charset="0"/>
              <a:ea typeface="Calibri"/>
              <a:cs typeface="Calibri Light" panose="020F0302020204030204" pitchFamily="34" charset="0"/>
              <a:sym typeface="Calibri"/>
            </a:endParaRPr>
          </a:p>
        </p:txBody>
      </p:sp>
      <p:pic>
        <p:nvPicPr>
          <p:cNvPr id="2" name="Picture 1">
            <a:extLst>
              <a:ext uri="{FF2B5EF4-FFF2-40B4-BE49-F238E27FC236}">
                <a16:creationId xmlns:a16="http://schemas.microsoft.com/office/drawing/2014/main" id="{E55ABED1-999D-E14C-9DD4-63703359C275}"/>
              </a:ext>
            </a:extLst>
          </p:cNvPr>
          <p:cNvPicPr>
            <a:picLocks noChangeAspect="1"/>
          </p:cNvPicPr>
          <p:nvPr/>
        </p:nvPicPr>
        <p:blipFill>
          <a:blip r:embed="rId3"/>
          <a:stretch>
            <a:fillRect/>
          </a:stretch>
        </p:blipFill>
        <p:spPr>
          <a:xfrm>
            <a:off x="7352624" y="646995"/>
            <a:ext cx="2250911" cy="1420788"/>
          </a:xfrm>
          <a:prstGeom prst="rect">
            <a:avLst/>
          </a:prstGeom>
        </p:spPr>
      </p:pic>
      <p:pic>
        <p:nvPicPr>
          <p:cNvPr id="7" name="Picture 6">
            <a:extLst>
              <a:ext uri="{FF2B5EF4-FFF2-40B4-BE49-F238E27FC236}">
                <a16:creationId xmlns:a16="http://schemas.microsoft.com/office/drawing/2014/main" id="{B15674B2-528F-C74A-86CE-823E0DD6F91A}"/>
              </a:ext>
            </a:extLst>
          </p:cNvPr>
          <p:cNvPicPr>
            <a:picLocks noChangeAspect="1"/>
          </p:cNvPicPr>
          <p:nvPr/>
        </p:nvPicPr>
        <p:blipFill>
          <a:blip r:embed="rId4"/>
          <a:stretch>
            <a:fillRect/>
          </a:stretch>
        </p:blipFill>
        <p:spPr>
          <a:xfrm>
            <a:off x="1860330" y="661190"/>
            <a:ext cx="2144101" cy="1424183"/>
          </a:xfrm>
          <a:prstGeom prst="rect">
            <a:avLst/>
          </a:prstGeom>
          <a:ln>
            <a:solidFill>
              <a:schemeClr val="bg1">
                <a:lumMod val="65000"/>
              </a:schemeClr>
            </a:solidFill>
          </a:ln>
        </p:spPr>
      </p:pic>
      <p:sp>
        <p:nvSpPr>
          <p:cNvPr id="3" name="TextBox 2">
            <a:extLst>
              <a:ext uri="{FF2B5EF4-FFF2-40B4-BE49-F238E27FC236}">
                <a16:creationId xmlns:a16="http://schemas.microsoft.com/office/drawing/2014/main" id="{4892B95E-95ED-2F46-AF05-B57916D39430}"/>
              </a:ext>
            </a:extLst>
          </p:cNvPr>
          <p:cNvSpPr txBox="1"/>
          <p:nvPr/>
        </p:nvSpPr>
        <p:spPr>
          <a:xfrm>
            <a:off x="8981201" y="5813456"/>
            <a:ext cx="3150542" cy="646331"/>
          </a:xfrm>
          <a:prstGeom prst="rect">
            <a:avLst/>
          </a:prstGeom>
          <a:noFill/>
        </p:spPr>
        <p:txBody>
          <a:bodyPr wrap="none" rtlCol="0">
            <a:spAutoFit/>
          </a:bodyPr>
          <a:lstStyle/>
          <a:p>
            <a:r>
              <a:rPr lang="en-US" dirty="0">
                <a:hlinkClick r:id="rId5"/>
              </a:rPr>
              <a:t>https://www.iter.org/sci/Fusion</a:t>
            </a:r>
            <a:endParaRPr lang="en-US" dirty="0"/>
          </a:p>
          <a:p>
            <a:endParaRPr lang="en-US" dirty="0"/>
          </a:p>
        </p:txBody>
      </p:sp>
    </p:spTree>
    <p:extLst>
      <p:ext uri="{BB962C8B-B14F-4D97-AF65-F5344CB8AC3E}">
        <p14:creationId xmlns:p14="http://schemas.microsoft.com/office/powerpoint/2010/main" val="26542733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TotalTime>
  <Words>4537</Words>
  <Application>Microsoft Macintosh PowerPoint</Application>
  <PresentationFormat>Widescreen</PresentationFormat>
  <Paragraphs>669</Paragraphs>
  <Slides>52</Slides>
  <Notes>52</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Calibri Light</vt:lpstr>
      <vt:lpstr>Office Theme</vt:lpstr>
      <vt:lpstr>Nuclear fusion: basic physics and feasibility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fusion: physics and technical feasibility </dc:title>
  <dc:creator>Rosenfeld, Emma Louise</dc:creator>
  <cp:lastModifiedBy>Rosenfeld, Emma Louise</cp:lastModifiedBy>
  <cp:revision>73</cp:revision>
  <dcterms:created xsi:type="dcterms:W3CDTF">2019-12-09T20:49:47Z</dcterms:created>
  <dcterms:modified xsi:type="dcterms:W3CDTF">2019-12-19T15:27:26Z</dcterms:modified>
</cp:coreProperties>
</file>