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6" r:id="rId3"/>
    <p:sldId id="259" r:id="rId4"/>
    <p:sldId id="278" r:id="rId5"/>
    <p:sldId id="260" r:id="rId6"/>
    <p:sldId id="279" r:id="rId7"/>
    <p:sldId id="280" r:id="rId8"/>
    <p:sldId id="263" r:id="rId9"/>
    <p:sldId id="284" r:id="rId10"/>
    <p:sldId id="285" r:id="rId11"/>
    <p:sldId id="286"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5E"/>
    <a:srgbClr val="FF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p:restoredTop sz="75166"/>
  </p:normalViewPr>
  <p:slideViewPr>
    <p:cSldViewPr snapToGrid="0" snapToObjects="1">
      <p:cViewPr varScale="1">
        <p:scale>
          <a:sx n="118" d="100"/>
          <a:sy n="118" d="100"/>
        </p:scale>
        <p:origin x="3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49FFD-717C-104A-BEB2-85479F1ECD19}" type="datetimeFigureOut">
              <a:rPr lang="en-US" smtClean="0"/>
              <a:t>10/21/19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348CF-F065-A543-B76A-AD758EA0D1BD}" type="slidenum">
              <a:rPr lang="en-US" smtClean="0"/>
              <a:t>‹#›</a:t>
            </a:fld>
            <a:endParaRPr lang="en-US"/>
          </a:p>
        </p:txBody>
      </p:sp>
    </p:spTree>
    <p:extLst>
      <p:ext uri="{BB962C8B-B14F-4D97-AF65-F5344CB8AC3E}">
        <p14:creationId xmlns:p14="http://schemas.microsoft.com/office/powerpoint/2010/main" val="853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ience.sciencemag.org/content/341/6151/1235367.long#ref-9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cience.sciencemag.org/content/341/6151/1235367.long#ref-13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approaches to estimating temperature effects(pooled/differentiated: rich and poor countries assumed to </a:t>
            </a:r>
            <a:r>
              <a:rPr lang="en-US" dirty="0" err="1"/>
              <a:t>respondidentically</a:t>
            </a:r>
            <a:r>
              <a:rPr lang="en-US" dirty="0"/>
              <a:t>/differently, respectively; short run/long run: </a:t>
            </a:r>
            <a:r>
              <a:rPr lang="en-US" dirty="0" err="1"/>
              <a:t>effectsaccount</a:t>
            </a:r>
            <a:r>
              <a:rPr lang="en-US" dirty="0"/>
              <a:t> for 1 or 5 years of temperature, respectively</a:t>
            </a:r>
          </a:p>
          <a:p>
            <a:endParaRPr lang="en-US" dirty="0"/>
          </a:p>
          <a:p>
            <a:r>
              <a:rPr lang="en-US" dirty="0"/>
              <a:t>Line type indicates the underlying assumed socioeconomic scenario: </a:t>
            </a:r>
            <a:r>
              <a:rPr lang="en-US" dirty="0" err="1"/>
              <a:t>dashindicates</a:t>
            </a:r>
            <a:r>
              <a:rPr lang="en-US" dirty="0"/>
              <a:t> ‘base’ (United Nations medium variant population </a:t>
            </a:r>
            <a:r>
              <a:rPr lang="en-US" dirty="0" err="1"/>
              <a:t>projections,future</a:t>
            </a:r>
            <a:r>
              <a:rPr lang="en-US" dirty="0"/>
              <a:t> growth rates are country-average rates observed 1980–2010), </a:t>
            </a:r>
            <a:r>
              <a:rPr lang="en-US" dirty="0" err="1"/>
              <a:t>dotsindicate</a:t>
            </a:r>
            <a:r>
              <a:rPr lang="en-US" dirty="0"/>
              <a:t> SSP3, solid lines indicate SSP5</a:t>
            </a:r>
          </a:p>
        </p:txBody>
      </p:sp>
      <p:sp>
        <p:nvSpPr>
          <p:cNvPr id="4" name="Slide Number Placeholder 3"/>
          <p:cNvSpPr>
            <a:spLocks noGrp="1"/>
          </p:cNvSpPr>
          <p:nvPr>
            <p:ph type="sldNum" sz="quarter" idx="10"/>
          </p:nvPr>
        </p:nvSpPr>
        <p:spPr/>
        <p:txBody>
          <a:bodyPr/>
          <a:lstStyle/>
          <a:p>
            <a:fld id="{776348CF-F065-A543-B76A-AD758EA0D1BD}" type="slidenum">
              <a:rPr lang="en-US" smtClean="0"/>
              <a:t>6</a:t>
            </a:fld>
            <a:endParaRPr lang="en-US"/>
          </a:p>
        </p:txBody>
      </p:sp>
    </p:spTree>
    <p:extLst>
      <p:ext uri="{BB962C8B-B14F-4D97-AF65-F5344CB8AC3E}">
        <p14:creationId xmlns:p14="http://schemas.microsoft.com/office/powerpoint/2010/main" val="420109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metric ton of CO2 translates to a little less than 1 cent per gallon of gasoline</a:t>
            </a:r>
          </a:p>
        </p:txBody>
      </p:sp>
      <p:sp>
        <p:nvSpPr>
          <p:cNvPr id="4" name="Slide Number Placeholder 3"/>
          <p:cNvSpPr>
            <a:spLocks noGrp="1"/>
          </p:cNvSpPr>
          <p:nvPr>
            <p:ph type="sldNum" sz="quarter" idx="5"/>
          </p:nvPr>
        </p:nvSpPr>
        <p:spPr/>
        <p:txBody>
          <a:bodyPr/>
          <a:lstStyle/>
          <a:p>
            <a:fld id="{776348CF-F065-A543-B76A-AD758EA0D1BD}" type="slidenum">
              <a:rPr lang="en-US" smtClean="0"/>
              <a:t>8</a:t>
            </a:fld>
            <a:endParaRPr lang="en-US"/>
          </a:p>
        </p:txBody>
      </p:sp>
    </p:spTree>
    <p:extLst>
      <p:ext uri="{BB962C8B-B14F-4D97-AF65-F5344CB8AC3E}">
        <p14:creationId xmlns:p14="http://schemas.microsoft.com/office/powerpoint/2010/main" val="93997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temperature (red), greater rainfall loss (blue), greater rainfall deviation from normal (green), more floods and storms (gray),</a:t>
            </a:r>
            <a:r>
              <a:rPr lang="en-US" dirty="0" err="1"/>
              <a:t>moreElNiño</a:t>
            </a:r>
            <a:r>
              <a:rPr lang="en-US" dirty="0"/>
              <a:t>–like conditions (brown), or more drought (orange), as captured by different drought indices.</a:t>
            </a:r>
          </a:p>
        </p:txBody>
      </p:sp>
      <p:sp>
        <p:nvSpPr>
          <p:cNvPr id="4" name="Slide Number Placeholder 3"/>
          <p:cNvSpPr>
            <a:spLocks noGrp="1"/>
          </p:cNvSpPr>
          <p:nvPr>
            <p:ph type="sldNum" sz="quarter" idx="5"/>
          </p:nvPr>
        </p:nvSpPr>
        <p:spPr/>
        <p:txBody>
          <a:bodyPr/>
          <a:lstStyle/>
          <a:p>
            <a:fld id="{776348CF-F065-A543-B76A-AD758EA0D1BD}" type="slidenum">
              <a:rPr lang="en-US" smtClean="0"/>
              <a:t>10</a:t>
            </a:fld>
            <a:endParaRPr lang="en-US"/>
          </a:p>
        </p:txBody>
      </p:sp>
    </p:spTree>
    <p:extLst>
      <p:ext uri="{BB962C8B-B14F-4D97-AF65-F5344CB8AC3E}">
        <p14:creationId xmlns:p14="http://schemas.microsoft.com/office/powerpoint/2010/main" val="90377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projections are for the A1B scenario and are averaged across 21 global climate models reporting in the Coupled Model </a:t>
            </a:r>
            <a:r>
              <a:rPr lang="en-US" dirty="0" err="1"/>
              <a:t>Intercomparison</a:t>
            </a:r>
            <a:r>
              <a:rPr lang="en-US" dirty="0"/>
              <a:t> Project (CMIP3) (</a:t>
            </a:r>
            <a:r>
              <a:rPr lang="en-US" i="1" dirty="0">
                <a:hlinkClick r:id="rId3"/>
              </a:rPr>
              <a:t>96</a:t>
            </a:r>
            <a:r>
              <a:rPr lang="en-US" dirty="0"/>
              <a:t>). Changes are the difference between projected annual average temperatures in 2050 and average temperatures in 2000. The historical SD of temperature is calculated from annual average temperatures at each grid cell over the period 1950–2008, using data from the University of Delaware (</a:t>
            </a:r>
            <a:r>
              <a:rPr lang="en-US" i="1" dirty="0">
                <a:hlinkClick r:id="rId4"/>
              </a:rPr>
              <a:t>131</a:t>
            </a:r>
            <a:r>
              <a:rPr lang="en-US" dirty="0"/>
              <a:t>). The map is an equal-area projection.</a:t>
            </a:r>
          </a:p>
        </p:txBody>
      </p:sp>
      <p:sp>
        <p:nvSpPr>
          <p:cNvPr id="4" name="Slide Number Placeholder 3"/>
          <p:cNvSpPr>
            <a:spLocks noGrp="1"/>
          </p:cNvSpPr>
          <p:nvPr>
            <p:ph type="sldNum" sz="quarter" idx="5"/>
          </p:nvPr>
        </p:nvSpPr>
        <p:spPr/>
        <p:txBody>
          <a:bodyPr/>
          <a:lstStyle/>
          <a:p>
            <a:fld id="{776348CF-F065-A543-B76A-AD758EA0D1BD}" type="slidenum">
              <a:rPr lang="en-US" smtClean="0"/>
              <a:t>11</a:t>
            </a:fld>
            <a:endParaRPr lang="en-US"/>
          </a:p>
        </p:txBody>
      </p:sp>
    </p:spTree>
    <p:extLst>
      <p:ext uri="{BB962C8B-B14F-4D97-AF65-F5344CB8AC3E}">
        <p14:creationId xmlns:p14="http://schemas.microsoft.com/office/powerpoint/2010/main" val="404046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A3B4-04AD-A947-8323-F7AFF6700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3B2977-278B-334C-8DEE-6F42ABE90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3E5F2-578F-0A47-82E8-41A51A7F79B8}"/>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D68838EB-41FD-3E41-89CD-B50A57C6E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7941A-11BD-B94C-85FA-AA24CC281A95}"/>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128336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E63D-8326-6040-A6B5-BF4D806101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66494-8FDE-6A4B-A936-A263B4CBE9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A068C-A117-424E-A6BD-A0A050E1F285}"/>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CFBC274C-5978-AE43-A2E0-8761C3985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9192E-4284-504A-9F5E-ED30240EB807}"/>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141725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DE489-81EE-B24C-B72C-A43729985B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5D4C93-F2F4-7046-9F6F-A0061643D6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E1011-DD90-9B43-8447-40FCD7F4E729}"/>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7CD8E14B-65D6-8F4B-911E-50A3587E0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7461B-A688-0749-9C0C-9AE816FCE603}"/>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219783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73D8-48B8-EE41-A7A9-913001035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E8E3B-5BAC-784F-9A8B-3100D6A874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8DB18-C7F5-1040-BCC7-FFF8B80E72E3}"/>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4672D376-F38D-A248-858A-C606EDEDD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3A1A4-A744-754B-8965-1CD58FDB103C}"/>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23054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3EC3-E4DD-7242-9BF1-40FC349DC7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DEE58-7901-7C4B-8180-063B58DB3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EB0D1C-0808-3A45-89D6-F7AF436D1697}"/>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8F2F1513-6D26-3E45-8250-9DD3BF19E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8B0C-3106-B842-AEC4-E776411D2E7C}"/>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157130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7819-B352-C640-B7C8-1E5DFDF5A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456E1-318B-1944-806D-B371FC74E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D421F-A433-5341-9A72-A5AF94E18C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CB085-1F9F-534A-8522-446266AD1A5B}"/>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6" name="Footer Placeholder 5">
            <a:extLst>
              <a:ext uri="{FF2B5EF4-FFF2-40B4-BE49-F238E27FC236}">
                <a16:creationId xmlns:a16="http://schemas.microsoft.com/office/drawing/2014/main" id="{D9F18CC1-E5AB-FF43-AE47-A2C6CBA9C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65395-369F-1642-9C5B-29CFBA60AD3F}"/>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371452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ABBF-CFFA-664F-B276-45719841D5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BCB6B-D137-DE4D-85DC-3743DD7DE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D315D0-3FBE-D049-977B-6E803B350D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70BC5-C9DB-3246-BDAB-8155A3354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5803DF-E050-FF4B-94BA-7D062605FD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C2928-5968-9641-B92D-C138F25E91E0}"/>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8" name="Footer Placeholder 7">
            <a:extLst>
              <a:ext uri="{FF2B5EF4-FFF2-40B4-BE49-F238E27FC236}">
                <a16:creationId xmlns:a16="http://schemas.microsoft.com/office/drawing/2014/main" id="{F4CB6032-CE85-B64A-9157-1BAE95BBB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DE3CD-D98C-B646-8CB4-FE45C2032E84}"/>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157575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41D1-B76C-624F-8488-74722BD46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AD0E79-56F6-3C49-89C9-31B905CDD219}"/>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4" name="Footer Placeholder 3">
            <a:extLst>
              <a:ext uri="{FF2B5EF4-FFF2-40B4-BE49-F238E27FC236}">
                <a16:creationId xmlns:a16="http://schemas.microsoft.com/office/drawing/2014/main" id="{90E9668F-E671-6C40-A577-390E59743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9B667-0FF1-A647-8C48-2EFDE8B0E884}"/>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420149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BEC7F-5443-4448-9EAE-82EE4DCD1EB8}"/>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3" name="Footer Placeholder 2">
            <a:extLst>
              <a:ext uri="{FF2B5EF4-FFF2-40B4-BE49-F238E27FC236}">
                <a16:creationId xmlns:a16="http://schemas.microsoft.com/office/drawing/2014/main" id="{8B95E6EA-2346-164C-AA3C-3A0E10916B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204EE-CC04-B24A-9E06-87C6A2489C52}"/>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31091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489E-E659-A244-A383-8E56DB2AF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AA16E-5BCE-6840-ADFB-E702F2AC7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74F6D7-4E85-E140-97C3-D5BF4D3F7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AA7129-F9DE-B149-BA41-746E9A7F5845}"/>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6" name="Footer Placeholder 5">
            <a:extLst>
              <a:ext uri="{FF2B5EF4-FFF2-40B4-BE49-F238E27FC236}">
                <a16:creationId xmlns:a16="http://schemas.microsoft.com/office/drawing/2014/main" id="{C655ABA6-CB04-E640-9929-12DDCB8D9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FA6B7-DC53-E746-A6C5-D15204C19632}"/>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311489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7C80-EEAD-4A4F-867D-7463E19D9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9D961-D8BC-D248-B851-D4FDFAFAA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49708-2A11-324B-949B-82C08D77D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547E8A-188E-4C48-8F3A-C4F7F24F3CD5}"/>
              </a:ext>
            </a:extLst>
          </p:cNvPr>
          <p:cNvSpPr>
            <a:spLocks noGrp="1"/>
          </p:cNvSpPr>
          <p:nvPr>
            <p:ph type="dt" sz="half" idx="10"/>
          </p:nvPr>
        </p:nvSpPr>
        <p:spPr/>
        <p:txBody>
          <a:bodyPr/>
          <a:lstStyle/>
          <a:p>
            <a:fld id="{8208ECEA-D8DB-9040-97EE-CB329E12C4E3}" type="datetimeFigureOut">
              <a:rPr lang="en-US" smtClean="0"/>
              <a:t>10/21/19</a:t>
            </a:fld>
            <a:endParaRPr lang="en-US"/>
          </a:p>
        </p:txBody>
      </p:sp>
      <p:sp>
        <p:nvSpPr>
          <p:cNvPr id="6" name="Footer Placeholder 5">
            <a:extLst>
              <a:ext uri="{FF2B5EF4-FFF2-40B4-BE49-F238E27FC236}">
                <a16:creationId xmlns:a16="http://schemas.microsoft.com/office/drawing/2014/main" id="{0196BCF7-222A-B44D-B401-42005FC1C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09731-C797-7146-A060-931A321170B2}"/>
              </a:ext>
            </a:extLst>
          </p:cNvPr>
          <p:cNvSpPr>
            <a:spLocks noGrp="1"/>
          </p:cNvSpPr>
          <p:nvPr>
            <p:ph type="sldNum" sz="quarter" idx="12"/>
          </p:nvPr>
        </p:nvSpPr>
        <p:spPr/>
        <p:txBody>
          <a:bodyPr/>
          <a:lstStyle/>
          <a:p>
            <a:fld id="{5B791A65-6FF5-A24A-BFA6-C427D7261B6C}" type="slidenum">
              <a:rPr lang="en-US" smtClean="0"/>
              <a:t>‹#›</a:t>
            </a:fld>
            <a:endParaRPr lang="en-US"/>
          </a:p>
        </p:txBody>
      </p:sp>
    </p:spTree>
    <p:extLst>
      <p:ext uri="{BB962C8B-B14F-4D97-AF65-F5344CB8AC3E}">
        <p14:creationId xmlns:p14="http://schemas.microsoft.com/office/powerpoint/2010/main" val="408985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79C15-1D18-DF48-BFCF-D6E85205D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09979-41FD-EA4F-B270-9CA964CDA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6EC39-FE3B-AB4E-885A-81A185B80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8ECEA-D8DB-9040-97EE-CB329E12C4E3}" type="datetimeFigureOut">
              <a:rPr lang="en-US" smtClean="0"/>
              <a:t>10/21/19</a:t>
            </a:fld>
            <a:endParaRPr lang="en-US"/>
          </a:p>
        </p:txBody>
      </p:sp>
      <p:sp>
        <p:nvSpPr>
          <p:cNvPr id="5" name="Footer Placeholder 4">
            <a:extLst>
              <a:ext uri="{FF2B5EF4-FFF2-40B4-BE49-F238E27FC236}">
                <a16:creationId xmlns:a16="http://schemas.microsoft.com/office/drawing/2014/main" id="{1B565AFE-9FEE-A048-A753-4400B5A35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088643-DEE5-E14B-8B6C-A96EA5C5D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91A65-6FF5-A24A-BFA6-C427D7261B6C}" type="slidenum">
              <a:rPr lang="en-US" smtClean="0"/>
              <a:t>‹#›</a:t>
            </a:fld>
            <a:endParaRPr lang="en-US"/>
          </a:p>
        </p:txBody>
      </p:sp>
    </p:spTree>
    <p:extLst>
      <p:ext uri="{BB962C8B-B14F-4D97-AF65-F5344CB8AC3E}">
        <p14:creationId xmlns:p14="http://schemas.microsoft.com/office/powerpoint/2010/main" val="35229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CA99-0172-7D49-A3C5-C997E0AE96F1}"/>
              </a:ext>
            </a:extLst>
          </p:cNvPr>
          <p:cNvSpPr>
            <a:spLocks noGrp="1"/>
          </p:cNvSpPr>
          <p:nvPr>
            <p:ph type="ctrTitle"/>
          </p:nvPr>
        </p:nvSpPr>
        <p:spPr/>
        <p:txBody>
          <a:bodyPr/>
          <a:lstStyle/>
          <a:p>
            <a:r>
              <a:rPr lang="en-US" dirty="0"/>
              <a:t>Carbon, but at what price?</a:t>
            </a:r>
          </a:p>
        </p:txBody>
      </p:sp>
      <p:sp>
        <p:nvSpPr>
          <p:cNvPr id="3" name="Subtitle 2">
            <a:extLst>
              <a:ext uri="{FF2B5EF4-FFF2-40B4-BE49-F238E27FC236}">
                <a16:creationId xmlns:a16="http://schemas.microsoft.com/office/drawing/2014/main" id="{BD90A21A-C830-D14E-B349-C5A6F449CAE4}"/>
              </a:ext>
            </a:extLst>
          </p:cNvPr>
          <p:cNvSpPr>
            <a:spLocks noGrp="1"/>
          </p:cNvSpPr>
          <p:nvPr>
            <p:ph type="subTitle" idx="1"/>
          </p:nvPr>
        </p:nvSpPr>
        <p:spPr/>
        <p:txBody>
          <a:bodyPr/>
          <a:lstStyle/>
          <a:p>
            <a:r>
              <a:rPr lang="en-US" dirty="0"/>
              <a:t>Amos Meeks</a:t>
            </a:r>
          </a:p>
          <a:p>
            <a:r>
              <a:rPr lang="en-US" dirty="0"/>
              <a:t>HEJC 10/18/19</a:t>
            </a:r>
          </a:p>
        </p:txBody>
      </p:sp>
    </p:spTree>
    <p:extLst>
      <p:ext uri="{BB962C8B-B14F-4D97-AF65-F5344CB8AC3E}">
        <p14:creationId xmlns:p14="http://schemas.microsoft.com/office/powerpoint/2010/main" val="361290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31EC-0588-0246-85B2-95DD94A282E4}"/>
              </a:ext>
            </a:extLst>
          </p:cNvPr>
          <p:cNvSpPr>
            <a:spLocks noGrp="1"/>
          </p:cNvSpPr>
          <p:nvPr>
            <p:ph type="title"/>
          </p:nvPr>
        </p:nvSpPr>
        <p:spPr/>
        <p:txBody>
          <a:bodyPr/>
          <a:lstStyle/>
          <a:p>
            <a:r>
              <a:rPr lang="en-US" dirty="0"/>
              <a:t>Climate Change and Conflict</a:t>
            </a:r>
          </a:p>
        </p:txBody>
      </p:sp>
      <p:pic>
        <p:nvPicPr>
          <p:cNvPr id="1026" name="Picture 2" descr="https://science.sciencemag.org/content/sci/341/6151/1235367/F5.large.jpg?width=800&amp;height=600&amp;carousel=1">
            <a:extLst>
              <a:ext uri="{FF2B5EF4-FFF2-40B4-BE49-F238E27FC236}">
                <a16:creationId xmlns:a16="http://schemas.microsoft.com/office/drawing/2014/main" id="{205510CD-2CE5-3E46-BE24-8879E94CB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12192000" cy="4667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3EF597-D5FD-C948-8F52-1C52B067C02A}"/>
              </a:ext>
            </a:extLst>
          </p:cNvPr>
          <p:cNvSpPr txBox="1"/>
          <p:nvPr/>
        </p:nvSpPr>
        <p:spPr>
          <a:xfrm>
            <a:off x="0" y="6627167"/>
            <a:ext cx="7808804" cy="461665"/>
          </a:xfrm>
          <a:prstGeom prst="rect">
            <a:avLst/>
          </a:prstGeom>
          <a:noFill/>
        </p:spPr>
        <p:txBody>
          <a:bodyPr wrap="none" rtlCol="0">
            <a:spAutoFit/>
          </a:bodyPr>
          <a:lstStyle/>
          <a:p>
            <a:r>
              <a:rPr lang="en-US" sz="1200" dirty="0"/>
              <a:t>Hsiang, S. M., Burke, M. &amp; Miguel, E. Quantifying the influence of climate on human conflict. </a:t>
            </a:r>
            <a:r>
              <a:rPr lang="en-US" sz="1200" i="1" dirty="0"/>
              <a:t>Science</a:t>
            </a:r>
            <a:r>
              <a:rPr lang="en-US" sz="1200" dirty="0"/>
              <a:t> </a:t>
            </a:r>
            <a:r>
              <a:rPr lang="en-US" sz="1200" b="1" dirty="0"/>
              <a:t>341</a:t>
            </a:r>
            <a:r>
              <a:rPr lang="en-US" sz="1200" dirty="0"/>
              <a:t>, 1235367 (2013).</a:t>
            </a:r>
          </a:p>
          <a:p>
            <a:endParaRPr lang="en-US" sz="1200" dirty="0"/>
          </a:p>
        </p:txBody>
      </p:sp>
    </p:spTree>
    <p:extLst>
      <p:ext uri="{BB962C8B-B14F-4D97-AF65-F5344CB8AC3E}">
        <p14:creationId xmlns:p14="http://schemas.microsoft.com/office/powerpoint/2010/main" val="48475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0F0F-794A-6548-90B5-7837690BB24F}"/>
              </a:ext>
            </a:extLst>
          </p:cNvPr>
          <p:cNvSpPr>
            <a:spLocks noGrp="1"/>
          </p:cNvSpPr>
          <p:nvPr>
            <p:ph type="title"/>
          </p:nvPr>
        </p:nvSpPr>
        <p:spPr/>
        <p:txBody>
          <a:bodyPr/>
          <a:lstStyle/>
          <a:p>
            <a:r>
              <a:rPr lang="en-US" dirty="0"/>
              <a:t>Expected Temperature Change 2050 vs. 2000</a:t>
            </a:r>
          </a:p>
        </p:txBody>
      </p:sp>
      <p:pic>
        <p:nvPicPr>
          <p:cNvPr id="2050" name="Picture 2" descr="https://science.sciencemag.org/content/sci/341/6151/1235367/F6.large.jpg?width=800&amp;height=600&amp;carousel=1">
            <a:extLst>
              <a:ext uri="{FF2B5EF4-FFF2-40B4-BE49-F238E27FC236}">
                <a16:creationId xmlns:a16="http://schemas.microsoft.com/office/drawing/2014/main" id="{C55FA6E6-9DD6-0E4A-B0CC-846AD2EA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4538"/>
            <a:ext cx="1219200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D618DC-F3EA-6247-97BC-B71E2C41A523}"/>
              </a:ext>
            </a:extLst>
          </p:cNvPr>
          <p:cNvSpPr txBox="1"/>
          <p:nvPr/>
        </p:nvSpPr>
        <p:spPr>
          <a:xfrm>
            <a:off x="0" y="6627167"/>
            <a:ext cx="7808804" cy="461665"/>
          </a:xfrm>
          <a:prstGeom prst="rect">
            <a:avLst/>
          </a:prstGeom>
          <a:noFill/>
        </p:spPr>
        <p:txBody>
          <a:bodyPr wrap="none" rtlCol="0">
            <a:spAutoFit/>
          </a:bodyPr>
          <a:lstStyle/>
          <a:p>
            <a:r>
              <a:rPr lang="en-US" sz="1200" dirty="0"/>
              <a:t>Hsiang, S. M., Burke, M. &amp; Miguel, E. Quantifying the influence of climate on human conflict. </a:t>
            </a:r>
            <a:r>
              <a:rPr lang="en-US" sz="1200" i="1" dirty="0"/>
              <a:t>Science</a:t>
            </a:r>
            <a:r>
              <a:rPr lang="en-US" sz="1200" dirty="0"/>
              <a:t> </a:t>
            </a:r>
            <a:r>
              <a:rPr lang="en-US" sz="1200" b="1" dirty="0"/>
              <a:t>341</a:t>
            </a:r>
            <a:r>
              <a:rPr lang="en-US" sz="1200" dirty="0"/>
              <a:t>, 1235367 (2013).</a:t>
            </a:r>
          </a:p>
          <a:p>
            <a:endParaRPr lang="en-US" sz="1200" dirty="0"/>
          </a:p>
        </p:txBody>
      </p:sp>
    </p:spTree>
    <p:extLst>
      <p:ext uri="{BB962C8B-B14F-4D97-AF65-F5344CB8AC3E}">
        <p14:creationId xmlns:p14="http://schemas.microsoft.com/office/powerpoint/2010/main" val="69591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2C0F-CCCB-364F-B6E9-8C14AF3B5CCE}"/>
              </a:ext>
            </a:extLst>
          </p:cNvPr>
          <p:cNvSpPr>
            <a:spLocks noGrp="1"/>
          </p:cNvSpPr>
          <p:nvPr>
            <p:ph type="title"/>
          </p:nvPr>
        </p:nvSpPr>
        <p:spPr/>
        <p:txBody>
          <a:bodyPr/>
          <a:lstStyle/>
          <a:p>
            <a:r>
              <a:rPr lang="en-US" dirty="0"/>
              <a:t>Conclusions/Discussion</a:t>
            </a:r>
          </a:p>
        </p:txBody>
      </p:sp>
      <p:sp>
        <p:nvSpPr>
          <p:cNvPr id="3" name="Content Placeholder 2">
            <a:extLst>
              <a:ext uri="{FF2B5EF4-FFF2-40B4-BE49-F238E27FC236}">
                <a16:creationId xmlns:a16="http://schemas.microsoft.com/office/drawing/2014/main" id="{606866B1-B891-F540-B68C-397E506B676E}"/>
              </a:ext>
            </a:extLst>
          </p:cNvPr>
          <p:cNvSpPr>
            <a:spLocks noGrp="1"/>
          </p:cNvSpPr>
          <p:nvPr>
            <p:ph idx="1"/>
          </p:nvPr>
        </p:nvSpPr>
        <p:spPr/>
        <p:txBody>
          <a:bodyPr/>
          <a:lstStyle/>
          <a:p>
            <a:r>
              <a:rPr lang="en-US" dirty="0"/>
              <a:t>Current carbon pricing policies possibly price significantly below a true social cost of carbon</a:t>
            </a:r>
          </a:p>
          <a:p>
            <a:r>
              <a:rPr lang="en-US" dirty="0"/>
              <a:t>Current carbon pricing does not and possibly cannot properly account for catastrophe, which should further increase the social cost of carbon, and may possibly dominate a carbon price.</a:t>
            </a:r>
          </a:p>
          <a:p>
            <a:r>
              <a:rPr lang="en-US" dirty="0"/>
              <a:t> Previous economic catastrophes are largely linked to war and conflict, which are expected to increase in likelihood in a warmer world.</a:t>
            </a:r>
          </a:p>
          <a:p>
            <a:r>
              <a:rPr lang="en-US" dirty="0"/>
              <a:t>Question: in the face of so much uncertainty and high stakes, how should we approach climate change policies like carbon pricing?</a:t>
            </a:r>
          </a:p>
        </p:txBody>
      </p:sp>
    </p:spTree>
    <p:extLst>
      <p:ext uri="{BB962C8B-B14F-4D97-AF65-F5344CB8AC3E}">
        <p14:creationId xmlns:p14="http://schemas.microsoft.com/office/powerpoint/2010/main" val="176361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2A0E-447E-C14A-8A8D-1B7FE36CCA66}"/>
              </a:ext>
            </a:extLst>
          </p:cNvPr>
          <p:cNvSpPr>
            <a:spLocks noGrp="1"/>
          </p:cNvSpPr>
          <p:nvPr>
            <p:ph type="title"/>
          </p:nvPr>
        </p:nvSpPr>
        <p:spPr/>
        <p:txBody>
          <a:bodyPr/>
          <a:lstStyle/>
          <a:p>
            <a:r>
              <a:rPr lang="en-US" dirty="0"/>
              <a:t>How do we determine the marginal externalized costs?</a:t>
            </a:r>
          </a:p>
        </p:txBody>
      </p:sp>
      <p:pic>
        <p:nvPicPr>
          <p:cNvPr id="4" name="Picture 3">
            <a:extLst>
              <a:ext uri="{FF2B5EF4-FFF2-40B4-BE49-F238E27FC236}">
                <a16:creationId xmlns:a16="http://schemas.microsoft.com/office/drawing/2014/main" id="{1510AF50-8DD0-F745-A096-604AB4CC9EB3}"/>
              </a:ext>
            </a:extLst>
          </p:cNvPr>
          <p:cNvPicPr>
            <a:picLocks noChangeAspect="1"/>
          </p:cNvPicPr>
          <p:nvPr/>
        </p:nvPicPr>
        <p:blipFill>
          <a:blip r:embed="rId2"/>
          <a:stretch>
            <a:fillRect/>
          </a:stretch>
        </p:blipFill>
        <p:spPr>
          <a:xfrm>
            <a:off x="309283" y="2079452"/>
            <a:ext cx="3430494" cy="1723823"/>
          </a:xfrm>
          <a:prstGeom prst="rect">
            <a:avLst/>
          </a:prstGeom>
        </p:spPr>
      </p:pic>
      <p:sp>
        <p:nvSpPr>
          <p:cNvPr id="5" name="TextBox 4">
            <a:extLst>
              <a:ext uri="{FF2B5EF4-FFF2-40B4-BE49-F238E27FC236}">
                <a16:creationId xmlns:a16="http://schemas.microsoft.com/office/drawing/2014/main" id="{A7D26B03-9359-8C45-8751-E0B925DDBCF0}"/>
              </a:ext>
            </a:extLst>
          </p:cNvPr>
          <p:cNvSpPr txBox="1"/>
          <p:nvPr/>
        </p:nvSpPr>
        <p:spPr>
          <a:xfrm>
            <a:off x="923293" y="3922999"/>
            <a:ext cx="2016065" cy="523220"/>
          </a:xfrm>
          <a:prstGeom prst="rect">
            <a:avLst/>
          </a:prstGeom>
          <a:noFill/>
        </p:spPr>
        <p:txBody>
          <a:bodyPr wrap="none" rtlCol="0">
            <a:spAutoFit/>
          </a:bodyPr>
          <a:lstStyle/>
          <a:p>
            <a:r>
              <a:rPr lang="en-US" sz="2800" dirty="0"/>
              <a:t>CO2 Emitted</a:t>
            </a:r>
          </a:p>
        </p:txBody>
      </p:sp>
      <p:grpSp>
        <p:nvGrpSpPr>
          <p:cNvPr id="28" name="Group 27">
            <a:extLst>
              <a:ext uri="{FF2B5EF4-FFF2-40B4-BE49-F238E27FC236}">
                <a16:creationId xmlns:a16="http://schemas.microsoft.com/office/drawing/2014/main" id="{E8DAE42F-075B-2248-8DA4-EDBF1C8A2FF7}"/>
              </a:ext>
            </a:extLst>
          </p:cNvPr>
          <p:cNvGrpSpPr/>
          <p:nvPr/>
        </p:nvGrpSpPr>
        <p:grpSpPr>
          <a:xfrm>
            <a:off x="3904174" y="2276494"/>
            <a:ext cx="3289285" cy="2480888"/>
            <a:chOff x="3904174" y="2276494"/>
            <a:chExt cx="3289285" cy="2480888"/>
          </a:xfrm>
        </p:grpSpPr>
        <p:pic>
          <p:nvPicPr>
            <p:cNvPr id="7" name="Picture 14" descr="Image result for nnocci earth blanket">
              <a:extLst>
                <a:ext uri="{FF2B5EF4-FFF2-40B4-BE49-F238E27FC236}">
                  <a16:creationId xmlns:a16="http://schemas.microsoft.com/office/drawing/2014/main" id="{082B193B-B3BE-1742-A526-24031D1464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03"/>
            <a:stretch/>
          </p:blipFill>
          <p:spPr bwMode="auto">
            <a:xfrm>
              <a:off x="4872362" y="2276494"/>
              <a:ext cx="2172268" cy="1646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0515D0-6CBB-944E-A56C-398CBBBF307C}"/>
                </a:ext>
              </a:extLst>
            </p:cNvPr>
            <p:cNvSpPr txBox="1"/>
            <p:nvPr/>
          </p:nvSpPr>
          <p:spPr>
            <a:xfrm>
              <a:off x="4816398" y="3803275"/>
              <a:ext cx="2377061" cy="954107"/>
            </a:xfrm>
            <a:prstGeom prst="rect">
              <a:avLst/>
            </a:prstGeom>
            <a:noFill/>
          </p:spPr>
          <p:txBody>
            <a:bodyPr wrap="none" rtlCol="0">
              <a:spAutoFit/>
            </a:bodyPr>
            <a:lstStyle/>
            <a:p>
              <a:r>
                <a:rPr lang="en-US" sz="2800" dirty="0"/>
                <a:t>GHG-induced </a:t>
              </a:r>
            </a:p>
            <a:p>
              <a:r>
                <a:rPr lang="en-US" sz="2800" dirty="0"/>
                <a:t>climate change</a:t>
              </a:r>
            </a:p>
          </p:txBody>
        </p:sp>
        <p:sp>
          <p:nvSpPr>
            <p:cNvPr id="6" name="Right Arrow 5">
              <a:extLst>
                <a:ext uri="{FF2B5EF4-FFF2-40B4-BE49-F238E27FC236}">
                  <a16:creationId xmlns:a16="http://schemas.microsoft.com/office/drawing/2014/main" id="{7BB02A3F-F149-374B-A8DD-821CA0414E79}"/>
                </a:ext>
              </a:extLst>
            </p:cNvPr>
            <p:cNvSpPr/>
            <p:nvPr/>
          </p:nvSpPr>
          <p:spPr>
            <a:xfrm>
              <a:off x="3904174" y="2740505"/>
              <a:ext cx="968188" cy="4168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6656C2-4D98-744D-865E-60CD7A46B41E}"/>
              </a:ext>
            </a:extLst>
          </p:cNvPr>
          <p:cNvGrpSpPr/>
          <p:nvPr/>
        </p:nvGrpSpPr>
        <p:grpSpPr>
          <a:xfrm>
            <a:off x="6973232" y="2002790"/>
            <a:ext cx="4940354" cy="2443429"/>
            <a:chOff x="6973232" y="2002790"/>
            <a:chExt cx="4940354" cy="2443429"/>
          </a:xfrm>
        </p:grpSpPr>
        <p:pic>
          <p:nvPicPr>
            <p:cNvPr id="9" name="Picture 8">
              <a:extLst>
                <a:ext uri="{FF2B5EF4-FFF2-40B4-BE49-F238E27FC236}">
                  <a16:creationId xmlns:a16="http://schemas.microsoft.com/office/drawing/2014/main" id="{55AD9479-60F9-2843-BC92-E327D6C3CD8A}"/>
                </a:ext>
              </a:extLst>
            </p:cNvPr>
            <p:cNvPicPr>
              <a:picLocks noChangeAspect="1"/>
            </p:cNvPicPr>
            <p:nvPr/>
          </p:nvPicPr>
          <p:blipFill>
            <a:blip r:embed="rId4"/>
            <a:stretch>
              <a:fillRect/>
            </a:stretch>
          </p:blipFill>
          <p:spPr>
            <a:xfrm>
              <a:off x="8012818" y="2002790"/>
              <a:ext cx="3900768" cy="1920209"/>
            </a:xfrm>
            <a:prstGeom prst="rect">
              <a:avLst/>
            </a:prstGeom>
          </p:spPr>
        </p:pic>
        <p:sp>
          <p:nvSpPr>
            <p:cNvPr id="10" name="Right Arrow 9">
              <a:extLst>
                <a:ext uri="{FF2B5EF4-FFF2-40B4-BE49-F238E27FC236}">
                  <a16:creationId xmlns:a16="http://schemas.microsoft.com/office/drawing/2014/main" id="{5B821F28-6895-334E-9031-207385F24277}"/>
                </a:ext>
              </a:extLst>
            </p:cNvPr>
            <p:cNvSpPr/>
            <p:nvPr/>
          </p:nvSpPr>
          <p:spPr>
            <a:xfrm>
              <a:off x="6973232" y="2732933"/>
              <a:ext cx="968188" cy="4168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659D0-1291-4D4A-86F7-7AC09B9BC696}"/>
                </a:ext>
              </a:extLst>
            </p:cNvPr>
            <p:cNvSpPr txBox="1"/>
            <p:nvPr/>
          </p:nvSpPr>
          <p:spPr>
            <a:xfrm>
              <a:off x="8931475" y="3922999"/>
              <a:ext cx="2136675" cy="523220"/>
            </a:xfrm>
            <a:prstGeom prst="rect">
              <a:avLst/>
            </a:prstGeom>
            <a:noFill/>
          </p:spPr>
          <p:txBody>
            <a:bodyPr wrap="none" rtlCol="0">
              <a:spAutoFit/>
            </a:bodyPr>
            <a:lstStyle/>
            <a:p>
              <a:r>
                <a:rPr lang="en-US" sz="2800" dirty="0"/>
                <a:t>Societal costs</a:t>
              </a:r>
            </a:p>
          </p:txBody>
        </p:sp>
      </p:grpSp>
      <p:grpSp>
        <p:nvGrpSpPr>
          <p:cNvPr id="30" name="Group 29">
            <a:extLst>
              <a:ext uri="{FF2B5EF4-FFF2-40B4-BE49-F238E27FC236}">
                <a16:creationId xmlns:a16="http://schemas.microsoft.com/office/drawing/2014/main" id="{167645A2-5684-824C-8525-192C03005C70}"/>
              </a:ext>
            </a:extLst>
          </p:cNvPr>
          <p:cNvGrpSpPr/>
          <p:nvPr/>
        </p:nvGrpSpPr>
        <p:grpSpPr>
          <a:xfrm>
            <a:off x="263890" y="745255"/>
            <a:ext cx="11649696" cy="5984377"/>
            <a:chOff x="263890" y="745255"/>
            <a:chExt cx="11649696" cy="5984377"/>
          </a:xfrm>
        </p:grpSpPr>
        <p:sp>
          <p:nvSpPr>
            <p:cNvPr id="15" name="TextBox 14">
              <a:extLst>
                <a:ext uri="{FF2B5EF4-FFF2-40B4-BE49-F238E27FC236}">
                  <a16:creationId xmlns:a16="http://schemas.microsoft.com/office/drawing/2014/main" id="{19BACE0F-D204-6147-A94B-727A302EAFAC}"/>
                </a:ext>
              </a:extLst>
            </p:cNvPr>
            <p:cNvSpPr txBox="1"/>
            <p:nvPr/>
          </p:nvSpPr>
          <p:spPr>
            <a:xfrm>
              <a:off x="263890" y="4696350"/>
              <a:ext cx="3334870" cy="646331"/>
            </a:xfrm>
            <a:prstGeom prst="rect">
              <a:avLst/>
            </a:prstGeom>
            <a:noFill/>
          </p:spPr>
          <p:txBody>
            <a:bodyPr wrap="square" rtlCol="0">
              <a:spAutoFit/>
            </a:bodyPr>
            <a:lstStyle/>
            <a:p>
              <a:r>
                <a:rPr lang="en-US" dirty="0"/>
                <a:t>How much CO2 will be emitted in the next 100 years?</a:t>
              </a:r>
            </a:p>
          </p:txBody>
        </p:sp>
        <p:sp>
          <p:nvSpPr>
            <p:cNvPr id="16" name="TextBox 15">
              <a:extLst>
                <a:ext uri="{FF2B5EF4-FFF2-40B4-BE49-F238E27FC236}">
                  <a16:creationId xmlns:a16="http://schemas.microsoft.com/office/drawing/2014/main" id="{B14A9482-83BD-FF4F-8875-B822B4F35681}"/>
                </a:ext>
              </a:extLst>
            </p:cNvPr>
            <p:cNvSpPr txBox="1"/>
            <p:nvPr/>
          </p:nvSpPr>
          <p:spPr>
            <a:xfrm>
              <a:off x="3711439" y="4666452"/>
              <a:ext cx="4335937" cy="646331"/>
            </a:xfrm>
            <a:prstGeom prst="rect">
              <a:avLst/>
            </a:prstGeom>
            <a:noFill/>
          </p:spPr>
          <p:txBody>
            <a:bodyPr wrap="square" rtlCol="0">
              <a:spAutoFit/>
            </a:bodyPr>
            <a:lstStyle/>
            <a:p>
              <a:r>
                <a:rPr lang="en-US" dirty="0"/>
                <a:t>How much CO2 will end up in the atmosphere?</a:t>
              </a:r>
            </a:p>
          </p:txBody>
        </p:sp>
        <p:sp>
          <p:nvSpPr>
            <p:cNvPr id="17" name="TextBox 16">
              <a:extLst>
                <a:ext uri="{FF2B5EF4-FFF2-40B4-BE49-F238E27FC236}">
                  <a16:creationId xmlns:a16="http://schemas.microsoft.com/office/drawing/2014/main" id="{AB6DCBBC-2F76-1C4E-B49A-46EBB9698604}"/>
                </a:ext>
              </a:extLst>
            </p:cNvPr>
            <p:cNvSpPr txBox="1"/>
            <p:nvPr/>
          </p:nvSpPr>
          <p:spPr>
            <a:xfrm>
              <a:off x="3711439" y="5223880"/>
              <a:ext cx="4335937" cy="646331"/>
            </a:xfrm>
            <a:prstGeom prst="rect">
              <a:avLst/>
            </a:prstGeom>
            <a:noFill/>
          </p:spPr>
          <p:txBody>
            <a:bodyPr wrap="square" rtlCol="0">
              <a:spAutoFit/>
            </a:bodyPr>
            <a:lstStyle/>
            <a:p>
              <a:r>
                <a:rPr lang="en-US" dirty="0"/>
                <a:t>How much temperature increase will higher CO2 concentrations cause?</a:t>
              </a:r>
            </a:p>
          </p:txBody>
        </p:sp>
        <p:sp>
          <p:nvSpPr>
            <p:cNvPr id="18" name="TextBox 17">
              <a:extLst>
                <a:ext uri="{FF2B5EF4-FFF2-40B4-BE49-F238E27FC236}">
                  <a16:creationId xmlns:a16="http://schemas.microsoft.com/office/drawing/2014/main" id="{59CD0D2E-2FB3-C440-93E4-F588653C8D99}"/>
                </a:ext>
              </a:extLst>
            </p:cNvPr>
            <p:cNvSpPr txBox="1"/>
            <p:nvPr/>
          </p:nvSpPr>
          <p:spPr>
            <a:xfrm>
              <a:off x="3715966" y="5806302"/>
              <a:ext cx="4335937" cy="923330"/>
            </a:xfrm>
            <a:prstGeom prst="rect">
              <a:avLst/>
            </a:prstGeom>
            <a:noFill/>
          </p:spPr>
          <p:txBody>
            <a:bodyPr wrap="square" rtlCol="0">
              <a:spAutoFit/>
            </a:bodyPr>
            <a:lstStyle/>
            <a:p>
              <a:r>
                <a:rPr lang="en-US" dirty="0"/>
                <a:t>How will this effect temperature extremes? Extreme storms? Extreme precipitation? Sea level rise? Climate tipping points?</a:t>
              </a:r>
            </a:p>
          </p:txBody>
        </p:sp>
        <p:sp>
          <p:nvSpPr>
            <p:cNvPr id="19" name="TextBox 18">
              <a:extLst>
                <a:ext uri="{FF2B5EF4-FFF2-40B4-BE49-F238E27FC236}">
                  <a16:creationId xmlns:a16="http://schemas.microsoft.com/office/drawing/2014/main" id="{59C0239E-0433-5341-92E8-B64A3E588717}"/>
                </a:ext>
              </a:extLst>
            </p:cNvPr>
            <p:cNvSpPr txBox="1"/>
            <p:nvPr/>
          </p:nvSpPr>
          <p:spPr>
            <a:xfrm>
              <a:off x="8159844" y="4503183"/>
              <a:ext cx="3753742" cy="646331"/>
            </a:xfrm>
            <a:prstGeom prst="rect">
              <a:avLst/>
            </a:prstGeom>
            <a:noFill/>
          </p:spPr>
          <p:txBody>
            <a:bodyPr wrap="square" rtlCol="0">
              <a:spAutoFit/>
            </a:bodyPr>
            <a:lstStyle/>
            <a:p>
              <a:r>
                <a:rPr lang="en-US" dirty="0"/>
                <a:t>How will global agricultural production be affected?</a:t>
              </a:r>
            </a:p>
          </p:txBody>
        </p:sp>
        <p:sp>
          <p:nvSpPr>
            <p:cNvPr id="20" name="TextBox 19">
              <a:extLst>
                <a:ext uri="{FF2B5EF4-FFF2-40B4-BE49-F238E27FC236}">
                  <a16:creationId xmlns:a16="http://schemas.microsoft.com/office/drawing/2014/main" id="{DFC25DF5-1DC9-6541-8295-AE85B0134CDE}"/>
                </a:ext>
              </a:extLst>
            </p:cNvPr>
            <p:cNvSpPr txBox="1"/>
            <p:nvPr/>
          </p:nvSpPr>
          <p:spPr>
            <a:xfrm>
              <a:off x="8159304" y="5080984"/>
              <a:ext cx="3753742" cy="369332"/>
            </a:xfrm>
            <a:prstGeom prst="rect">
              <a:avLst/>
            </a:prstGeom>
            <a:noFill/>
          </p:spPr>
          <p:txBody>
            <a:bodyPr wrap="square" rtlCol="0">
              <a:spAutoFit/>
            </a:bodyPr>
            <a:lstStyle/>
            <a:p>
              <a:r>
                <a:rPr lang="en-US" dirty="0"/>
                <a:t>Adaptation? Solar geoengineering?</a:t>
              </a:r>
            </a:p>
          </p:txBody>
        </p:sp>
        <p:sp>
          <p:nvSpPr>
            <p:cNvPr id="21" name="TextBox 20">
              <a:extLst>
                <a:ext uri="{FF2B5EF4-FFF2-40B4-BE49-F238E27FC236}">
                  <a16:creationId xmlns:a16="http://schemas.microsoft.com/office/drawing/2014/main" id="{41DCFE59-F6DC-2E4C-A081-5582A8193B8A}"/>
                </a:ext>
              </a:extLst>
            </p:cNvPr>
            <p:cNvSpPr txBox="1"/>
            <p:nvPr/>
          </p:nvSpPr>
          <p:spPr>
            <a:xfrm>
              <a:off x="8159304" y="5381115"/>
              <a:ext cx="3753742" cy="369332"/>
            </a:xfrm>
            <a:prstGeom prst="rect">
              <a:avLst/>
            </a:prstGeom>
            <a:noFill/>
          </p:spPr>
          <p:txBody>
            <a:bodyPr wrap="square" rtlCol="0">
              <a:spAutoFit/>
            </a:bodyPr>
            <a:lstStyle/>
            <a:p>
              <a:r>
                <a:rPr lang="en-US" dirty="0"/>
                <a:t>Migration? War?</a:t>
              </a:r>
            </a:p>
          </p:txBody>
        </p:sp>
        <p:sp>
          <p:nvSpPr>
            <p:cNvPr id="22" name="TextBox 21">
              <a:extLst>
                <a:ext uri="{FF2B5EF4-FFF2-40B4-BE49-F238E27FC236}">
                  <a16:creationId xmlns:a16="http://schemas.microsoft.com/office/drawing/2014/main" id="{DDF22885-B773-C344-BADC-C251FF99FB56}"/>
                </a:ext>
              </a:extLst>
            </p:cNvPr>
            <p:cNvSpPr txBox="1"/>
            <p:nvPr/>
          </p:nvSpPr>
          <p:spPr>
            <a:xfrm>
              <a:off x="8159304" y="5727315"/>
              <a:ext cx="3753742" cy="369332"/>
            </a:xfrm>
            <a:prstGeom prst="rect">
              <a:avLst/>
            </a:prstGeom>
            <a:noFill/>
          </p:spPr>
          <p:txBody>
            <a:bodyPr wrap="square" rtlCol="0">
              <a:spAutoFit/>
            </a:bodyPr>
            <a:lstStyle/>
            <a:p>
              <a:r>
                <a:rPr lang="en-US" dirty="0"/>
                <a:t>How do we discount the future?</a:t>
              </a:r>
            </a:p>
          </p:txBody>
        </p:sp>
        <p:sp>
          <p:nvSpPr>
            <p:cNvPr id="23" name="TextBox 22">
              <a:extLst>
                <a:ext uri="{FF2B5EF4-FFF2-40B4-BE49-F238E27FC236}">
                  <a16:creationId xmlns:a16="http://schemas.microsoft.com/office/drawing/2014/main" id="{7FE3209F-4707-2345-8F6B-4FE4FC303AA7}"/>
                </a:ext>
              </a:extLst>
            </p:cNvPr>
            <p:cNvSpPr txBox="1"/>
            <p:nvPr/>
          </p:nvSpPr>
          <p:spPr>
            <a:xfrm>
              <a:off x="8159304" y="6004314"/>
              <a:ext cx="3753742" cy="369332"/>
            </a:xfrm>
            <a:prstGeom prst="rect">
              <a:avLst/>
            </a:prstGeom>
            <a:noFill/>
          </p:spPr>
          <p:txBody>
            <a:bodyPr wrap="square" rtlCol="0">
              <a:spAutoFit/>
            </a:bodyPr>
            <a:lstStyle/>
            <a:p>
              <a:r>
                <a:rPr lang="en-US" dirty="0"/>
                <a:t>How do we value human life?</a:t>
              </a:r>
            </a:p>
          </p:txBody>
        </p:sp>
        <p:sp>
          <p:nvSpPr>
            <p:cNvPr id="12" name="TextBox 11">
              <a:extLst>
                <a:ext uri="{FF2B5EF4-FFF2-40B4-BE49-F238E27FC236}">
                  <a16:creationId xmlns:a16="http://schemas.microsoft.com/office/drawing/2014/main" id="{BCED4B09-C60A-4C4B-B434-787B8217A481}"/>
                </a:ext>
              </a:extLst>
            </p:cNvPr>
            <p:cNvSpPr txBox="1"/>
            <p:nvPr/>
          </p:nvSpPr>
          <p:spPr>
            <a:xfrm>
              <a:off x="1074684" y="897003"/>
              <a:ext cx="1967205" cy="4708981"/>
            </a:xfrm>
            <a:prstGeom prst="rect">
              <a:avLst/>
            </a:prstGeom>
            <a:noFill/>
          </p:spPr>
          <p:txBody>
            <a:bodyPr wrap="none" rtlCol="0">
              <a:spAutoFit/>
            </a:bodyPr>
            <a:lstStyle/>
            <a:p>
              <a:r>
                <a:rPr lang="en-US" sz="30000" b="1" dirty="0"/>
                <a:t>?</a:t>
              </a:r>
            </a:p>
          </p:txBody>
        </p:sp>
        <p:sp>
          <p:nvSpPr>
            <p:cNvPr id="14" name="TextBox 13">
              <a:extLst>
                <a:ext uri="{FF2B5EF4-FFF2-40B4-BE49-F238E27FC236}">
                  <a16:creationId xmlns:a16="http://schemas.microsoft.com/office/drawing/2014/main" id="{58D0144A-3D7C-8A44-A1D8-73F849DEFB6B}"/>
                </a:ext>
              </a:extLst>
            </p:cNvPr>
            <p:cNvSpPr txBox="1"/>
            <p:nvPr/>
          </p:nvSpPr>
          <p:spPr>
            <a:xfrm>
              <a:off x="9151884" y="745255"/>
              <a:ext cx="1967205" cy="4708981"/>
            </a:xfrm>
            <a:prstGeom prst="rect">
              <a:avLst/>
            </a:prstGeom>
            <a:noFill/>
          </p:spPr>
          <p:txBody>
            <a:bodyPr wrap="none" rtlCol="0">
              <a:spAutoFit/>
            </a:bodyPr>
            <a:lstStyle/>
            <a:p>
              <a:r>
                <a:rPr lang="en-US" sz="30000" b="1" dirty="0"/>
                <a:t>?</a:t>
              </a:r>
            </a:p>
          </p:txBody>
        </p:sp>
        <p:sp>
          <p:nvSpPr>
            <p:cNvPr id="13" name="TextBox 12">
              <a:extLst>
                <a:ext uri="{FF2B5EF4-FFF2-40B4-BE49-F238E27FC236}">
                  <a16:creationId xmlns:a16="http://schemas.microsoft.com/office/drawing/2014/main" id="{8E9377DC-41DB-3640-B7AB-966EB8EC18A3}"/>
                </a:ext>
              </a:extLst>
            </p:cNvPr>
            <p:cNvSpPr txBox="1"/>
            <p:nvPr/>
          </p:nvSpPr>
          <p:spPr>
            <a:xfrm>
              <a:off x="4928326" y="795301"/>
              <a:ext cx="1967205" cy="4708981"/>
            </a:xfrm>
            <a:prstGeom prst="rect">
              <a:avLst/>
            </a:prstGeom>
            <a:noFill/>
          </p:spPr>
          <p:txBody>
            <a:bodyPr wrap="none" rtlCol="0">
              <a:spAutoFit/>
            </a:bodyPr>
            <a:lstStyle/>
            <a:p>
              <a:r>
                <a:rPr lang="en-US" sz="30000" b="1" dirty="0"/>
                <a:t>?</a:t>
              </a:r>
            </a:p>
          </p:txBody>
        </p:sp>
      </p:grpSp>
    </p:spTree>
    <p:extLst>
      <p:ext uri="{BB962C8B-B14F-4D97-AF65-F5344CB8AC3E}">
        <p14:creationId xmlns:p14="http://schemas.microsoft.com/office/powerpoint/2010/main" val="35324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4E15-1F5B-694A-A102-FCCDBA9B7CDE}"/>
              </a:ext>
            </a:extLst>
          </p:cNvPr>
          <p:cNvSpPr>
            <a:spLocks noGrp="1"/>
          </p:cNvSpPr>
          <p:nvPr>
            <p:ph type="title"/>
          </p:nvPr>
        </p:nvSpPr>
        <p:spPr>
          <a:xfrm>
            <a:off x="263001" y="257548"/>
            <a:ext cx="5815070" cy="1325563"/>
          </a:xfrm>
        </p:spPr>
        <p:txBody>
          <a:bodyPr>
            <a:normAutofit fontScale="90000"/>
          </a:bodyPr>
          <a:lstStyle/>
          <a:p>
            <a:r>
              <a:rPr lang="en-US" dirty="0"/>
              <a:t>Estimating a Carbon Price through Integrated Assessment Models</a:t>
            </a:r>
          </a:p>
        </p:txBody>
      </p:sp>
      <p:pic>
        <p:nvPicPr>
          <p:cNvPr id="4" name="Picture 3">
            <a:extLst>
              <a:ext uri="{FF2B5EF4-FFF2-40B4-BE49-F238E27FC236}">
                <a16:creationId xmlns:a16="http://schemas.microsoft.com/office/drawing/2014/main" id="{CC0272C7-C7B6-9A46-8855-6088476F6974}"/>
              </a:ext>
            </a:extLst>
          </p:cNvPr>
          <p:cNvPicPr>
            <a:picLocks noChangeAspect="1"/>
          </p:cNvPicPr>
          <p:nvPr/>
        </p:nvPicPr>
        <p:blipFill>
          <a:blip r:embed="rId2"/>
          <a:stretch>
            <a:fillRect/>
          </a:stretch>
        </p:blipFill>
        <p:spPr>
          <a:xfrm>
            <a:off x="6480235" y="437588"/>
            <a:ext cx="5566762" cy="6420412"/>
          </a:xfrm>
          <a:prstGeom prst="rect">
            <a:avLst/>
          </a:prstGeom>
        </p:spPr>
      </p:pic>
      <p:pic>
        <p:nvPicPr>
          <p:cNvPr id="6" name="Picture 5">
            <a:extLst>
              <a:ext uri="{FF2B5EF4-FFF2-40B4-BE49-F238E27FC236}">
                <a16:creationId xmlns:a16="http://schemas.microsoft.com/office/drawing/2014/main" id="{9D341CFA-E800-114F-81BD-6A3F85643A02}"/>
              </a:ext>
            </a:extLst>
          </p:cNvPr>
          <p:cNvPicPr>
            <a:picLocks noChangeAspect="1"/>
          </p:cNvPicPr>
          <p:nvPr/>
        </p:nvPicPr>
        <p:blipFill>
          <a:blip r:embed="rId3"/>
          <a:stretch>
            <a:fillRect/>
          </a:stretch>
        </p:blipFill>
        <p:spPr>
          <a:xfrm>
            <a:off x="303966" y="2084295"/>
            <a:ext cx="5975187" cy="4378512"/>
          </a:xfrm>
          <a:prstGeom prst="rect">
            <a:avLst/>
          </a:prstGeom>
        </p:spPr>
      </p:pic>
      <p:sp>
        <p:nvSpPr>
          <p:cNvPr id="9" name="TextBox 8">
            <a:extLst>
              <a:ext uri="{FF2B5EF4-FFF2-40B4-BE49-F238E27FC236}">
                <a16:creationId xmlns:a16="http://schemas.microsoft.com/office/drawing/2014/main" id="{0458344F-69BC-594F-87E1-E494B1174D23}"/>
              </a:ext>
            </a:extLst>
          </p:cNvPr>
          <p:cNvSpPr txBox="1"/>
          <p:nvPr/>
        </p:nvSpPr>
        <p:spPr>
          <a:xfrm>
            <a:off x="10287000" y="83757"/>
            <a:ext cx="620683" cy="369332"/>
          </a:xfrm>
          <a:prstGeom prst="rect">
            <a:avLst/>
          </a:prstGeom>
          <a:noFill/>
        </p:spPr>
        <p:txBody>
          <a:bodyPr wrap="none" rtlCol="0">
            <a:spAutoFit/>
          </a:bodyPr>
          <a:lstStyle/>
          <a:p>
            <a:r>
              <a:rPr lang="en-US" dirty="0"/>
              <a:t>DICE</a:t>
            </a:r>
          </a:p>
        </p:txBody>
      </p:sp>
      <p:sp>
        <p:nvSpPr>
          <p:cNvPr id="10" name="TextBox 9">
            <a:extLst>
              <a:ext uri="{FF2B5EF4-FFF2-40B4-BE49-F238E27FC236}">
                <a16:creationId xmlns:a16="http://schemas.microsoft.com/office/drawing/2014/main" id="{FCD5F8A9-1695-6E44-8840-913CCEC00CF2}"/>
              </a:ext>
            </a:extLst>
          </p:cNvPr>
          <p:cNvSpPr txBox="1"/>
          <p:nvPr/>
        </p:nvSpPr>
        <p:spPr>
          <a:xfrm>
            <a:off x="742957" y="6461222"/>
            <a:ext cx="5536196" cy="276999"/>
          </a:xfrm>
          <a:prstGeom prst="rect">
            <a:avLst/>
          </a:prstGeom>
          <a:noFill/>
        </p:spPr>
        <p:txBody>
          <a:bodyPr wrap="none" rtlCol="0">
            <a:spAutoFit/>
          </a:bodyPr>
          <a:lstStyle/>
          <a:p>
            <a:r>
              <a:rPr lang="en-US" sz="1200" dirty="0"/>
              <a:t>Nordhaus, 2014. </a:t>
            </a:r>
            <a:r>
              <a:rPr lang="en-US" sz="1200" i="1" dirty="0"/>
              <a:t>Journal of the Association of Environmental and Resource Economics.</a:t>
            </a:r>
            <a:endParaRPr lang="en-US" sz="1200" dirty="0"/>
          </a:p>
        </p:txBody>
      </p:sp>
    </p:spTree>
    <p:extLst>
      <p:ext uri="{BB962C8B-B14F-4D97-AF65-F5344CB8AC3E}">
        <p14:creationId xmlns:p14="http://schemas.microsoft.com/office/powerpoint/2010/main" val="29978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EEDB-394A-F84D-A0F5-B95EAC1559F3}"/>
              </a:ext>
            </a:extLst>
          </p:cNvPr>
          <p:cNvSpPr>
            <a:spLocks noGrp="1"/>
          </p:cNvSpPr>
          <p:nvPr>
            <p:ph type="title"/>
          </p:nvPr>
        </p:nvSpPr>
        <p:spPr/>
        <p:txBody>
          <a:bodyPr/>
          <a:lstStyle/>
          <a:p>
            <a:r>
              <a:rPr lang="en-US" dirty="0"/>
              <a:t>DICE Model Results</a:t>
            </a:r>
          </a:p>
        </p:txBody>
      </p:sp>
      <p:pic>
        <p:nvPicPr>
          <p:cNvPr id="4" name="Picture 3">
            <a:extLst>
              <a:ext uri="{FF2B5EF4-FFF2-40B4-BE49-F238E27FC236}">
                <a16:creationId xmlns:a16="http://schemas.microsoft.com/office/drawing/2014/main" id="{47663FCD-5255-B14D-803D-2C3FAB545CCB}"/>
              </a:ext>
            </a:extLst>
          </p:cNvPr>
          <p:cNvPicPr>
            <a:picLocks noChangeAspect="1"/>
          </p:cNvPicPr>
          <p:nvPr/>
        </p:nvPicPr>
        <p:blipFill>
          <a:blip r:embed="rId2"/>
          <a:stretch>
            <a:fillRect/>
          </a:stretch>
        </p:blipFill>
        <p:spPr>
          <a:xfrm>
            <a:off x="1425387" y="1354511"/>
            <a:ext cx="8993841" cy="4833425"/>
          </a:xfrm>
          <a:prstGeom prst="rect">
            <a:avLst/>
          </a:prstGeom>
        </p:spPr>
      </p:pic>
      <p:sp>
        <p:nvSpPr>
          <p:cNvPr id="5" name="TextBox 4">
            <a:extLst>
              <a:ext uri="{FF2B5EF4-FFF2-40B4-BE49-F238E27FC236}">
                <a16:creationId xmlns:a16="http://schemas.microsoft.com/office/drawing/2014/main" id="{294256A3-A15E-CB45-AD21-648F0C38D468}"/>
              </a:ext>
            </a:extLst>
          </p:cNvPr>
          <p:cNvSpPr txBox="1"/>
          <p:nvPr/>
        </p:nvSpPr>
        <p:spPr>
          <a:xfrm>
            <a:off x="249391" y="6488668"/>
            <a:ext cx="2351991" cy="369332"/>
          </a:xfrm>
          <a:prstGeom prst="rect">
            <a:avLst/>
          </a:prstGeom>
          <a:noFill/>
        </p:spPr>
        <p:txBody>
          <a:bodyPr wrap="none" rtlCol="0">
            <a:spAutoFit/>
          </a:bodyPr>
          <a:lstStyle/>
          <a:p>
            <a:r>
              <a:rPr lang="en-US" dirty="0"/>
              <a:t>Nordhaus, 2017. </a:t>
            </a:r>
            <a:r>
              <a:rPr lang="en-US" i="1" dirty="0"/>
              <a:t>PNAS</a:t>
            </a:r>
            <a:r>
              <a:rPr lang="en-US" dirty="0"/>
              <a:t>.</a:t>
            </a:r>
          </a:p>
        </p:txBody>
      </p:sp>
    </p:spTree>
    <p:extLst>
      <p:ext uri="{BB962C8B-B14F-4D97-AF65-F5344CB8AC3E}">
        <p14:creationId xmlns:p14="http://schemas.microsoft.com/office/powerpoint/2010/main" val="169797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C1BC-DBF0-A14C-90A5-AD55DECB7A3B}"/>
              </a:ext>
            </a:extLst>
          </p:cNvPr>
          <p:cNvSpPr>
            <a:spLocks noGrp="1"/>
          </p:cNvSpPr>
          <p:nvPr>
            <p:ph type="title"/>
          </p:nvPr>
        </p:nvSpPr>
        <p:spPr/>
        <p:txBody>
          <a:bodyPr/>
          <a:lstStyle/>
          <a:p>
            <a:r>
              <a:rPr lang="en-US" dirty="0"/>
              <a:t>Can we estimate a carbon price empirically?</a:t>
            </a:r>
          </a:p>
        </p:txBody>
      </p:sp>
      <p:pic>
        <p:nvPicPr>
          <p:cNvPr id="6" name="Picture 5">
            <a:extLst>
              <a:ext uri="{FF2B5EF4-FFF2-40B4-BE49-F238E27FC236}">
                <a16:creationId xmlns:a16="http://schemas.microsoft.com/office/drawing/2014/main" id="{85D26BE8-3E79-A447-BF91-467DD7FD66EC}"/>
              </a:ext>
            </a:extLst>
          </p:cNvPr>
          <p:cNvPicPr>
            <a:picLocks noChangeAspect="1"/>
          </p:cNvPicPr>
          <p:nvPr/>
        </p:nvPicPr>
        <p:blipFill>
          <a:blip r:embed="rId2"/>
          <a:stretch>
            <a:fillRect/>
          </a:stretch>
        </p:blipFill>
        <p:spPr>
          <a:xfrm>
            <a:off x="1129747" y="1518409"/>
            <a:ext cx="9663206" cy="4956828"/>
          </a:xfrm>
          <a:prstGeom prst="rect">
            <a:avLst/>
          </a:prstGeom>
        </p:spPr>
      </p:pic>
      <p:sp>
        <p:nvSpPr>
          <p:cNvPr id="7" name="TextBox 6">
            <a:extLst>
              <a:ext uri="{FF2B5EF4-FFF2-40B4-BE49-F238E27FC236}">
                <a16:creationId xmlns:a16="http://schemas.microsoft.com/office/drawing/2014/main" id="{E62D5E3B-150E-F84C-95C3-7DFF3789DF5D}"/>
              </a:ext>
            </a:extLst>
          </p:cNvPr>
          <p:cNvSpPr txBox="1"/>
          <p:nvPr/>
        </p:nvSpPr>
        <p:spPr>
          <a:xfrm>
            <a:off x="238539" y="6589548"/>
            <a:ext cx="7598555" cy="430887"/>
          </a:xfrm>
          <a:prstGeom prst="rect">
            <a:avLst/>
          </a:prstGeom>
          <a:noFill/>
        </p:spPr>
        <p:txBody>
          <a:bodyPr wrap="none" rtlCol="0">
            <a:spAutoFit/>
          </a:bodyPr>
          <a:lstStyle/>
          <a:p>
            <a:r>
              <a:rPr lang="en-US" sz="1100" dirty="0"/>
              <a:t>Burke, M., Hsiang, S. </a:t>
            </a:r>
            <a:r>
              <a:rPr lang="en-US" sz="1100" dirty="0" err="1"/>
              <a:t>M.&amp;Miguel</a:t>
            </a:r>
            <a:r>
              <a:rPr lang="en-US" sz="1100" dirty="0"/>
              <a:t>, E. Global non-linear effect of temperature on economic production.</a:t>
            </a:r>
            <a:r>
              <a:rPr lang="en-US" sz="1100" i="1" dirty="0"/>
              <a:t>Nature</a:t>
            </a:r>
            <a:r>
              <a:rPr lang="en-US" sz="1100" b="1" dirty="0"/>
              <a:t>527</a:t>
            </a:r>
            <a:r>
              <a:rPr lang="en-US" sz="1100" dirty="0"/>
              <a:t>, 235–239 (2015).</a:t>
            </a:r>
          </a:p>
          <a:p>
            <a:endParaRPr lang="en-US" sz="1100" dirty="0"/>
          </a:p>
        </p:txBody>
      </p:sp>
    </p:spTree>
    <p:extLst>
      <p:ext uri="{BB962C8B-B14F-4D97-AF65-F5344CB8AC3E}">
        <p14:creationId xmlns:p14="http://schemas.microsoft.com/office/powerpoint/2010/main" val="81746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35C2-6D82-AF48-9497-C4352E783BD4}"/>
              </a:ext>
            </a:extLst>
          </p:cNvPr>
          <p:cNvSpPr>
            <a:spLocks noGrp="1"/>
          </p:cNvSpPr>
          <p:nvPr>
            <p:ph type="title"/>
          </p:nvPr>
        </p:nvSpPr>
        <p:spPr/>
        <p:txBody>
          <a:bodyPr/>
          <a:lstStyle/>
          <a:p>
            <a:r>
              <a:rPr lang="en-US" dirty="0"/>
              <a:t>Empirical damage function compared</a:t>
            </a:r>
          </a:p>
        </p:txBody>
      </p:sp>
      <p:pic>
        <p:nvPicPr>
          <p:cNvPr id="6" name="Picture 5">
            <a:extLst>
              <a:ext uri="{FF2B5EF4-FFF2-40B4-BE49-F238E27FC236}">
                <a16:creationId xmlns:a16="http://schemas.microsoft.com/office/drawing/2014/main" id="{5A652198-9B92-744E-B30D-C51200BB5AC8}"/>
              </a:ext>
            </a:extLst>
          </p:cNvPr>
          <p:cNvPicPr>
            <a:picLocks noChangeAspect="1"/>
          </p:cNvPicPr>
          <p:nvPr/>
        </p:nvPicPr>
        <p:blipFill rotWithShape="1">
          <a:blip r:embed="rId3">
            <a:extLst>
              <a:ext uri="{28A0092B-C50C-407E-A947-70E740481C1C}">
                <a14:useLocalDpi xmlns:a14="http://schemas.microsoft.com/office/drawing/2010/main" val="0"/>
              </a:ext>
            </a:extLst>
          </a:blip>
          <a:srcRect l="47570" t="48436"/>
          <a:stretch/>
        </p:blipFill>
        <p:spPr bwMode="auto">
          <a:xfrm>
            <a:off x="954157" y="1498993"/>
            <a:ext cx="5565911" cy="50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FD99E23-46A1-1C40-9DF2-B36EE6506185}"/>
              </a:ext>
            </a:extLst>
          </p:cNvPr>
          <p:cNvPicPr>
            <a:picLocks noChangeAspect="1"/>
          </p:cNvPicPr>
          <p:nvPr/>
        </p:nvPicPr>
        <p:blipFill rotWithShape="1">
          <a:blip r:embed="rId4"/>
          <a:srcRect l="73322" b="48212"/>
          <a:stretch/>
        </p:blipFill>
        <p:spPr>
          <a:xfrm>
            <a:off x="6636025" y="1474823"/>
            <a:ext cx="1898222" cy="5294243"/>
          </a:xfrm>
          <a:prstGeom prst="rect">
            <a:avLst/>
          </a:prstGeom>
        </p:spPr>
      </p:pic>
    </p:spTree>
    <p:extLst>
      <p:ext uri="{BB962C8B-B14F-4D97-AF65-F5344CB8AC3E}">
        <p14:creationId xmlns:p14="http://schemas.microsoft.com/office/powerpoint/2010/main" val="19618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EEDB-394A-F84D-A0F5-B95EAC1559F3}"/>
              </a:ext>
            </a:extLst>
          </p:cNvPr>
          <p:cNvSpPr>
            <a:spLocks noGrp="1"/>
          </p:cNvSpPr>
          <p:nvPr>
            <p:ph type="title"/>
          </p:nvPr>
        </p:nvSpPr>
        <p:spPr/>
        <p:txBody>
          <a:bodyPr/>
          <a:lstStyle/>
          <a:p>
            <a:r>
              <a:rPr lang="en-US" dirty="0"/>
              <a:t>DICE Model Results – x10?</a:t>
            </a:r>
          </a:p>
        </p:txBody>
      </p:sp>
      <p:pic>
        <p:nvPicPr>
          <p:cNvPr id="4" name="Picture 3">
            <a:extLst>
              <a:ext uri="{FF2B5EF4-FFF2-40B4-BE49-F238E27FC236}">
                <a16:creationId xmlns:a16="http://schemas.microsoft.com/office/drawing/2014/main" id="{47663FCD-5255-B14D-803D-2C3FAB545CCB}"/>
              </a:ext>
            </a:extLst>
          </p:cNvPr>
          <p:cNvPicPr>
            <a:picLocks noChangeAspect="1"/>
          </p:cNvPicPr>
          <p:nvPr/>
        </p:nvPicPr>
        <p:blipFill>
          <a:blip r:embed="rId2"/>
          <a:stretch>
            <a:fillRect/>
          </a:stretch>
        </p:blipFill>
        <p:spPr>
          <a:xfrm>
            <a:off x="1425387" y="1354511"/>
            <a:ext cx="8993841" cy="4833425"/>
          </a:xfrm>
          <a:prstGeom prst="rect">
            <a:avLst/>
          </a:prstGeom>
        </p:spPr>
      </p:pic>
      <p:sp>
        <p:nvSpPr>
          <p:cNvPr id="5" name="TextBox 4">
            <a:extLst>
              <a:ext uri="{FF2B5EF4-FFF2-40B4-BE49-F238E27FC236}">
                <a16:creationId xmlns:a16="http://schemas.microsoft.com/office/drawing/2014/main" id="{294256A3-A15E-CB45-AD21-648F0C38D468}"/>
              </a:ext>
            </a:extLst>
          </p:cNvPr>
          <p:cNvSpPr txBox="1"/>
          <p:nvPr/>
        </p:nvSpPr>
        <p:spPr>
          <a:xfrm>
            <a:off x="249391" y="6488668"/>
            <a:ext cx="2351991" cy="369332"/>
          </a:xfrm>
          <a:prstGeom prst="rect">
            <a:avLst/>
          </a:prstGeom>
          <a:noFill/>
        </p:spPr>
        <p:txBody>
          <a:bodyPr wrap="none" rtlCol="0">
            <a:spAutoFit/>
          </a:bodyPr>
          <a:lstStyle/>
          <a:p>
            <a:r>
              <a:rPr lang="en-US" dirty="0"/>
              <a:t>Nordhaus, 2017. </a:t>
            </a:r>
            <a:r>
              <a:rPr lang="en-US" i="1" dirty="0"/>
              <a:t>PNAS</a:t>
            </a:r>
            <a:r>
              <a:rPr lang="en-US" dirty="0"/>
              <a:t>.</a:t>
            </a:r>
          </a:p>
        </p:txBody>
      </p:sp>
    </p:spTree>
    <p:extLst>
      <p:ext uri="{BB962C8B-B14F-4D97-AF65-F5344CB8AC3E}">
        <p14:creationId xmlns:p14="http://schemas.microsoft.com/office/powerpoint/2010/main" val="153877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6DE5-E3ED-D64E-8680-C162DBDC6E76}"/>
              </a:ext>
            </a:extLst>
          </p:cNvPr>
          <p:cNvSpPr>
            <a:spLocks noGrp="1"/>
          </p:cNvSpPr>
          <p:nvPr>
            <p:ph type="title"/>
          </p:nvPr>
        </p:nvSpPr>
        <p:spPr>
          <a:xfrm>
            <a:off x="3766456" y="-255363"/>
            <a:ext cx="10515600" cy="1325563"/>
          </a:xfrm>
        </p:spPr>
        <p:txBody>
          <a:bodyPr/>
          <a:lstStyle/>
          <a:p>
            <a:r>
              <a:rPr lang="en-US" dirty="0"/>
              <a:t>Carbon prices in the world today</a:t>
            </a:r>
          </a:p>
        </p:txBody>
      </p:sp>
      <p:pic>
        <p:nvPicPr>
          <p:cNvPr id="8" name="Picture 7">
            <a:extLst>
              <a:ext uri="{FF2B5EF4-FFF2-40B4-BE49-F238E27FC236}">
                <a16:creationId xmlns:a16="http://schemas.microsoft.com/office/drawing/2014/main" id="{D6C893AF-6427-1D47-AFD6-05F7D70974B3}"/>
              </a:ext>
            </a:extLst>
          </p:cNvPr>
          <p:cNvPicPr>
            <a:picLocks noChangeAspect="1"/>
          </p:cNvPicPr>
          <p:nvPr/>
        </p:nvPicPr>
        <p:blipFill>
          <a:blip r:embed="rId3"/>
          <a:stretch>
            <a:fillRect/>
          </a:stretch>
        </p:blipFill>
        <p:spPr>
          <a:xfrm>
            <a:off x="0" y="625160"/>
            <a:ext cx="12192000" cy="6232840"/>
          </a:xfrm>
          <a:prstGeom prst="rect">
            <a:avLst/>
          </a:prstGeom>
        </p:spPr>
      </p:pic>
      <p:sp>
        <p:nvSpPr>
          <p:cNvPr id="9" name="TextBox 8">
            <a:extLst>
              <a:ext uri="{FF2B5EF4-FFF2-40B4-BE49-F238E27FC236}">
                <a16:creationId xmlns:a16="http://schemas.microsoft.com/office/drawing/2014/main" id="{4B8D3B0C-D6B5-E04F-A78F-CF541109D7D3}"/>
              </a:ext>
            </a:extLst>
          </p:cNvPr>
          <p:cNvSpPr txBox="1"/>
          <p:nvPr/>
        </p:nvSpPr>
        <p:spPr>
          <a:xfrm>
            <a:off x="108857" y="6581001"/>
            <a:ext cx="3811556" cy="276999"/>
          </a:xfrm>
          <a:prstGeom prst="rect">
            <a:avLst/>
          </a:prstGeom>
          <a:noFill/>
        </p:spPr>
        <p:txBody>
          <a:bodyPr wrap="none" rtlCol="0">
            <a:spAutoFit/>
          </a:bodyPr>
          <a:lstStyle/>
          <a:p>
            <a:r>
              <a:rPr lang="en-US" sz="1200" dirty="0"/>
              <a:t>https://</a:t>
            </a:r>
            <a:r>
              <a:rPr lang="en-US" sz="1200" dirty="0" err="1"/>
              <a:t>carbonpricingdashboard.worldbank.org</a:t>
            </a:r>
            <a:r>
              <a:rPr lang="en-US" sz="1200" dirty="0"/>
              <a:t>/</a:t>
            </a:r>
            <a:r>
              <a:rPr lang="en-US" sz="1200" dirty="0" err="1"/>
              <a:t>map_data</a:t>
            </a:r>
            <a:endParaRPr lang="en-US" sz="1200" dirty="0"/>
          </a:p>
        </p:txBody>
      </p:sp>
    </p:spTree>
    <p:extLst>
      <p:ext uri="{BB962C8B-B14F-4D97-AF65-F5344CB8AC3E}">
        <p14:creationId xmlns:p14="http://schemas.microsoft.com/office/powerpoint/2010/main" val="13112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D2E7-A40A-A84A-A0F9-F342C8CAC085}"/>
              </a:ext>
            </a:extLst>
          </p:cNvPr>
          <p:cNvSpPr>
            <a:spLocks noGrp="1"/>
          </p:cNvSpPr>
          <p:nvPr>
            <p:ph type="title"/>
          </p:nvPr>
        </p:nvSpPr>
        <p:spPr>
          <a:xfrm>
            <a:off x="152400" y="365125"/>
            <a:ext cx="3505200" cy="1325563"/>
          </a:xfrm>
        </p:spPr>
        <p:txBody>
          <a:bodyPr>
            <a:normAutofit fontScale="90000"/>
          </a:bodyPr>
          <a:lstStyle/>
          <a:p>
            <a:r>
              <a:rPr lang="en-US" dirty="0"/>
              <a:t>Top Economic Disasters 1950-2007</a:t>
            </a:r>
          </a:p>
        </p:txBody>
      </p:sp>
      <p:pic>
        <p:nvPicPr>
          <p:cNvPr id="4" name="Picture 3">
            <a:extLst>
              <a:ext uri="{FF2B5EF4-FFF2-40B4-BE49-F238E27FC236}">
                <a16:creationId xmlns:a16="http://schemas.microsoft.com/office/drawing/2014/main" id="{ADC90EE2-1D00-0140-9980-A9F7490AC929}"/>
              </a:ext>
            </a:extLst>
          </p:cNvPr>
          <p:cNvPicPr>
            <a:picLocks noChangeAspect="1"/>
          </p:cNvPicPr>
          <p:nvPr/>
        </p:nvPicPr>
        <p:blipFill>
          <a:blip r:embed="rId2"/>
          <a:stretch>
            <a:fillRect/>
          </a:stretch>
        </p:blipFill>
        <p:spPr>
          <a:xfrm>
            <a:off x="3543553" y="0"/>
            <a:ext cx="8501237" cy="6858000"/>
          </a:xfrm>
          <a:prstGeom prst="rect">
            <a:avLst/>
          </a:prstGeom>
        </p:spPr>
      </p:pic>
    </p:spTree>
    <p:extLst>
      <p:ext uri="{BB962C8B-B14F-4D97-AF65-F5344CB8AC3E}">
        <p14:creationId xmlns:p14="http://schemas.microsoft.com/office/powerpoint/2010/main" val="10369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4567</TotalTime>
  <Words>572</Words>
  <Application>Microsoft Macintosh PowerPoint</Application>
  <PresentationFormat>Widescreen</PresentationFormat>
  <Paragraphs>52</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Carbon, but at what price?</vt:lpstr>
      <vt:lpstr>How do we determine the marginal externalized costs?</vt:lpstr>
      <vt:lpstr>Estimating a Carbon Price through Integrated Assessment Models</vt:lpstr>
      <vt:lpstr>DICE Model Results</vt:lpstr>
      <vt:lpstr>Can we estimate a carbon price empirically?</vt:lpstr>
      <vt:lpstr>Empirical damage function compared</vt:lpstr>
      <vt:lpstr>DICE Model Results – x10?</vt:lpstr>
      <vt:lpstr>Carbon prices in the world today</vt:lpstr>
      <vt:lpstr>Top Economic Disasters 1950-2007</vt:lpstr>
      <vt:lpstr>Climate Change and Conflict</vt:lpstr>
      <vt:lpstr>Expected Temperature Change 2050 vs. 2000</vt:lpstr>
      <vt:lpstr>Conclusions/Discussion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Pricing, but at what price?</dc:title>
  <dc:creator>Meeks, Amos</dc:creator>
  <cp:lastModifiedBy>Amos Meeks</cp:lastModifiedBy>
  <cp:revision>33</cp:revision>
  <dcterms:created xsi:type="dcterms:W3CDTF">2019-10-09T15:25:04Z</dcterms:created>
  <dcterms:modified xsi:type="dcterms:W3CDTF">2019-10-21T13:54:37Z</dcterms:modified>
</cp:coreProperties>
</file>