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comment1.xml" ContentType="application/vnd.openxmlformats-officedocument.presentationml.comments+xml"/>
  <Override PartName="/ppt/comments/comment2.xml" ContentType="application/vnd.openxmlformats-officedocument.presentationml.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sldIdLst>
    <p:sldId id="256" r:id="rId2"/>
    <p:sldId id="264" r:id="rId3"/>
    <p:sldId id="265" r:id="rId4"/>
    <p:sldId id="257" r:id="rId5"/>
    <p:sldId id="258" r:id="rId6"/>
    <p:sldId id="259" r:id="rId7"/>
    <p:sldId id="268" r:id="rId8"/>
    <p:sldId id="260" r:id="rId9"/>
    <p:sldId id="280" r:id="rId10"/>
    <p:sldId id="271" r:id="rId11"/>
    <p:sldId id="272" r:id="rId12"/>
    <p:sldId id="273" r:id="rId13"/>
    <p:sldId id="266" r:id="rId14"/>
    <p:sldId id="281" r:id="rId15"/>
    <p:sldId id="267" r:id="rId16"/>
    <p:sldId id="275" r:id="rId17"/>
    <p:sldId id="278" r:id="rId18"/>
    <p:sldId id="279" r:id="rId19"/>
    <p:sldId id="276" r:id="rId20"/>
    <p:sldId id="277" r:id="rId21"/>
    <p:sldId id="282" r:id="rId22"/>
    <p:sldId id="283" r:id="rId23"/>
    <p:sldId id="284"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olja, Colleen" initials="GC" lastIdx="1" clrIdx="0">
    <p:extLst>
      <p:ext uri="{19B8F6BF-5375-455C-9EA6-DF929625EA0E}">
        <p15:presenceInfo xmlns:p15="http://schemas.microsoft.com/office/powerpoint/2012/main" userId="S::cgolja@g.harvard.edu::495adc55-64fc-4783-9fb3-b467f761704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47"/>
    <p:restoredTop sz="77536"/>
  </p:normalViewPr>
  <p:slideViewPr>
    <p:cSldViewPr snapToGrid="0" snapToObjects="1">
      <p:cViewPr varScale="1">
        <p:scale>
          <a:sx n="71" d="100"/>
          <a:sy n="71" d="100"/>
        </p:scale>
        <p:origin x="704"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05-01T22:23:44.866" idx="1">
    <p:pos x="10" y="10"/>
    <p:text/>
    <p:extLst>
      <p:ext uri="{C676402C-5697-4E1C-873F-D02D1690AC5C}">
        <p15:threadingInfo xmlns:p15="http://schemas.microsoft.com/office/powerpoint/2012/main" timeZoneBias="24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9-05-01T22:23:44.866" idx="1">
    <p:pos x="10" y="10"/>
    <p:text/>
    <p:extLst>
      <p:ext uri="{C676402C-5697-4E1C-873F-D02D1690AC5C}">
        <p15:threadingInfo xmlns:p15="http://schemas.microsoft.com/office/powerpoint/2012/main" timeZoneBias="24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CA7792-E30D-9D4E-8340-F7E2E2FE291F}" type="datetimeFigureOut">
              <a:rPr lang="en-US" smtClean="0"/>
              <a:t>5/2/19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D50552-D15F-9245-98A6-E85970292CDC}" type="slidenum">
              <a:rPr lang="en-US" smtClean="0"/>
              <a:t>‹#›</a:t>
            </a:fld>
            <a:endParaRPr lang="en-US"/>
          </a:p>
        </p:txBody>
      </p:sp>
    </p:spTree>
    <p:extLst>
      <p:ext uri="{BB962C8B-B14F-4D97-AF65-F5344CB8AC3E}">
        <p14:creationId xmlns:p14="http://schemas.microsoft.com/office/powerpoint/2010/main" val="10707071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data.bls.gov/timeseries/lns14000000"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Items to be achieved through a 10 year national mobilization :</a:t>
            </a:r>
          </a:p>
          <a:p>
            <a:endParaRPr lang="en-US" dirty="0"/>
          </a:p>
        </p:txBody>
      </p:sp>
      <p:sp>
        <p:nvSpPr>
          <p:cNvPr id="4" name="Slide Number Placeholder 3"/>
          <p:cNvSpPr>
            <a:spLocks noGrp="1"/>
          </p:cNvSpPr>
          <p:nvPr>
            <p:ph type="sldNum" sz="quarter" idx="5"/>
          </p:nvPr>
        </p:nvSpPr>
        <p:spPr/>
        <p:txBody>
          <a:bodyPr/>
          <a:lstStyle/>
          <a:p>
            <a:fld id="{5AD50552-D15F-9245-98A6-E85970292CDC}" type="slidenum">
              <a:rPr lang="en-US" smtClean="0"/>
              <a:t>6</a:t>
            </a:fld>
            <a:endParaRPr lang="en-US"/>
          </a:p>
        </p:txBody>
      </p:sp>
    </p:spTree>
    <p:extLst>
      <p:ext uri="{BB962C8B-B14F-4D97-AF65-F5344CB8AC3E}">
        <p14:creationId xmlns:p14="http://schemas.microsoft.com/office/powerpoint/2010/main" val="921571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Items to be achieved through a 10 year national mobilization :</a:t>
            </a:r>
          </a:p>
          <a:p>
            <a:endParaRPr lang="en-US" dirty="0"/>
          </a:p>
        </p:txBody>
      </p:sp>
      <p:sp>
        <p:nvSpPr>
          <p:cNvPr id="4" name="Slide Number Placeholder 3"/>
          <p:cNvSpPr>
            <a:spLocks noGrp="1"/>
          </p:cNvSpPr>
          <p:nvPr>
            <p:ph type="sldNum" sz="quarter" idx="5"/>
          </p:nvPr>
        </p:nvSpPr>
        <p:spPr/>
        <p:txBody>
          <a:bodyPr/>
          <a:lstStyle/>
          <a:p>
            <a:fld id="{5AD50552-D15F-9245-98A6-E85970292CDC}" type="slidenum">
              <a:rPr lang="en-US" smtClean="0"/>
              <a:t>7</a:t>
            </a:fld>
            <a:endParaRPr lang="en-US"/>
          </a:p>
        </p:txBody>
      </p:sp>
    </p:spTree>
    <p:extLst>
      <p:ext uri="{BB962C8B-B14F-4D97-AF65-F5344CB8AC3E}">
        <p14:creationId xmlns:p14="http://schemas.microsoft.com/office/powerpoint/2010/main" val="3027322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-Dow Jones dropped 25% over 4 days</a:t>
            </a:r>
          </a:p>
          <a:p>
            <a:r>
              <a:rPr lang="en-US" dirty="0"/>
              <a:t>-total loss of ~3 Billion dollars</a:t>
            </a:r>
          </a:p>
          <a:p>
            <a:r>
              <a:rPr lang="en-US" dirty="0"/>
              <a:t>-unemployment peaks around 30% </a:t>
            </a:r>
          </a:p>
          <a:p>
            <a:r>
              <a:rPr lang="en-US" dirty="0"/>
              <a:t>compare to the 2009 recession </a:t>
            </a:r>
            <a:r>
              <a:rPr lang="en-US" dirty="0">
                <a:hlinkClick r:id="rId3"/>
              </a:rPr>
              <a:t>https://data.bls.gov/timeseries/lns14000000</a:t>
            </a:r>
            <a:r>
              <a:rPr lang="en-US" dirty="0"/>
              <a:t> around 10% </a:t>
            </a:r>
          </a:p>
          <a:p>
            <a:endParaRPr lang="en-US" dirty="0"/>
          </a:p>
        </p:txBody>
      </p:sp>
      <p:sp>
        <p:nvSpPr>
          <p:cNvPr id="4" name="Slide Number Placeholder 3"/>
          <p:cNvSpPr>
            <a:spLocks noGrp="1"/>
          </p:cNvSpPr>
          <p:nvPr>
            <p:ph type="sldNum" sz="quarter" idx="5"/>
          </p:nvPr>
        </p:nvSpPr>
        <p:spPr/>
        <p:txBody>
          <a:bodyPr/>
          <a:lstStyle/>
          <a:p>
            <a:fld id="{5AD50552-D15F-9245-98A6-E85970292CDC}" type="slidenum">
              <a:rPr lang="en-US" smtClean="0"/>
              <a:t>10</a:t>
            </a:fld>
            <a:endParaRPr lang="en-US"/>
          </a:p>
        </p:txBody>
      </p:sp>
    </p:spTree>
    <p:extLst>
      <p:ext uri="{BB962C8B-B14F-4D97-AF65-F5344CB8AC3E}">
        <p14:creationId xmlns:p14="http://schemas.microsoft.com/office/powerpoint/2010/main" val="39709340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combination of public works projects, financial reforms and regulations enacted by FDR </a:t>
            </a:r>
          </a:p>
          <a:p>
            <a:r>
              <a:rPr lang="en-US" dirty="0"/>
              <a:t>focused on: </a:t>
            </a:r>
          </a:p>
          <a:p>
            <a:pPr marL="914400" lvl="1" indent="-457200">
              <a:buFont typeface="+mj-lt"/>
              <a:buAutoNum type="arabicPeriod"/>
            </a:pPr>
            <a:r>
              <a:rPr lang="en-US" dirty="0"/>
              <a:t>relief for the poor </a:t>
            </a:r>
          </a:p>
          <a:p>
            <a:pPr marL="914400" lvl="1" indent="-457200">
              <a:buFont typeface="+mj-lt"/>
              <a:buAutoNum type="arabicPeriod"/>
            </a:pPr>
            <a:r>
              <a:rPr lang="en-US" dirty="0"/>
              <a:t>recovery of the economy </a:t>
            </a:r>
          </a:p>
          <a:p>
            <a:pPr marL="914400" lvl="1" indent="-457200">
              <a:buFont typeface="+mj-lt"/>
              <a:buAutoNum type="arabicPeriod"/>
            </a:pPr>
            <a:r>
              <a:rPr lang="en-US" dirty="0"/>
              <a:t>reform of financial system </a:t>
            </a:r>
          </a:p>
          <a:p>
            <a:pPr marL="457200" lvl="1" indent="0">
              <a:buNone/>
            </a:pPr>
            <a:endParaRPr lang="en-US" dirty="0"/>
          </a:p>
          <a:p>
            <a:endParaRPr lang="en-US" dirty="0"/>
          </a:p>
        </p:txBody>
      </p:sp>
      <p:sp>
        <p:nvSpPr>
          <p:cNvPr id="4" name="Slide Number Placeholder 3"/>
          <p:cNvSpPr>
            <a:spLocks noGrp="1"/>
          </p:cNvSpPr>
          <p:nvPr>
            <p:ph type="sldNum" sz="quarter" idx="5"/>
          </p:nvPr>
        </p:nvSpPr>
        <p:spPr/>
        <p:txBody>
          <a:bodyPr/>
          <a:lstStyle/>
          <a:p>
            <a:fld id="{5AD50552-D15F-9245-98A6-E85970292CDC}" type="slidenum">
              <a:rPr lang="en-US" smtClean="0"/>
              <a:t>11</a:t>
            </a:fld>
            <a:endParaRPr lang="en-US"/>
          </a:p>
        </p:txBody>
      </p:sp>
    </p:spTree>
    <p:extLst>
      <p:ext uri="{BB962C8B-B14F-4D97-AF65-F5344CB8AC3E}">
        <p14:creationId xmlns:p14="http://schemas.microsoft.com/office/powerpoint/2010/main" val="34556122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representatives of GREEN PARTIES, gathered here from all corners of the world on the eve of the United Nations Conference on Environment and Development (UNCED), express a rich variety of contrasting cultures and experiences. We come from both the North and the South of the planet, whose peoples are increasingly being set against each other by deepening social and ecological crisis. The world Greens condemn all forms of racism and ethnocentrism that divide human beings, generate wars and justify the discrimination, the exploitation and sometimes the extermination of peoples. As heirs of the fight for. equality, one of the most important banners of the history of mankind, we call for all peoples to live together in peace. We thus appeal to the peoples of all the world, especially those involved in wars and ethical conflicts, to put down their weapons and let the </a:t>
            </a:r>
            <a:r>
              <a:rPr lang="en-US" sz="1200" b="0" i="0" kern="1200" dirty="0" err="1">
                <a:solidFill>
                  <a:schemeClr val="tx1"/>
                </a:solidFill>
                <a:effectLst/>
                <a:latin typeface="+mn-lt"/>
                <a:ea typeface="+mn-ea"/>
                <a:cs typeface="+mn-cs"/>
              </a:rPr>
              <a:t>XXIst</a:t>
            </a:r>
            <a:r>
              <a:rPr lang="en-US" sz="1200" b="0" i="0" kern="1200" dirty="0">
                <a:solidFill>
                  <a:schemeClr val="tx1"/>
                </a:solidFill>
                <a:effectLst/>
                <a:latin typeface="+mn-lt"/>
                <a:ea typeface="+mn-ea"/>
                <a:cs typeface="+mn-cs"/>
              </a:rPr>
              <a:t> century be born under the sign of respect for ethnic, cultural, sexual and other differences</a:t>
            </a:r>
            <a:endParaRPr lang="en-US" dirty="0"/>
          </a:p>
        </p:txBody>
      </p:sp>
      <p:sp>
        <p:nvSpPr>
          <p:cNvPr id="4" name="Slide Number Placeholder 3"/>
          <p:cNvSpPr>
            <a:spLocks noGrp="1"/>
          </p:cNvSpPr>
          <p:nvPr>
            <p:ph type="sldNum" sz="quarter" idx="5"/>
          </p:nvPr>
        </p:nvSpPr>
        <p:spPr/>
        <p:txBody>
          <a:bodyPr/>
          <a:lstStyle/>
          <a:p>
            <a:fld id="{5AD50552-D15F-9245-98A6-E85970292CDC}" type="slidenum">
              <a:rPr lang="en-US" smtClean="0"/>
              <a:t>13</a:t>
            </a:fld>
            <a:endParaRPr lang="en-US"/>
          </a:p>
        </p:txBody>
      </p:sp>
    </p:spTree>
    <p:extLst>
      <p:ext uri="{BB962C8B-B14F-4D97-AF65-F5344CB8AC3E}">
        <p14:creationId xmlns:p14="http://schemas.microsoft.com/office/powerpoint/2010/main" val="6484682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MIT Technology Review: language excludes nuclear, hydro-electric and carbon capture </a:t>
            </a:r>
          </a:p>
          <a:p>
            <a:pPr lvl="1"/>
            <a:r>
              <a:rPr lang="en-US" dirty="0"/>
              <a:t>staying under 1.5 degrees C is technically impossible without these technologies </a:t>
            </a:r>
          </a:p>
          <a:p>
            <a:pPr lvl="1"/>
            <a:r>
              <a:rPr lang="en-US" dirty="0"/>
              <a:t>Sierra club, natural resources defense council and Environmental defense fund found language restrictive </a:t>
            </a:r>
          </a:p>
          <a:p>
            <a:pPr lvl="1"/>
            <a:endParaRPr lang="en-US" dirty="0"/>
          </a:p>
          <a:p>
            <a:r>
              <a:rPr lang="en-US" dirty="0"/>
              <a:t>Keeping language broad kept more parties / allies on the table</a:t>
            </a:r>
          </a:p>
          <a:p>
            <a:endParaRPr lang="en-US" dirty="0"/>
          </a:p>
        </p:txBody>
      </p:sp>
      <p:sp>
        <p:nvSpPr>
          <p:cNvPr id="4" name="Slide Number Placeholder 3"/>
          <p:cNvSpPr>
            <a:spLocks noGrp="1"/>
          </p:cNvSpPr>
          <p:nvPr>
            <p:ph type="sldNum" sz="quarter" idx="5"/>
          </p:nvPr>
        </p:nvSpPr>
        <p:spPr/>
        <p:txBody>
          <a:bodyPr/>
          <a:lstStyle/>
          <a:p>
            <a:fld id="{5AD50552-D15F-9245-98A6-E85970292CDC}" type="slidenum">
              <a:rPr lang="en-US" smtClean="0"/>
              <a:t>15</a:t>
            </a:fld>
            <a:endParaRPr lang="en-US"/>
          </a:p>
        </p:txBody>
      </p:sp>
    </p:spTree>
    <p:extLst>
      <p:ext uri="{BB962C8B-B14F-4D97-AF65-F5344CB8AC3E}">
        <p14:creationId xmlns:p14="http://schemas.microsoft.com/office/powerpoint/2010/main" val="125736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occupational safety and health administration</a:t>
            </a:r>
          </a:p>
        </p:txBody>
      </p:sp>
      <p:sp>
        <p:nvSpPr>
          <p:cNvPr id="4" name="Slide Number Placeholder 3"/>
          <p:cNvSpPr>
            <a:spLocks noGrp="1"/>
          </p:cNvSpPr>
          <p:nvPr>
            <p:ph type="sldNum" sz="quarter" idx="5"/>
          </p:nvPr>
        </p:nvSpPr>
        <p:spPr/>
        <p:txBody>
          <a:bodyPr/>
          <a:lstStyle/>
          <a:p>
            <a:fld id="{5AD50552-D15F-9245-98A6-E85970292CDC}" type="slidenum">
              <a:rPr lang="en-US" smtClean="0"/>
              <a:t>17</a:t>
            </a:fld>
            <a:endParaRPr lang="en-US"/>
          </a:p>
        </p:txBody>
      </p:sp>
    </p:spTree>
    <p:extLst>
      <p:ext uri="{BB962C8B-B14F-4D97-AF65-F5344CB8AC3E}">
        <p14:creationId xmlns:p14="http://schemas.microsoft.com/office/powerpoint/2010/main" val="35067985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Interested specifically in agriculture…focus on family farms seems odd </a:t>
            </a:r>
          </a:p>
        </p:txBody>
      </p:sp>
      <p:sp>
        <p:nvSpPr>
          <p:cNvPr id="4" name="Slide Number Placeholder 3"/>
          <p:cNvSpPr>
            <a:spLocks noGrp="1"/>
          </p:cNvSpPr>
          <p:nvPr>
            <p:ph type="sldNum" sz="quarter" idx="5"/>
          </p:nvPr>
        </p:nvSpPr>
        <p:spPr/>
        <p:txBody>
          <a:bodyPr/>
          <a:lstStyle/>
          <a:p>
            <a:fld id="{5AD50552-D15F-9245-98A6-E85970292CDC}" type="slidenum">
              <a:rPr lang="en-US" smtClean="0"/>
              <a:t>23</a:t>
            </a:fld>
            <a:endParaRPr lang="en-US"/>
          </a:p>
        </p:txBody>
      </p:sp>
    </p:spTree>
    <p:extLst>
      <p:ext uri="{BB962C8B-B14F-4D97-AF65-F5344CB8AC3E}">
        <p14:creationId xmlns:p14="http://schemas.microsoft.com/office/powerpoint/2010/main" val="4071313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7C4F7-F0F5-6942-A380-3F482AFA801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A64A806-9610-0A4F-B3E5-96FF97021AA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131DB4C-4B57-1F45-B7F9-3ABE43F71B26}"/>
              </a:ext>
            </a:extLst>
          </p:cNvPr>
          <p:cNvSpPr>
            <a:spLocks noGrp="1"/>
          </p:cNvSpPr>
          <p:nvPr>
            <p:ph type="dt" sz="half" idx="10"/>
          </p:nvPr>
        </p:nvSpPr>
        <p:spPr/>
        <p:txBody>
          <a:bodyPr/>
          <a:lstStyle/>
          <a:p>
            <a:fld id="{EE033C13-F39A-AB48-B864-B3905C522796}" type="datetimeFigureOut">
              <a:rPr lang="en-US" smtClean="0"/>
              <a:t>5/2/19</a:t>
            </a:fld>
            <a:endParaRPr lang="en-US"/>
          </a:p>
        </p:txBody>
      </p:sp>
      <p:sp>
        <p:nvSpPr>
          <p:cNvPr id="5" name="Footer Placeholder 4">
            <a:extLst>
              <a:ext uri="{FF2B5EF4-FFF2-40B4-BE49-F238E27FC236}">
                <a16:creationId xmlns:a16="http://schemas.microsoft.com/office/drawing/2014/main" id="{EAC72A6C-E789-984F-9671-C3B06A186F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A39702-69DB-3D4D-8827-617CE7531AD2}"/>
              </a:ext>
            </a:extLst>
          </p:cNvPr>
          <p:cNvSpPr>
            <a:spLocks noGrp="1"/>
          </p:cNvSpPr>
          <p:nvPr>
            <p:ph type="sldNum" sz="quarter" idx="12"/>
          </p:nvPr>
        </p:nvSpPr>
        <p:spPr/>
        <p:txBody>
          <a:bodyPr/>
          <a:lstStyle/>
          <a:p>
            <a:fld id="{F62C2234-F29F-7541-B4A5-D5376EB80016}" type="slidenum">
              <a:rPr lang="en-US" smtClean="0"/>
              <a:t>‹#›</a:t>
            </a:fld>
            <a:endParaRPr lang="en-US"/>
          </a:p>
        </p:txBody>
      </p:sp>
    </p:spTree>
    <p:extLst>
      <p:ext uri="{BB962C8B-B14F-4D97-AF65-F5344CB8AC3E}">
        <p14:creationId xmlns:p14="http://schemas.microsoft.com/office/powerpoint/2010/main" val="17990732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7F88C-F2A9-5F41-B85D-D1DEBA0DD50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791414F-B0C0-F748-B62E-7769B982692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B13D16-66E9-C941-B710-BDD33BC95A2F}"/>
              </a:ext>
            </a:extLst>
          </p:cNvPr>
          <p:cNvSpPr>
            <a:spLocks noGrp="1"/>
          </p:cNvSpPr>
          <p:nvPr>
            <p:ph type="dt" sz="half" idx="10"/>
          </p:nvPr>
        </p:nvSpPr>
        <p:spPr/>
        <p:txBody>
          <a:bodyPr/>
          <a:lstStyle/>
          <a:p>
            <a:fld id="{EE033C13-F39A-AB48-B864-B3905C522796}" type="datetimeFigureOut">
              <a:rPr lang="en-US" smtClean="0"/>
              <a:t>5/2/19</a:t>
            </a:fld>
            <a:endParaRPr lang="en-US"/>
          </a:p>
        </p:txBody>
      </p:sp>
      <p:sp>
        <p:nvSpPr>
          <p:cNvPr id="5" name="Footer Placeholder 4">
            <a:extLst>
              <a:ext uri="{FF2B5EF4-FFF2-40B4-BE49-F238E27FC236}">
                <a16:creationId xmlns:a16="http://schemas.microsoft.com/office/drawing/2014/main" id="{D805BCC4-4747-8C42-88F0-71C30E3A7C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D2E88C-8F89-9C41-8621-00BBB91CB4FA}"/>
              </a:ext>
            </a:extLst>
          </p:cNvPr>
          <p:cNvSpPr>
            <a:spLocks noGrp="1"/>
          </p:cNvSpPr>
          <p:nvPr>
            <p:ph type="sldNum" sz="quarter" idx="12"/>
          </p:nvPr>
        </p:nvSpPr>
        <p:spPr/>
        <p:txBody>
          <a:bodyPr/>
          <a:lstStyle/>
          <a:p>
            <a:fld id="{F62C2234-F29F-7541-B4A5-D5376EB80016}" type="slidenum">
              <a:rPr lang="en-US" smtClean="0"/>
              <a:t>‹#›</a:t>
            </a:fld>
            <a:endParaRPr lang="en-US"/>
          </a:p>
        </p:txBody>
      </p:sp>
    </p:spTree>
    <p:extLst>
      <p:ext uri="{BB962C8B-B14F-4D97-AF65-F5344CB8AC3E}">
        <p14:creationId xmlns:p14="http://schemas.microsoft.com/office/powerpoint/2010/main" val="21229100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6B7B12C-5917-A440-ACFC-A0D0BEDB463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11A93D1-E882-6F44-A1DA-1D6F78A9550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2D116F-9303-3E4B-BB66-13A8E03609B1}"/>
              </a:ext>
            </a:extLst>
          </p:cNvPr>
          <p:cNvSpPr>
            <a:spLocks noGrp="1"/>
          </p:cNvSpPr>
          <p:nvPr>
            <p:ph type="dt" sz="half" idx="10"/>
          </p:nvPr>
        </p:nvSpPr>
        <p:spPr/>
        <p:txBody>
          <a:bodyPr/>
          <a:lstStyle/>
          <a:p>
            <a:fld id="{EE033C13-F39A-AB48-B864-B3905C522796}" type="datetimeFigureOut">
              <a:rPr lang="en-US" smtClean="0"/>
              <a:t>5/2/19</a:t>
            </a:fld>
            <a:endParaRPr lang="en-US"/>
          </a:p>
        </p:txBody>
      </p:sp>
      <p:sp>
        <p:nvSpPr>
          <p:cNvPr id="5" name="Footer Placeholder 4">
            <a:extLst>
              <a:ext uri="{FF2B5EF4-FFF2-40B4-BE49-F238E27FC236}">
                <a16:creationId xmlns:a16="http://schemas.microsoft.com/office/drawing/2014/main" id="{C12A3D86-30AF-CF47-9B2F-970E99614B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CBAB22-0920-4C41-9373-B04073DD8216}"/>
              </a:ext>
            </a:extLst>
          </p:cNvPr>
          <p:cNvSpPr>
            <a:spLocks noGrp="1"/>
          </p:cNvSpPr>
          <p:nvPr>
            <p:ph type="sldNum" sz="quarter" idx="12"/>
          </p:nvPr>
        </p:nvSpPr>
        <p:spPr/>
        <p:txBody>
          <a:bodyPr/>
          <a:lstStyle/>
          <a:p>
            <a:fld id="{F62C2234-F29F-7541-B4A5-D5376EB80016}" type="slidenum">
              <a:rPr lang="en-US" smtClean="0"/>
              <a:t>‹#›</a:t>
            </a:fld>
            <a:endParaRPr lang="en-US"/>
          </a:p>
        </p:txBody>
      </p:sp>
    </p:spTree>
    <p:extLst>
      <p:ext uri="{BB962C8B-B14F-4D97-AF65-F5344CB8AC3E}">
        <p14:creationId xmlns:p14="http://schemas.microsoft.com/office/powerpoint/2010/main" val="15271744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C015A-C24E-834B-B232-6210C19D5B5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BE0DD4D-D940-0443-B813-8A13619FD66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8BE570-C721-D946-904D-216672BEEE4F}"/>
              </a:ext>
            </a:extLst>
          </p:cNvPr>
          <p:cNvSpPr>
            <a:spLocks noGrp="1"/>
          </p:cNvSpPr>
          <p:nvPr>
            <p:ph type="dt" sz="half" idx="10"/>
          </p:nvPr>
        </p:nvSpPr>
        <p:spPr/>
        <p:txBody>
          <a:bodyPr/>
          <a:lstStyle/>
          <a:p>
            <a:fld id="{EE033C13-F39A-AB48-B864-B3905C522796}" type="datetimeFigureOut">
              <a:rPr lang="en-US" smtClean="0"/>
              <a:t>5/2/19</a:t>
            </a:fld>
            <a:endParaRPr lang="en-US"/>
          </a:p>
        </p:txBody>
      </p:sp>
      <p:sp>
        <p:nvSpPr>
          <p:cNvPr id="5" name="Footer Placeholder 4">
            <a:extLst>
              <a:ext uri="{FF2B5EF4-FFF2-40B4-BE49-F238E27FC236}">
                <a16:creationId xmlns:a16="http://schemas.microsoft.com/office/drawing/2014/main" id="{23B07114-0B3E-1C46-ABD6-0064E8296D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C96A6E-E259-1245-AE9D-C45DFF4F558C}"/>
              </a:ext>
            </a:extLst>
          </p:cNvPr>
          <p:cNvSpPr>
            <a:spLocks noGrp="1"/>
          </p:cNvSpPr>
          <p:nvPr>
            <p:ph type="sldNum" sz="quarter" idx="12"/>
          </p:nvPr>
        </p:nvSpPr>
        <p:spPr/>
        <p:txBody>
          <a:bodyPr/>
          <a:lstStyle/>
          <a:p>
            <a:fld id="{F62C2234-F29F-7541-B4A5-D5376EB80016}" type="slidenum">
              <a:rPr lang="en-US" smtClean="0"/>
              <a:t>‹#›</a:t>
            </a:fld>
            <a:endParaRPr lang="en-US"/>
          </a:p>
        </p:txBody>
      </p:sp>
    </p:spTree>
    <p:extLst>
      <p:ext uri="{BB962C8B-B14F-4D97-AF65-F5344CB8AC3E}">
        <p14:creationId xmlns:p14="http://schemas.microsoft.com/office/powerpoint/2010/main" val="39862709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65C4B-EEB5-2C48-849F-E488C93E042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CC38C9D-88FF-9F46-9835-95FA939157A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E3D717A-94C6-6B44-B830-6D27F4121949}"/>
              </a:ext>
            </a:extLst>
          </p:cNvPr>
          <p:cNvSpPr>
            <a:spLocks noGrp="1"/>
          </p:cNvSpPr>
          <p:nvPr>
            <p:ph type="dt" sz="half" idx="10"/>
          </p:nvPr>
        </p:nvSpPr>
        <p:spPr/>
        <p:txBody>
          <a:bodyPr/>
          <a:lstStyle/>
          <a:p>
            <a:fld id="{EE033C13-F39A-AB48-B864-B3905C522796}" type="datetimeFigureOut">
              <a:rPr lang="en-US" smtClean="0"/>
              <a:t>5/2/19</a:t>
            </a:fld>
            <a:endParaRPr lang="en-US"/>
          </a:p>
        </p:txBody>
      </p:sp>
      <p:sp>
        <p:nvSpPr>
          <p:cNvPr id="5" name="Footer Placeholder 4">
            <a:extLst>
              <a:ext uri="{FF2B5EF4-FFF2-40B4-BE49-F238E27FC236}">
                <a16:creationId xmlns:a16="http://schemas.microsoft.com/office/drawing/2014/main" id="{663D8A41-E05D-3843-9531-E7E66EFE1B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7B4CC1-E79A-314B-8DB5-8F2A31E04BA7}"/>
              </a:ext>
            </a:extLst>
          </p:cNvPr>
          <p:cNvSpPr>
            <a:spLocks noGrp="1"/>
          </p:cNvSpPr>
          <p:nvPr>
            <p:ph type="sldNum" sz="quarter" idx="12"/>
          </p:nvPr>
        </p:nvSpPr>
        <p:spPr/>
        <p:txBody>
          <a:bodyPr/>
          <a:lstStyle/>
          <a:p>
            <a:fld id="{F62C2234-F29F-7541-B4A5-D5376EB80016}" type="slidenum">
              <a:rPr lang="en-US" smtClean="0"/>
              <a:t>‹#›</a:t>
            </a:fld>
            <a:endParaRPr lang="en-US"/>
          </a:p>
        </p:txBody>
      </p:sp>
    </p:spTree>
    <p:extLst>
      <p:ext uri="{BB962C8B-B14F-4D97-AF65-F5344CB8AC3E}">
        <p14:creationId xmlns:p14="http://schemas.microsoft.com/office/powerpoint/2010/main" val="32157666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26573-7619-5141-BD61-3CDB5FF798A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25522A7-AB34-9141-9651-D4CA5B86D58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64B355A-C2D0-7A42-97FB-89E5E1C51C1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5C0080B-3D02-214F-A1DD-1C61B8A625AA}"/>
              </a:ext>
            </a:extLst>
          </p:cNvPr>
          <p:cNvSpPr>
            <a:spLocks noGrp="1"/>
          </p:cNvSpPr>
          <p:nvPr>
            <p:ph type="dt" sz="half" idx="10"/>
          </p:nvPr>
        </p:nvSpPr>
        <p:spPr/>
        <p:txBody>
          <a:bodyPr/>
          <a:lstStyle/>
          <a:p>
            <a:fld id="{EE033C13-F39A-AB48-B864-B3905C522796}" type="datetimeFigureOut">
              <a:rPr lang="en-US" smtClean="0"/>
              <a:t>5/2/19</a:t>
            </a:fld>
            <a:endParaRPr lang="en-US"/>
          </a:p>
        </p:txBody>
      </p:sp>
      <p:sp>
        <p:nvSpPr>
          <p:cNvPr id="6" name="Footer Placeholder 5">
            <a:extLst>
              <a:ext uri="{FF2B5EF4-FFF2-40B4-BE49-F238E27FC236}">
                <a16:creationId xmlns:a16="http://schemas.microsoft.com/office/drawing/2014/main" id="{4FDD0DBC-6604-B648-AA9F-D6DE9C2B5C3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94EEB89-5BEF-7B48-AE41-D0E15C4D3458}"/>
              </a:ext>
            </a:extLst>
          </p:cNvPr>
          <p:cNvSpPr>
            <a:spLocks noGrp="1"/>
          </p:cNvSpPr>
          <p:nvPr>
            <p:ph type="sldNum" sz="quarter" idx="12"/>
          </p:nvPr>
        </p:nvSpPr>
        <p:spPr/>
        <p:txBody>
          <a:bodyPr/>
          <a:lstStyle/>
          <a:p>
            <a:fld id="{F62C2234-F29F-7541-B4A5-D5376EB80016}" type="slidenum">
              <a:rPr lang="en-US" smtClean="0"/>
              <a:t>‹#›</a:t>
            </a:fld>
            <a:endParaRPr lang="en-US"/>
          </a:p>
        </p:txBody>
      </p:sp>
    </p:spTree>
    <p:extLst>
      <p:ext uri="{BB962C8B-B14F-4D97-AF65-F5344CB8AC3E}">
        <p14:creationId xmlns:p14="http://schemas.microsoft.com/office/powerpoint/2010/main" val="21921156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818EA-79B4-CB41-8453-3DE3F86BCC9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29A0AE8-E08A-BF4D-90D1-CB2B7D20A61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0D55028-0577-E342-AB5D-3C80C3E9259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1FA8BD2-9A70-FC44-975A-4F07423588C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8D30E40-1656-5A4F-B21C-A68E53858B5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5693477-B682-1743-8966-69B3219C59FE}"/>
              </a:ext>
            </a:extLst>
          </p:cNvPr>
          <p:cNvSpPr>
            <a:spLocks noGrp="1"/>
          </p:cNvSpPr>
          <p:nvPr>
            <p:ph type="dt" sz="half" idx="10"/>
          </p:nvPr>
        </p:nvSpPr>
        <p:spPr/>
        <p:txBody>
          <a:bodyPr/>
          <a:lstStyle/>
          <a:p>
            <a:fld id="{EE033C13-F39A-AB48-B864-B3905C522796}" type="datetimeFigureOut">
              <a:rPr lang="en-US" smtClean="0"/>
              <a:t>5/2/19</a:t>
            </a:fld>
            <a:endParaRPr lang="en-US"/>
          </a:p>
        </p:txBody>
      </p:sp>
      <p:sp>
        <p:nvSpPr>
          <p:cNvPr id="8" name="Footer Placeholder 7">
            <a:extLst>
              <a:ext uri="{FF2B5EF4-FFF2-40B4-BE49-F238E27FC236}">
                <a16:creationId xmlns:a16="http://schemas.microsoft.com/office/drawing/2014/main" id="{AE8E424B-84AB-0A41-BD21-A18D30BB3CE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A5B35D4-AFC4-F544-9C7E-9B87665DD92A}"/>
              </a:ext>
            </a:extLst>
          </p:cNvPr>
          <p:cNvSpPr>
            <a:spLocks noGrp="1"/>
          </p:cNvSpPr>
          <p:nvPr>
            <p:ph type="sldNum" sz="quarter" idx="12"/>
          </p:nvPr>
        </p:nvSpPr>
        <p:spPr/>
        <p:txBody>
          <a:bodyPr/>
          <a:lstStyle/>
          <a:p>
            <a:fld id="{F62C2234-F29F-7541-B4A5-D5376EB80016}" type="slidenum">
              <a:rPr lang="en-US" smtClean="0"/>
              <a:t>‹#›</a:t>
            </a:fld>
            <a:endParaRPr lang="en-US"/>
          </a:p>
        </p:txBody>
      </p:sp>
    </p:spTree>
    <p:extLst>
      <p:ext uri="{BB962C8B-B14F-4D97-AF65-F5344CB8AC3E}">
        <p14:creationId xmlns:p14="http://schemas.microsoft.com/office/powerpoint/2010/main" val="37511096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1F020-5944-274B-92EE-8C4AA0B81A9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6C069C2-5C33-804C-BD15-9E2C27E94D00}"/>
              </a:ext>
            </a:extLst>
          </p:cNvPr>
          <p:cNvSpPr>
            <a:spLocks noGrp="1"/>
          </p:cNvSpPr>
          <p:nvPr>
            <p:ph type="dt" sz="half" idx="10"/>
          </p:nvPr>
        </p:nvSpPr>
        <p:spPr/>
        <p:txBody>
          <a:bodyPr/>
          <a:lstStyle/>
          <a:p>
            <a:fld id="{EE033C13-F39A-AB48-B864-B3905C522796}" type="datetimeFigureOut">
              <a:rPr lang="en-US" smtClean="0"/>
              <a:t>5/2/19</a:t>
            </a:fld>
            <a:endParaRPr lang="en-US"/>
          </a:p>
        </p:txBody>
      </p:sp>
      <p:sp>
        <p:nvSpPr>
          <p:cNvPr id="4" name="Footer Placeholder 3">
            <a:extLst>
              <a:ext uri="{FF2B5EF4-FFF2-40B4-BE49-F238E27FC236}">
                <a16:creationId xmlns:a16="http://schemas.microsoft.com/office/drawing/2014/main" id="{A1AA3488-7B27-0A4F-B097-E9DCE5ECD05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D421C2C-F650-A74A-B8C7-DB84B29DEC09}"/>
              </a:ext>
            </a:extLst>
          </p:cNvPr>
          <p:cNvSpPr>
            <a:spLocks noGrp="1"/>
          </p:cNvSpPr>
          <p:nvPr>
            <p:ph type="sldNum" sz="quarter" idx="12"/>
          </p:nvPr>
        </p:nvSpPr>
        <p:spPr/>
        <p:txBody>
          <a:bodyPr/>
          <a:lstStyle/>
          <a:p>
            <a:fld id="{F62C2234-F29F-7541-B4A5-D5376EB80016}" type="slidenum">
              <a:rPr lang="en-US" smtClean="0"/>
              <a:t>‹#›</a:t>
            </a:fld>
            <a:endParaRPr lang="en-US"/>
          </a:p>
        </p:txBody>
      </p:sp>
    </p:spTree>
    <p:extLst>
      <p:ext uri="{BB962C8B-B14F-4D97-AF65-F5344CB8AC3E}">
        <p14:creationId xmlns:p14="http://schemas.microsoft.com/office/powerpoint/2010/main" val="13385644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9172DA5-36AD-6844-8289-6DBEE58B73DB}"/>
              </a:ext>
            </a:extLst>
          </p:cNvPr>
          <p:cNvSpPr>
            <a:spLocks noGrp="1"/>
          </p:cNvSpPr>
          <p:nvPr>
            <p:ph type="dt" sz="half" idx="10"/>
          </p:nvPr>
        </p:nvSpPr>
        <p:spPr/>
        <p:txBody>
          <a:bodyPr/>
          <a:lstStyle/>
          <a:p>
            <a:fld id="{EE033C13-F39A-AB48-B864-B3905C522796}" type="datetimeFigureOut">
              <a:rPr lang="en-US" smtClean="0"/>
              <a:t>5/2/19</a:t>
            </a:fld>
            <a:endParaRPr lang="en-US"/>
          </a:p>
        </p:txBody>
      </p:sp>
      <p:sp>
        <p:nvSpPr>
          <p:cNvPr id="3" name="Footer Placeholder 2">
            <a:extLst>
              <a:ext uri="{FF2B5EF4-FFF2-40B4-BE49-F238E27FC236}">
                <a16:creationId xmlns:a16="http://schemas.microsoft.com/office/drawing/2014/main" id="{85F4EAA4-7567-894F-8BD8-A070DBA3D4A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014F4E1-3A26-F648-86C1-0B48F0335B44}"/>
              </a:ext>
            </a:extLst>
          </p:cNvPr>
          <p:cNvSpPr>
            <a:spLocks noGrp="1"/>
          </p:cNvSpPr>
          <p:nvPr>
            <p:ph type="sldNum" sz="quarter" idx="12"/>
          </p:nvPr>
        </p:nvSpPr>
        <p:spPr/>
        <p:txBody>
          <a:bodyPr/>
          <a:lstStyle/>
          <a:p>
            <a:fld id="{F62C2234-F29F-7541-B4A5-D5376EB80016}" type="slidenum">
              <a:rPr lang="en-US" smtClean="0"/>
              <a:t>‹#›</a:t>
            </a:fld>
            <a:endParaRPr lang="en-US"/>
          </a:p>
        </p:txBody>
      </p:sp>
    </p:spTree>
    <p:extLst>
      <p:ext uri="{BB962C8B-B14F-4D97-AF65-F5344CB8AC3E}">
        <p14:creationId xmlns:p14="http://schemas.microsoft.com/office/powerpoint/2010/main" val="38761004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4C24B-309A-CD4F-ADB3-A2E4B22832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F9B1469-A878-3F40-9CDA-C798C3A71FF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DEAA3A2-DE01-5541-B248-4B3A4B1A3B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5BCDCDE-838E-D346-BAD8-D029BBFD8BDE}"/>
              </a:ext>
            </a:extLst>
          </p:cNvPr>
          <p:cNvSpPr>
            <a:spLocks noGrp="1"/>
          </p:cNvSpPr>
          <p:nvPr>
            <p:ph type="dt" sz="half" idx="10"/>
          </p:nvPr>
        </p:nvSpPr>
        <p:spPr/>
        <p:txBody>
          <a:bodyPr/>
          <a:lstStyle/>
          <a:p>
            <a:fld id="{EE033C13-F39A-AB48-B864-B3905C522796}" type="datetimeFigureOut">
              <a:rPr lang="en-US" smtClean="0"/>
              <a:t>5/2/19</a:t>
            </a:fld>
            <a:endParaRPr lang="en-US"/>
          </a:p>
        </p:txBody>
      </p:sp>
      <p:sp>
        <p:nvSpPr>
          <p:cNvPr id="6" name="Footer Placeholder 5">
            <a:extLst>
              <a:ext uri="{FF2B5EF4-FFF2-40B4-BE49-F238E27FC236}">
                <a16:creationId xmlns:a16="http://schemas.microsoft.com/office/drawing/2014/main" id="{0BD6850A-D85B-A245-A5FE-26E0218F992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E35846-6374-9247-9FE4-35B7A3E22863}"/>
              </a:ext>
            </a:extLst>
          </p:cNvPr>
          <p:cNvSpPr>
            <a:spLocks noGrp="1"/>
          </p:cNvSpPr>
          <p:nvPr>
            <p:ph type="sldNum" sz="quarter" idx="12"/>
          </p:nvPr>
        </p:nvSpPr>
        <p:spPr/>
        <p:txBody>
          <a:bodyPr/>
          <a:lstStyle/>
          <a:p>
            <a:fld id="{F62C2234-F29F-7541-B4A5-D5376EB80016}" type="slidenum">
              <a:rPr lang="en-US" smtClean="0"/>
              <a:t>‹#›</a:t>
            </a:fld>
            <a:endParaRPr lang="en-US"/>
          </a:p>
        </p:txBody>
      </p:sp>
    </p:spTree>
    <p:extLst>
      <p:ext uri="{BB962C8B-B14F-4D97-AF65-F5344CB8AC3E}">
        <p14:creationId xmlns:p14="http://schemas.microsoft.com/office/powerpoint/2010/main" val="1069701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951D6-5C1A-7143-BCCF-4C127D7EDB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B9383EF-22A6-374E-9CB3-375282AB816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4F0D056-02A0-B147-BD5E-FF3F771072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8BF6C88-8A31-5E4B-80B8-FDD16AC77CA4}"/>
              </a:ext>
            </a:extLst>
          </p:cNvPr>
          <p:cNvSpPr>
            <a:spLocks noGrp="1"/>
          </p:cNvSpPr>
          <p:nvPr>
            <p:ph type="dt" sz="half" idx="10"/>
          </p:nvPr>
        </p:nvSpPr>
        <p:spPr/>
        <p:txBody>
          <a:bodyPr/>
          <a:lstStyle/>
          <a:p>
            <a:fld id="{EE033C13-F39A-AB48-B864-B3905C522796}" type="datetimeFigureOut">
              <a:rPr lang="en-US" smtClean="0"/>
              <a:t>5/2/19</a:t>
            </a:fld>
            <a:endParaRPr lang="en-US"/>
          </a:p>
        </p:txBody>
      </p:sp>
      <p:sp>
        <p:nvSpPr>
          <p:cNvPr id="6" name="Footer Placeholder 5">
            <a:extLst>
              <a:ext uri="{FF2B5EF4-FFF2-40B4-BE49-F238E27FC236}">
                <a16:creationId xmlns:a16="http://schemas.microsoft.com/office/drawing/2014/main" id="{7C72C83B-DC6E-3645-9F5A-439830062CB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9FD1AC-133A-8841-965F-40BE8F4A4BFC}"/>
              </a:ext>
            </a:extLst>
          </p:cNvPr>
          <p:cNvSpPr>
            <a:spLocks noGrp="1"/>
          </p:cNvSpPr>
          <p:nvPr>
            <p:ph type="sldNum" sz="quarter" idx="12"/>
          </p:nvPr>
        </p:nvSpPr>
        <p:spPr/>
        <p:txBody>
          <a:bodyPr/>
          <a:lstStyle/>
          <a:p>
            <a:fld id="{F62C2234-F29F-7541-B4A5-D5376EB80016}" type="slidenum">
              <a:rPr lang="en-US" smtClean="0"/>
              <a:t>‹#›</a:t>
            </a:fld>
            <a:endParaRPr lang="en-US"/>
          </a:p>
        </p:txBody>
      </p:sp>
    </p:spTree>
    <p:extLst>
      <p:ext uri="{BB962C8B-B14F-4D97-AF65-F5344CB8AC3E}">
        <p14:creationId xmlns:p14="http://schemas.microsoft.com/office/powerpoint/2010/main" val="31110303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231CF70-596B-1847-83B5-DE26AA2E7C6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A766502-DEEB-B848-9173-AE7EA44D5C4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8DCF36-402B-0D48-B854-2DD3A3C375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033C13-F39A-AB48-B864-B3905C522796}" type="datetimeFigureOut">
              <a:rPr lang="en-US" smtClean="0"/>
              <a:t>5/2/19</a:t>
            </a:fld>
            <a:endParaRPr lang="en-US"/>
          </a:p>
        </p:txBody>
      </p:sp>
      <p:sp>
        <p:nvSpPr>
          <p:cNvPr id="5" name="Footer Placeholder 4">
            <a:extLst>
              <a:ext uri="{FF2B5EF4-FFF2-40B4-BE49-F238E27FC236}">
                <a16:creationId xmlns:a16="http://schemas.microsoft.com/office/drawing/2014/main" id="{FF8D39F8-2B7B-FB47-BB44-1D247D3535A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B422AB2-36FF-DB40-9BB2-610416DE27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2C2234-F29F-7541-B4A5-D5376EB80016}" type="slidenum">
              <a:rPr lang="en-US" smtClean="0"/>
              <a:t>‹#›</a:t>
            </a:fld>
            <a:endParaRPr lang="en-US"/>
          </a:p>
        </p:txBody>
      </p:sp>
    </p:spTree>
    <p:extLst>
      <p:ext uri="{BB962C8B-B14F-4D97-AF65-F5344CB8AC3E}">
        <p14:creationId xmlns:p14="http://schemas.microsoft.com/office/powerpoint/2010/main" val="4510994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www.loc.gov/pictures/resource/fsa.8b29516/"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www.loc.gov/teachers/classroommaterials/primarysourcesets/new-deal/pdf/grandcanyon.pdf"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economics.mit.edu/files/11620" TargetMode="External"/><Relationship Id="rId2" Type="http://schemas.openxmlformats.org/officeDocument/2006/relationships/hyperlink" Target="https://lccn.loc.gov/2017878542" TargetMode="Externa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hyperlink" Target="https://www.globalgreens.org/statements/planetary-greens-rio-1992"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www.jill2016.com/greennewdeal"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diversityinclusion.wustl.edu/environmental-justice/" TargetMode="External"/><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comments" Target="../comments/commen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2" Type="http://schemas.openxmlformats.org/officeDocument/2006/relationships/hyperlink" Target="https://www.cnbc.com/2019/03/28/green-new-deal-died-senate-2020-presidential-elections.html"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ipcc.ch/site/assets/uploads/sites/2/2018/07/sr15_headline_statements.pdf" TargetMode="External"/><Relationship Id="rId2" Type="http://schemas.openxmlformats.org/officeDocument/2006/relationships/hyperlink" Target="https://www.ipcc.ch/sr15/graphics/#cid_603" TargetMode="Externa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3B6A2-C53C-5B47-9E76-EEB0A02F8188}"/>
              </a:ext>
            </a:extLst>
          </p:cNvPr>
          <p:cNvSpPr>
            <a:spLocks noGrp="1"/>
          </p:cNvSpPr>
          <p:nvPr>
            <p:ph type="ctrTitle"/>
          </p:nvPr>
        </p:nvSpPr>
        <p:spPr/>
        <p:txBody>
          <a:bodyPr/>
          <a:lstStyle/>
          <a:p>
            <a:r>
              <a:rPr lang="en-US" dirty="0">
                <a:latin typeface="Rockwell" panose="02060603020205020403" pitchFamily="18" charset="77"/>
              </a:rPr>
              <a:t>The Green New Deal: </a:t>
            </a:r>
          </a:p>
        </p:txBody>
      </p:sp>
      <p:sp>
        <p:nvSpPr>
          <p:cNvPr id="3" name="Subtitle 2">
            <a:extLst>
              <a:ext uri="{FF2B5EF4-FFF2-40B4-BE49-F238E27FC236}">
                <a16:creationId xmlns:a16="http://schemas.microsoft.com/office/drawing/2014/main" id="{1E710B3E-467B-F846-A9A8-A51EC2649BC6}"/>
              </a:ext>
            </a:extLst>
          </p:cNvPr>
          <p:cNvSpPr>
            <a:spLocks noGrp="1"/>
          </p:cNvSpPr>
          <p:nvPr>
            <p:ph type="subTitle" idx="1"/>
          </p:nvPr>
        </p:nvSpPr>
        <p:spPr/>
        <p:txBody>
          <a:bodyPr/>
          <a:lstStyle/>
          <a:p>
            <a:r>
              <a:rPr lang="en-US" dirty="0">
                <a:latin typeface="Rockwell" panose="02060603020205020403" pitchFamily="18" charset="77"/>
              </a:rPr>
              <a:t>Colleen Golja </a:t>
            </a:r>
          </a:p>
        </p:txBody>
      </p:sp>
      <p:sp>
        <p:nvSpPr>
          <p:cNvPr id="4" name="Rectangle 3">
            <a:extLst>
              <a:ext uri="{FF2B5EF4-FFF2-40B4-BE49-F238E27FC236}">
                <a16:creationId xmlns:a16="http://schemas.microsoft.com/office/drawing/2014/main" id="{6077ADA3-4920-CF4C-BF4C-F7FF25664C66}"/>
              </a:ext>
            </a:extLst>
          </p:cNvPr>
          <p:cNvSpPr/>
          <p:nvPr/>
        </p:nvSpPr>
        <p:spPr>
          <a:xfrm>
            <a:off x="0" y="0"/>
            <a:ext cx="12192000" cy="58461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4460D7A7-3373-D34C-ABB4-C8CC1A5FBB10}"/>
              </a:ext>
            </a:extLst>
          </p:cNvPr>
          <p:cNvSpPr/>
          <p:nvPr/>
        </p:nvSpPr>
        <p:spPr>
          <a:xfrm>
            <a:off x="0" y="6273384"/>
            <a:ext cx="12192000" cy="58461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118881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17E770D-CB25-934D-8723-253B5842E8C1}"/>
              </a:ext>
            </a:extLst>
          </p:cNvPr>
          <p:cNvPicPr>
            <a:picLocks noChangeAspect="1"/>
          </p:cNvPicPr>
          <p:nvPr/>
        </p:nvPicPr>
        <p:blipFill>
          <a:blip r:embed="rId3"/>
          <a:stretch>
            <a:fillRect/>
          </a:stretch>
        </p:blipFill>
        <p:spPr>
          <a:xfrm>
            <a:off x="3420980" y="945445"/>
            <a:ext cx="4692816" cy="5822398"/>
          </a:xfrm>
          <a:prstGeom prst="rect">
            <a:avLst/>
          </a:prstGeom>
        </p:spPr>
      </p:pic>
      <p:sp>
        <p:nvSpPr>
          <p:cNvPr id="6" name="TextBox 5">
            <a:extLst>
              <a:ext uri="{FF2B5EF4-FFF2-40B4-BE49-F238E27FC236}">
                <a16:creationId xmlns:a16="http://schemas.microsoft.com/office/drawing/2014/main" id="{E8DF0170-E269-0F40-83FE-A506C53C83D1}"/>
              </a:ext>
            </a:extLst>
          </p:cNvPr>
          <p:cNvSpPr txBox="1"/>
          <p:nvPr/>
        </p:nvSpPr>
        <p:spPr>
          <a:xfrm>
            <a:off x="8771021" y="6497051"/>
            <a:ext cx="3320716" cy="246221"/>
          </a:xfrm>
          <a:prstGeom prst="rect">
            <a:avLst/>
          </a:prstGeom>
          <a:noFill/>
        </p:spPr>
        <p:txBody>
          <a:bodyPr wrap="square" rtlCol="0">
            <a:spAutoFit/>
          </a:bodyPr>
          <a:lstStyle/>
          <a:p>
            <a:r>
              <a:rPr lang="en-US" sz="1000" dirty="0">
                <a:hlinkClick r:id="rId4"/>
              </a:rPr>
              <a:t>http://www.loc.gov/pictures/resource/fsa.8b29516/</a:t>
            </a:r>
            <a:endParaRPr lang="en-US" sz="1000" dirty="0"/>
          </a:p>
        </p:txBody>
      </p:sp>
      <p:sp>
        <p:nvSpPr>
          <p:cNvPr id="7" name="Rectangle 6">
            <a:extLst>
              <a:ext uri="{FF2B5EF4-FFF2-40B4-BE49-F238E27FC236}">
                <a16:creationId xmlns:a16="http://schemas.microsoft.com/office/drawing/2014/main" id="{45C7C091-BA12-E54D-BA6C-4D7B6AFCD46F}"/>
              </a:ext>
            </a:extLst>
          </p:cNvPr>
          <p:cNvSpPr/>
          <p:nvPr/>
        </p:nvSpPr>
        <p:spPr>
          <a:xfrm>
            <a:off x="0" y="0"/>
            <a:ext cx="12192000" cy="913318"/>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dirty="0">
                <a:latin typeface="Rockwell" panose="02060603020205020403" pitchFamily="18" charset="77"/>
              </a:rPr>
              <a:t>              </a:t>
            </a:r>
            <a:r>
              <a:rPr lang="en-US" sz="3500" dirty="0">
                <a:latin typeface="Rockwell" panose="02060603020205020403" pitchFamily="18" charset="77"/>
              </a:rPr>
              <a:t>1929: Stock Market Crash ( The Great Depression) </a:t>
            </a:r>
          </a:p>
        </p:txBody>
      </p:sp>
    </p:spTree>
    <p:extLst>
      <p:ext uri="{BB962C8B-B14F-4D97-AF65-F5344CB8AC3E}">
        <p14:creationId xmlns:p14="http://schemas.microsoft.com/office/powerpoint/2010/main" val="37957100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5F00E03F-506B-4047-941D-5F66F1FFB3C8}"/>
              </a:ext>
            </a:extLst>
          </p:cNvPr>
          <p:cNvPicPr>
            <a:picLocks noGrp="1" noChangeAspect="1"/>
          </p:cNvPicPr>
          <p:nvPr>
            <p:ph idx="1"/>
          </p:nvPr>
        </p:nvPicPr>
        <p:blipFill>
          <a:blip r:embed="rId3"/>
          <a:stretch>
            <a:fillRect/>
          </a:stretch>
        </p:blipFill>
        <p:spPr>
          <a:xfrm>
            <a:off x="1071845" y="1082842"/>
            <a:ext cx="4022681" cy="5491990"/>
          </a:xfrm>
        </p:spPr>
      </p:pic>
      <p:sp>
        <p:nvSpPr>
          <p:cNvPr id="11" name="TextBox 10">
            <a:extLst>
              <a:ext uri="{FF2B5EF4-FFF2-40B4-BE49-F238E27FC236}">
                <a16:creationId xmlns:a16="http://schemas.microsoft.com/office/drawing/2014/main" id="{5B2AAD77-14F0-9C4F-8BE0-A5235DE98185}"/>
              </a:ext>
            </a:extLst>
          </p:cNvPr>
          <p:cNvSpPr txBox="1"/>
          <p:nvPr/>
        </p:nvSpPr>
        <p:spPr>
          <a:xfrm>
            <a:off x="121104" y="6574832"/>
            <a:ext cx="5570621" cy="246221"/>
          </a:xfrm>
          <a:prstGeom prst="rect">
            <a:avLst/>
          </a:prstGeom>
          <a:noFill/>
        </p:spPr>
        <p:txBody>
          <a:bodyPr wrap="square" rtlCol="0">
            <a:spAutoFit/>
          </a:bodyPr>
          <a:lstStyle/>
          <a:p>
            <a:r>
              <a:rPr lang="en-US" sz="1000" dirty="0">
                <a:hlinkClick r:id="rId4"/>
              </a:rPr>
              <a:t>http://www.loc.gov/teachers/classroommaterials/primarysourcesets/new-deal/pdf/grandcanyon.pdf</a:t>
            </a:r>
            <a:endParaRPr lang="en-US" sz="1000" dirty="0"/>
          </a:p>
        </p:txBody>
      </p:sp>
      <p:sp>
        <p:nvSpPr>
          <p:cNvPr id="12" name="Rectangle 11">
            <a:extLst>
              <a:ext uri="{FF2B5EF4-FFF2-40B4-BE49-F238E27FC236}">
                <a16:creationId xmlns:a16="http://schemas.microsoft.com/office/drawing/2014/main" id="{2723BD6B-3154-6A4D-ABC5-541E06E6C5DD}"/>
              </a:ext>
            </a:extLst>
          </p:cNvPr>
          <p:cNvSpPr/>
          <p:nvPr/>
        </p:nvSpPr>
        <p:spPr>
          <a:xfrm>
            <a:off x="5937585" y="456659"/>
            <a:ext cx="6254415" cy="6401341"/>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latin typeface="Rockwell" panose="02060603020205020403" pitchFamily="18" charset="77"/>
              </a:rPr>
              <a:t>Tennessee Valley Authority Act</a:t>
            </a:r>
            <a:r>
              <a:rPr lang="en-US" sz="2000" dirty="0">
                <a:latin typeface="Rockwell" panose="02060603020205020403" pitchFamily="18" charset="77"/>
              </a:rPr>
              <a:t>: allow federal gov’t to build dams along Ten. River </a:t>
            </a:r>
          </a:p>
          <a:p>
            <a:endParaRPr lang="en-US" sz="2000" dirty="0">
              <a:latin typeface="Rockwell" panose="02060603020205020403" pitchFamily="18" charset="77"/>
            </a:endParaRPr>
          </a:p>
          <a:p>
            <a:r>
              <a:rPr lang="en-US" sz="2000" b="1" dirty="0">
                <a:latin typeface="Rockwell" panose="02060603020205020403" pitchFamily="18" charset="77"/>
              </a:rPr>
              <a:t>Agricultural Adjustment Act: </a:t>
            </a:r>
            <a:r>
              <a:rPr lang="en-US" sz="2000" dirty="0">
                <a:latin typeface="Rockwell" panose="02060603020205020403" pitchFamily="18" charset="77"/>
              </a:rPr>
              <a:t>Paid farmers to stop producing surplus goods</a:t>
            </a:r>
          </a:p>
          <a:p>
            <a:endParaRPr lang="en-US" sz="2000" dirty="0">
              <a:latin typeface="Rockwell" panose="02060603020205020403" pitchFamily="18" charset="77"/>
            </a:endParaRPr>
          </a:p>
          <a:p>
            <a:r>
              <a:rPr lang="en-US" sz="2000" b="1" dirty="0">
                <a:latin typeface="Rockwell" panose="02060603020205020403" pitchFamily="18" charset="77"/>
              </a:rPr>
              <a:t>Public Works Administration</a:t>
            </a:r>
          </a:p>
          <a:p>
            <a:endParaRPr lang="en-US" sz="2000" b="1" dirty="0">
              <a:latin typeface="Rockwell" panose="02060603020205020403" pitchFamily="18" charset="77"/>
            </a:endParaRPr>
          </a:p>
          <a:p>
            <a:r>
              <a:rPr lang="en-US" sz="2000" b="1" dirty="0">
                <a:latin typeface="Rockwell" panose="02060603020205020403" pitchFamily="18" charset="77"/>
              </a:rPr>
              <a:t>Works Progress Administration: </a:t>
            </a:r>
            <a:r>
              <a:rPr lang="en-US" sz="2000" dirty="0">
                <a:latin typeface="Rockwell" panose="02060603020205020403" pitchFamily="18" charset="77"/>
              </a:rPr>
              <a:t>focused on public infrastructure</a:t>
            </a:r>
            <a:endParaRPr lang="en-US" sz="2000" b="1" dirty="0">
              <a:latin typeface="Rockwell" panose="02060603020205020403" pitchFamily="18" charset="77"/>
            </a:endParaRPr>
          </a:p>
          <a:p>
            <a:br>
              <a:rPr lang="en-US" sz="2000" dirty="0">
                <a:latin typeface="Rockwell" panose="02060603020205020403" pitchFamily="18" charset="77"/>
              </a:rPr>
            </a:br>
            <a:r>
              <a:rPr lang="en-US" sz="2000" b="1" dirty="0">
                <a:latin typeface="Rockwell" panose="02060603020205020403" pitchFamily="18" charset="77"/>
              </a:rPr>
              <a:t>Civilian Conservation Corps</a:t>
            </a:r>
          </a:p>
        </p:txBody>
      </p:sp>
      <p:sp>
        <p:nvSpPr>
          <p:cNvPr id="6" name="Rectangle 5">
            <a:extLst>
              <a:ext uri="{FF2B5EF4-FFF2-40B4-BE49-F238E27FC236}">
                <a16:creationId xmlns:a16="http://schemas.microsoft.com/office/drawing/2014/main" id="{2BDFBEDC-CFA5-764B-BDE1-891D7D6DC8F7}"/>
              </a:ext>
            </a:extLst>
          </p:cNvPr>
          <p:cNvSpPr/>
          <p:nvPr/>
        </p:nvSpPr>
        <p:spPr>
          <a:xfrm>
            <a:off x="0" y="0"/>
            <a:ext cx="12192000" cy="913318"/>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500" dirty="0">
                <a:latin typeface="Rockwell" panose="02060603020205020403" pitchFamily="18" charset="77"/>
              </a:rPr>
              <a:t>1933-1941: New Deal Era</a:t>
            </a:r>
          </a:p>
        </p:txBody>
      </p:sp>
    </p:spTree>
    <p:extLst>
      <p:ext uri="{BB962C8B-B14F-4D97-AF65-F5344CB8AC3E}">
        <p14:creationId xmlns:p14="http://schemas.microsoft.com/office/powerpoint/2010/main" val="7206221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715A130-F10E-354B-A1AA-5E341F863FE3}"/>
              </a:ext>
            </a:extLst>
          </p:cNvPr>
          <p:cNvSpPr/>
          <p:nvPr/>
        </p:nvSpPr>
        <p:spPr>
          <a:xfrm>
            <a:off x="157083" y="5845057"/>
            <a:ext cx="3449068" cy="1077218"/>
          </a:xfrm>
          <a:prstGeom prst="rect">
            <a:avLst/>
          </a:prstGeom>
        </p:spPr>
        <p:txBody>
          <a:bodyPr wrap="square">
            <a:spAutoFit/>
          </a:bodyPr>
          <a:lstStyle/>
          <a:p>
            <a:r>
              <a:rPr lang="en-US" sz="800" u="sng" dirty="0">
                <a:solidFill>
                  <a:srgbClr val="00618E"/>
                </a:solidFill>
                <a:latin typeface="Open Sans"/>
                <a:hlinkClick r:id="rId2"/>
              </a:rPr>
              <a:t>https://lccn.loc.gov/2017878542</a:t>
            </a:r>
            <a:endParaRPr lang="en-US" sz="800" u="sng" dirty="0">
              <a:solidFill>
                <a:srgbClr val="00618E"/>
              </a:solidFill>
              <a:latin typeface="Open Sans"/>
            </a:endParaRPr>
          </a:p>
          <a:p>
            <a:endParaRPr lang="en-US" sz="800" dirty="0"/>
          </a:p>
          <a:p>
            <a:r>
              <a:rPr lang="en-US" sz="800" dirty="0"/>
              <a:t>Robert </a:t>
            </a:r>
            <a:r>
              <a:rPr lang="en-US" sz="800" dirty="0" err="1"/>
              <a:t>Braucher</a:t>
            </a:r>
            <a:r>
              <a:rPr lang="en-US" sz="800" dirty="0"/>
              <a:t> and Covington Hardee</a:t>
            </a:r>
          </a:p>
          <a:p>
            <a:r>
              <a:rPr lang="en-US" sz="800" i="1" dirty="0"/>
              <a:t>Stanford Law Review</a:t>
            </a:r>
            <a:endParaRPr lang="en-US" sz="800" dirty="0"/>
          </a:p>
          <a:p>
            <a:r>
              <a:rPr lang="en-US" sz="800" dirty="0"/>
              <a:t>Vol. 5, No. 1 (Dec., 1952), pp. 4-29</a:t>
            </a:r>
          </a:p>
          <a:p>
            <a:endParaRPr lang="en-US" sz="800" dirty="0"/>
          </a:p>
          <a:p>
            <a:r>
              <a:rPr lang="en-US" sz="800" dirty="0">
                <a:hlinkClick r:id="rId3"/>
              </a:rPr>
              <a:t>https://economics.mit.edu/files/11620</a:t>
            </a:r>
            <a:endParaRPr lang="en-US" sz="800" dirty="0"/>
          </a:p>
          <a:p>
            <a:endParaRPr lang="en-US" sz="800" dirty="0"/>
          </a:p>
        </p:txBody>
      </p:sp>
      <p:pic>
        <p:nvPicPr>
          <p:cNvPr id="6" name="Picture 5">
            <a:extLst>
              <a:ext uri="{FF2B5EF4-FFF2-40B4-BE49-F238E27FC236}">
                <a16:creationId xmlns:a16="http://schemas.microsoft.com/office/drawing/2014/main" id="{CCCA259F-7847-4648-8105-8D2C52AFC629}"/>
              </a:ext>
            </a:extLst>
          </p:cNvPr>
          <p:cNvPicPr>
            <a:picLocks noChangeAspect="1"/>
          </p:cNvPicPr>
          <p:nvPr/>
        </p:nvPicPr>
        <p:blipFill>
          <a:blip r:embed="rId4"/>
          <a:stretch>
            <a:fillRect/>
          </a:stretch>
        </p:blipFill>
        <p:spPr>
          <a:xfrm>
            <a:off x="157083" y="1012940"/>
            <a:ext cx="6030247" cy="4832119"/>
          </a:xfrm>
          <a:prstGeom prst="rect">
            <a:avLst/>
          </a:prstGeom>
        </p:spPr>
      </p:pic>
      <p:sp>
        <p:nvSpPr>
          <p:cNvPr id="7" name="Rectangle 6">
            <a:extLst>
              <a:ext uri="{FF2B5EF4-FFF2-40B4-BE49-F238E27FC236}">
                <a16:creationId xmlns:a16="http://schemas.microsoft.com/office/drawing/2014/main" id="{1EAFB279-98BD-7E44-BD0B-0C370AFB34C2}"/>
              </a:ext>
            </a:extLst>
          </p:cNvPr>
          <p:cNvSpPr/>
          <p:nvPr/>
        </p:nvSpPr>
        <p:spPr>
          <a:xfrm>
            <a:off x="7936832" y="0"/>
            <a:ext cx="4255168" cy="6857999"/>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latin typeface="Rockwell" panose="02060603020205020403" pitchFamily="18" charset="77"/>
              </a:rPr>
              <a:t>Cost-Plus Contract Agreements </a:t>
            </a:r>
          </a:p>
          <a:p>
            <a:endParaRPr lang="en-US" sz="2000" dirty="0">
              <a:latin typeface="Rockwell" panose="02060603020205020403" pitchFamily="18" charset="77"/>
            </a:endParaRPr>
          </a:p>
          <a:p>
            <a:r>
              <a:rPr lang="en-US" sz="2000" dirty="0">
                <a:latin typeface="Rockwell" panose="02060603020205020403" pitchFamily="18" charset="77"/>
              </a:rPr>
              <a:t>Domestic Auto Production stops</a:t>
            </a:r>
          </a:p>
          <a:p>
            <a:endParaRPr lang="en-US" sz="2000" dirty="0">
              <a:latin typeface="Rockwell" panose="02060603020205020403" pitchFamily="18" charset="77"/>
            </a:endParaRPr>
          </a:p>
          <a:p>
            <a:r>
              <a:rPr lang="en-US" sz="2000" dirty="0">
                <a:latin typeface="Rockwell" panose="02060603020205020403" pitchFamily="18" charset="77"/>
              </a:rPr>
              <a:t>U.S. becomes top industrial producer</a:t>
            </a:r>
          </a:p>
          <a:p>
            <a:endParaRPr lang="en-US" sz="2000" dirty="0">
              <a:latin typeface="Rockwell" panose="02060603020205020403" pitchFamily="18" charset="77"/>
            </a:endParaRPr>
          </a:p>
          <a:p>
            <a:r>
              <a:rPr lang="en-US" sz="2000" dirty="0">
                <a:latin typeface="Rockwell" panose="02060603020205020403" pitchFamily="18" charset="77"/>
              </a:rPr>
              <a:t>Changes in Labor Force </a:t>
            </a:r>
          </a:p>
        </p:txBody>
      </p:sp>
      <p:pic>
        <p:nvPicPr>
          <p:cNvPr id="9" name="Picture 8">
            <a:extLst>
              <a:ext uri="{FF2B5EF4-FFF2-40B4-BE49-F238E27FC236}">
                <a16:creationId xmlns:a16="http://schemas.microsoft.com/office/drawing/2014/main" id="{97025B12-C34F-0743-A408-5920D38F7664}"/>
              </a:ext>
            </a:extLst>
          </p:cNvPr>
          <p:cNvPicPr>
            <a:picLocks noChangeAspect="1"/>
          </p:cNvPicPr>
          <p:nvPr/>
        </p:nvPicPr>
        <p:blipFill>
          <a:blip r:embed="rId5"/>
          <a:stretch>
            <a:fillRect/>
          </a:stretch>
        </p:blipFill>
        <p:spPr>
          <a:xfrm>
            <a:off x="0" y="913318"/>
            <a:ext cx="7936832" cy="5031364"/>
          </a:xfrm>
          <a:prstGeom prst="rect">
            <a:avLst/>
          </a:prstGeom>
        </p:spPr>
      </p:pic>
      <p:sp>
        <p:nvSpPr>
          <p:cNvPr id="8" name="Rectangle 7">
            <a:extLst>
              <a:ext uri="{FF2B5EF4-FFF2-40B4-BE49-F238E27FC236}">
                <a16:creationId xmlns:a16="http://schemas.microsoft.com/office/drawing/2014/main" id="{BE6D798D-8980-FC4A-BD4A-26861099621A}"/>
              </a:ext>
            </a:extLst>
          </p:cNvPr>
          <p:cNvSpPr/>
          <p:nvPr/>
        </p:nvSpPr>
        <p:spPr>
          <a:xfrm>
            <a:off x="0" y="0"/>
            <a:ext cx="12192000" cy="913318"/>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500" dirty="0">
                <a:latin typeface="Rockwell" panose="02060603020205020403" pitchFamily="18" charset="77"/>
              </a:rPr>
              <a:t>World War II Mobilization </a:t>
            </a:r>
          </a:p>
        </p:txBody>
      </p:sp>
    </p:spTree>
    <p:extLst>
      <p:ext uri="{BB962C8B-B14F-4D97-AF65-F5344CB8AC3E}">
        <p14:creationId xmlns:p14="http://schemas.microsoft.com/office/powerpoint/2010/main" val="4079564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7659B78-2790-3348-A685-EE3E8CAD0831}"/>
              </a:ext>
            </a:extLst>
          </p:cNvPr>
          <p:cNvSpPr txBox="1"/>
          <p:nvPr/>
        </p:nvSpPr>
        <p:spPr>
          <a:xfrm>
            <a:off x="469013" y="4919008"/>
            <a:ext cx="11140199" cy="1938992"/>
          </a:xfrm>
          <a:prstGeom prst="rect">
            <a:avLst/>
          </a:prstGeom>
          <a:noFill/>
        </p:spPr>
        <p:txBody>
          <a:bodyPr wrap="square" rtlCol="0">
            <a:spAutoFit/>
          </a:bodyPr>
          <a:lstStyle/>
          <a:p>
            <a:endParaRPr lang="en-US" sz="2000" dirty="0">
              <a:latin typeface="Rockwell" panose="02060603020205020403" pitchFamily="18" charset="77"/>
            </a:endParaRPr>
          </a:p>
          <a:p>
            <a:endParaRPr lang="en-US" sz="2000" dirty="0">
              <a:latin typeface="Rockwell" panose="02060603020205020403" pitchFamily="18" charset="77"/>
            </a:endParaRPr>
          </a:p>
          <a:p>
            <a:r>
              <a:rPr lang="en-US" sz="2000" b="1" dirty="0">
                <a:latin typeface="Rockwell" panose="02060603020205020403" pitchFamily="18" charset="77"/>
              </a:rPr>
              <a:t>2019:</a:t>
            </a:r>
            <a:r>
              <a:rPr lang="en-US" sz="2000" dirty="0">
                <a:latin typeface="Rockwell" panose="02060603020205020403" pitchFamily="18" charset="77"/>
              </a:rPr>
              <a:t> 	          Current efforts are focused on creating a House Select Committee to draft a bill </a:t>
            </a:r>
          </a:p>
          <a:p>
            <a:endParaRPr lang="en-US" sz="2000" dirty="0">
              <a:latin typeface="Rockwell" panose="02060603020205020403" pitchFamily="18" charset="77"/>
            </a:endParaRPr>
          </a:p>
          <a:p>
            <a:endParaRPr lang="en-US" sz="2000" dirty="0">
              <a:latin typeface="Rockwell" panose="02060603020205020403" pitchFamily="18" charset="77"/>
            </a:endParaRPr>
          </a:p>
          <a:p>
            <a:endParaRPr lang="en-US" sz="2000" dirty="0">
              <a:latin typeface="Rockwell" panose="02060603020205020403" pitchFamily="18" charset="77"/>
            </a:endParaRPr>
          </a:p>
        </p:txBody>
      </p:sp>
      <p:sp>
        <p:nvSpPr>
          <p:cNvPr id="5" name="TextBox 4">
            <a:extLst>
              <a:ext uri="{FF2B5EF4-FFF2-40B4-BE49-F238E27FC236}">
                <a16:creationId xmlns:a16="http://schemas.microsoft.com/office/drawing/2014/main" id="{91156A04-EBAC-864A-A56F-2EDE323A42CF}"/>
              </a:ext>
            </a:extLst>
          </p:cNvPr>
          <p:cNvSpPr txBox="1"/>
          <p:nvPr/>
        </p:nvSpPr>
        <p:spPr>
          <a:xfrm>
            <a:off x="8287266" y="6492875"/>
            <a:ext cx="3904734" cy="246221"/>
          </a:xfrm>
          <a:prstGeom prst="rect">
            <a:avLst/>
          </a:prstGeom>
          <a:noFill/>
        </p:spPr>
        <p:txBody>
          <a:bodyPr wrap="square" rtlCol="0">
            <a:spAutoFit/>
          </a:bodyPr>
          <a:lstStyle/>
          <a:p>
            <a:r>
              <a:rPr lang="en-US" sz="1000" dirty="0">
                <a:hlinkClick r:id="rId3"/>
              </a:rPr>
              <a:t>https://www.globalgreens.org/statements/planetary-greens-rio-1992</a:t>
            </a:r>
            <a:endParaRPr lang="en-US" sz="1000" dirty="0"/>
          </a:p>
        </p:txBody>
      </p:sp>
      <p:sp>
        <p:nvSpPr>
          <p:cNvPr id="6" name="Rectangle 5">
            <a:extLst>
              <a:ext uri="{FF2B5EF4-FFF2-40B4-BE49-F238E27FC236}">
                <a16:creationId xmlns:a16="http://schemas.microsoft.com/office/drawing/2014/main" id="{B5149685-4A60-8B42-8660-F589149C1C94}"/>
              </a:ext>
            </a:extLst>
          </p:cNvPr>
          <p:cNvSpPr/>
          <p:nvPr/>
        </p:nvSpPr>
        <p:spPr>
          <a:xfrm>
            <a:off x="0" y="0"/>
            <a:ext cx="12192000" cy="913318"/>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dirty="0">
                <a:latin typeface="Rockwell" panose="02060603020205020403" pitchFamily="18" charset="77"/>
              </a:rPr>
              <a:t>              </a:t>
            </a:r>
            <a:r>
              <a:rPr lang="en-US" sz="3500" dirty="0">
                <a:latin typeface="Rockwell" panose="02060603020205020403" pitchFamily="18" charset="77"/>
              </a:rPr>
              <a:t>Early ”Green New Deals” </a:t>
            </a:r>
          </a:p>
        </p:txBody>
      </p:sp>
      <p:sp>
        <p:nvSpPr>
          <p:cNvPr id="10" name="TextBox 9">
            <a:extLst>
              <a:ext uri="{FF2B5EF4-FFF2-40B4-BE49-F238E27FC236}">
                <a16:creationId xmlns:a16="http://schemas.microsoft.com/office/drawing/2014/main" id="{6830688A-C980-EB43-A548-BB05D43D6E4E}"/>
              </a:ext>
            </a:extLst>
          </p:cNvPr>
          <p:cNvSpPr txBox="1"/>
          <p:nvPr/>
        </p:nvSpPr>
        <p:spPr>
          <a:xfrm>
            <a:off x="379562" y="1190445"/>
            <a:ext cx="11386868" cy="707886"/>
          </a:xfrm>
          <a:prstGeom prst="rect">
            <a:avLst/>
          </a:prstGeom>
          <a:noFill/>
        </p:spPr>
        <p:txBody>
          <a:bodyPr wrap="square" rtlCol="0">
            <a:spAutoFit/>
          </a:bodyPr>
          <a:lstStyle/>
          <a:p>
            <a:r>
              <a:rPr lang="en-US" sz="2000" b="1" dirty="0">
                <a:latin typeface="Rockwell" panose="02060603020205020403" pitchFamily="18" charset="77"/>
              </a:rPr>
              <a:t>1972-1980:       </a:t>
            </a:r>
            <a:r>
              <a:rPr lang="en-US" sz="2000" dirty="0">
                <a:latin typeface="Rockwell" panose="02060603020205020403" pitchFamily="18" charset="77"/>
              </a:rPr>
              <a:t>Establishment of the first political green party (United Tasmania Group)</a:t>
            </a:r>
          </a:p>
          <a:p>
            <a:r>
              <a:rPr lang="en-US" sz="2000" dirty="0">
                <a:latin typeface="Rockwell" panose="02060603020205020403" pitchFamily="18" charset="77"/>
              </a:rPr>
              <a:t>	             Petra Kelly and the German Green Party propel Green Parties into mainstream </a:t>
            </a:r>
          </a:p>
        </p:txBody>
      </p:sp>
      <p:sp>
        <p:nvSpPr>
          <p:cNvPr id="11" name="TextBox 10">
            <a:extLst>
              <a:ext uri="{FF2B5EF4-FFF2-40B4-BE49-F238E27FC236}">
                <a16:creationId xmlns:a16="http://schemas.microsoft.com/office/drawing/2014/main" id="{C5A8BD6F-266E-754F-935B-A0451C58CE18}"/>
              </a:ext>
            </a:extLst>
          </p:cNvPr>
          <p:cNvSpPr txBox="1"/>
          <p:nvPr/>
        </p:nvSpPr>
        <p:spPr>
          <a:xfrm>
            <a:off x="469013" y="3399804"/>
            <a:ext cx="11386868" cy="707886"/>
          </a:xfrm>
          <a:prstGeom prst="rect">
            <a:avLst/>
          </a:prstGeom>
          <a:noFill/>
        </p:spPr>
        <p:txBody>
          <a:bodyPr wrap="square" rtlCol="0">
            <a:spAutoFit/>
          </a:bodyPr>
          <a:lstStyle/>
          <a:p>
            <a:r>
              <a:rPr lang="en-US" sz="2000" b="1" dirty="0">
                <a:latin typeface="Rockwell" panose="02060603020205020403" pitchFamily="18" charset="77"/>
              </a:rPr>
              <a:t>2012-2016:      </a:t>
            </a:r>
            <a:r>
              <a:rPr lang="en-US" sz="2000" dirty="0">
                <a:latin typeface="Rockwell" panose="02060603020205020403" pitchFamily="18" charset="77"/>
              </a:rPr>
              <a:t>Jill Stein U.S. green party candidate runs on a </a:t>
            </a:r>
            <a:r>
              <a:rPr lang="en-US" sz="2000" dirty="0">
                <a:latin typeface="Rockwell" panose="02060603020205020403" pitchFamily="18" charset="77"/>
                <a:hlinkClick r:id="rId4"/>
              </a:rPr>
              <a:t>green new deal platform </a:t>
            </a:r>
            <a:endParaRPr lang="en-US" sz="2000" dirty="0">
              <a:latin typeface="Rockwell" panose="02060603020205020403" pitchFamily="18" charset="77"/>
            </a:endParaRPr>
          </a:p>
          <a:p>
            <a:endParaRPr lang="en-US" sz="2000" dirty="0">
              <a:latin typeface="Rockwell" panose="02060603020205020403" pitchFamily="18" charset="77"/>
            </a:endParaRPr>
          </a:p>
        </p:txBody>
      </p:sp>
      <p:sp>
        <p:nvSpPr>
          <p:cNvPr id="12" name="TextBox 11">
            <a:extLst>
              <a:ext uri="{FF2B5EF4-FFF2-40B4-BE49-F238E27FC236}">
                <a16:creationId xmlns:a16="http://schemas.microsoft.com/office/drawing/2014/main" id="{2D3B18B2-3EBD-834A-A740-4307C1CA7220}"/>
              </a:ext>
            </a:extLst>
          </p:cNvPr>
          <p:cNvSpPr txBox="1"/>
          <p:nvPr/>
        </p:nvSpPr>
        <p:spPr>
          <a:xfrm>
            <a:off x="554966" y="2292030"/>
            <a:ext cx="11386868" cy="707886"/>
          </a:xfrm>
          <a:prstGeom prst="rect">
            <a:avLst/>
          </a:prstGeom>
          <a:noFill/>
        </p:spPr>
        <p:txBody>
          <a:bodyPr wrap="square" rtlCol="0">
            <a:spAutoFit/>
          </a:bodyPr>
          <a:lstStyle/>
          <a:p>
            <a:r>
              <a:rPr lang="en-US" sz="2000" b="1" dirty="0">
                <a:latin typeface="Rockwell" panose="02060603020205020403" pitchFamily="18" charset="77"/>
              </a:rPr>
              <a:t>1992: </a:t>
            </a:r>
            <a:r>
              <a:rPr lang="en-US" sz="2000" dirty="0">
                <a:latin typeface="Rockwell" panose="02060603020205020403" pitchFamily="18" charset="77"/>
              </a:rPr>
              <a:t>	           Planetary Meeting of the Greens   - final statement proposes institutional 	   	           framework to administer a new global fund </a:t>
            </a:r>
          </a:p>
        </p:txBody>
      </p:sp>
      <p:sp>
        <p:nvSpPr>
          <p:cNvPr id="13" name="TextBox 12">
            <a:extLst>
              <a:ext uri="{FF2B5EF4-FFF2-40B4-BE49-F238E27FC236}">
                <a16:creationId xmlns:a16="http://schemas.microsoft.com/office/drawing/2014/main" id="{A3F251D6-8535-8C42-876D-7E183981A7DD}"/>
              </a:ext>
            </a:extLst>
          </p:cNvPr>
          <p:cNvSpPr txBox="1"/>
          <p:nvPr/>
        </p:nvSpPr>
        <p:spPr>
          <a:xfrm>
            <a:off x="469013" y="4034952"/>
            <a:ext cx="11386868" cy="1292662"/>
          </a:xfrm>
          <a:prstGeom prst="rect">
            <a:avLst/>
          </a:prstGeom>
          <a:noFill/>
        </p:spPr>
        <p:txBody>
          <a:bodyPr wrap="square" rtlCol="0">
            <a:spAutoFit/>
          </a:bodyPr>
          <a:lstStyle/>
          <a:p>
            <a:endParaRPr lang="en-US" sz="2000" dirty="0">
              <a:latin typeface="Rockwell" panose="02060603020205020403" pitchFamily="18" charset="77"/>
            </a:endParaRPr>
          </a:p>
          <a:p>
            <a:r>
              <a:rPr lang="en-US" sz="2000" b="1" dirty="0">
                <a:latin typeface="Rockwell" panose="02060603020205020403" pitchFamily="18" charset="77"/>
              </a:rPr>
              <a:t>2018:</a:t>
            </a:r>
            <a:r>
              <a:rPr lang="en-US" sz="2000" dirty="0">
                <a:latin typeface="Rockwell" panose="02060603020205020403" pitchFamily="18" charset="77"/>
              </a:rPr>
              <a:t> 	           Green New Deal Resolution introduced by Alexandria Ocasio-Cortez and Ed 	            	           Markey </a:t>
            </a:r>
          </a:p>
          <a:p>
            <a:endParaRPr lang="en-US" dirty="0">
              <a:latin typeface="Rockwell" panose="02060603020205020403" pitchFamily="18" charset="77"/>
            </a:endParaRPr>
          </a:p>
        </p:txBody>
      </p:sp>
    </p:spTree>
    <p:extLst>
      <p:ext uri="{BB962C8B-B14F-4D97-AF65-F5344CB8AC3E}">
        <p14:creationId xmlns:p14="http://schemas.microsoft.com/office/powerpoint/2010/main" val="83212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11" grpId="0"/>
      <p:bldP spid="12"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559D035-323B-2C4C-B162-B83A8C0ADDC7}"/>
              </a:ext>
            </a:extLst>
          </p:cNvPr>
          <p:cNvSpPr/>
          <p:nvPr/>
        </p:nvSpPr>
        <p:spPr>
          <a:xfrm>
            <a:off x="0" y="2358219"/>
            <a:ext cx="12192000" cy="1070781"/>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Rockwell" panose="02060603020205020403" pitchFamily="18" charset="77"/>
              </a:rPr>
              <a:t>Political Context and Language </a:t>
            </a:r>
          </a:p>
        </p:txBody>
      </p:sp>
    </p:spTree>
    <p:extLst>
      <p:ext uri="{BB962C8B-B14F-4D97-AF65-F5344CB8AC3E}">
        <p14:creationId xmlns:p14="http://schemas.microsoft.com/office/powerpoint/2010/main" val="36440379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C633ACA-2E48-BA45-9118-995B4874FF2C}"/>
              </a:ext>
            </a:extLst>
          </p:cNvPr>
          <p:cNvSpPr>
            <a:spLocks noGrp="1"/>
          </p:cNvSpPr>
          <p:nvPr>
            <p:ph idx="1"/>
          </p:nvPr>
        </p:nvSpPr>
        <p:spPr>
          <a:xfrm>
            <a:off x="838200" y="1503182"/>
            <a:ext cx="10515600" cy="4351338"/>
          </a:xfrm>
        </p:spPr>
        <p:txBody>
          <a:bodyPr/>
          <a:lstStyle/>
          <a:p>
            <a:pPr marL="0" indent="0">
              <a:lnSpc>
                <a:spcPct val="150000"/>
              </a:lnSpc>
              <a:buNone/>
            </a:pPr>
            <a:r>
              <a:rPr lang="en-US" dirty="0">
                <a:latin typeface="Rockwell" panose="02060603020205020403" pitchFamily="18" charset="77"/>
              </a:rPr>
              <a:t>1). Broad energy language </a:t>
            </a:r>
          </a:p>
          <a:p>
            <a:pPr marL="0" indent="0">
              <a:lnSpc>
                <a:spcPct val="150000"/>
              </a:lnSpc>
              <a:buNone/>
            </a:pPr>
            <a:r>
              <a:rPr lang="en-US" dirty="0">
                <a:latin typeface="Rockwell" panose="02060603020205020403" pitchFamily="18" charset="77"/>
              </a:rPr>
              <a:t>2). Does not mention price </a:t>
            </a:r>
          </a:p>
          <a:p>
            <a:pPr marL="0" indent="0">
              <a:lnSpc>
                <a:spcPct val="150000"/>
              </a:lnSpc>
              <a:buNone/>
            </a:pPr>
            <a:r>
              <a:rPr lang="en-US" dirty="0">
                <a:latin typeface="Rockwell" panose="02060603020205020403" pitchFamily="18" charset="77"/>
              </a:rPr>
              <a:t>3). Suggests universal access to higher education </a:t>
            </a:r>
          </a:p>
          <a:p>
            <a:pPr marL="0" indent="0">
              <a:lnSpc>
                <a:spcPct val="150000"/>
              </a:lnSpc>
              <a:buNone/>
            </a:pPr>
            <a:r>
              <a:rPr lang="en-US" dirty="0">
                <a:latin typeface="Rockwell" panose="02060603020205020403" pitchFamily="18" charset="77"/>
              </a:rPr>
              <a:t>4). Strengthens unions </a:t>
            </a:r>
          </a:p>
          <a:p>
            <a:pPr marL="0" indent="0">
              <a:lnSpc>
                <a:spcPct val="150000"/>
              </a:lnSpc>
              <a:buNone/>
            </a:pPr>
            <a:r>
              <a:rPr lang="en-US" dirty="0">
                <a:latin typeface="Rockwell" panose="02060603020205020403" pitchFamily="18" charset="77"/>
              </a:rPr>
              <a:t>5). Supports front-line and vulnerable communities </a:t>
            </a:r>
          </a:p>
        </p:txBody>
      </p:sp>
      <p:sp>
        <p:nvSpPr>
          <p:cNvPr id="5" name="Rectangle 4">
            <a:extLst>
              <a:ext uri="{FF2B5EF4-FFF2-40B4-BE49-F238E27FC236}">
                <a16:creationId xmlns:a16="http://schemas.microsoft.com/office/drawing/2014/main" id="{F28C6F3A-19A0-0F4F-907F-6E4905E283B0}"/>
              </a:ext>
            </a:extLst>
          </p:cNvPr>
          <p:cNvSpPr/>
          <p:nvPr/>
        </p:nvSpPr>
        <p:spPr>
          <a:xfrm>
            <a:off x="0" y="0"/>
            <a:ext cx="12192000" cy="913318"/>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dirty="0">
                <a:latin typeface="Rockwell" panose="02060603020205020403" pitchFamily="18" charset="77"/>
              </a:rPr>
              <a:t>              </a:t>
            </a:r>
            <a:r>
              <a:rPr lang="en-US" sz="3500" dirty="0">
                <a:latin typeface="Rockwell" panose="02060603020205020403" pitchFamily="18" charset="77"/>
              </a:rPr>
              <a:t>Too Broad ? Too Big? Too Specific ? </a:t>
            </a:r>
          </a:p>
        </p:txBody>
      </p:sp>
    </p:spTree>
    <p:extLst>
      <p:ext uri="{BB962C8B-B14F-4D97-AF65-F5344CB8AC3E}">
        <p14:creationId xmlns:p14="http://schemas.microsoft.com/office/powerpoint/2010/main" val="4560849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7A911-1064-B548-937C-A73B986AA605}"/>
              </a:ext>
            </a:extLst>
          </p:cNvPr>
          <p:cNvSpPr>
            <a:spLocks noGrp="1"/>
          </p:cNvSpPr>
          <p:nvPr>
            <p:ph type="title"/>
          </p:nvPr>
        </p:nvSpPr>
        <p:spPr/>
        <p:txBody>
          <a:bodyPr/>
          <a:lstStyle/>
          <a:p>
            <a:r>
              <a:rPr lang="en-US" dirty="0"/>
              <a:t> </a:t>
            </a:r>
          </a:p>
        </p:txBody>
      </p:sp>
      <p:sp>
        <p:nvSpPr>
          <p:cNvPr id="7" name="Content Placeholder 6">
            <a:extLst>
              <a:ext uri="{FF2B5EF4-FFF2-40B4-BE49-F238E27FC236}">
                <a16:creationId xmlns:a16="http://schemas.microsoft.com/office/drawing/2014/main" id="{8250691B-72EB-B24D-A9ED-D5D349A0848C}"/>
              </a:ext>
            </a:extLst>
          </p:cNvPr>
          <p:cNvSpPr>
            <a:spLocks noGrp="1"/>
          </p:cNvSpPr>
          <p:nvPr>
            <p:ph idx="1"/>
          </p:nvPr>
        </p:nvSpPr>
        <p:spPr>
          <a:xfrm>
            <a:off x="838200" y="236667"/>
            <a:ext cx="10515600" cy="497850"/>
          </a:xfrm>
        </p:spPr>
        <p:txBody>
          <a:bodyPr/>
          <a:lstStyle/>
          <a:p>
            <a:pPr marL="0" indent="0">
              <a:buNone/>
            </a:pPr>
            <a:r>
              <a:rPr lang="en-US" dirty="0"/>
              <a:t>Climate Justice Perspective: </a:t>
            </a:r>
          </a:p>
        </p:txBody>
      </p:sp>
      <p:sp>
        <p:nvSpPr>
          <p:cNvPr id="8" name="Content Placeholder 6">
            <a:extLst>
              <a:ext uri="{FF2B5EF4-FFF2-40B4-BE49-F238E27FC236}">
                <a16:creationId xmlns:a16="http://schemas.microsoft.com/office/drawing/2014/main" id="{92494FDC-F6A8-EB48-871C-58CA5BE91C87}"/>
              </a:ext>
            </a:extLst>
          </p:cNvPr>
          <p:cNvSpPr txBox="1">
            <a:spLocks/>
          </p:cNvSpPr>
          <p:nvPr/>
        </p:nvSpPr>
        <p:spPr>
          <a:xfrm>
            <a:off x="6641891" y="6360150"/>
            <a:ext cx="5440181" cy="497850"/>
          </a:xfrm>
          <a:prstGeom prst="rect">
            <a:avLst/>
          </a:prstGeom>
        </p:spPr>
        <p:txBody>
          <a:bodyPr vert="horz" lIns="91440" tIns="45720" rIns="91440" bIns="45720" rtlCol="0">
            <a:normAutofit fontScale="4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Environ Health </a:t>
            </a:r>
            <a:r>
              <a:rPr lang="en-US" dirty="0" err="1"/>
              <a:t>Perspect</a:t>
            </a:r>
            <a:r>
              <a:rPr lang="en-US" dirty="0"/>
              <a:t> 110(</a:t>
            </a:r>
            <a:r>
              <a:rPr lang="en-US" dirty="0" err="1"/>
              <a:t>suppl</a:t>
            </a:r>
            <a:r>
              <a:rPr lang="en-US" dirty="0"/>
              <a:t> 2):277–288 (2002). http://ehpnet1.niehs.nih.gov/docs/2002/suppl-2/277-288faber/</a:t>
            </a:r>
            <a:r>
              <a:rPr lang="en-US" dirty="0" err="1"/>
              <a:t>abstract.html</a:t>
            </a:r>
            <a:endParaRPr lang="en-US" dirty="0"/>
          </a:p>
        </p:txBody>
      </p:sp>
      <p:pic>
        <p:nvPicPr>
          <p:cNvPr id="11" name="Picture 10">
            <a:extLst>
              <a:ext uri="{FF2B5EF4-FFF2-40B4-BE49-F238E27FC236}">
                <a16:creationId xmlns:a16="http://schemas.microsoft.com/office/drawing/2014/main" id="{E91AEFD3-68EF-4D47-82E9-FA5ABCF1A0E6}"/>
              </a:ext>
            </a:extLst>
          </p:cNvPr>
          <p:cNvPicPr>
            <a:picLocks noChangeAspect="1"/>
          </p:cNvPicPr>
          <p:nvPr/>
        </p:nvPicPr>
        <p:blipFill>
          <a:blip r:embed="rId2"/>
          <a:stretch>
            <a:fillRect/>
          </a:stretch>
        </p:blipFill>
        <p:spPr>
          <a:xfrm>
            <a:off x="838200" y="1012983"/>
            <a:ext cx="10664345" cy="4959453"/>
          </a:xfrm>
          <a:prstGeom prst="rect">
            <a:avLst/>
          </a:prstGeom>
        </p:spPr>
      </p:pic>
      <p:sp>
        <p:nvSpPr>
          <p:cNvPr id="12" name="Rectangle 11">
            <a:extLst>
              <a:ext uri="{FF2B5EF4-FFF2-40B4-BE49-F238E27FC236}">
                <a16:creationId xmlns:a16="http://schemas.microsoft.com/office/drawing/2014/main" id="{E37C48F3-90BD-FF42-A33C-DDA985F052FA}"/>
              </a:ext>
            </a:extLst>
          </p:cNvPr>
          <p:cNvSpPr/>
          <p:nvPr/>
        </p:nvSpPr>
        <p:spPr>
          <a:xfrm>
            <a:off x="838199" y="1382375"/>
            <a:ext cx="2159833" cy="167889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F316582-5223-3147-A163-03E8B751607D}"/>
              </a:ext>
            </a:extLst>
          </p:cNvPr>
          <p:cNvSpPr/>
          <p:nvPr/>
        </p:nvSpPr>
        <p:spPr>
          <a:xfrm>
            <a:off x="8560632" y="1313215"/>
            <a:ext cx="2532089" cy="167889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FA7A14D-C6FA-7A4A-9FE5-6ECA49B2CFF6}"/>
              </a:ext>
            </a:extLst>
          </p:cNvPr>
          <p:cNvSpPr/>
          <p:nvPr/>
        </p:nvSpPr>
        <p:spPr>
          <a:xfrm>
            <a:off x="8548140" y="3865888"/>
            <a:ext cx="2532089" cy="146095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6089CBD-9258-8B45-922B-828A833DA0C0}"/>
              </a:ext>
            </a:extLst>
          </p:cNvPr>
          <p:cNvSpPr/>
          <p:nvPr/>
        </p:nvSpPr>
        <p:spPr>
          <a:xfrm>
            <a:off x="838199" y="3974859"/>
            <a:ext cx="2159833" cy="146095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AE3A4CD-A4AB-7C49-B7A8-1E2B8AE07BE3}"/>
              </a:ext>
            </a:extLst>
          </p:cNvPr>
          <p:cNvSpPr/>
          <p:nvPr/>
        </p:nvSpPr>
        <p:spPr>
          <a:xfrm>
            <a:off x="0" y="0"/>
            <a:ext cx="12192000" cy="913318"/>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dirty="0">
                <a:latin typeface="Rockwell" panose="02060603020205020403" pitchFamily="18" charset="77"/>
              </a:rPr>
              <a:t>              </a:t>
            </a:r>
            <a:r>
              <a:rPr lang="en-US" sz="3500" dirty="0">
                <a:latin typeface="Rockwell" panose="02060603020205020403" pitchFamily="18" charset="77"/>
              </a:rPr>
              <a:t>Climate Justice Perspective </a:t>
            </a:r>
          </a:p>
        </p:txBody>
      </p:sp>
      <p:sp>
        <p:nvSpPr>
          <p:cNvPr id="3" name="Rectangle 2">
            <a:extLst>
              <a:ext uri="{FF2B5EF4-FFF2-40B4-BE49-F238E27FC236}">
                <a16:creationId xmlns:a16="http://schemas.microsoft.com/office/drawing/2014/main" id="{AA411DAE-159F-774F-AE5D-11D9599A5843}"/>
              </a:ext>
            </a:extLst>
          </p:cNvPr>
          <p:cNvSpPr/>
          <p:nvPr/>
        </p:nvSpPr>
        <p:spPr>
          <a:xfrm>
            <a:off x="447553" y="6239743"/>
            <a:ext cx="5724067" cy="369332"/>
          </a:xfrm>
          <a:prstGeom prst="rect">
            <a:avLst/>
          </a:prstGeom>
        </p:spPr>
        <p:txBody>
          <a:bodyPr wrap="none">
            <a:spAutoFit/>
          </a:bodyPr>
          <a:lstStyle/>
          <a:p>
            <a:r>
              <a:rPr lang="en-US" dirty="0">
                <a:hlinkClick r:id="rId3"/>
              </a:rPr>
              <a:t>https://diversityinclusion.wustl.edu/environmental-justice/</a:t>
            </a:r>
            <a:endParaRPr lang="en-US" dirty="0"/>
          </a:p>
        </p:txBody>
      </p:sp>
    </p:spTree>
    <p:extLst>
      <p:ext uri="{BB962C8B-B14F-4D97-AF65-F5344CB8AC3E}">
        <p14:creationId xmlns:p14="http://schemas.microsoft.com/office/powerpoint/2010/main" val="2232012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7778BC2-8D8D-194E-98AF-36C4A2FF021B}"/>
              </a:ext>
            </a:extLst>
          </p:cNvPr>
          <p:cNvPicPr>
            <a:picLocks noChangeAspect="1"/>
          </p:cNvPicPr>
          <p:nvPr/>
        </p:nvPicPr>
        <p:blipFill>
          <a:blip r:embed="rId3"/>
          <a:stretch>
            <a:fillRect/>
          </a:stretch>
        </p:blipFill>
        <p:spPr>
          <a:xfrm>
            <a:off x="245153" y="1922133"/>
            <a:ext cx="6740264" cy="2461032"/>
          </a:xfrm>
          <a:prstGeom prst="rect">
            <a:avLst/>
          </a:prstGeom>
        </p:spPr>
      </p:pic>
      <p:pic>
        <p:nvPicPr>
          <p:cNvPr id="7" name="Picture 6">
            <a:extLst>
              <a:ext uri="{FF2B5EF4-FFF2-40B4-BE49-F238E27FC236}">
                <a16:creationId xmlns:a16="http://schemas.microsoft.com/office/drawing/2014/main" id="{BD06A852-3DF4-2843-A405-B08F9D0BB637}"/>
              </a:ext>
            </a:extLst>
          </p:cNvPr>
          <p:cNvPicPr>
            <a:picLocks noChangeAspect="1"/>
          </p:cNvPicPr>
          <p:nvPr/>
        </p:nvPicPr>
        <p:blipFill>
          <a:blip r:embed="rId4"/>
          <a:stretch>
            <a:fillRect/>
          </a:stretch>
        </p:blipFill>
        <p:spPr>
          <a:xfrm>
            <a:off x="7603710" y="1071409"/>
            <a:ext cx="4343137" cy="5786591"/>
          </a:xfrm>
          <a:prstGeom prst="rect">
            <a:avLst/>
          </a:prstGeom>
        </p:spPr>
      </p:pic>
      <p:sp>
        <p:nvSpPr>
          <p:cNvPr id="8" name="Rectangle 7">
            <a:extLst>
              <a:ext uri="{FF2B5EF4-FFF2-40B4-BE49-F238E27FC236}">
                <a16:creationId xmlns:a16="http://schemas.microsoft.com/office/drawing/2014/main" id="{7ED7557C-9205-BC45-BBD5-1E50F7B02B0D}"/>
              </a:ext>
            </a:extLst>
          </p:cNvPr>
          <p:cNvSpPr/>
          <p:nvPr/>
        </p:nvSpPr>
        <p:spPr>
          <a:xfrm>
            <a:off x="0" y="0"/>
            <a:ext cx="12192000" cy="913318"/>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dirty="0">
                <a:latin typeface="Rockwell" panose="02060603020205020403" pitchFamily="18" charset="77"/>
              </a:rPr>
              <a:t>              </a:t>
            </a:r>
            <a:r>
              <a:rPr lang="en-US" sz="3500" dirty="0">
                <a:latin typeface="Rockwell" panose="02060603020205020403" pitchFamily="18" charset="77"/>
              </a:rPr>
              <a:t>Environmentalism and Worker’s Unions</a:t>
            </a:r>
          </a:p>
        </p:txBody>
      </p:sp>
    </p:spTree>
    <p:extLst>
      <p:ext uri="{BB962C8B-B14F-4D97-AF65-F5344CB8AC3E}">
        <p14:creationId xmlns:p14="http://schemas.microsoft.com/office/powerpoint/2010/main" val="3340287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A11DF-E2CB-AA4D-B0EE-9C4511AA3AD5}"/>
              </a:ext>
            </a:extLst>
          </p:cNvPr>
          <p:cNvSpPr>
            <a:spLocks noGrp="1"/>
          </p:cNvSpPr>
          <p:nvPr>
            <p:ph type="title"/>
          </p:nvPr>
        </p:nvSpPr>
        <p:spPr>
          <a:xfrm>
            <a:off x="838200" y="1924102"/>
            <a:ext cx="10515600" cy="1325563"/>
          </a:xfrm>
        </p:spPr>
        <p:txBody>
          <a:bodyPr>
            <a:normAutofit fontScale="90000"/>
          </a:bodyPr>
          <a:lstStyle/>
          <a:p>
            <a:r>
              <a:rPr lang="en-US" dirty="0">
                <a:hlinkClick r:id="rId2"/>
              </a:rPr>
              <a:t>https://www.cnbc.com/2019/03/28/green-new-deal-died-senate-2020-presidential-elections.html</a:t>
            </a:r>
            <a:endParaRPr lang="en-US" dirty="0"/>
          </a:p>
        </p:txBody>
      </p:sp>
    </p:spTree>
    <p:extLst>
      <p:ext uri="{BB962C8B-B14F-4D97-AF65-F5344CB8AC3E}">
        <p14:creationId xmlns:p14="http://schemas.microsoft.com/office/powerpoint/2010/main" val="3327648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80D0D-55E1-404C-AA75-CE06CF0E4646}"/>
              </a:ext>
            </a:extLst>
          </p:cNvPr>
          <p:cNvSpPr>
            <a:spLocks noGrp="1"/>
          </p:cNvSpPr>
          <p:nvPr>
            <p:ph type="title"/>
          </p:nvPr>
        </p:nvSpPr>
        <p:spPr>
          <a:xfrm>
            <a:off x="3101715" y="2253886"/>
            <a:ext cx="6372069" cy="1325563"/>
          </a:xfrm>
        </p:spPr>
        <p:txBody>
          <a:bodyPr/>
          <a:lstStyle/>
          <a:p>
            <a:pPr algn="ctr"/>
            <a:r>
              <a:rPr lang="en-US" dirty="0"/>
              <a:t>Discussion </a:t>
            </a:r>
          </a:p>
        </p:txBody>
      </p:sp>
      <p:sp>
        <p:nvSpPr>
          <p:cNvPr id="3" name="Rectangle 2">
            <a:extLst>
              <a:ext uri="{FF2B5EF4-FFF2-40B4-BE49-F238E27FC236}">
                <a16:creationId xmlns:a16="http://schemas.microsoft.com/office/drawing/2014/main" id="{8C2CADB6-BDC8-C541-A34A-9B6EDE82B302}"/>
              </a:ext>
            </a:extLst>
          </p:cNvPr>
          <p:cNvSpPr/>
          <p:nvPr/>
        </p:nvSpPr>
        <p:spPr>
          <a:xfrm>
            <a:off x="0" y="2358219"/>
            <a:ext cx="12192000" cy="1070781"/>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Rockwell" panose="02060603020205020403" pitchFamily="18" charset="77"/>
              </a:rPr>
              <a:t>Discussion Questions</a:t>
            </a:r>
          </a:p>
        </p:txBody>
      </p:sp>
    </p:spTree>
    <p:extLst>
      <p:ext uri="{BB962C8B-B14F-4D97-AF65-F5344CB8AC3E}">
        <p14:creationId xmlns:p14="http://schemas.microsoft.com/office/powerpoint/2010/main" val="6057604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7FDB4C5-D112-FA42-B613-EF1882FB9750}"/>
              </a:ext>
            </a:extLst>
          </p:cNvPr>
          <p:cNvSpPr>
            <a:spLocks noGrp="1"/>
          </p:cNvSpPr>
          <p:nvPr>
            <p:ph idx="1"/>
          </p:nvPr>
        </p:nvSpPr>
        <p:spPr>
          <a:xfrm>
            <a:off x="838200" y="1435881"/>
            <a:ext cx="10515600" cy="4351338"/>
          </a:xfrm>
        </p:spPr>
        <p:txBody>
          <a:bodyPr/>
          <a:lstStyle/>
          <a:p>
            <a:pPr marL="514350" indent="-514350">
              <a:lnSpc>
                <a:spcPct val="200000"/>
              </a:lnSpc>
              <a:buFont typeface="+mj-lt"/>
              <a:buAutoNum type="arabicPeriod"/>
            </a:pPr>
            <a:r>
              <a:rPr lang="en-US" sz="3200" dirty="0">
                <a:latin typeface="Rockwell" panose="02060603020205020403" pitchFamily="18" charset="77"/>
              </a:rPr>
              <a:t>Overview of the text of the Green New Deal </a:t>
            </a:r>
          </a:p>
          <a:p>
            <a:pPr marL="514350" indent="-514350">
              <a:lnSpc>
                <a:spcPct val="200000"/>
              </a:lnSpc>
              <a:buFont typeface="+mj-lt"/>
              <a:buAutoNum type="arabicPeriod"/>
            </a:pPr>
            <a:r>
              <a:rPr lang="en-US" sz="3200" dirty="0">
                <a:latin typeface="Rockwell" panose="02060603020205020403" pitchFamily="18" charset="77"/>
              </a:rPr>
              <a:t>Historical Context </a:t>
            </a:r>
          </a:p>
          <a:p>
            <a:pPr marL="514350" indent="-514350">
              <a:lnSpc>
                <a:spcPct val="200000"/>
              </a:lnSpc>
              <a:buFont typeface="+mj-lt"/>
              <a:buAutoNum type="arabicPeriod"/>
            </a:pPr>
            <a:r>
              <a:rPr lang="en-US" sz="3200" dirty="0">
                <a:latin typeface="Rockwell" panose="02060603020205020403" pitchFamily="18" charset="77"/>
              </a:rPr>
              <a:t>Political Context and Language </a:t>
            </a:r>
          </a:p>
          <a:p>
            <a:pPr marL="0" indent="0">
              <a:buNone/>
            </a:pPr>
            <a:endParaRPr lang="en-US" dirty="0"/>
          </a:p>
        </p:txBody>
      </p:sp>
      <p:sp>
        <p:nvSpPr>
          <p:cNvPr id="4" name="Rectangle 3">
            <a:extLst>
              <a:ext uri="{FF2B5EF4-FFF2-40B4-BE49-F238E27FC236}">
                <a16:creationId xmlns:a16="http://schemas.microsoft.com/office/drawing/2014/main" id="{1559D035-323B-2C4C-B162-B83A8C0ADDC7}"/>
              </a:ext>
            </a:extLst>
          </p:cNvPr>
          <p:cNvSpPr/>
          <p:nvPr/>
        </p:nvSpPr>
        <p:spPr>
          <a:xfrm>
            <a:off x="0" y="-1"/>
            <a:ext cx="12192000" cy="1070781"/>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a:latin typeface="Rockwell" panose="02060603020205020403" pitchFamily="18" charset="77"/>
              </a:rPr>
              <a:t>Presentation Overview </a:t>
            </a:r>
          </a:p>
        </p:txBody>
      </p:sp>
    </p:spTree>
    <p:extLst>
      <p:ext uri="{BB962C8B-B14F-4D97-AF65-F5344CB8AC3E}">
        <p14:creationId xmlns:p14="http://schemas.microsoft.com/office/powerpoint/2010/main" val="25637668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792A81A-6DCE-DD47-AB08-D343B1C51ABD}"/>
              </a:ext>
            </a:extLst>
          </p:cNvPr>
          <p:cNvSpPr txBox="1"/>
          <p:nvPr/>
        </p:nvSpPr>
        <p:spPr>
          <a:xfrm>
            <a:off x="884420" y="914400"/>
            <a:ext cx="10643016" cy="4681666"/>
          </a:xfrm>
          <a:prstGeom prst="rect">
            <a:avLst/>
          </a:prstGeom>
          <a:noFill/>
        </p:spPr>
        <p:txBody>
          <a:bodyPr wrap="square" rtlCol="0">
            <a:spAutoFit/>
          </a:bodyPr>
          <a:lstStyle/>
          <a:p>
            <a:pPr algn="ctr"/>
            <a:r>
              <a:rPr lang="en-US" sz="3200" dirty="0">
                <a:latin typeface="Rockwell" panose="02060603020205020403" pitchFamily="18" charset="77"/>
              </a:rPr>
              <a:t>How does the American public now compare with the public of the 1930s and 1940s? </a:t>
            </a:r>
          </a:p>
          <a:p>
            <a:pPr algn="ctr"/>
            <a:endParaRPr lang="en-US" sz="3200" dirty="0">
              <a:latin typeface="Rockwell" panose="02060603020205020403" pitchFamily="18" charset="77"/>
            </a:endParaRPr>
          </a:p>
          <a:p>
            <a:pPr algn="ctr"/>
            <a:endParaRPr lang="en-US" sz="3200" dirty="0">
              <a:latin typeface="Rockwell" panose="02060603020205020403" pitchFamily="18" charset="77"/>
            </a:endParaRPr>
          </a:p>
          <a:p>
            <a:pPr algn="ctr"/>
            <a:endParaRPr lang="en-US" sz="3200" dirty="0">
              <a:latin typeface="Rockwell" panose="02060603020205020403" pitchFamily="18" charset="77"/>
            </a:endParaRPr>
          </a:p>
          <a:p>
            <a:pPr algn="ctr"/>
            <a:endParaRPr lang="en-US" sz="3200" dirty="0">
              <a:latin typeface="Rockwell" panose="02060603020205020403" pitchFamily="18" charset="77"/>
            </a:endParaRPr>
          </a:p>
          <a:p>
            <a:pPr algn="ctr"/>
            <a:r>
              <a:rPr lang="en-US" sz="3200" dirty="0">
                <a:latin typeface="Rockwell" panose="02060603020205020403" pitchFamily="18" charset="77"/>
              </a:rPr>
              <a:t> What are the implications for a works program in the current era? </a:t>
            </a:r>
          </a:p>
          <a:p>
            <a:pPr>
              <a:lnSpc>
                <a:spcPct val="150000"/>
              </a:lnSpc>
            </a:pPr>
            <a:endParaRPr lang="en-US" sz="3200" dirty="0">
              <a:latin typeface="Rockwell" panose="02060603020205020403" pitchFamily="18" charset="77"/>
            </a:endParaRPr>
          </a:p>
        </p:txBody>
      </p:sp>
    </p:spTree>
    <p:extLst>
      <p:ext uri="{BB962C8B-B14F-4D97-AF65-F5344CB8AC3E}">
        <p14:creationId xmlns:p14="http://schemas.microsoft.com/office/powerpoint/2010/main" val="38346360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EC01080-C5A9-BA47-8501-2A36EEDC4A21}"/>
              </a:ext>
            </a:extLst>
          </p:cNvPr>
          <p:cNvSpPr>
            <a:spLocks noGrp="1"/>
          </p:cNvSpPr>
          <p:nvPr>
            <p:ph idx="1"/>
          </p:nvPr>
        </p:nvSpPr>
        <p:spPr>
          <a:xfrm>
            <a:off x="838200" y="2062799"/>
            <a:ext cx="10515600" cy="1519849"/>
          </a:xfrm>
        </p:spPr>
        <p:txBody>
          <a:bodyPr/>
          <a:lstStyle/>
          <a:p>
            <a:pPr marL="0" indent="0" algn="ctr">
              <a:lnSpc>
                <a:spcPct val="100000"/>
              </a:lnSpc>
              <a:buNone/>
            </a:pPr>
            <a:r>
              <a:rPr lang="en-US" sz="3200" dirty="0">
                <a:latin typeface="Rockwell" panose="02060603020205020403" pitchFamily="18" charset="77"/>
              </a:rPr>
              <a:t>What </a:t>
            </a:r>
            <a:r>
              <a:rPr lang="en-US" sz="3200" i="1" dirty="0">
                <a:latin typeface="Rockwell" panose="02060603020205020403" pitchFamily="18" charset="77"/>
              </a:rPr>
              <a:t>should</a:t>
            </a:r>
            <a:r>
              <a:rPr lang="en-US" sz="3200" dirty="0">
                <a:latin typeface="Rockwell" panose="02060603020205020403" pitchFamily="18" charset="77"/>
              </a:rPr>
              <a:t> be our emission goals on a national level? on a global level? </a:t>
            </a:r>
          </a:p>
          <a:p>
            <a:pPr marL="0" indent="0" algn="ctr">
              <a:lnSpc>
                <a:spcPct val="100000"/>
              </a:lnSpc>
              <a:buNone/>
            </a:pPr>
            <a:endParaRPr lang="en-US" dirty="0"/>
          </a:p>
        </p:txBody>
      </p:sp>
    </p:spTree>
    <p:extLst>
      <p:ext uri="{BB962C8B-B14F-4D97-AF65-F5344CB8AC3E}">
        <p14:creationId xmlns:p14="http://schemas.microsoft.com/office/powerpoint/2010/main" val="35893369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61E566-8730-0143-9180-E468CAEC92F5}"/>
              </a:ext>
            </a:extLst>
          </p:cNvPr>
          <p:cNvSpPr>
            <a:spLocks noGrp="1"/>
          </p:cNvSpPr>
          <p:nvPr>
            <p:ph idx="1"/>
          </p:nvPr>
        </p:nvSpPr>
        <p:spPr>
          <a:xfrm>
            <a:off x="838200" y="1495841"/>
            <a:ext cx="10515600" cy="4351338"/>
          </a:xfrm>
        </p:spPr>
        <p:txBody>
          <a:bodyPr/>
          <a:lstStyle/>
          <a:p>
            <a:pPr marL="0" indent="0">
              <a:lnSpc>
                <a:spcPct val="150000"/>
              </a:lnSpc>
              <a:buNone/>
            </a:pPr>
            <a:r>
              <a:rPr lang="en-US" sz="3200" dirty="0">
                <a:latin typeface="Rockwell" panose="02060603020205020403" pitchFamily="18" charset="77"/>
              </a:rPr>
              <a:t>Is there value to overshooting political goals? </a:t>
            </a:r>
          </a:p>
          <a:p>
            <a:pPr marL="800100" lvl="1" indent="-342900">
              <a:lnSpc>
                <a:spcPct val="150000"/>
              </a:lnSpc>
              <a:buFont typeface="+mj-lt"/>
              <a:buAutoNum type="alphaLcParenR"/>
            </a:pPr>
            <a:r>
              <a:rPr lang="en-US" sz="3200" dirty="0">
                <a:latin typeface="Rockwell" panose="02060603020205020403" pitchFamily="18" charset="77"/>
              </a:rPr>
              <a:t>Is it necessary? </a:t>
            </a:r>
          </a:p>
          <a:p>
            <a:pPr marL="800100" lvl="1" indent="-342900">
              <a:lnSpc>
                <a:spcPct val="150000"/>
              </a:lnSpc>
              <a:buFont typeface="+mj-lt"/>
              <a:buAutoNum type="alphaLcParenR"/>
            </a:pPr>
            <a:r>
              <a:rPr lang="en-US" sz="3200" dirty="0">
                <a:latin typeface="Rockwell" panose="02060603020205020403" pitchFamily="18" charset="77"/>
              </a:rPr>
              <a:t>Does it endorse failure? </a:t>
            </a:r>
          </a:p>
          <a:p>
            <a:pPr marL="0" indent="0">
              <a:buNone/>
            </a:pPr>
            <a:endParaRPr lang="en-US" dirty="0"/>
          </a:p>
        </p:txBody>
      </p:sp>
    </p:spTree>
    <p:extLst>
      <p:ext uri="{BB962C8B-B14F-4D97-AF65-F5344CB8AC3E}">
        <p14:creationId xmlns:p14="http://schemas.microsoft.com/office/powerpoint/2010/main" val="2653953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D103DD0-9DE9-494E-A16B-6F7BA0E624D5}"/>
              </a:ext>
            </a:extLst>
          </p:cNvPr>
          <p:cNvSpPr>
            <a:spLocks noGrp="1"/>
          </p:cNvSpPr>
          <p:nvPr>
            <p:ph idx="1"/>
          </p:nvPr>
        </p:nvSpPr>
        <p:spPr>
          <a:xfrm>
            <a:off x="838200" y="1073449"/>
            <a:ext cx="10515600" cy="4351338"/>
          </a:xfrm>
        </p:spPr>
        <p:txBody>
          <a:bodyPr>
            <a:normAutofit/>
          </a:bodyPr>
          <a:lstStyle/>
          <a:p>
            <a:pPr marL="0" indent="0">
              <a:buNone/>
            </a:pPr>
            <a:r>
              <a:rPr lang="en-US" sz="3200" dirty="0">
                <a:latin typeface="Rockwell" panose="02060603020205020403" pitchFamily="18" charset="77"/>
              </a:rPr>
              <a:t>What types of sacrifices do you think people will make? </a:t>
            </a:r>
          </a:p>
          <a:p>
            <a:pPr marL="0" indent="0">
              <a:buNone/>
            </a:pPr>
            <a:endParaRPr lang="en-US" sz="3200" dirty="0">
              <a:latin typeface="Rockwell" panose="02060603020205020403" pitchFamily="18" charset="77"/>
            </a:endParaRPr>
          </a:p>
          <a:p>
            <a:pPr marL="0" indent="0">
              <a:buNone/>
            </a:pPr>
            <a:r>
              <a:rPr lang="en-US" sz="3200" dirty="0">
                <a:latin typeface="Rockwell" panose="02060603020205020403" pitchFamily="18" charset="77"/>
              </a:rPr>
              <a:t>What changes seem unreasonable or unlikely? </a:t>
            </a:r>
          </a:p>
        </p:txBody>
      </p:sp>
    </p:spTree>
    <p:extLst>
      <p:ext uri="{BB962C8B-B14F-4D97-AF65-F5344CB8AC3E}">
        <p14:creationId xmlns:p14="http://schemas.microsoft.com/office/powerpoint/2010/main" val="474989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5678AE5-E0A5-B14D-8903-AD592C159183}"/>
              </a:ext>
            </a:extLst>
          </p:cNvPr>
          <p:cNvSpPr/>
          <p:nvPr/>
        </p:nvSpPr>
        <p:spPr>
          <a:xfrm>
            <a:off x="5441430" y="104931"/>
            <a:ext cx="6750570" cy="6753069"/>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C706DB76-E1D9-6F41-8550-6CF374732989}"/>
              </a:ext>
            </a:extLst>
          </p:cNvPr>
          <p:cNvSpPr txBox="1"/>
          <p:nvPr/>
        </p:nvSpPr>
        <p:spPr>
          <a:xfrm>
            <a:off x="69714" y="6232516"/>
            <a:ext cx="5006854" cy="400110"/>
          </a:xfrm>
          <a:prstGeom prst="rect">
            <a:avLst/>
          </a:prstGeom>
          <a:noFill/>
        </p:spPr>
        <p:txBody>
          <a:bodyPr wrap="square" rtlCol="0">
            <a:spAutoFit/>
          </a:bodyPr>
          <a:lstStyle/>
          <a:p>
            <a:r>
              <a:rPr lang="en-US" sz="1000" dirty="0">
                <a:hlinkClick r:id="rId2"/>
              </a:rPr>
              <a:t>https://www.ipcc.ch/sr15/graphics/#cid_603</a:t>
            </a:r>
            <a:endParaRPr lang="en-US" sz="1000" dirty="0"/>
          </a:p>
          <a:p>
            <a:r>
              <a:rPr lang="en-US" sz="1000" dirty="0">
                <a:hlinkClick r:id="rId3"/>
              </a:rPr>
              <a:t>https://www.ipcc.ch/site/assets/uploads/sites/2/2018/07/sr15_headline_statements.pdf</a:t>
            </a:r>
            <a:endParaRPr lang="en-US" sz="1000" dirty="0"/>
          </a:p>
        </p:txBody>
      </p:sp>
      <p:sp>
        <p:nvSpPr>
          <p:cNvPr id="8" name="TextBox 7">
            <a:extLst>
              <a:ext uri="{FF2B5EF4-FFF2-40B4-BE49-F238E27FC236}">
                <a16:creationId xmlns:a16="http://schemas.microsoft.com/office/drawing/2014/main" id="{3C9BC711-436B-C643-930C-F6D71F87067D}"/>
              </a:ext>
            </a:extLst>
          </p:cNvPr>
          <p:cNvSpPr txBox="1"/>
          <p:nvPr/>
        </p:nvSpPr>
        <p:spPr>
          <a:xfrm>
            <a:off x="378974" y="1536174"/>
            <a:ext cx="4617613" cy="3785652"/>
          </a:xfrm>
          <a:prstGeom prst="rect">
            <a:avLst/>
          </a:prstGeom>
          <a:noFill/>
        </p:spPr>
        <p:txBody>
          <a:bodyPr wrap="square" rtlCol="0">
            <a:spAutoFit/>
          </a:bodyPr>
          <a:lstStyle/>
          <a:p>
            <a:r>
              <a:rPr lang="en-US" sz="2000" i="1" dirty="0">
                <a:latin typeface="Times" pitchFamily="2" charset="0"/>
              </a:rPr>
              <a:t>“Climate models project robust differences in regional climate characteristics between present-day and global warming of 1.5°C, and between 1.5°C and 2°C. These differences include increases in: mean temperature in most land and ocean regions (high confidence), hot extremes in most inhabited regions (high confidence), heavy precipitation in several regions (medium confidence), and the probability of drought and precipitation deficits in some regions (medium confidence).”</a:t>
            </a:r>
          </a:p>
        </p:txBody>
      </p:sp>
      <p:sp>
        <p:nvSpPr>
          <p:cNvPr id="9" name="Rectangle 8">
            <a:extLst>
              <a:ext uri="{FF2B5EF4-FFF2-40B4-BE49-F238E27FC236}">
                <a16:creationId xmlns:a16="http://schemas.microsoft.com/office/drawing/2014/main" id="{05B61880-5C61-7A40-8C67-5E94F6B8462D}"/>
              </a:ext>
            </a:extLst>
          </p:cNvPr>
          <p:cNvSpPr/>
          <p:nvPr/>
        </p:nvSpPr>
        <p:spPr>
          <a:xfrm>
            <a:off x="0" y="1"/>
            <a:ext cx="12192000" cy="913318"/>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a:latin typeface="Rockwell" panose="02060603020205020403" pitchFamily="18" charset="77"/>
              </a:rPr>
              <a:t>              Motivation</a:t>
            </a:r>
          </a:p>
        </p:txBody>
      </p:sp>
      <p:pic>
        <p:nvPicPr>
          <p:cNvPr id="6" name="Picture 5">
            <a:extLst>
              <a:ext uri="{FF2B5EF4-FFF2-40B4-BE49-F238E27FC236}">
                <a16:creationId xmlns:a16="http://schemas.microsoft.com/office/drawing/2014/main" id="{5D65961C-4B2C-224A-B093-8EBA25483B80}"/>
              </a:ext>
            </a:extLst>
          </p:cNvPr>
          <p:cNvPicPr>
            <a:picLocks noChangeAspect="1"/>
          </p:cNvPicPr>
          <p:nvPr/>
        </p:nvPicPr>
        <p:blipFill rotWithShape="1">
          <a:blip r:embed="rId4"/>
          <a:srcRect l="4097" t="6161" r="2213"/>
          <a:stretch/>
        </p:blipFill>
        <p:spPr>
          <a:xfrm>
            <a:off x="5836441" y="198786"/>
            <a:ext cx="5976585" cy="6400124"/>
          </a:xfrm>
          <a:prstGeom prst="rect">
            <a:avLst/>
          </a:prstGeom>
        </p:spPr>
      </p:pic>
    </p:spTree>
    <p:extLst>
      <p:ext uri="{BB962C8B-B14F-4D97-AF65-F5344CB8AC3E}">
        <p14:creationId xmlns:p14="http://schemas.microsoft.com/office/powerpoint/2010/main" val="19476102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7A7102B-450A-5947-9797-535DBA700CC0}"/>
              </a:ext>
            </a:extLst>
          </p:cNvPr>
          <p:cNvPicPr>
            <a:picLocks noChangeAspect="1"/>
          </p:cNvPicPr>
          <p:nvPr/>
        </p:nvPicPr>
        <p:blipFill rotWithShape="1">
          <a:blip r:embed="rId2"/>
          <a:srcRect b="18884"/>
          <a:stretch/>
        </p:blipFill>
        <p:spPr>
          <a:xfrm>
            <a:off x="1352550" y="966871"/>
            <a:ext cx="9486900" cy="4924258"/>
          </a:xfrm>
          <a:prstGeom prst="rect">
            <a:avLst/>
          </a:prstGeom>
        </p:spPr>
      </p:pic>
      <p:sp>
        <p:nvSpPr>
          <p:cNvPr id="2" name="TextBox 1">
            <a:extLst>
              <a:ext uri="{FF2B5EF4-FFF2-40B4-BE49-F238E27FC236}">
                <a16:creationId xmlns:a16="http://schemas.microsoft.com/office/drawing/2014/main" id="{2C3956A6-CEA5-2145-8D94-32B86D9828CB}"/>
              </a:ext>
            </a:extLst>
          </p:cNvPr>
          <p:cNvSpPr txBox="1"/>
          <p:nvPr/>
        </p:nvSpPr>
        <p:spPr>
          <a:xfrm>
            <a:off x="5293894" y="1913021"/>
            <a:ext cx="5029201" cy="733926"/>
          </a:xfrm>
          <a:prstGeom prst="rect">
            <a:avLst/>
          </a:prstGeom>
          <a:solidFill>
            <a:srgbClr val="FFFF00">
              <a:alpha val="36863"/>
            </a:srgbClr>
          </a:solidFill>
        </p:spPr>
        <p:txBody>
          <a:bodyPr wrap="square" rtlCol="0">
            <a:spAutoFit/>
          </a:bodyPr>
          <a:lstStyle/>
          <a:p>
            <a:endParaRPr lang="en-US" dirty="0"/>
          </a:p>
        </p:txBody>
      </p:sp>
      <p:sp>
        <p:nvSpPr>
          <p:cNvPr id="4" name="TextBox 3">
            <a:extLst>
              <a:ext uri="{FF2B5EF4-FFF2-40B4-BE49-F238E27FC236}">
                <a16:creationId xmlns:a16="http://schemas.microsoft.com/office/drawing/2014/main" id="{27E92D5F-FF25-DF49-A631-8FA3D1E7E3FD}"/>
              </a:ext>
            </a:extLst>
          </p:cNvPr>
          <p:cNvSpPr txBox="1"/>
          <p:nvPr/>
        </p:nvSpPr>
        <p:spPr>
          <a:xfrm>
            <a:off x="1868905" y="1407861"/>
            <a:ext cx="8454190" cy="733926"/>
          </a:xfrm>
          <a:prstGeom prst="rect">
            <a:avLst/>
          </a:prstGeom>
          <a:solidFill>
            <a:srgbClr val="FFFF00">
              <a:alpha val="36863"/>
            </a:srgbClr>
          </a:solidFill>
        </p:spPr>
        <p:txBody>
          <a:bodyPr wrap="square" rtlCol="0">
            <a:spAutoFit/>
          </a:bodyPr>
          <a:lstStyle/>
          <a:p>
            <a:endParaRPr lang="en-US" dirty="0"/>
          </a:p>
        </p:txBody>
      </p:sp>
      <p:sp>
        <p:nvSpPr>
          <p:cNvPr id="6" name="TextBox 5">
            <a:extLst>
              <a:ext uri="{FF2B5EF4-FFF2-40B4-BE49-F238E27FC236}">
                <a16:creationId xmlns:a16="http://schemas.microsoft.com/office/drawing/2014/main" id="{7221DB92-2739-DC43-A5A5-AEA7B024C5BC}"/>
              </a:ext>
            </a:extLst>
          </p:cNvPr>
          <p:cNvSpPr txBox="1"/>
          <p:nvPr/>
        </p:nvSpPr>
        <p:spPr>
          <a:xfrm>
            <a:off x="2598821" y="2853323"/>
            <a:ext cx="721895" cy="733926"/>
          </a:xfrm>
          <a:prstGeom prst="rect">
            <a:avLst/>
          </a:prstGeom>
          <a:solidFill>
            <a:srgbClr val="FFFF00">
              <a:alpha val="36863"/>
            </a:srgbClr>
          </a:solidFill>
        </p:spPr>
        <p:txBody>
          <a:bodyPr wrap="square" rtlCol="0">
            <a:spAutoFit/>
          </a:bodyPr>
          <a:lstStyle/>
          <a:p>
            <a:endParaRPr lang="en-US" dirty="0"/>
          </a:p>
        </p:txBody>
      </p:sp>
      <p:sp>
        <p:nvSpPr>
          <p:cNvPr id="7" name="TextBox 6">
            <a:extLst>
              <a:ext uri="{FF2B5EF4-FFF2-40B4-BE49-F238E27FC236}">
                <a16:creationId xmlns:a16="http://schemas.microsoft.com/office/drawing/2014/main" id="{E3C3780C-48AB-B54D-BB25-22756B411ED2}"/>
              </a:ext>
            </a:extLst>
          </p:cNvPr>
          <p:cNvSpPr txBox="1"/>
          <p:nvPr/>
        </p:nvSpPr>
        <p:spPr>
          <a:xfrm>
            <a:off x="2598820" y="3725446"/>
            <a:ext cx="721895" cy="733926"/>
          </a:xfrm>
          <a:prstGeom prst="rect">
            <a:avLst/>
          </a:prstGeom>
          <a:solidFill>
            <a:srgbClr val="FFFF00">
              <a:alpha val="36863"/>
            </a:srgbClr>
          </a:solidFill>
        </p:spPr>
        <p:txBody>
          <a:bodyPr wrap="square" rtlCol="0">
            <a:spAutoFit/>
          </a:bodyPr>
          <a:lstStyle/>
          <a:p>
            <a:endParaRPr lang="en-US" dirty="0"/>
          </a:p>
        </p:txBody>
      </p:sp>
      <p:sp>
        <p:nvSpPr>
          <p:cNvPr id="8" name="TextBox 7">
            <a:extLst>
              <a:ext uri="{FF2B5EF4-FFF2-40B4-BE49-F238E27FC236}">
                <a16:creationId xmlns:a16="http://schemas.microsoft.com/office/drawing/2014/main" id="{A794D038-A2D5-EB4E-A624-5931EF1E6503}"/>
              </a:ext>
            </a:extLst>
          </p:cNvPr>
          <p:cNvSpPr txBox="1"/>
          <p:nvPr/>
        </p:nvSpPr>
        <p:spPr>
          <a:xfrm>
            <a:off x="2598819" y="4808287"/>
            <a:ext cx="721895" cy="733926"/>
          </a:xfrm>
          <a:prstGeom prst="rect">
            <a:avLst/>
          </a:prstGeom>
          <a:solidFill>
            <a:srgbClr val="FFFF00">
              <a:alpha val="36863"/>
            </a:srgbClr>
          </a:solidFill>
        </p:spPr>
        <p:txBody>
          <a:bodyPr wrap="square" rtlCol="0">
            <a:spAutoFit/>
          </a:bodyPr>
          <a:lstStyle/>
          <a:p>
            <a:endParaRPr lang="en-US" dirty="0"/>
          </a:p>
        </p:txBody>
      </p:sp>
    </p:spTree>
    <p:extLst>
      <p:ext uri="{BB962C8B-B14F-4D97-AF65-F5344CB8AC3E}">
        <p14:creationId xmlns:p14="http://schemas.microsoft.com/office/powerpoint/2010/main" val="29867742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0D88204-822F-DB49-8EB8-570052C7C375}"/>
              </a:ext>
            </a:extLst>
          </p:cNvPr>
          <p:cNvSpPr>
            <a:spLocks noGrp="1"/>
          </p:cNvSpPr>
          <p:nvPr>
            <p:ph idx="1"/>
          </p:nvPr>
        </p:nvSpPr>
        <p:spPr>
          <a:xfrm>
            <a:off x="350921" y="3724092"/>
            <a:ext cx="10515600" cy="2120808"/>
          </a:xfrm>
        </p:spPr>
        <p:txBody>
          <a:bodyPr>
            <a:noAutofit/>
          </a:bodyPr>
          <a:lstStyle/>
          <a:p>
            <a:pPr marL="457200" lvl="1" indent="0">
              <a:buNone/>
            </a:pPr>
            <a:r>
              <a:rPr lang="en-US" sz="2200" dirty="0">
                <a:latin typeface="Rockwell" panose="02060603020205020403" pitchFamily="18" charset="77"/>
              </a:rPr>
              <a:t>4).      To secure for all people access to : </a:t>
            </a:r>
          </a:p>
          <a:p>
            <a:pPr marL="1828800" lvl="3" indent="-457200">
              <a:buFont typeface="+mj-lt"/>
              <a:buAutoNum type="alphaLcParenR"/>
            </a:pPr>
            <a:r>
              <a:rPr lang="en-US" sz="2200" dirty="0">
                <a:latin typeface="Rockwell" panose="02060603020205020403" pitchFamily="18" charset="77"/>
              </a:rPr>
              <a:t>Clear air and water;</a:t>
            </a:r>
          </a:p>
          <a:p>
            <a:pPr marL="1828800" lvl="3" indent="-457200">
              <a:buFont typeface="+mj-lt"/>
              <a:buAutoNum type="alphaLcParenR"/>
            </a:pPr>
            <a:r>
              <a:rPr lang="en-US" sz="2200" dirty="0">
                <a:latin typeface="Rockwell" panose="02060603020205020403" pitchFamily="18" charset="77"/>
              </a:rPr>
              <a:t>Climate and community resilience</a:t>
            </a:r>
          </a:p>
          <a:p>
            <a:pPr marL="1828800" lvl="3" indent="-457200">
              <a:buFont typeface="+mj-lt"/>
              <a:buAutoNum type="alphaLcParenR"/>
            </a:pPr>
            <a:r>
              <a:rPr lang="en-US" sz="2200" dirty="0">
                <a:latin typeface="Rockwell" panose="02060603020205020403" pitchFamily="18" charset="77"/>
              </a:rPr>
              <a:t>Healthy food</a:t>
            </a:r>
          </a:p>
          <a:p>
            <a:pPr marL="1828800" lvl="3" indent="-457200">
              <a:buFont typeface="+mj-lt"/>
              <a:buAutoNum type="alphaLcParenR"/>
            </a:pPr>
            <a:r>
              <a:rPr lang="en-US" sz="2200" dirty="0">
                <a:latin typeface="Rockwell" panose="02060603020205020403" pitchFamily="18" charset="77"/>
              </a:rPr>
              <a:t>Access to nature ; and </a:t>
            </a:r>
          </a:p>
          <a:p>
            <a:pPr marL="1828800" lvl="3" indent="-457200">
              <a:buFont typeface="+mj-lt"/>
              <a:buAutoNum type="alphaLcParenR"/>
            </a:pPr>
            <a:r>
              <a:rPr lang="en-US" sz="2200" dirty="0">
                <a:latin typeface="Rockwell" panose="02060603020205020403" pitchFamily="18" charset="77"/>
              </a:rPr>
              <a:t>A sustainable environment; and </a:t>
            </a:r>
          </a:p>
          <a:p>
            <a:pPr marL="514350" indent="-514350">
              <a:buFont typeface="+mj-lt"/>
              <a:buAutoNum type="arabicPeriod"/>
            </a:pPr>
            <a:endParaRPr lang="en-US" sz="2200" dirty="0">
              <a:latin typeface="Rockwell" panose="02060603020205020403" pitchFamily="18" charset="77"/>
            </a:endParaRPr>
          </a:p>
        </p:txBody>
      </p:sp>
      <p:sp>
        <p:nvSpPr>
          <p:cNvPr id="6" name="TextBox 5">
            <a:extLst>
              <a:ext uri="{FF2B5EF4-FFF2-40B4-BE49-F238E27FC236}">
                <a16:creationId xmlns:a16="http://schemas.microsoft.com/office/drawing/2014/main" id="{071E42D8-352F-5D48-8959-1E0C5F4AEB12}"/>
              </a:ext>
            </a:extLst>
          </p:cNvPr>
          <p:cNvSpPr txBox="1"/>
          <p:nvPr/>
        </p:nvSpPr>
        <p:spPr>
          <a:xfrm>
            <a:off x="350921" y="1129060"/>
            <a:ext cx="10728158" cy="769441"/>
          </a:xfrm>
          <a:prstGeom prst="rect">
            <a:avLst/>
          </a:prstGeom>
          <a:noFill/>
        </p:spPr>
        <p:txBody>
          <a:bodyPr wrap="square" rtlCol="0">
            <a:spAutoFit/>
          </a:bodyPr>
          <a:lstStyle/>
          <a:p>
            <a:pPr lvl="1"/>
            <a:r>
              <a:rPr lang="en-US" sz="2200" dirty="0">
                <a:latin typeface="Rockwell" panose="02060603020205020403" pitchFamily="18" charset="77"/>
              </a:rPr>
              <a:t>1).     To achieve net-zero greenhouse gas emissions through a fair and just 		   transition for all communities and workers; </a:t>
            </a:r>
          </a:p>
        </p:txBody>
      </p:sp>
      <p:sp>
        <p:nvSpPr>
          <p:cNvPr id="7" name="TextBox 6">
            <a:extLst>
              <a:ext uri="{FF2B5EF4-FFF2-40B4-BE49-F238E27FC236}">
                <a16:creationId xmlns:a16="http://schemas.microsoft.com/office/drawing/2014/main" id="{0A5C6F08-5320-DF46-8CCA-242E7520F1D7}"/>
              </a:ext>
            </a:extLst>
          </p:cNvPr>
          <p:cNvSpPr txBox="1"/>
          <p:nvPr/>
        </p:nvSpPr>
        <p:spPr>
          <a:xfrm>
            <a:off x="350921" y="1895850"/>
            <a:ext cx="10728158" cy="769441"/>
          </a:xfrm>
          <a:prstGeom prst="rect">
            <a:avLst/>
          </a:prstGeom>
          <a:noFill/>
        </p:spPr>
        <p:txBody>
          <a:bodyPr wrap="square" rtlCol="0">
            <a:spAutoFit/>
          </a:bodyPr>
          <a:lstStyle/>
          <a:p>
            <a:pPr lvl="1"/>
            <a:r>
              <a:rPr lang="en-US" sz="2200" dirty="0">
                <a:latin typeface="Rockwell" panose="02060603020205020403" pitchFamily="18" charset="77"/>
              </a:rPr>
              <a:t>2).     To create millions of good, high-wage jobs and ensure prosperity and 		   economic security for all people of the United States; </a:t>
            </a:r>
          </a:p>
        </p:txBody>
      </p:sp>
      <p:sp>
        <p:nvSpPr>
          <p:cNvPr id="8" name="TextBox 7">
            <a:extLst>
              <a:ext uri="{FF2B5EF4-FFF2-40B4-BE49-F238E27FC236}">
                <a16:creationId xmlns:a16="http://schemas.microsoft.com/office/drawing/2014/main" id="{7A6C2EBC-0E1D-0A4A-B19F-9082CF2DC673}"/>
              </a:ext>
            </a:extLst>
          </p:cNvPr>
          <p:cNvSpPr txBox="1"/>
          <p:nvPr/>
        </p:nvSpPr>
        <p:spPr>
          <a:xfrm>
            <a:off x="350921" y="2789647"/>
            <a:ext cx="10728158" cy="769441"/>
          </a:xfrm>
          <a:prstGeom prst="rect">
            <a:avLst/>
          </a:prstGeom>
          <a:noFill/>
        </p:spPr>
        <p:txBody>
          <a:bodyPr wrap="square" rtlCol="0">
            <a:spAutoFit/>
          </a:bodyPr>
          <a:lstStyle/>
          <a:p>
            <a:pPr lvl="1"/>
            <a:r>
              <a:rPr lang="en-US" sz="2200" dirty="0">
                <a:latin typeface="Rockwell" panose="02060603020205020403" pitchFamily="18" charset="77"/>
              </a:rPr>
              <a:t>3).     To invest in the infrastructure and industry of the United States to 		   sustainably meet the challenges of the 21</a:t>
            </a:r>
            <a:r>
              <a:rPr lang="en-US" sz="2200" baseline="30000" dirty="0">
                <a:latin typeface="Rockwell" panose="02060603020205020403" pitchFamily="18" charset="77"/>
              </a:rPr>
              <a:t>st</a:t>
            </a:r>
            <a:r>
              <a:rPr lang="en-US" sz="2200" dirty="0">
                <a:latin typeface="Rockwell" panose="02060603020205020403" pitchFamily="18" charset="77"/>
              </a:rPr>
              <a:t> century; </a:t>
            </a:r>
          </a:p>
        </p:txBody>
      </p:sp>
      <p:sp>
        <p:nvSpPr>
          <p:cNvPr id="10" name="TextBox 9">
            <a:extLst>
              <a:ext uri="{FF2B5EF4-FFF2-40B4-BE49-F238E27FC236}">
                <a16:creationId xmlns:a16="http://schemas.microsoft.com/office/drawing/2014/main" id="{1710985B-1B3A-9041-85FB-029407272C2E}"/>
              </a:ext>
            </a:extLst>
          </p:cNvPr>
          <p:cNvSpPr txBox="1"/>
          <p:nvPr/>
        </p:nvSpPr>
        <p:spPr>
          <a:xfrm>
            <a:off x="914401" y="6009905"/>
            <a:ext cx="8470231" cy="769441"/>
          </a:xfrm>
          <a:prstGeom prst="rect">
            <a:avLst/>
          </a:prstGeom>
          <a:noFill/>
        </p:spPr>
        <p:txBody>
          <a:bodyPr wrap="square" rtlCol="0">
            <a:spAutoFit/>
          </a:bodyPr>
          <a:lstStyle/>
          <a:p>
            <a:r>
              <a:rPr lang="en-US" sz="2200" dirty="0">
                <a:latin typeface="Rockwell" panose="02060603020205020403" pitchFamily="18" charset="77"/>
              </a:rPr>
              <a:t>5).     To promote justice and equity …” </a:t>
            </a:r>
          </a:p>
          <a:p>
            <a:endParaRPr lang="en-US" sz="2200" dirty="0">
              <a:latin typeface="Rockwell" panose="02060603020205020403" pitchFamily="18" charset="77"/>
            </a:endParaRPr>
          </a:p>
        </p:txBody>
      </p:sp>
      <p:sp>
        <p:nvSpPr>
          <p:cNvPr id="11" name="Rectangle 10">
            <a:extLst>
              <a:ext uri="{FF2B5EF4-FFF2-40B4-BE49-F238E27FC236}">
                <a16:creationId xmlns:a16="http://schemas.microsoft.com/office/drawing/2014/main" id="{035A78EA-8EED-1B42-B529-2093976AD54C}"/>
              </a:ext>
            </a:extLst>
          </p:cNvPr>
          <p:cNvSpPr/>
          <p:nvPr/>
        </p:nvSpPr>
        <p:spPr>
          <a:xfrm>
            <a:off x="0" y="1"/>
            <a:ext cx="12192000" cy="913318"/>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dirty="0">
                <a:latin typeface="Rockwell" panose="02060603020205020403" pitchFamily="18" charset="77"/>
              </a:rPr>
              <a:t>              </a:t>
            </a:r>
            <a:r>
              <a:rPr lang="en-US" sz="3500" dirty="0">
                <a:latin typeface="Rockwell" panose="02060603020205020403" pitchFamily="18" charset="77"/>
              </a:rPr>
              <a:t>Goals of Green New Deal </a:t>
            </a:r>
          </a:p>
        </p:txBody>
      </p:sp>
    </p:spTree>
    <p:extLst>
      <p:ext uri="{BB962C8B-B14F-4D97-AF65-F5344CB8AC3E}">
        <p14:creationId xmlns:p14="http://schemas.microsoft.com/office/powerpoint/2010/main" val="4136216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p:bldP spid="7" grpId="0"/>
      <p:bldP spid="8"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3D12253-A55F-7043-84D3-8467C30AD679}"/>
              </a:ext>
            </a:extLst>
          </p:cNvPr>
          <p:cNvPicPr>
            <a:picLocks noChangeAspect="1"/>
          </p:cNvPicPr>
          <p:nvPr/>
        </p:nvPicPr>
        <p:blipFill>
          <a:blip r:embed="rId3"/>
          <a:stretch>
            <a:fillRect/>
          </a:stretch>
        </p:blipFill>
        <p:spPr>
          <a:xfrm>
            <a:off x="2829847" y="973393"/>
            <a:ext cx="5740604" cy="5696360"/>
          </a:xfrm>
          <a:prstGeom prst="rect">
            <a:avLst/>
          </a:prstGeom>
        </p:spPr>
      </p:pic>
      <p:sp>
        <p:nvSpPr>
          <p:cNvPr id="4" name="Rectangle 3">
            <a:extLst>
              <a:ext uri="{FF2B5EF4-FFF2-40B4-BE49-F238E27FC236}">
                <a16:creationId xmlns:a16="http://schemas.microsoft.com/office/drawing/2014/main" id="{205D80D0-0FA4-F14F-AE02-5E2A83BF1289}"/>
              </a:ext>
            </a:extLst>
          </p:cNvPr>
          <p:cNvSpPr/>
          <p:nvPr/>
        </p:nvSpPr>
        <p:spPr>
          <a:xfrm>
            <a:off x="0" y="-10018"/>
            <a:ext cx="12192000" cy="913318"/>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dirty="0">
                <a:latin typeface="Rockwell" panose="02060603020205020403" pitchFamily="18" charset="77"/>
              </a:rPr>
              <a:t>              </a:t>
            </a:r>
            <a:r>
              <a:rPr lang="en-US" sz="3500" dirty="0">
                <a:latin typeface="Rockwell" panose="02060603020205020403" pitchFamily="18" charset="77"/>
              </a:rPr>
              <a:t>How to Meet these Goals? </a:t>
            </a:r>
          </a:p>
        </p:txBody>
      </p:sp>
    </p:spTree>
    <p:extLst>
      <p:ext uri="{BB962C8B-B14F-4D97-AF65-F5344CB8AC3E}">
        <p14:creationId xmlns:p14="http://schemas.microsoft.com/office/powerpoint/2010/main" val="1865475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69BDE17-F79D-AC45-8FFB-12335ECD25E6}"/>
              </a:ext>
            </a:extLst>
          </p:cNvPr>
          <p:cNvPicPr>
            <a:picLocks noChangeAspect="1"/>
          </p:cNvPicPr>
          <p:nvPr/>
        </p:nvPicPr>
        <p:blipFill>
          <a:blip r:embed="rId3"/>
          <a:stretch>
            <a:fillRect/>
          </a:stretch>
        </p:blipFill>
        <p:spPr>
          <a:xfrm>
            <a:off x="1634624" y="1359569"/>
            <a:ext cx="7838008" cy="4748463"/>
          </a:xfrm>
          <a:prstGeom prst="rect">
            <a:avLst/>
          </a:prstGeom>
        </p:spPr>
      </p:pic>
      <p:sp>
        <p:nvSpPr>
          <p:cNvPr id="6" name="Rectangle 5">
            <a:extLst>
              <a:ext uri="{FF2B5EF4-FFF2-40B4-BE49-F238E27FC236}">
                <a16:creationId xmlns:a16="http://schemas.microsoft.com/office/drawing/2014/main" id="{E6DA16E3-F8A9-5342-994A-84C2EEA15F45}"/>
              </a:ext>
            </a:extLst>
          </p:cNvPr>
          <p:cNvSpPr/>
          <p:nvPr/>
        </p:nvSpPr>
        <p:spPr>
          <a:xfrm>
            <a:off x="0" y="-10018"/>
            <a:ext cx="12192000" cy="913318"/>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dirty="0">
                <a:latin typeface="Rockwell" panose="02060603020205020403" pitchFamily="18" charset="77"/>
              </a:rPr>
              <a:t>              </a:t>
            </a:r>
            <a:r>
              <a:rPr lang="en-US" sz="3500" dirty="0">
                <a:latin typeface="Rockwell" panose="02060603020205020403" pitchFamily="18" charset="77"/>
              </a:rPr>
              <a:t>How to Meet these Goals? </a:t>
            </a:r>
          </a:p>
        </p:txBody>
      </p:sp>
    </p:spTree>
    <p:extLst>
      <p:ext uri="{BB962C8B-B14F-4D97-AF65-F5344CB8AC3E}">
        <p14:creationId xmlns:p14="http://schemas.microsoft.com/office/powerpoint/2010/main" val="23940387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E13416-4AD7-8D43-96B7-57539AB45B7B}"/>
              </a:ext>
            </a:extLst>
          </p:cNvPr>
          <p:cNvSpPr>
            <a:spLocks noGrp="1"/>
          </p:cNvSpPr>
          <p:nvPr>
            <p:ph idx="1"/>
          </p:nvPr>
        </p:nvSpPr>
        <p:spPr>
          <a:xfrm>
            <a:off x="693821" y="1657183"/>
            <a:ext cx="10515600" cy="4248942"/>
          </a:xfrm>
        </p:spPr>
        <p:txBody>
          <a:bodyPr>
            <a:normAutofit lnSpcReduction="10000"/>
          </a:bodyPr>
          <a:lstStyle/>
          <a:p>
            <a:pPr marL="514350" indent="-514350">
              <a:lnSpc>
                <a:spcPct val="150000"/>
              </a:lnSpc>
              <a:buFont typeface="+mj-lt"/>
              <a:buAutoNum type="arabicPeriod"/>
            </a:pPr>
            <a:r>
              <a:rPr lang="en-US" dirty="0">
                <a:latin typeface="Rockwell" panose="02060603020205020403" pitchFamily="18" charset="77"/>
              </a:rPr>
              <a:t>Inclusive of all sectors/ people</a:t>
            </a:r>
          </a:p>
          <a:p>
            <a:pPr marL="514350" indent="-514350">
              <a:lnSpc>
                <a:spcPct val="150000"/>
              </a:lnSpc>
              <a:buFont typeface="+mj-lt"/>
              <a:buAutoNum type="arabicPeriod"/>
            </a:pPr>
            <a:r>
              <a:rPr lang="en-US" dirty="0">
                <a:latin typeface="Rockwell" panose="02060603020205020403" pitchFamily="18" charset="77"/>
              </a:rPr>
              <a:t>Provide resources training and high quality education, including higher education to all people of the US, with a focus on frontline and vulnerable communities …</a:t>
            </a:r>
          </a:p>
          <a:p>
            <a:pPr marL="514350" indent="-514350">
              <a:lnSpc>
                <a:spcPct val="150000"/>
              </a:lnSpc>
              <a:buFont typeface="+mj-lt"/>
              <a:buAutoNum type="arabicPeriod"/>
            </a:pPr>
            <a:r>
              <a:rPr lang="en-US" dirty="0">
                <a:latin typeface="Rockwell" panose="02060603020205020403" pitchFamily="18" charset="77"/>
              </a:rPr>
              <a:t>Invest in research </a:t>
            </a:r>
          </a:p>
          <a:p>
            <a:pPr marL="514350" indent="-514350">
              <a:lnSpc>
                <a:spcPct val="150000"/>
              </a:lnSpc>
              <a:buFont typeface="+mj-lt"/>
              <a:buAutoNum type="arabicPeriod"/>
            </a:pPr>
            <a:r>
              <a:rPr lang="en-US" dirty="0">
                <a:latin typeface="Rockwell" panose="02060603020205020403" pitchFamily="18" charset="77"/>
              </a:rPr>
              <a:t>Strengthen power of unions/ ability to unionize </a:t>
            </a:r>
          </a:p>
          <a:p>
            <a:pPr marL="0" indent="0">
              <a:buNone/>
            </a:pPr>
            <a:endParaRPr lang="en-US" dirty="0">
              <a:latin typeface="Rockwell" panose="02060603020205020403" pitchFamily="18" charset="77"/>
            </a:endParaRPr>
          </a:p>
        </p:txBody>
      </p:sp>
      <p:sp>
        <p:nvSpPr>
          <p:cNvPr id="6" name="Rectangle 5">
            <a:extLst>
              <a:ext uri="{FF2B5EF4-FFF2-40B4-BE49-F238E27FC236}">
                <a16:creationId xmlns:a16="http://schemas.microsoft.com/office/drawing/2014/main" id="{56622712-ADCA-2646-9B4D-3245F4D18494}"/>
              </a:ext>
            </a:extLst>
          </p:cNvPr>
          <p:cNvSpPr/>
          <p:nvPr/>
        </p:nvSpPr>
        <p:spPr>
          <a:xfrm>
            <a:off x="0" y="-10018"/>
            <a:ext cx="12192000" cy="913318"/>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dirty="0">
                <a:latin typeface="Rockwell" panose="02060603020205020403" pitchFamily="18" charset="77"/>
              </a:rPr>
              <a:t>              </a:t>
            </a:r>
            <a:r>
              <a:rPr lang="en-US" sz="3500" dirty="0">
                <a:latin typeface="Rockwell" panose="02060603020205020403" pitchFamily="18" charset="77"/>
              </a:rPr>
              <a:t>How to To Mobilize: </a:t>
            </a:r>
          </a:p>
        </p:txBody>
      </p:sp>
    </p:spTree>
    <p:extLst>
      <p:ext uri="{BB962C8B-B14F-4D97-AF65-F5344CB8AC3E}">
        <p14:creationId xmlns:p14="http://schemas.microsoft.com/office/powerpoint/2010/main" val="38378068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559D035-323B-2C4C-B162-B83A8C0ADDC7}"/>
              </a:ext>
            </a:extLst>
          </p:cNvPr>
          <p:cNvSpPr/>
          <p:nvPr/>
        </p:nvSpPr>
        <p:spPr>
          <a:xfrm>
            <a:off x="0" y="2358219"/>
            <a:ext cx="12192000" cy="1070781"/>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Rockwell" panose="02060603020205020403" pitchFamily="18" charset="77"/>
              </a:rPr>
              <a:t>Historical Context </a:t>
            </a:r>
          </a:p>
        </p:txBody>
      </p:sp>
    </p:spTree>
    <p:extLst>
      <p:ext uri="{BB962C8B-B14F-4D97-AF65-F5344CB8AC3E}">
        <p14:creationId xmlns:p14="http://schemas.microsoft.com/office/powerpoint/2010/main" val="11783636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409</TotalTime>
  <Words>1049</Words>
  <Application>Microsoft Macintosh PowerPoint</Application>
  <PresentationFormat>Widescreen</PresentationFormat>
  <Paragraphs>124</Paragraphs>
  <Slides>23</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Calibri</vt:lpstr>
      <vt:lpstr>Calibri Light</vt:lpstr>
      <vt:lpstr>Open Sans</vt:lpstr>
      <vt:lpstr>Rockwell</vt:lpstr>
      <vt:lpstr>Times</vt:lpstr>
      <vt:lpstr>Office Theme</vt:lpstr>
      <vt:lpstr>The Green New Deal: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https://www.cnbc.com/2019/03/28/green-new-deal-died-senate-2020-presidential-elections.html</vt:lpstr>
      <vt:lpstr>Discussion </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Golja, Colleen</dc:creator>
  <cp:lastModifiedBy>Pollack, Daniel</cp:lastModifiedBy>
  <cp:revision>34</cp:revision>
  <dcterms:created xsi:type="dcterms:W3CDTF">2019-04-29T16:45:11Z</dcterms:created>
  <dcterms:modified xsi:type="dcterms:W3CDTF">2019-05-02T20:31:41Z</dcterms:modified>
</cp:coreProperties>
</file>