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5" r:id="rId4"/>
    <p:sldId id="266" r:id="rId5"/>
    <p:sldId id="264" r:id="rId6"/>
    <p:sldId id="260" r:id="rId7"/>
    <p:sldId id="267" r:id="rId8"/>
    <p:sldId id="270" r:id="rId9"/>
    <p:sldId id="277" r:id="rId10"/>
    <p:sldId id="271" r:id="rId11"/>
    <p:sldId id="276" r:id="rId12"/>
    <p:sldId id="261" r:id="rId13"/>
    <p:sldId id="268" r:id="rId14"/>
    <p:sldId id="269" r:id="rId15"/>
    <p:sldId id="275" r:id="rId16"/>
    <p:sldId id="263" r:id="rId17"/>
    <p:sldId id="262" r:id="rId18"/>
    <p:sldId id="272" r:id="rId19"/>
    <p:sldId id="273" r:id="rId20"/>
    <p:sldId id="25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3"/>
    <p:restoredTop sz="94619"/>
  </p:normalViewPr>
  <p:slideViewPr>
    <p:cSldViewPr snapToGrid="0" snapToObjects="1">
      <p:cViewPr varScale="1">
        <p:scale>
          <a:sx n="109" d="100"/>
          <a:sy n="109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7598A-92E4-0E46-8091-B68223ACA4F7}" type="datetimeFigureOut">
              <a:rPr lang="en-US" smtClean="0"/>
              <a:t>3/28/19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93151-BB6D-3D45-9034-4F070F316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4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93151-BB6D-3D45-9034-4F070F3169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85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93151-BB6D-3D45-9034-4F070F3169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8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0841-9971-CF4A-BE26-23FD11DAF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BF4B1-751E-F444-9C40-D51064A03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E32CC-37E4-FF42-B6D2-921BD09F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58E9-9D53-8E4C-A74A-230B23C07A9E}" type="datetime1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7CB71-C8C2-484C-8DC2-FBF1B05D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E13B9-9A9E-A349-B242-529CFF3A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5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44CC-79D7-9242-8610-5D860258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EBDF6-D806-4A45-9067-15A818532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AB8F-AE23-3E4A-BC28-85D57E1B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D626-32B9-7843-8A32-004BEFF2D402}" type="datetime1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C5ED6-D1B0-B64E-9540-43318755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09FEE-1D7A-9448-95B3-C0FA85E5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6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3EFAC3-581A-2640-87BF-BB5958A85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AD861-73A1-9646-A8CE-10BF86EA4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FBA7B-DB32-CD4F-B3A0-D7556B80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8282-A288-014A-ACB2-D933C02D6CA1}" type="datetime1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0DF59-D707-754B-B4EE-B3403B1F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3D6D4-EF06-6045-87E5-D5097CE4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8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D2121-D460-4141-9CC4-85EBF251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3B051-9A8B-B040-A4D6-190E74B2D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DABE3-4F24-5F4E-BE8C-78E7885E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B915-7AB8-0449-9962-11DC6C50C2DD}" type="datetime1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1DC2B-90DE-CE4E-AF85-0C8D0E34A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3037F-D5B7-634C-9E44-1102C17B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688E4-5779-4D48-8FAE-B30785AA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B20CB-2BFD-3D4A-B4E3-A76794DB8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0E60C-3BCE-7845-BE95-3F58E9A7A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A544-7D40-3E44-B432-20D744798942}" type="datetime1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3CBD5-062C-3344-A4EF-597B4208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BB782-EE23-B140-8691-AA6102FB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5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5368-DE03-0348-A62F-B8FA934F5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542B2-E12E-9145-8342-E21E05514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B5A1F-86AD-994D-9060-2B5EA6E17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59BC-6575-9B4F-804B-82368146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16C0-EA3D-D34F-937C-ADCC5047C9CD}" type="datetime1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8EFB8-DB8A-B54A-89F3-E32B3B9B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102F2-037A-3C46-AD58-B3A8DCB1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3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F720-4496-1B4B-B1BF-9D8A7BD3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F4978-F985-474A-9F62-C90BEDF3F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75B52-6438-5249-AB20-BDADFC226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95B50-F5DE-0C41-AAF3-BED3233A6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79FB10-092D-D845-B4D0-ECAC1BCA2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A79A61-5707-E74A-8D52-DF451D985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35D0-9F91-2341-975C-B97236114AF8}" type="datetime1">
              <a:rPr lang="en-US" smtClean="0"/>
              <a:t>3/28/19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0B3A7B-3DDE-5C4D-9CF4-5F99206A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6FE5E4-13AC-DD4A-99E1-996D2324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0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4B157-7588-0C4D-B761-60F5691A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11800-F235-8645-BAE6-8B91CBE5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CDA8-D8DF-2B40-A65C-67679C9FB311}" type="datetime1">
              <a:rPr lang="en-US" smtClean="0"/>
              <a:t>3/28/19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87FB6-2F25-4948-9701-41A19337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FB661-36D9-6D4B-80E8-9AC7F0C7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5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0DA958-C666-1742-AB10-D3D51E83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5E98-312C-8A44-B3BB-486D8520C07A}" type="datetime1">
              <a:rPr lang="en-US" smtClean="0"/>
              <a:t>3/28/19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45F075-C25E-054C-AC0C-F1985452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2D846-F9D2-4E48-A60A-3B3028F7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7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6418-7FB2-5C43-8538-14D4175B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B337D-DB94-CE45-8D45-3AE2DA51D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00146-5487-064B-B623-E938F9CB7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7C411-7B2F-894F-9E0A-D9A0F1C3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BCA2-7EE7-F748-93BB-6FB8ABE04A75}" type="datetime1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75CAA-E038-2B44-A399-EE569D40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5532E-D42D-A24D-AEF4-7EAC641A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3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4181-839F-0742-88A0-E7AB02C9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84FB48-FFAF-C641-BF86-F78F577BB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8E698-C4CB-6E41-A2D2-F4982CEAD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F8CBD-500F-4840-810C-2B6DCF2D9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4F5-7F67-7D43-ABF8-DFDDB55EDEF8}" type="datetime1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E19FC-9A12-FD43-BA23-A80277EA6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438AB-C137-B344-83EC-A340DF68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8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B7A9AB-7B99-6148-9275-8711EAF2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C03A7-CD88-8D48-80C9-1627DE79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5DC43-64C2-BF48-8A96-DD607B269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6766C-C8D9-2242-8080-7A257072B20D}" type="datetime1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03882-5DD9-AB4B-95FA-6673F6732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BFA8D-9A86-8147-8217-95D3FEDDE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EF15-BCD4-624A-8BAB-B3D93D96E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8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CGVTYtJEFk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58A1F8-524A-2E4A-BDE5-7CCFFE29E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9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2F07C9-FDB0-6340-BCBF-49E0379623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Solar Updraft Towers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D7697D-3D9C-D642-9C31-41B2E532D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2729" y="4171729"/>
            <a:ext cx="4078941" cy="13351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Eliza Spear</a:t>
            </a:r>
          </a:p>
          <a:p>
            <a:r>
              <a:rPr lang="en-US" b="1" dirty="0">
                <a:solidFill>
                  <a:schemeClr val="bg1"/>
                </a:solidFill>
              </a:rPr>
              <a:t>Harvard Energy Journal Club</a:t>
            </a:r>
          </a:p>
          <a:p>
            <a:r>
              <a:rPr lang="en-US" b="1" dirty="0">
                <a:solidFill>
                  <a:schemeClr val="bg1"/>
                </a:solidFill>
              </a:rPr>
              <a:t>March 28,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45EFB-D784-E842-B679-4E2B37C5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93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FF92D1-F021-6F4C-B3DE-392BC5ED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Manzanares Prototype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C131E2-1E51-0C4F-99EF-B68260524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77009"/>
            <a:ext cx="10361810" cy="863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Tower was supported by guy lines extending from four heights in three directions; the plant was decommissioned in 1989 when these guy lines failed due to corrosion and the tower collapsed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5485579-C31C-2445-839D-59E9E77A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393EF15-BCD4-624A-8BAB-B3D93D96E2AB}" type="slidenum">
              <a:rPr lang="en-US" smtClean="0"/>
              <a:t>10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AB36BC-B111-BC4D-8A3B-7DAE95ADCED7}"/>
              </a:ext>
            </a:extLst>
          </p:cNvPr>
          <p:cNvSpPr txBox="1"/>
          <p:nvPr/>
        </p:nvSpPr>
        <p:spPr>
          <a:xfrm>
            <a:off x="152399" y="6375122"/>
            <a:ext cx="1104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Kalogirou</a:t>
            </a:r>
            <a:r>
              <a:rPr lang="en-US" sz="1400" dirty="0"/>
              <a:t>, </a:t>
            </a:r>
            <a:r>
              <a:rPr lang="en-US" sz="1400" dirty="0" err="1"/>
              <a:t>Soteris</a:t>
            </a:r>
            <a:r>
              <a:rPr lang="en-US" sz="1400" dirty="0"/>
              <a:t> A.  Solar Updraft Towers.  In </a:t>
            </a:r>
            <a:r>
              <a:rPr lang="en-US" sz="1400" i="1" dirty="0"/>
              <a:t>Solar Energy Engineering, Second Edition</a:t>
            </a:r>
            <a:r>
              <a:rPr lang="en-US" sz="1400" dirty="0"/>
              <a:t>.  Academic Press, 2013; pp. 565-570.</a:t>
            </a:r>
          </a:p>
          <a:p>
            <a:r>
              <a:rPr lang="en-US" sz="1400" dirty="0" err="1"/>
              <a:t>Schlaich</a:t>
            </a:r>
            <a:r>
              <a:rPr lang="en-US" sz="1400" dirty="0"/>
              <a:t>, J.; </a:t>
            </a:r>
            <a:r>
              <a:rPr lang="en-US" sz="1400" dirty="0" err="1"/>
              <a:t>Bergermann</a:t>
            </a:r>
            <a:r>
              <a:rPr lang="en-US" sz="1400" dirty="0"/>
              <a:t>, R.; </a:t>
            </a:r>
            <a:r>
              <a:rPr lang="en-US" sz="1400" dirty="0" err="1"/>
              <a:t>Schiel</a:t>
            </a:r>
            <a:r>
              <a:rPr lang="en-US" sz="1400" dirty="0"/>
              <a:t>, W.; </a:t>
            </a:r>
            <a:r>
              <a:rPr lang="en-US" sz="1400" dirty="0" err="1"/>
              <a:t>Weinrebe</a:t>
            </a:r>
            <a:r>
              <a:rPr lang="en-US" sz="1400" dirty="0"/>
              <a:t>, G.  </a:t>
            </a:r>
            <a:r>
              <a:rPr lang="en-US" sz="1400" i="1" dirty="0"/>
              <a:t>J. Sol. Energy Eng.</a:t>
            </a:r>
            <a:r>
              <a:rPr lang="en-US" sz="1400" dirty="0"/>
              <a:t>  </a:t>
            </a:r>
            <a:r>
              <a:rPr lang="en-US" sz="1400" b="1" dirty="0"/>
              <a:t>2005</a:t>
            </a:r>
            <a:r>
              <a:rPr lang="en-US" sz="1400" dirty="0"/>
              <a:t>, </a:t>
            </a:r>
            <a:r>
              <a:rPr lang="en-US" sz="1400" i="1" dirty="0"/>
              <a:t>127</a:t>
            </a:r>
            <a:r>
              <a:rPr lang="en-US" sz="1400" dirty="0"/>
              <a:t>, 117-124.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1085C-83A9-1B41-9CAC-B23E129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2440815"/>
            <a:ext cx="6188766" cy="357487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98EDC78-5AAF-FB44-90E3-D80B9C01C940}"/>
              </a:ext>
            </a:extLst>
          </p:cNvPr>
          <p:cNvSpPr txBox="1">
            <a:spLocks/>
          </p:cNvSpPr>
          <p:nvPr/>
        </p:nvSpPr>
        <p:spPr>
          <a:xfrm>
            <a:off x="6341165" y="2440814"/>
            <a:ext cx="5698436" cy="3934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During its operating lifetime (32 months, 1986-1989):</a:t>
            </a:r>
          </a:p>
          <a:p>
            <a:pPr>
              <a:buFontTx/>
              <a:buChar char="-"/>
            </a:pPr>
            <a:r>
              <a:rPr lang="en-US" sz="2000" dirty="0"/>
              <a:t>Plant ran when air velocity was &gt; 2.5 m/s (automatic start-up)</a:t>
            </a:r>
          </a:p>
          <a:p>
            <a:pPr>
              <a:buFontTx/>
              <a:buChar char="-"/>
            </a:pPr>
            <a:r>
              <a:rPr lang="en-US" sz="2000" dirty="0"/>
              <a:t>Connected to the public grid</a:t>
            </a:r>
          </a:p>
          <a:p>
            <a:pPr>
              <a:buFontTx/>
              <a:buChar char="-"/>
            </a:pPr>
            <a:r>
              <a:rPr lang="en-US" sz="2000" dirty="0"/>
              <a:t>Averaged 8.9 hours/day of operation</a:t>
            </a:r>
          </a:p>
          <a:p>
            <a:pPr>
              <a:buFontTx/>
              <a:buChar char="-"/>
            </a:pPr>
            <a:r>
              <a:rPr lang="en-US" sz="2000" dirty="0"/>
              <a:t>Example year (1987):</a:t>
            </a:r>
          </a:p>
          <a:p>
            <a:pPr lvl="1">
              <a:buFontTx/>
              <a:buChar char="-"/>
            </a:pPr>
            <a:r>
              <a:rPr lang="en-US" sz="2000" dirty="0"/>
              <a:t>3067 hours of “good” insolation (&gt;150 W/m</a:t>
            </a:r>
            <a:r>
              <a:rPr lang="en-US" sz="2000" baseline="30000" dirty="0"/>
              <a:t>2</a:t>
            </a:r>
            <a:r>
              <a:rPr lang="en-US" sz="2000" dirty="0"/>
              <a:t> of global horizontal irradiation)</a:t>
            </a:r>
          </a:p>
          <a:p>
            <a:pPr lvl="1">
              <a:buFontTx/>
              <a:buChar char="-"/>
            </a:pPr>
            <a:r>
              <a:rPr lang="en-US" sz="2000" dirty="0"/>
              <a:t>Plant was operating and providing net positive power to the grid for 3157 hours (244 of these were at night)</a:t>
            </a:r>
          </a:p>
        </p:txBody>
      </p:sp>
    </p:spTree>
    <p:extLst>
      <p:ext uri="{BB962C8B-B14F-4D97-AF65-F5344CB8AC3E}">
        <p14:creationId xmlns:p14="http://schemas.microsoft.com/office/powerpoint/2010/main" val="202865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FF92D1-F021-6F4C-B3DE-392BC5ED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0114"/>
          </a:xfrm>
        </p:spPr>
        <p:txBody>
          <a:bodyPr/>
          <a:lstStyle/>
          <a:p>
            <a:r>
              <a:rPr lang="en-US" dirty="0"/>
              <a:t>Power Capacity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B7B4F4-9BFF-F44A-9239-FF04C25669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55852" y="4398402"/>
            <a:ext cx="1833460" cy="82858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DB8ADC-D222-E742-BA5D-06E2CCF2314D}"/>
              </a:ext>
            </a:extLst>
          </p:cNvPr>
          <p:cNvSpPr txBox="1"/>
          <p:nvPr/>
        </p:nvSpPr>
        <p:spPr>
          <a:xfrm>
            <a:off x="152399" y="6574620"/>
            <a:ext cx="1104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Schlaich</a:t>
            </a:r>
            <a:r>
              <a:rPr lang="en-US" sz="1400" dirty="0"/>
              <a:t>, J.; </a:t>
            </a:r>
            <a:r>
              <a:rPr lang="en-US" sz="1400" dirty="0" err="1"/>
              <a:t>Bergermann</a:t>
            </a:r>
            <a:r>
              <a:rPr lang="en-US" sz="1400" dirty="0"/>
              <a:t>, R.; </a:t>
            </a:r>
            <a:r>
              <a:rPr lang="en-US" sz="1400" dirty="0" err="1"/>
              <a:t>Schiel</a:t>
            </a:r>
            <a:r>
              <a:rPr lang="en-US" sz="1400" dirty="0"/>
              <a:t>, W.; </a:t>
            </a:r>
            <a:r>
              <a:rPr lang="en-US" sz="1400" dirty="0" err="1"/>
              <a:t>Weinrebe</a:t>
            </a:r>
            <a:r>
              <a:rPr lang="en-US" sz="1400" dirty="0"/>
              <a:t>, G.  </a:t>
            </a:r>
            <a:r>
              <a:rPr lang="en-US" sz="1400" i="1" dirty="0"/>
              <a:t>J. Sol. Energy Eng.</a:t>
            </a:r>
            <a:r>
              <a:rPr lang="en-US" sz="1400" dirty="0"/>
              <a:t>  </a:t>
            </a:r>
            <a:r>
              <a:rPr lang="en-US" sz="1400" b="1" dirty="0"/>
              <a:t>2005</a:t>
            </a:r>
            <a:r>
              <a:rPr lang="en-US" sz="1400" dirty="0"/>
              <a:t>, </a:t>
            </a:r>
            <a:r>
              <a:rPr lang="en-US" sz="1400" i="1" dirty="0"/>
              <a:t>127</a:t>
            </a:r>
            <a:r>
              <a:rPr lang="en-US" sz="1400" dirty="0"/>
              <a:t>, 117-124.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CA12C0-F2CC-2E44-AA73-6DCAC4D3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11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50517F-D8F7-7F41-A36A-E5F6E6EAC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941" y="4341253"/>
            <a:ext cx="1656911" cy="9428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37CA53-F61E-1543-B15D-77E7F8E89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28" y="2563295"/>
            <a:ext cx="2348036" cy="6620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2E1CCA-27D4-C746-AA05-1F509FE42C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28" y="3295160"/>
            <a:ext cx="5837023" cy="68733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65F018C-3B4D-364B-90F9-A6F2E9CE1AF9}"/>
              </a:ext>
            </a:extLst>
          </p:cNvPr>
          <p:cNvSpPr txBox="1"/>
          <p:nvPr/>
        </p:nvSpPr>
        <p:spPr>
          <a:xfrm>
            <a:off x="656910" y="1276351"/>
            <a:ext cx="5967812" cy="275627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/>
              <a:t>Available Solar Power &amp; Plant Efficiency</a:t>
            </a: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solar</a:t>
            </a:r>
            <a:r>
              <a:rPr lang="en-US" sz="2000" dirty="0"/>
              <a:t> = solar energy input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/>
              <a:t> = global horizontal radiation</a:t>
            </a:r>
          </a:p>
          <a:p>
            <a:endParaRPr lang="en-US" sz="2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C8A754-7C65-2C4A-B1FE-8572B6D7E7D1}"/>
              </a:ext>
            </a:extLst>
          </p:cNvPr>
          <p:cNvSpPr txBox="1"/>
          <p:nvPr/>
        </p:nvSpPr>
        <p:spPr>
          <a:xfrm>
            <a:off x="7151790" y="1276351"/>
            <a:ext cx="4383300" cy="27776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/>
              <a:t>Power in Airflow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𝚫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000" dirty="0"/>
              <a:t> = pressure difference at base of 	tower vs. ambient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2C8A9A-55E6-314D-BCB9-31A2D2BDEE5B}"/>
              </a:ext>
            </a:extLst>
          </p:cNvPr>
          <p:cNvSpPr txBox="1"/>
          <p:nvPr/>
        </p:nvSpPr>
        <p:spPr>
          <a:xfrm>
            <a:off x="2502688" y="4295491"/>
            <a:ext cx="7186624" cy="190022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/>
              <a:t>Tower Efficiency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/>
              <a:t> = ambient temperature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/>
              <a:t> = constant pressure specific heat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Tower efficiency depends only on tower height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BCDACD-A940-0C4D-A50D-597A867AB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8270" y="2696862"/>
            <a:ext cx="3725064" cy="64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FF92D1-F021-6F4C-B3DE-392BC5ED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Capacity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C131E2-1E51-0C4F-99EF-B68260524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008"/>
            <a:ext cx="4471147" cy="4810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Power capacity is proportional to collector area and tower height</a:t>
            </a:r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To provide 200 MW with a 1000 m chimney height, the plant must cover an area of 38 km</a:t>
            </a:r>
            <a:r>
              <a:rPr lang="en-US" sz="2000" baseline="30000" dirty="0"/>
              <a:t>2</a:t>
            </a:r>
          </a:p>
          <a:p>
            <a:pPr lvl="1">
              <a:buFontTx/>
              <a:buChar char="-"/>
            </a:pPr>
            <a:r>
              <a:rPr lang="en-US" sz="2000" dirty="0"/>
              <a:t>Manzanares plant covered about 0.05 km</a:t>
            </a:r>
            <a:r>
              <a:rPr lang="en-US" sz="2000" baseline="30000" dirty="0"/>
              <a:t>2</a:t>
            </a:r>
          </a:p>
          <a:p>
            <a:pPr marL="0" indent="0">
              <a:buNone/>
            </a:pPr>
            <a:endParaRPr lang="en-US" sz="2000" baseline="30000" dirty="0"/>
          </a:p>
          <a:p>
            <a:pPr>
              <a:buFontTx/>
              <a:buChar char="-"/>
            </a:pPr>
            <a:r>
              <a:rPr lang="en-US" sz="2000" dirty="0"/>
              <a:t>Conversion efficiency of 1 kWh/m</a:t>
            </a:r>
            <a:r>
              <a:rPr lang="en-US" sz="2000" baseline="30000" dirty="0"/>
              <a:t>2</a:t>
            </a:r>
            <a:r>
              <a:rPr lang="en-US" sz="2000" dirty="0"/>
              <a:t> (about 5%)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B8ADC-D222-E742-BA5D-06E2CCF2314D}"/>
              </a:ext>
            </a:extLst>
          </p:cNvPr>
          <p:cNvSpPr txBox="1"/>
          <p:nvPr/>
        </p:nvSpPr>
        <p:spPr>
          <a:xfrm>
            <a:off x="152399" y="6334780"/>
            <a:ext cx="1104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Kalogirou</a:t>
            </a:r>
            <a:r>
              <a:rPr lang="en-US" sz="1400" dirty="0"/>
              <a:t>, </a:t>
            </a:r>
            <a:r>
              <a:rPr lang="en-US" sz="1400" dirty="0" err="1"/>
              <a:t>Soteris</a:t>
            </a:r>
            <a:r>
              <a:rPr lang="en-US" sz="1400" dirty="0"/>
              <a:t> A.  Solar Updraft Towers.  In </a:t>
            </a:r>
            <a:r>
              <a:rPr lang="en-US" sz="1400" i="1" dirty="0"/>
              <a:t>Solar Energy Engineering, Second Edition</a:t>
            </a:r>
            <a:r>
              <a:rPr lang="en-US" sz="1400" dirty="0"/>
              <a:t>.  Academic Press, 2013; pp. 565-570.</a:t>
            </a:r>
          </a:p>
          <a:p>
            <a:r>
              <a:rPr lang="en-US" sz="1400" dirty="0" err="1"/>
              <a:t>Schlaich</a:t>
            </a:r>
            <a:r>
              <a:rPr lang="en-US" sz="1400" dirty="0"/>
              <a:t>, J.; </a:t>
            </a:r>
            <a:r>
              <a:rPr lang="en-US" sz="1400" dirty="0" err="1"/>
              <a:t>Bergermann</a:t>
            </a:r>
            <a:r>
              <a:rPr lang="en-US" sz="1400" dirty="0"/>
              <a:t>, R.; </a:t>
            </a:r>
            <a:r>
              <a:rPr lang="en-US" sz="1400" dirty="0" err="1"/>
              <a:t>Schiel</a:t>
            </a:r>
            <a:r>
              <a:rPr lang="en-US" sz="1400" dirty="0"/>
              <a:t>, W.; </a:t>
            </a:r>
            <a:r>
              <a:rPr lang="en-US" sz="1400" dirty="0" err="1"/>
              <a:t>Weinrebe</a:t>
            </a:r>
            <a:r>
              <a:rPr lang="en-US" sz="1400" dirty="0"/>
              <a:t>, G.  </a:t>
            </a:r>
            <a:r>
              <a:rPr lang="en-US" sz="1400" i="1" dirty="0"/>
              <a:t>J. Sol. Energy Eng.</a:t>
            </a:r>
            <a:r>
              <a:rPr lang="en-US" sz="1400" dirty="0"/>
              <a:t>  </a:t>
            </a:r>
            <a:r>
              <a:rPr lang="en-US" sz="1400" b="1" dirty="0"/>
              <a:t>2005</a:t>
            </a:r>
            <a:r>
              <a:rPr lang="en-US" sz="1400" dirty="0"/>
              <a:t>, </a:t>
            </a:r>
            <a:r>
              <a:rPr lang="en-US" sz="1400" i="1" dirty="0"/>
              <a:t>127</a:t>
            </a:r>
            <a:r>
              <a:rPr lang="en-US" sz="1400" dirty="0"/>
              <a:t>, 117-124.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CA12C0-F2CC-2E44-AA73-6DCAC4D3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0959F8-9B85-D34E-87EC-9B8F14DAEC0E}"/>
              </a:ext>
            </a:extLst>
          </p:cNvPr>
          <p:cNvSpPr/>
          <p:nvPr/>
        </p:nvSpPr>
        <p:spPr>
          <a:xfrm>
            <a:off x="6109833" y="5056096"/>
            <a:ext cx="50901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Updraft velocity and electric power output on a</a:t>
            </a:r>
          </a:p>
          <a:p>
            <a:pPr algn="ctr"/>
            <a:r>
              <a:rPr lang="en-US" sz="2000" dirty="0"/>
              <a:t>typical day at the Manzanares prototype plant</a:t>
            </a:r>
          </a:p>
          <a:p>
            <a:pPr algn="ctr"/>
            <a:r>
              <a:rPr lang="en-US" sz="1400" i="1" dirty="0"/>
              <a:t>https://</a:t>
            </a:r>
            <a:r>
              <a:rPr lang="en-US" sz="1400" i="1" dirty="0" err="1"/>
              <a:t>www.solar</a:t>
            </a:r>
            <a:r>
              <a:rPr lang="en-US" sz="1400" i="1" dirty="0"/>
              <a:t>-updraft-</a:t>
            </a:r>
            <a:r>
              <a:rPr lang="en-US" sz="1400" i="1" dirty="0" err="1"/>
              <a:t>tower.com</a:t>
            </a:r>
            <a:r>
              <a:rPr lang="en-US" sz="1400" i="1" dirty="0"/>
              <a:t>/</a:t>
            </a:r>
            <a:r>
              <a:rPr lang="en-US" sz="1400" i="1" dirty="0" err="1"/>
              <a:t>en</a:t>
            </a:r>
            <a:r>
              <a:rPr lang="en-US" sz="1400" i="1" dirty="0"/>
              <a:t>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3EFB44-F4D8-DE4C-AFFD-C0B53D59AC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4" t="3587" r="2235" b="4695"/>
          <a:stretch/>
        </p:blipFill>
        <p:spPr>
          <a:xfrm>
            <a:off x="5270230" y="1001036"/>
            <a:ext cx="6769369" cy="405506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864896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FF92D1-F021-6F4C-B3DE-392BC5ED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C131E2-1E51-0C4F-99EF-B68260524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2210"/>
            <a:ext cx="4419600" cy="13255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000" dirty="0"/>
              <a:t>High capital cost</a:t>
            </a:r>
          </a:p>
          <a:p>
            <a:pPr lvl="1">
              <a:buFontTx/>
              <a:buChar char="-"/>
            </a:pPr>
            <a:r>
              <a:rPr lang="en-US" sz="2000" dirty="0"/>
              <a:t>Collector material costs</a:t>
            </a:r>
          </a:p>
          <a:p>
            <a:pPr lvl="1">
              <a:buFontTx/>
              <a:buChar char="-"/>
            </a:pPr>
            <a:r>
              <a:rPr lang="en-US" sz="2000" dirty="0"/>
              <a:t>Specialty construction of chimney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CA12C0-F2CC-2E44-AA73-6DCAC4D3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0959F8-9B85-D34E-87EC-9B8F14DAEC0E}"/>
              </a:ext>
            </a:extLst>
          </p:cNvPr>
          <p:cNvSpPr/>
          <p:nvPr/>
        </p:nvSpPr>
        <p:spPr>
          <a:xfrm>
            <a:off x="4706041" y="6104977"/>
            <a:ext cx="3246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https://</a:t>
            </a:r>
            <a:r>
              <a:rPr lang="en-US" sz="1400" i="1" dirty="0" err="1"/>
              <a:t>www.solar</a:t>
            </a:r>
            <a:r>
              <a:rPr lang="en-US" sz="1400" i="1" dirty="0"/>
              <a:t>-updraft-</a:t>
            </a:r>
            <a:r>
              <a:rPr lang="en-US" sz="1400" i="1" dirty="0" err="1"/>
              <a:t>tower.com</a:t>
            </a:r>
            <a:r>
              <a:rPr lang="en-US" sz="1400" i="1" dirty="0"/>
              <a:t>/</a:t>
            </a:r>
            <a:r>
              <a:rPr lang="en-US" sz="1400" i="1" dirty="0" err="1"/>
              <a:t>en</a:t>
            </a:r>
            <a:r>
              <a:rPr lang="en-US" sz="1400" i="1" dirty="0"/>
              <a:t>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DA4B32-5ADF-4F4B-879E-CA13F15E9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84" y="2383051"/>
            <a:ext cx="5035925" cy="37478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F1BA4D-0875-8D4A-8666-424F70B9E47B}"/>
              </a:ext>
            </a:extLst>
          </p:cNvPr>
          <p:cNvSpPr txBox="1"/>
          <p:nvPr/>
        </p:nvSpPr>
        <p:spPr>
          <a:xfrm>
            <a:off x="152399" y="6492875"/>
            <a:ext cx="1188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Kalogirou</a:t>
            </a:r>
            <a:r>
              <a:rPr lang="en-US" sz="1400" dirty="0"/>
              <a:t>, </a:t>
            </a:r>
            <a:r>
              <a:rPr lang="en-US" sz="1400" dirty="0" err="1"/>
              <a:t>Soteris</a:t>
            </a:r>
            <a:r>
              <a:rPr lang="en-US" sz="1400" dirty="0"/>
              <a:t> A.  Solar Updraft Towers.  In </a:t>
            </a:r>
            <a:r>
              <a:rPr lang="en-US" sz="1400" i="1" dirty="0"/>
              <a:t>Solar Energy Engineering, Second Edition</a:t>
            </a:r>
            <a:r>
              <a:rPr lang="en-US" sz="1400" dirty="0"/>
              <a:t>.  Academic Press, 2013; pp. 565-570.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F14829-05AE-114E-A760-8532EFF70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4" t="17984" r="23588" b="8017"/>
          <a:stretch/>
        </p:blipFill>
        <p:spPr>
          <a:xfrm>
            <a:off x="6575612" y="2384818"/>
            <a:ext cx="4567517" cy="37460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B00DF93-48FE-9F4D-B80D-CF49B7B1B91F}"/>
              </a:ext>
            </a:extLst>
          </p:cNvPr>
          <p:cNvSpPr/>
          <p:nvPr/>
        </p:nvSpPr>
        <p:spPr>
          <a:xfrm>
            <a:off x="5562599" y="127221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Low maintenance cost</a:t>
            </a:r>
          </a:p>
          <a:p>
            <a:pPr lvl="1">
              <a:buFontTx/>
              <a:buChar char="-"/>
            </a:pPr>
            <a:r>
              <a:rPr lang="en-US" sz="2000" dirty="0"/>
              <a:t>Turbine maintenance</a:t>
            </a:r>
          </a:p>
          <a:p>
            <a:pPr lvl="1">
              <a:buFontTx/>
              <a:buChar char="-"/>
            </a:pPr>
            <a:r>
              <a:rPr lang="en-US" sz="2000" dirty="0"/>
              <a:t>Plastic collectors must be replaced every few years</a:t>
            </a:r>
          </a:p>
        </p:txBody>
      </p:sp>
    </p:spTree>
    <p:extLst>
      <p:ext uri="{BB962C8B-B14F-4D97-AF65-F5344CB8AC3E}">
        <p14:creationId xmlns:p14="http://schemas.microsoft.com/office/powerpoint/2010/main" val="444912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FF92D1-F021-6F4C-B3DE-392BC5ED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065"/>
          </a:xfrm>
        </p:spPr>
        <p:txBody>
          <a:bodyPr/>
          <a:lstStyle/>
          <a:p>
            <a:r>
              <a:rPr lang="en-US" dirty="0"/>
              <a:t>Cost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CA12C0-F2CC-2E44-AA73-6DCAC4D3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14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28B6D99-BE7A-9541-950F-29C10B1C92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54273" y="963123"/>
            <a:ext cx="5745530" cy="4261144"/>
          </a:xfrm>
        </p:spPr>
      </p:pic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D0F5D881-061B-794E-B1A0-53F315CA4D7F}"/>
              </a:ext>
            </a:extLst>
          </p:cNvPr>
          <p:cNvSpPr txBox="1">
            <a:spLocks/>
          </p:cNvSpPr>
          <p:nvPr/>
        </p:nvSpPr>
        <p:spPr>
          <a:xfrm>
            <a:off x="6154273" y="5246569"/>
            <a:ext cx="5745530" cy="1268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Cost per kW installed and power output plotted against collector diameter</a:t>
            </a:r>
          </a:p>
          <a:p>
            <a:pPr>
              <a:buFontTx/>
              <a:buChar char="-"/>
            </a:pPr>
            <a:r>
              <a:rPr lang="en-US" sz="2000" dirty="0"/>
              <a:t>Larger collector = higher power output</a:t>
            </a:r>
          </a:p>
          <a:p>
            <a:pPr>
              <a:buFontTx/>
              <a:buChar char="-"/>
            </a:pPr>
            <a:r>
              <a:rPr lang="en-US" sz="2000" dirty="0"/>
              <a:t>Cost minimum at intermediate collector diameter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DD405D0E-14A4-B948-B9D6-30E6CE8E8879}"/>
              </a:ext>
            </a:extLst>
          </p:cNvPr>
          <p:cNvSpPr txBox="1">
            <a:spLocks/>
          </p:cNvSpPr>
          <p:nvPr/>
        </p:nvSpPr>
        <p:spPr>
          <a:xfrm>
            <a:off x="292199" y="5243717"/>
            <a:ext cx="5708323" cy="1268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/>
              <a:t>Cost per kW installed plotted against tower height</a:t>
            </a:r>
          </a:p>
          <a:p>
            <a:pPr>
              <a:buFontTx/>
              <a:buChar char="-"/>
            </a:pPr>
            <a:r>
              <a:rPr lang="en-US" sz="1900" dirty="0"/>
              <a:t>Minimum cost/kW around 1000 m tower height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625005-9706-D241-B16B-83EB01D8E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99" y="963124"/>
            <a:ext cx="5708323" cy="42611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CC091E7-67DE-714A-8532-874C62393047}"/>
              </a:ext>
            </a:extLst>
          </p:cNvPr>
          <p:cNvSpPr txBox="1"/>
          <p:nvPr/>
        </p:nvSpPr>
        <p:spPr>
          <a:xfrm>
            <a:off x="152399" y="6492875"/>
            <a:ext cx="1188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www.solar</a:t>
            </a:r>
            <a:r>
              <a:rPr lang="en-US" sz="1400" dirty="0"/>
              <a:t>-updraft-</a:t>
            </a:r>
            <a:r>
              <a:rPr lang="en-US" sz="1400" dirty="0" err="1"/>
              <a:t>tower.com</a:t>
            </a:r>
            <a:r>
              <a:rPr lang="en-US" sz="1400" dirty="0"/>
              <a:t>/</a:t>
            </a:r>
            <a:r>
              <a:rPr lang="en-US" sz="1400" dirty="0" err="1"/>
              <a:t>en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7316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FF92D1-F021-6F4C-B3DE-392BC5ED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C131E2-1E51-0C4F-99EF-B68260524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15643"/>
            <a:ext cx="10515599" cy="4656545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000" dirty="0"/>
              <a:t>Location requirements:</a:t>
            </a:r>
          </a:p>
          <a:p>
            <a:pPr>
              <a:buFontTx/>
              <a:buChar char="-"/>
            </a:pPr>
            <a:r>
              <a:rPr lang="en-US" sz="2000" dirty="0"/>
              <a:t>Large areas of flat, inexpensive land (no competition e.g. with agriculture)</a:t>
            </a:r>
          </a:p>
          <a:p>
            <a:pPr>
              <a:buFontTx/>
              <a:buChar char="-"/>
            </a:pPr>
            <a:r>
              <a:rPr lang="en-US" sz="2000" dirty="0"/>
              <a:t>No earthquakes to avoid costly tower modifications</a:t>
            </a:r>
          </a:p>
          <a:p>
            <a:pPr>
              <a:buFontTx/>
              <a:buChar char="-"/>
            </a:pPr>
            <a:r>
              <a:rPr lang="en-US" sz="2000" dirty="0"/>
              <a:t>Avoid areas with frequent sandstorms to reduce collector O&amp;M costs and performance losses</a:t>
            </a:r>
          </a:p>
          <a:p>
            <a:pPr>
              <a:buFontTx/>
              <a:buChar char="-"/>
            </a:pPr>
            <a:r>
              <a:rPr lang="en-US" sz="2000" dirty="0"/>
              <a:t>Must have sufficient insolation</a:t>
            </a:r>
          </a:p>
          <a:p>
            <a:pPr lvl="1">
              <a:buFontTx/>
              <a:buChar char="-"/>
            </a:pPr>
            <a:r>
              <a:rPr lang="en-US" sz="2000" dirty="0" err="1"/>
              <a:t>Schlaich</a:t>
            </a:r>
            <a:r>
              <a:rPr lang="en-US" sz="2000" dirty="0"/>
              <a:t> recommends average annual global solar radiation on a horizontal surface of </a:t>
            </a:r>
            <a:br>
              <a:rPr lang="en-US" sz="2000" dirty="0"/>
            </a:br>
            <a:r>
              <a:rPr lang="en-US" sz="2000" dirty="0"/>
              <a:t>&gt; 1950 kWh/m</a:t>
            </a:r>
            <a:r>
              <a:rPr lang="en-US" sz="2000" baseline="30000" dirty="0"/>
              <a:t>2</a:t>
            </a:r>
            <a:r>
              <a:rPr lang="en-US" sz="2000" dirty="0"/>
              <a:t> annually</a:t>
            </a:r>
          </a:p>
          <a:p>
            <a:pPr>
              <a:buFontTx/>
              <a:buChar char="-"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 1995 analysis indicated that an inexpensive local labor force and local construction materials are required to make SUTPPs affordable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maximum performance, deserts with minimal sandstorms are ideal (low- to no-value land)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CA12C0-F2CC-2E44-AA73-6DCAC4D3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15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F1BA4D-0875-8D4A-8666-424F70B9E47B}"/>
              </a:ext>
            </a:extLst>
          </p:cNvPr>
          <p:cNvSpPr txBox="1"/>
          <p:nvPr/>
        </p:nvSpPr>
        <p:spPr>
          <a:xfrm>
            <a:off x="152399" y="6346571"/>
            <a:ext cx="1188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Kalogirou</a:t>
            </a:r>
            <a:r>
              <a:rPr lang="en-US" sz="1400" dirty="0"/>
              <a:t>, </a:t>
            </a:r>
            <a:r>
              <a:rPr lang="en-US" sz="1400" dirty="0" err="1"/>
              <a:t>Soteris</a:t>
            </a:r>
            <a:r>
              <a:rPr lang="en-US" sz="1400" dirty="0"/>
              <a:t> A.  Solar Updraft Towers.  In </a:t>
            </a:r>
            <a:r>
              <a:rPr lang="en-US" sz="1400" i="1" dirty="0"/>
              <a:t>Solar Energy Engineering, Second Edition</a:t>
            </a:r>
            <a:r>
              <a:rPr lang="en-US" sz="1400" dirty="0"/>
              <a:t>.  Academic Press, 2013; pp. 565-570.</a:t>
            </a:r>
          </a:p>
          <a:p>
            <a:r>
              <a:rPr lang="en-US" sz="1400" dirty="0"/>
              <a:t>Zhou, X.; Xu, Y.  </a:t>
            </a:r>
            <a:r>
              <a:rPr lang="en-US" sz="1400" i="1" dirty="0"/>
              <a:t>Solar Energy</a:t>
            </a:r>
            <a:r>
              <a:rPr lang="en-US" sz="1400" dirty="0"/>
              <a:t>  </a:t>
            </a:r>
            <a:r>
              <a:rPr lang="en-US" sz="1400" b="1" dirty="0"/>
              <a:t>2016</a:t>
            </a:r>
            <a:r>
              <a:rPr lang="en-US" sz="1400" dirty="0"/>
              <a:t>, </a:t>
            </a:r>
            <a:r>
              <a:rPr lang="en-US" sz="1400" i="1" dirty="0"/>
              <a:t>128</a:t>
            </a:r>
            <a:r>
              <a:rPr lang="en-US" sz="1400" dirty="0"/>
              <a:t>, 95-125.</a:t>
            </a:r>
          </a:p>
        </p:txBody>
      </p:sp>
    </p:spTree>
    <p:extLst>
      <p:ext uri="{BB962C8B-B14F-4D97-AF65-F5344CB8AC3E}">
        <p14:creationId xmlns:p14="http://schemas.microsoft.com/office/powerpoint/2010/main" val="685505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FF92D1-F021-6F4C-B3DE-392BC5ED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Environmental Impacts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C131E2-1E51-0C4F-99EF-B68260524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7213"/>
            <a:ext cx="4997824" cy="4560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Using collectors as a greenhouse can help with soil rehabilitation, forestry, desert cultivation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Air pollution management</a:t>
            </a:r>
          </a:p>
          <a:p>
            <a:pPr>
              <a:buFontTx/>
              <a:buChar char="-"/>
            </a:pPr>
            <a:r>
              <a:rPr lang="en-US" sz="2000" dirty="0"/>
              <a:t>Convective airflow from ground level to hundreds of meters above could be used to move harmful pollutants away from the land surface</a:t>
            </a:r>
          </a:p>
          <a:p>
            <a:pPr>
              <a:buFontTx/>
              <a:buChar char="-"/>
            </a:pPr>
            <a:r>
              <a:rPr lang="en-US" sz="2000" dirty="0"/>
              <a:t>Could alleviate harmful effects of landfill and urban pollution (however, available land is scarce in urban areas)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B8ADC-D222-E742-BA5D-06E2CCF2314D}"/>
              </a:ext>
            </a:extLst>
          </p:cNvPr>
          <p:cNvSpPr txBox="1"/>
          <p:nvPr/>
        </p:nvSpPr>
        <p:spPr>
          <a:xfrm>
            <a:off x="152399" y="6492875"/>
            <a:ext cx="1188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Zhou, X.; Xu, Y.  </a:t>
            </a:r>
            <a:r>
              <a:rPr lang="en-US" sz="1400" i="1" dirty="0"/>
              <a:t>Solar Energy</a:t>
            </a:r>
            <a:r>
              <a:rPr lang="en-US" sz="1400" dirty="0"/>
              <a:t>  </a:t>
            </a:r>
            <a:r>
              <a:rPr lang="en-US" sz="1400" b="1" dirty="0"/>
              <a:t>2016</a:t>
            </a:r>
            <a:r>
              <a:rPr lang="en-US" sz="1400" dirty="0"/>
              <a:t>, </a:t>
            </a:r>
            <a:r>
              <a:rPr lang="en-US" sz="1400" i="1" dirty="0"/>
              <a:t>128</a:t>
            </a:r>
            <a:r>
              <a:rPr lang="en-US" sz="1400" dirty="0"/>
              <a:t>, 95-125.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CA12C0-F2CC-2E44-AA73-6DCAC4D3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16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32154D-42F2-2F4F-BE6B-4AEA81C22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799" y="1827213"/>
            <a:ext cx="5790701" cy="36172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B69AC5-4665-C44D-8FB0-2A63AF1BD796}"/>
              </a:ext>
            </a:extLst>
          </p:cNvPr>
          <p:cNvSpPr txBox="1"/>
          <p:nvPr/>
        </p:nvSpPr>
        <p:spPr>
          <a:xfrm>
            <a:off x="6019799" y="5456330"/>
            <a:ext cx="5790701" cy="31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https://</a:t>
            </a:r>
            <a:r>
              <a:rPr lang="en-US" sz="1400" i="1" dirty="0" err="1"/>
              <a:t>www.solar</a:t>
            </a:r>
            <a:r>
              <a:rPr lang="en-US" sz="1400" i="1" dirty="0"/>
              <a:t>-updraft-</a:t>
            </a:r>
            <a:r>
              <a:rPr lang="en-US" sz="1400" i="1" dirty="0" err="1"/>
              <a:t>tower.com</a:t>
            </a:r>
            <a:r>
              <a:rPr lang="en-US" sz="1400" i="1" dirty="0"/>
              <a:t>/</a:t>
            </a:r>
            <a:r>
              <a:rPr lang="en-US" sz="1400" i="1" dirty="0" err="1"/>
              <a:t>en</a:t>
            </a:r>
            <a:r>
              <a:rPr lang="en-US" sz="1400" i="1" dirty="0"/>
              <a:t>/commercial-</a:t>
            </a:r>
            <a:r>
              <a:rPr lang="en-US" sz="1400" i="1" dirty="0" err="1"/>
              <a:t>sut</a:t>
            </a:r>
            <a:r>
              <a:rPr lang="en-US" sz="1400" i="1" dirty="0"/>
              <a:t>/components/</a:t>
            </a:r>
          </a:p>
        </p:txBody>
      </p:sp>
    </p:spTree>
    <p:extLst>
      <p:ext uri="{BB962C8B-B14F-4D97-AF65-F5344CB8AC3E}">
        <p14:creationId xmlns:p14="http://schemas.microsoft.com/office/powerpoint/2010/main" val="1962724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FF92D1-F021-6F4C-B3DE-392BC5ED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Environmental Impacts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C131E2-1E51-0C4F-99EF-B68260524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0" y="2151529"/>
            <a:ext cx="5060575" cy="3388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Tower height – may interfere with air travel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Collector area – may affect animal habitats</a:t>
            </a:r>
          </a:p>
          <a:p>
            <a:pPr>
              <a:buFontTx/>
              <a:buChar char="-"/>
            </a:pPr>
            <a:r>
              <a:rPr lang="en-US" sz="2000" dirty="0"/>
              <a:t>In California, an endangered desert tortoise’s habitat was threatened by a similar type of solar thermal power plant (</a:t>
            </a:r>
            <a:r>
              <a:rPr lang="en-US" sz="2000" dirty="0" err="1"/>
              <a:t>Ivanpah</a:t>
            </a:r>
            <a:r>
              <a:rPr lang="en-US" sz="2000" dirty="0"/>
              <a:t> solar project) and the project was halted by the Obama administration.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B8ADC-D222-E742-BA5D-06E2CCF2314D}"/>
              </a:ext>
            </a:extLst>
          </p:cNvPr>
          <p:cNvSpPr txBox="1"/>
          <p:nvPr/>
        </p:nvSpPr>
        <p:spPr>
          <a:xfrm>
            <a:off x="152400" y="6121203"/>
            <a:ext cx="11887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Zhou, X.; Xu, Y.  </a:t>
            </a:r>
            <a:r>
              <a:rPr lang="en-US" sz="1400" i="1" dirty="0"/>
              <a:t>Solar Energy</a:t>
            </a:r>
            <a:r>
              <a:rPr lang="en-US" sz="1400" dirty="0"/>
              <a:t>  </a:t>
            </a:r>
            <a:r>
              <a:rPr lang="en-US" sz="1400" b="1" dirty="0"/>
              <a:t>2016</a:t>
            </a:r>
            <a:r>
              <a:rPr lang="en-US" sz="1400" dirty="0"/>
              <a:t>, </a:t>
            </a:r>
            <a:r>
              <a:rPr lang="en-US" sz="1400" i="1" dirty="0"/>
              <a:t>128</a:t>
            </a:r>
            <a:r>
              <a:rPr lang="en-US" sz="1400" dirty="0"/>
              <a:t>, 95-125.</a:t>
            </a:r>
          </a:p>
          <a:p>
            <a:r>
              <a:rPr lang="en-US" sz="1400" dirty="0"/>
              <a:t>Roosevelt, M.  Endangered tortoises delay Mojave Desert solar plant.  </a:t>
            </a:r>
            <a:r>
              <a:rPr lang="en-US" sz="1400" i="1" dirty="0"/>
              <a:t>Los Angeles Times</a:t>
            </a:r>
            <a:r>
              <a:rPr lang="en-US" sz="1400" dirty="0"/>
              <a:t> [Online], April 28, 2011; https://latimesblogs.latimes.com/greenspace/2011/04/desert-tortoise-ivanpah-brightsource-solar-energy-san-bernardino.html (accessed March 25, 2019).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CA12C0-F2CC-2E44-AA73-6DCAC4D3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FAFDA1-5564-2D45-8980-0BF2AD35C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5258418" cy="35298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86F365-0372-8949-BF0D-F27235B70D3E}"/>
              </a:ext>
            </a:extLst>
          </p:cNvPr>
          <p:cNvSpPr/>
          <p:nvPr/>
        </p:nvSpPr>
        <p:spPr>
          <a:xfrm>
            <a:off x="838200" y="5220541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https://latimesblogs.latimes.com/greenspace/2011/04/desert-tortoise-ivanpah-brightsource-solar-energy-san-bernardino.html</a:t>
            </a:r>
          </a:p>
        </p:txBody>
      </p:sp>
    </p:spTree>
    <p:extLst>
      <p:ext uri="{BB962C8B-B14F-4D97-AF65-F5344CB8AC3E}">
        <p14:creationId xmlns:p14="http://schemas.microsoft.com/office/powerpoint/2010/main" val="1304518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FF92D1-F021-6F4C-B3DE-392BC5ED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Insolation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B8ADC-D222-E742-BA5D-06E2CCF2314D}"/>
              </a:ext>
            </a:extLst>
          </p:cNvPr>
          <p:cNvSpPr txBox="1"/>
          <p:nvPr/>
        </p:nvSpPr>
        <p:spPr>
          <a:xfrm>
            <a:off x="152399" y="6492875"/>
            <a:ext cx="1188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Zhou, X.; Xu, Y.  </a:t>
            </a:r>
            <a:r>
              <a:rPr lang="en-US" sz="1400" i="1" dirty="0"/>
              <a:t>Solar Energy</a:t>
            </a:r>
            <a:r>
              <a:rPr lang="en-US" sz="1400" dirty="0"/>
              <a:t>  </a:t>
            </a:r>
            <a:r>
              <a:rPr lang="en-US" sz="1400" b="1" dirty="0"/>
              <a:t>2016</a:t>
            </a:r>
            <a:r>
              <a:rPr lang="en-US" sz="1400" dirty="0"/>
              <a:t>, </a:t>
            </a:r>
            <a:r>
              <a:rPr lang="en-US" sz="1400" i="1" dirty="0"/>
              <a:t>128</a:t>
            </a:r>
            <a:r>
              <a:rPr lang="en-US" sz="1400" dirty="0"/>
              <a:t>, 95-125.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CA12C0-F2CC-2E44-AA73-6DCAC4D3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419F41-87AE-4A47-86AB-08CE714A5521}"/>
              </a:ext>
            </a:extLst>
          </p:cNvPr>
          <p:cNvSpPr/>
          <p:nvPr/>
        </p:nvSpPr>
        <p:spPr>
          <a:xfrm>
            <a:off x="6949440" y="951383"/>
            <a:ext cx="4184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/>
              <a:t>Desired: &gt; 1950 kWh/m</a:t>
            </a:r>
            <a:r>
              <a:rPr lang="en-US" sz="2000" baseline="30000" dirty="0"/>
              <a:t>2</a:t>
            </a:r>
            <a:r>
              <a:rPr lang="en-US" sz="2000" dirty="0"/>
              <a:t> annually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743147-D78B-6E41-B10A-243C9AA99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29"/>
          <a:stretch/>
        </p:blipFill>
        <p:spPr>
          <a:xfrm>
            <a:off x="764625" y="1296629"/>
            <a:ext cx="10662745" cy="519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59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FF92D1-F021-6F4C-B3DE-392BC5ED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Desert 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B8ADC-D222-E742-BA5D-06E2CCF2314D}"/>
              </a:ext>
            </a:extLst>
          </p:cNvPr>
          <p:cNvSpPr txBox="1"/>
          <p:nvPr/>
        </p:nvSpPr>
        <p:spPr>
          <a:xfrm>
            <a:off x="152399" y="6492875"/>
            <a:ext cx="1188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Zhou, X.; Xu, Y.  </a:t>
            </a:r>
            <a:r>
              <a:rPr lang="en-US" sz="1400" i="1" dirty="0"/>
              <a:t>Solar Energy</a:t>
            </a:r>
            <a:r>
              <a:rPr lang="en-US" sz="1400" dirty="0"/>
              <a:t>  </a:t>
            </a:r>
            <a:r>
              <a:rPr lang="en-US" sz="1400" b="1" dirty="0"/>
              <a:t>2016</a:t>
            </a:r>
            <a:r>
              <a:rPr lang="en-US" sz="1400" dirty="0"/>
              <a:t>, </a:t>
            </a:r>
            <a:r>
              <a:rPr lang="en-US" sz="1400" i="1" dirty="0"/>
              <a:t>128</a:t>
            </a:r>
            <a:r>
              <a:rPr lang="en-US" sz="1400" dirty="0"/>
              <a:t>, 95-125.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CA12C0-F2CC-2E44-AA73-6DCAC4D3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B4BD27-304A-E343-A1CB-0DF2617B3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62" y="1304374"/>
            <a:ext cx="10379271" cy="51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6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FF92D1-F021-6F4C-B3DE-392BC5ED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Updraft Towers / Chimneys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C131E2-1E51-0C4F-99EF-B68260524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008"/>
            <a:ext cx="5504234" cy="4810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“Solar Thermal Power Plant” -- converts solar thermal energy to electricity</a:t>
            </a:r>
          </a:p>
          <a:p>
            <a:pPr>
              <a:buFontTx/>
              <a:buChar char="-"/>
            </a:pPr>
            <a:r>
              <a:rPr lang="en-US" sz="2000" dirty="0"/>
              <a:t>Chimney surrounded by a field of transparent glass or plastic roof (the “collector”), which is a few meters above the ground, and gradually slants upward towards the central chimney</a:t>
            </a:r>
          </a:p>
          <a:p>
            <a:pPr>
              <a:buFontTx/>
              <a:buChar char="-"/>
            </a:pPr>
            <a:r>
              <a:rPr lang="en-US" sz="2000" dirty="0"/>
              <a:t>Air/ground under the collector is heated by the sun (+30-35 K in large SUTPPs)</a:t>
            </a:r>
          </a:p>
          <a:p>
            <a:pPr>
              <a:buFontTx/>
              <a:buChar char="-"/>
            </a:pPr>
            <a:r>
              <a:rPr lang="en-US" sz="2000" dirty="0"/>
              <a:t>The warmer air rises and is forced to flow through the chimney, turning turbines along the way to produce electricity</a:t>
            </a:r>
          </a:p>
          <a:p>
            <a:pPr>
              <a:buFontTx/>
              <a:buChar char="-"/>
            </a:pPr>
            <a:r>
              <a:rPr lang="en-US" sz="2000" dirty="0"/>
              <a:t>Because air from beneath the entire collector is forced to flow through the narrow chimney, the wind power delivered to the turbines is quite high (“chimney effect”)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9A3FE-1FAF-A84E-A727-B250F690A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2" t="4233" r="5009" b="3924"/>
          <a:stretch/>
        </p:blipFill>
        <p:spPr>
          <a:xfrm>
            <a:off x="6172202" y="2200546"/>
            <a:ext cx="5923722" cy="3993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DB8ADC-D222-E742-BA5D-06E2CCF2314D}"/>
              </a:ext>
            </a:extLst>
          </p:cNvPr>
          <p:cNvSpPr txBox="1"/>
          <p:nvPr/>
        </p:nvSpPr>
        <p:spPr>
          <a:xfrm>
            <a:off x="152400" y="6334780"/>
            <a:ext cx="1188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Kalogirou</a:t>
            </a:r>
            <a:r>
              <a:rPr lang="en-US" sz="1400" dirty="0"/>
              <a:t>, </a:t>
            </a:r>
            <a:r>
              <a:rPr lang="en-US" sz="1400" dirty="0" err="1"/>
              <a:t>Soteris</a:t>
            </a:r>
            <a:r>
              <a:rPr lang="en-US" sz="1400" dirty="0"/>
              <a:t> A.  Solar Updraft Towers.  In </a:t>
            </a:r>
            <a:r>
              <a:rPr lang="en-US" sz="1400" i="1" dirty="0"/>
              <a:t>Solar Energy Engineering, Second Edition</a:t>
            </a:r>
            <a:r>
              <a:rPr lang="en-US" sz="1400" dirty="0"/>
              <a:t>.  Academic Press, 2013; pp. 565-570.</a:t>
            </a:r>
          </a:p>
          <a:p>
            <a:r>
              <a:rPr lang="en-US" sz="1400" dirty="0" err="1"/>
              <a:t>Schlaich</a:t>
            </a:r>
            <a:r>
              <a:rPr lang="en-US" sz="1400" dirty="0"/>
              <a:t>, J.; </a:t>
            </a:r>
            <a:r>
              <a:rPr lang="en-US" sz="1400" dirty="0" err="1"/>
              <a:t>Bergermann</a:t>
            </a:r>
            <a:r>
              <a:rPr lang="en-US" sz="1400" dirty="0"/>
              <a:t>, R.; </a:t>
            </a:r>
            <a:r>
              <a:rPr lang="en-US" sz="1400" dirty="0" err="1"/>
              <a:t>Schiel</a:t>
            </a:r>
            <a:r>
              <a:rPr lang="en-US" sz="1400" dirty="0"/>
              <a:t>, W.; </a:t>
            </a:r>
            <a:r>
              <a:rPr lang="en-US" sz="1400" dirty="0" err="1"/>
              <a:t>Weinrebe</a:t>
            </a:r>
            <a:r>
              <a:rPr lang="en-US" sz="1400" dirty="0"/>
              <a:t>, G.  </a:t>
            </a:r>
            <a:r>
              <a:rPr lang="en-US" sz="1400" i="1" dirty="0"/>
              <a:t>J. Sol. Energy Eng.</a:t>
            </a:r>
            <a:r>
              <a:rPr lang="en-US" sz="1400" dirty="0"/>
              <a:t>  </a:t>
            </a:r>
            <a:r>
              <a:rPr lang="en-US" sz="1400" b="1" dirty="0"/>
              <a:t>2005</a:t>
            </a:r>
            <a:r>
              <a:rPr lang="en-US" sz="1400" dirty="0"/>
              <a:t>, </a:t>
            </a:r>
            <a:r>
              <a:rPr lang="en-US" sz="1400" i="1" dirty="0"/>
              <a:t>127</a:t>
            </a:r>
            <a:r>
              <a:rPr lang="en-US" sz="1400" dirty="0"/>
              <a:t>, 117-124.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5485579-C31C-2445-839D-59E9E77A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2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01C04C-81BE-2541-B75D-02AD45354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471" y="97688"/>
            <a:ext cx="2817453" cy="21130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E29ABD8-E065-0349-91FA-49F15996356D}"/>
              </a:ext>
            </a:extLst>
          </p:cNvPr>
          <p:cNvSpPr/>
          <p:nvPr/>
        </p:nvSpPr>
        <p:spPr>
          <a:xfrm>
            <a:off x="9491196" y="2168381"/>
            <a:ext cx="23920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i="1" dirty="0"/>
              <a:t>https://</a:t>
            </a:r>
            <a:r>
              <a:rPr lang="en-US" sz="1000" i="1" dirty="0" err="1"/>
              <a:t>www.solar</a:t>
            </a:r>
            <a:r>
              <a:rPr lang="en-US" sz="1000" i="1" dirty="0"/>
              <a:t>-updraft-</a:t>
            </a:r>
            <a:r>
              <a:rPr lang="en-US" sz="1000" i="1" dirty="0" err="1"/>
              <a:t>tower.com</a:t>
            </a:r>
            <a:r>
              <a:rPr lang="en-US" sz="1000" i="1" dirty="0"/>
              <a:t>/</a:t>
            </a:r>
            <a:r>
              <a:rPr lang="en-US" sz="1000" i="1" dirty="0" err="1"/>
              <a:t>en</a:t>
            </a:r>
            <a:r>
              <a:rPr lang="en-US" sz="1000" i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32050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A9BA9-49B3-A84B-89AB-14CA3ECE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C8580-3897-9E43-B30C-4ECC58BD71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9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2E57C09-B280-264C-BE04-BBAA3B194B37}"/>
              </a:ext>
            </a:extLst>
          </p:cNvPr>
          <p:cNvSpPr txBox="1">
            <a:spLocks/>
          </p:cNvSpPr>
          <p:nvPr/>
        </p:nvSpPr>
        <p:spPr>
          <a:xfrm>
            <a:off x="10345366" y="6321534"/>
            <a:ext cx="1846634" cy="497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14159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6C4C-1422-FA45-B244-55C04956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283BD-B885-1F44-ADE0-B566CE428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Kalogirou</a:t>
            </a:r>
            <a:r>
              <a:rPr lang="en-US" sz="1600" dirty="0"/>
              <a:t>, </a:t>
            </a:r>
            <a:r>
              <a:rPr lang="en-US" sz="1600" dirty="0" err="1"/>
              <a:t>Soteris</a:t>
            </a:r>
            <a:r>
              <a:rPr lang="en-US" sz="1600" dirty="0"/>
              <a:t> A.  Solar Updraft Towers.  In </a:t>
            </a:r>
            <a:r>
              <a:rPr lang="en-US" sz="1600" i="1" dirty="0"/>
              <a:t>Solar Energy Engineering, Second Edition</a:t>
            </a:r>
            <a:r>
              <a:rPr lang="en-US" sz="1600" dirty="0"/>
              <a:t>.  Academic Press, 2013; pp. 565-570.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Roosevelt, M.  Endangered tortoises delay Mojave Desert solar plant.  </a:t>
            </a:r>
            <a:r>
              <a:rPr lang="en-US" sz="1600" i="1" dirty="0"/>
              <a:t>Los Angeles Times</a:t>
            </a:r>
            <a:r>
              <a:rPr lang="en-US" sz="1600" dirty="0"/>
              <a:t> [Online], April 28, 2011; https://latimesblogs.latimes.com/greenspace/2011/04/desert-tortoise-ivanpah-brightsource-solar-energy-san-bernardino.html (accessed March 25, 2019).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Schlaich</a:t>
            </a:r>
            <a:r>
              <a:rPr lang="en-US" sz="1600" dirty="0"/>
              <a:t> </a:t>
            </a:r>
            <a:r>
              <a:rPr lang="en-US" sz="1600" dirty="0" err="1"/>
              <a:t>Bergermann</a:t>
            </a:r>
            <a:r>
              <a:rPr lang="en-US" sz="1600" dirty="0"/>
              <a:t> Solar GmbH.  https://www.solar-updraft-tower.com/en/ (accessed March 25, 2019).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Schlaich</a:t>
            </a:r>
            <a:r>
              <a:rPr lang="en-US" sz="1600" dirty="0"/>
              <a:t>, J.; </a:t>
            </a:r>
            <a:r>
              <a:rPr lang="en-US" sz="1600" dirty="0" err="1"/>
              <a:t>Bergermann</a:t>
            </a:r>
            <a:r>
              <a:rPr lang="en-US" sz="1600" dirty="0"/>
              <a:t>, R.; </a:t>
            </a:r>
            <a:r>
              <a:rPr lang="en-US" sz="1600" dirty="0" err="1"/>
              <a:t>Schiel</a:t>
            </a:r>
            <a:r>
              <a:rPr lang="en-US" sz="1600" dirty="0"/>
              <a:t>, W.; </a:t>
            </a:r>
            <a:r>
              <a:rPr lang="en-US" sz="1600" dirty="0" err="1"/>
              <a:t>Weinrebe</a:t>
            </a:r>
            <a:r>
              <a:rPr lang="en-US" sz="1600" dirty="0"/>
              <a:t>, G.  Design of Commercial Solar Updraft Tower Systems—Utilization of Solar Induced Convective Flows for Power Generation.  </a:t>
            </a:r>
            <a:r>
              <a:rPr lang="en-US" sz="1600" i="1" dirty="0"/>
              <a:t>J. Sol. Energy Eng.</a:t>
            </a:r>
            <a:r>
              <a:rPr lang="en-US" sz="1600" dirty="0"/>
              <a:t>  </a:t>
            </a:r>
            <a:r>
              <a:rPr lang="en-US" sz="1600" b="1" dirty="0"/>
              <a:t>2005</a:t>
            </a:r>
            <a:r>
              <a:rPr lang="en-US" sz="1600" dirty="0"/>
              <a:t>, </a:t>
            </a:r>
            <a:r>
              <a:rPr lang="en-US" sz="1600" i="1" dirty="0"/>
              <a:t>127</a:t>
            </a:r>
            <a:r>
              <a:rPr lang="en-US" sz="1600" dirty="0"/>
              <a:t>, 117-124.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Zhou, X.; Xu, Y.  Solar updraft tower power generation (Review).  </a:t>
            </a:r>
            <a:r>
              <a:rPr lang="en-US" sz="1600" i="1" dirty="0"/>
              <a:t>Solar Energy</a:t>
            </a:r>
            <a:r>
              <a:rPr lang="en-US" sz="1600" dirty="0"/>
              <a:t>  </a:t>
            </a:r>
            <a:r>
              <a:rPr lang="en-US" sz="1600" b="1" dirty="0"/>
              <a:t>2016</a:t>
            </a:r>
            <a:r>
              <a:rPr lang="en-US" sz="1600" dirty="0"/>
              <a:t>, </a:t>
            </a:r>
            <a:r>
              <a:rPr lang="en-US" sz="1600" i="1" dirty="0"/>
              <a:t>128</a:t>
            </a:r>
            <a:r>
              <a:rPr lang="en-US" sz="1600" dirty="0"/>
              <a:t>, 95-125.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Title slide photograph: </a:t>
            </a:r>
            <a:r>
              <a:rPr lang="en-US" sz="1600" i="1" dirty="0"/>
              <a:t>https://</a:t>
            </a:r>
            <a:r>
              <a:rPr lang="en-US" sz="1600" i="1" dirty="0" err="1"/>
              <a:t>www.solar</a:t>
            </a:r>
            <a:r>
              <a:rPr lang="en-US" sz="1600" i="1" dirty="0"/>
              <a:t>-updraft-</a:t>
            </a:r>
            <a:r>
              <a:rPr lang="en-US" sz="1600" i="1" dirty="0" err="1"/>
              <a:t>tower.com</a:t>
            </a:r>
            <a:r>
              <a:rPr lang="en-US" sz="1600" i="1" dirty="0"/>
              <a:t>/</a:t>
            </a:r>
            <a:r>
              <a:rPr lang="en-US" sz="1600" i="1" dirty="0" err="1"/>
              <a:t>en</a:t>
            </a:r>
            <a:r>
              <a:rPr lang="en-US" sz="1600" i="1" dirty="0"/>
              <a:t>/concept/prototype-</a:t>
            </a:r>
            <a:r>
              <a:rPr lang="en-US" sz="1600" i="1" dirty="0" err="1"/>
              <a:t>manzanares</a:t>
            </a:r>
            <a:r>
              <a:rPr lang="en-US" sz="1600" i="1" dirty="0"/>
              <a:t>/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A9BA9-49B3-A84B-89AB-14CA3ECE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21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2E57C09-B280-264C-BE04-BBAA3B194B37}"/>
              </a:ext>
            </a:extLst>
          </p:cNvPr>
          <p:cNvSpPr txBox="1">
            <a:spLocks/>
          </p:cNvSpPr>
          <p:nvPr/>
        </p:nvSpPr>
        <p:spPr>
          <a:xfrm>
            <a:off x="10345366" y="6321534"/>
            <a:ext cx="1846634" cy="497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7646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AD68CF9-BADD-2C47-8586-9DB826A4FC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01" b="21737"/>
          <a:stretch/>
        </p:blipFill>
        <p:spPr>
          <a:xfrm>
            <a:off x="0" y="3352517"/>
            <a:ext cx="7104529" cy="314035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5FF92D1-F021-6F4C-B3DE-392BC5ED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Chimneys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B8ADC-D222-E742-BA5D-06E2CCF2314D}"/>
              </a:ext>
            </a:extLst>
          </p:cNvPr>
          <p:cNvSpPr txBox="1"/>
          <p:nvPr/>
        </p:nvSpPr>
        <p:spPr>
          <a:xfrm>
            <a:off x="152399" y="6492875"/>
            <a:ext cx="1188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Schlaich</a:t>
            </a:r>
            <a:r>
              <a:rPr lang="en-US" sz="1400" dirty="0"/>
              <a:t> </a:t>
            </a:r>
            <a:r>
              <a:rPr lang="en-US" sz="1400" dirty="0" err="1"/>
              <a:t>Bergermann</a:t>
            </a:r>
            <a:r>
              <a:rPr lang="en-US" sz="1400" dirty="0"/>
              <a:t> Solar website (https://www.solar-updraft-tower.com/en/); engineering/architecture firm that designed and built Manzanares SUT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5485579-C31C-2445-839D-59E9E77A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61AC9-EF49-CC41-8E2A-CDF7B496E4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1" r="22284"/>
          <a:stretch/>
        </p:blipFill>
        <p:spPr>
          <a:xfrm>
            <a:off x="7104528" y="657437"/>
            <a:ext cx="4815655" cy="54577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E04850-18A7-5043-9654-E46B4D609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144" y="1538001"/>
            <a:ext cx="4815656" cy="301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6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FF92D1-F021-6F4C-B3DE-392BC5ED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B8ADC-D222-E742-BA5D-06E2CCF2314D}"/>
              </a:ext>
            </a:extLst>
          </p:cNvPr>
          <p:cNvSpPr txBox="1"/>
          <p:nvPr/>
        </p:nvSpPr>
        <p:spPr>
          <a:xfrm>
            <a:off x="152399" y="6492875"/>
            <a:ext cx="1188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www.solar</a:t>
            </a:r>
            <a:r>
              <a:rPr lang="en-US" sz="1400" dirty="0"/>
              <a:t>-updraft-</a:t>
            </a:r>
            <a:r>
              <a:rPr lang="en-US" sz="1400" dirty="0" err="1"/>
              <a:t>tower.com</a:t>
            </a:r>
            <a:r>
              <a:rPr lang="en-US" sz="1400" dirty="0"/>
              <a:t>/</a:t>
            </a:r>
            <a:r>
              <a:rPr lang="en-US" sz="1400" dirty="0" err="1"/>
              <a:t>en</a:t>
            </a:r>
            <a:r>
              <a:rPr lang="en-US" sz="1400" dirty="0"/>
              <a:t>/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5485579-C31C-2445-839D-59E9E77A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37249-6FA4-3242-BD0C-2ABE90838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557" y="1827213"/>
            <a:ext cx="5744882" cy="35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CEB486-37EE-7141-9630-0A283F64C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64937"/>
            <a:ext cx="4940198" cy="30914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B14C54-FF8E-9C41-93DD-B8D81E9CC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900" y="109948"/>
            <a:ext cx="4940199" cy="30876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13C0DE-FB5B-D541-83ED-BB682CE7B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389" y="1225269"/>
            <a:ext cx="3151819" cy="197230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5FF92D1-F021-6F4C-B3DE-392BC5ED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144"/>
          </a:xfrm>
        </p:spPr>
        <p:txBody>
          <a:bodyPr/>
          <a:lstStyle/>
          <a:p>
            <a:r>
              <a:rPr lang="en-US" dirty="0"/>
              <a:t>Collectors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B8ADC-D222-E742-BA5D-06E2CCF2314D}"/>
              </a:ext>
            </a:extLst>
          </p:cNvPr>
          <p:cNvSpPr txBox="1"/>
          <p:nvPr/>
        </p:nvSpPr>
        <p:spPr>
          <a:xfrm>
            <a:off x="152399" y="6492875"/>
            <a:ext cx="1188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www.solar</a:t>
            </a:r>
            <a:r>
              <a:rPr lang="en-US" sz="1400" dirty="0"/>
              <a:t>-updraft-</a:t>
            </a:r>
            <a:r>
              <a:rPr lang="en-US" sz="1400" dirty="0" err="1"/>
              <a:t>tower.com</a:t>
            </a:r>
            <a:r>
              <a:rPr lang="en-US" sz="1400" dirty="0"/>
              <a:t>/</a:t>
            </a:r>
            <a:r>
              <a:rPr lang="en-US" sz="1400" dirty="0" err="1"/>
              <a:t>en</a:t>
            </a:r>
            <a:r>
              <a:rPr lang="en-US" sz="1400" dirty="0"/>
              <a:t>/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5485579-C31C-2445-839D-59E9E77A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243F43-2953-8543-8A3A-C16DE5248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900" y="3276749"/>
            <a:ext cx="4948900" cy="309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0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FF92D1-F021-6F4C-B3DE-392BC5ED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Intermittency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C131E2-1E51-0C4F-99EF-B68260524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008"/>
            <a:ext cx="4471147" cy="4810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To address intermittency, tubes or bags of water can be placed under the collector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Water is heated by the sun during the day, and releases its heat to the air during the cooler night, so electricity is also provided at night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Tubes/bags don’t need (much) refilling, so little water is consumed after the initial fill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B8ADC-D222-E742-BA5D-06E2CCF2314D}"/>
              </a:ext>
            </a:extLst>
          </p:cNvPr>
          <p:cNvSpPr txBox="1"/>
          <p:nvPr/>
        </p:nvSpPr>
        <p:spPr>
          <a:xfrm>
            <a:off x="152399" y="6492875"/>
            <a:ext cx="1188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Kalogirou</a:t>
            </a:r>
            <a:r>
              <a:rPr lang="en-US" sz="1400" dirty="0"/>
              <a:t>, </a:t>
            </a:r>
            <a:r>
              <a:rPr lang="en-US" sz="1400" dirty="0" err="1"/>
              <a:t>Soteris</a:t>
            </a:r>
            <a:r>
              <a:rPr lang="en-US" sz="1400" dirty="0"/>
              <a:t> A.  Solar Updraft Towers.  In </a:t>
            </a:r>
            <a:r>
              <a:rPr lang="en-US" sz="1400" i="1" dirty="0"/>
              <a:t>Solar Energy Engineering, Second Edition</a:t>
            </a:r>
            <a:r>
              <a:rPr lang="en-US" sz="1400" dirty="0"/>
              <a:t>.  Academic Press, 2013; pp. 565-570.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399F65-6939-9549-B76B-33CFA80A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21B825-5B98-714D-A1B5-18B02D49C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04" r="8605" b="3955"/>
          <a:stretch/>
        </p:blipFill>
        <p:spPr>
          <a:xfrm>
            <a:off x="5309347" y="1023730"/>
            <a:ext cx="6602506" cy="48105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8EA2B8-E656-8147-96C8-4A61B6918B0F}"/>
              </a:ext>
            </a:extLst>
          </p:cNvPr>
          <p:cNvSpPr/>
          <p:nvPr/>
        </p:nvSpPr>
        <p:spPr>
          <a:xfrm>
            <a:off x="6984097" y="5834269"/>
            <a:ext cx="3253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https://</a:t>
            </a:r>
            <a:r>
              <a:rPr lang="en-US" sz="1400" i="1" dirty="0" err="1"/>
              <a:t>www.solar</a:t>
            </a:r>
            <a:r>
              <a:rPr lang="en-US" sz="1400" i="1" dirty="0"/>
              <a:t>-updraft-</a:t>
            </a:r>
            <a:r>
              <a:rPr lang="en-US" sz="1400" i="1" dirty="0" err="1"/>
              <a:t>tower.com</a:t>
            </a:r>
            <a:r>
              <a:rPr lang="en-US" sz="1400" i="1" dirty="0"/>
              <a:t>/</a:t>
            </a:r>
            <a:r>
              <a:rPr lang="en-US" sz="1400" i="1" dirty="0" err="1"/>
              <a:t>en</a:t>
            </a:r>
            <a:r>
              <a:rPr lang="en-US" sz="1400" i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5111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FF92D1-F021-6F4C-B3DE-392BC5ED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Bags/Hoses for Intermittency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B8ADC-D222-E742-BA5D-06E2CCF2314D}"/>
              </a:ext>
            </a:extLst>
          </p:cNvPr>
          <p:cNvSpPr txBox="1"/>
          <p:nvPr/>
        </p:nvSpPr>
        <p:spPr>
          <a:xfrm>
            <a:off x="152399" y="6492875"/>
            <a:ext cx="1188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www.solar</a:t>
            </a:r>
            <a:r>
              <a:rPr lang="en-US" sz="1400" dirty="0"/>
              <a:t>-updraft-</a:t>
            </a:r>
            <a:r>
              <a:rPr lang="en-US" sz="1400" dirty="0" err="1"/>
              <a:t>tower.com</a:t>
            </a:r>
            <a:r>
              <a:rPr lang="en-US" sz="1400" dirty="0"/>
              <a:t>/</a:t>
            </a:r>
            <a:r>
              <a:rPr lang="en-US" sz="1400" dirty="0" err="1"/>
              <a:t>en</a:t>
            </a:r>
            <a:r>
              <a:rPr lang="en-US" sz="1400" dirty="0"/>
              <a:t>/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5485579-C31C-2445-839D-59E9E77A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3EF15-BCD4-624A-8BAB-B3D93D96E2AB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553A4-457B-A44A-94FF-03BD81567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4" r="3140"/>
          <a:stretch/>
        </p:blipFill>
        <p:spPr>
          <a:xfrm>
            <a:off x="6314170" y="1681831"/>
            <a:ext cx="5634291" cy="38076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C03529-9E79-954B-BFA8-316FE907F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39" y="1690689"/>
            <a:ext cx="6070631" cy="37988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24A17152-0AAD-4A45-96CD-F1BA25F2D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10600" y="5489531"/>
            <a:ext cx="1999129" cy="3651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dirty="0"/>
              <a:t>Simulation Data</a:t>
            </a:r>
          </a:p>
        </p:txBody>
      </p:sp>
    </p:spTree>
    <p:extLst>
      <p:ext uri="{BB962C8B-B14F-4D97-AF65-F5344CB8AC3E}">
        <p14:creationId xmlns:p14="http://schemas.microsoft.com/office/powerpoint/2010/main" val="249453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FF92D1-F021-6F4C-B3DE-392BC5ED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Manzanares Prototype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C131E2-1E51-0C4F-99EF-B68260524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77008"/>
            <a:ext cx="10361810" cy="4810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50 kW prototype SUTPP was built in Manzanares, Spain in 1981</a:t>
            </a:r>
          </a:p>
          <a:p>
            <a:pPr>
              <a:buFontTx/>
              <a:buChar char="-"/>
            </a:pPr>
            <a:r>
              <a:rPr lang="en-US" sz="2000" dirty="0"/>
              <a:t>Land was provided by Union </a:t>
            </a:r>
            <a:r>
              <a:rPr lang="en-US" sz="2000" dirty="0" err="1"/>
              <a:t>Electrica</a:t>
            </a:r>
            <a:r>
              <a:rPr lang="en-US" sz="2000" dirty="0"/>
              <a:t> </a:t>
            </a:r>
            <a:r>
              <a:rPr lang="en-US" sz="2000" dirty="0" err="1"/>
              <a:t>Fenosa</a:t>
            </a:r>
            <a:r>
              <a:rPr lang="en-US" sz="2000" dirty="0"/>
              <a:t> (Spanish utility)</a:t>
            </a:r>
          </a:p>
          <a:p>
            <a:pPr>
              <a:buFontTx/>
              <a:buChar char="-"/>
            </a:pPr>
            <a:r>
              <a:rPr lang="en-US" sz="2000" dirty="0"/>
              <a:t>Funded by German Ministry of Research and Technology</a:t>
            </a:r>
          </a:p>
          <a:p>
            <a:pPr>
              <a:buFontTx/>
              <a:buChar char="-"/>
            </a:pPr>
            <a:r>
              <a:rPr lang="en-US" sz="2000" dirty="0"/>
              <a:t>Design and construction headed by German engineers </a:t>
            </a:r>
            <a:r>
              <a:rPr lang="en-US" sz="2000" dirty="0" err="1"/>
              <a:t>Jörg</a:t>
            </a:r>
            <a:r>
              <a:rPr lang="en-US" sz="2000" dirty="0"/>
              <a:t> </a:t>
            </a:r>
            <a:r>
              <a:rPr lang="en-US" sz="2000" dirty="0" err="1"/>
              <a:t>Schlaich</a:t>
            </a:r>
            <a:r>
              <a:rPr lang="en-US" sz="2000" dirty="0"/>
              <a:t> and Rudolf </a:t>
            </a:r>
            <a:r>
              <a:rPr lang="en-US" sz="2000" dirty="0" err="1"/>
              <a:t>Bergermann</a:t>
            </a: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5485579-C31C-2445-839D-59E9E77A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393EF15-BCD4-624A-8BAB-B3D93D96E2AB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130AB-1829-FB4F-86A1-59AB9BBB0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014" y="3227903"/>
            <a:ext cx="4972997" cy="3111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3C442F-60E8-8A43-9F94-1F619D3E7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91" y="3235636"/>
            <a:ext cx="4972997" cy="31064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AB36BC-B111-BC4D-8A3B-7DAE95ADCED7}"/>
              </a:ext>
            </a:extLst>
          </p:cNvPr>
          <p:cNvSpPr txBox="1"/>
          <p:nvPr/>
        </p:nvSpPr>
        <p:spPr>
          <a:xfrm>
            <a:off x="152399" y="6375121"/>
            <a:ext cx="1104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Schlaich</a:t>
            </a:r>
            <a:r>
              <a:rPr lang="en-US" sz="1400" dirty="0"/>
              <a:t>, J.; </a:t>
            </a:r>
            <a:r>
              <a:rPr lang="en-US" sz="1400" dirty="0" err="1"/>
              <a:t>Bergermann</a:t>
            </a:r>
            <a:r>
              <a:rPr lang="en-US" sz="1400" dirty="0"/>
              <a:t>, R.; </a:t>
            </a:r>
            <a:r>
              <a:rPr lang="en-US" sz="1400" dirty="0" err="1"/>
              <a:t>Schiel</a:t>
            </a:r>
            <a:r>
              <a:rPr lang="en-US" sz="1400" dirty="0"/>
              <a:t>, W.; </a:t>
            </a:r>
            <a:r>
              <a:rPr lang="en-US" sz="1400" dirty="0" err="1"/>
              <a:t>Weinrebe</a:t>
            </a:r>
            <a:r>
              <a:rPr lang="en-US" sz="1400" dirty="0"/>
              <a:t>, G.  </a:t>
            </a:r>
            <a:r>
              <a:rPr lang="en-US" sz="1400" i="1" dirty="0"/>
              <a:t>J. Sol. Energy Eng.</a:t>
            </a:r>
            <a:r>
              <a:rPr lang="en-US" sz="1400" dirty="0"/>
              <a:t>  </a:t>
            </a:r>
            <a:r>
              <a:rPr lang="en-US" sz="1400" b="1" dirty="0"/>
              <a:t>2005</a:t>
            </a:r>
            <a:r>
              <a:rPr lang="en-US" sz="1400" dirty="0"/>
              <a:t>, </a:t>
            </a:r>
            <a:r>
              <a:rPr lang="en-US" sz="1400" i="1" dirty="0"/>
              <a:t>127</a:t>
            </a:r>
            <a:r>
              <a:rPr lang="en-US" sz="1400" dirty="0"/>
              <a:t>, 117-124.</a:t>
            </a:r>
          </a:p>
          <a:p>
            <a:r>
              <a:rPr lang="en-US" sz="1400" dirty="0"/>
              <a:t>https://</a:t>
            </a:r>
            <a:r>
              <a:rPr lang="en-US" sz="1400" dirty="0" err="1"/>
              <a:t>www.solar</a:t>
            </a:r>
            <a:r>
              <a:rPr lang="en-US" sz="1400" dirty="0"/>
              <a:t>-updraft-</a:t>
            </a:r>
            <a:r>
              <a:rPr lang="en-US" sz="1400" dirty="0" err="1"/>
              <a:t>tower.com</a:t>
            </a:r>
            <a:r>
              <a:rPr lang="en-US" sz="1400" dirty="0"/>
              <a:t>/</a:t>
            </a:r>
            <a:r>
              <a:rPr lang="en-US" sz="1400" dirty="0" err="1"/>
              <a:t>en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09480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FF92D1-F021-6F4C-B3DE-392BC5ED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Manzanares Prototype Video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5485579-C31C-2445-839D-59E9E77A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393EF15-BCD4-624A-8BAB-B3D93D96E2AB}" type="slidenum">
              <a:rPr lang="en-US" smtClean="0"/>
              <a:t>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F8C67D-E551-E641-B140-F45BB4DD3CF4}"/>
              </a:ext>
            </a:extLst>
          </p:cNvPr>
          <p:cNvSpPr txBox="1"/>
          <p:nvPr/>
        </p:nvSpPr>
        <p:spPr>
          <a:xfrm>
            <a:off x="5745583" y="324433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24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10107</TotalTime>
  <Words>1521</Words>
  <Application>Microsoft Macintosh PowerPoint</Application>
  <PresentationFormat>Widescreen</PresentationFormat>
  <Paragraphs>159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Solar Updraft Towers</vt:lpstr>
      <vt:lpstr>Solar Updraft Towers / Chimneys</vt:lpstr>
      <vt:lpstr>Chimneys</vt:lpstr>
      <vt:lpstr>Turbines</vt:lpstr>
      <vt:lpstr>Collectors</vt:lpstr>
      <vt:lpstr>Intermittency</vt:lpstr>
      <vt:lpstr>Water Bags/Hoses for Intermittency</vt:lpstr>
      <vt:lpstr>Manzanares Prototype</vt:lpstr>
      <vt:lpstr>Manzanares Prototype Video</vt:lpstr>
      <vt:lpstr>Manzanares Prototype</vt:lpstr>
      <vt:lpstr>Power Capacity</vt:lpstr>
      <vt:lpstr>Power Capacity</vt:lpstr>
      <vt:lpstr>Cost</vt:lpstr>
      <vt:lpstr>Cost</vt:lpstr>
      <vt:lpstr>Siting</vt:lpstr>
      <vt:lpstr>Positive Environmental Impacts</vt:lpstr>
      <vt:lpstr>Negative Environmental Impacts</vt:lpstr>
      <vt:lpstr>Global Insolation</vt:lpstr>
      <vt:lpstr>Global Desert Land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Updraft Towers</dc:title>
  <dc:creator>Spear, Eliza</dc:creator>
  <cp:lastModifiedBy>Pollack, Daniel</cp:lastModifiedBy>
  <cp:revision>119</cp:revision>
  <dcterms:created xsi:type="dcterms:W3CDTF">2019-03-21T15:43:41Z</dcterms:created>
  <dcterms:modified xsi:type="dcterms:W3CDTF">2019-03-28T19:54:53Z</dcterms:modified>
</cp:coreProperties>
</file>