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1" r:id="rId1"/>
    <p:sldMasterId id="2147483672" r:id="rId2"/>
  </p:sldMasterIdLst>
  <p:notesMasterIdLst>
    <p:notesMasterId r:id="rId5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Century" panose="02040604050505020304" pitchFamily="18" charset="0"/>
      <p:regular r:id="rId60"/>
    </p:embeddedFont>
    <p:embeddedFont>
      <p:font typeface="Century Gothic" panose="020B0502020202020204" pitchFamily="34" charset="0"/>
      <p:regular r:id="rId61"/>
      <p:bold r:id="rId62"/>
      <p:italic r:id="rId63"/>
      <p:boldItalic r:id="rId64"/>
    </p:embeddedFont>
    <p:embeddedFont>
      <p:font typeface="Georgia" panose="02040502050405020303" pitchFamily="18" charset="0"/>
      <p:regular r:id="rId65"/>
      <p:bold r:id="rId66"/>
      <p:italic r:id="rId67"/>
      <p:boldItalic r:id="rId68"/>
    </p:embeddedFont>
    <p:embeddedFont>
      <p:font typeface="Roboto" panose="02000000000000000000" pitchFamily="2" charset="0"/>
      <p:regular r:id="rId69"/>
      <p:bold r:id="rId70"/>
      <p:italic r:id="rId71"/>
      <p:boldItalic r:id="rId72"/>
    </p:embeddedFont>
    <p:embeddedFont>
      <p:font typeface="Verdana" panose="020B0604030504040204"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C74B87-BA1F-4392-87F7-558B2E281ED3}">
  <a:tblStyle styleId="{A2C74B87-BA1F-4392-87F7-558B2E281ED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D56B9FF-249E-41BC-AE81-93820C081255}"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21"/>
    <p:restoredTop sz="72248"/>
  </p:normalViewPr>
  <p:slideViewPr>
    <p:cSldViewPr snapToGrid="0" snapToObjects="1">
      <p:cViewPr varScale="1">
        <p:scale>
          <a:sx n="74" d="100"/>
          <a:sy n="74" d="100"/>
        </p:scale>
        <p:origin x="9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7.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 Target="slides/slide5.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acmg.seas.harvard.edu/people/faculty/djj/book/bookchap11.html#9668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acmg.seas.harvard.edu/people/faculty/djj/book/bookchap12.html#7099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acmg.seas.harvard.edu/people/faculty/djj/book/bookchap12.html#7099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lr.info/sites/default/files/articles/22.10717.htm#op_1_fn_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4828c1cd13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4828c1cd13_0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g4828c1cd13_0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48a6c5f3a4_0_6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48a6c5f3a4_0_6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MWh-g = megawatt-hour gross – total amount of electricity generated </a:t>
            </a:r>
            <a:endParaRPr/>
          </a:p>
          <a:p>
            <a:pPr marL="0" lvl="0" indent="0" algn="l" rtl="0">
              <a:spcBef>
                <a:spcPts val="0"/>
              </a:spcBef>
              <a:spcAft>
                <a:spcPts val="0"/>
              </a:spcAft>
              <a:buNone/>
            </a:pPr>
            <a:r>
              <a:rPr lang="en-US"/>
              <a:t>MWh-n = megawatt-hour net – total amount of electricity delivered by power plant</a:t>
            </a:r>
            <a:endParaRPr/>
          </a:p>
        </p:txBody>
      </p:sp>
      <p:sp>
        <p:nvSpPr>
          <p:cNvPr id="292" name="Google Shape;292;g48a6c5f3a4_0_6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4828c1cd13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4828c1cd13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Enforcement mechanism--essentially</a:t>
            </a:r>
            <a:endParaRPr/>
          </a:p>
        </p:txBody>
      </p:sp>
      <p:sp>
        <p:nvSpPr>
          <p:cNvPr id="299" name="Google Shape;299;g4828c1cd13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828c1cd13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4828c1cd13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Emphasized hydrocarbon and NOx emissions--aggressive standards</a:t>
            </a:r>
            <a:endParaRPr/>
          </a:p>
          <a:p>
            <a:pPr marL="0" lvl="0" indent="0" algn="l" rtl="0">
              <a:spcBef>
                <a:spcPts val="0"/>
              </a:spcBef>
              <a:spcAft>
                <a:spcPts val="0"/>
              </a:spcAft>
              <a:buNone/>
            </a:pPr>
            <a:endParaRPr/>
          </a:p>
          <a:p>
            <a:pPr marL="0" lvl="0" indent="0" algn="l" rtl="0">
              <a:spcBef>
                <a:spcPts val="0"/>
              </a:spcBef>
              <a:spcAft>
                <a:spcPts val="0"/>
              </a:spcAft>
              <a:buNone/>
            </a:pPr>
            <a:r>
              <a:rPr lang="en-US"/>
              <a:t>The EPA recognized the challenge of these standards at the time</a:t>
            </a:r>
            <a:endParaRPr/>
          </a:p>
          <a:p>
            <a:pPr marL="0" lvl="0" indent="0" algn="l" rtl="0">
              <a:spcBef>
                <a:spcPts val="0"/>
              </a:spcBef>
              <a:spcAft>
                <a:spcPts val="0"/>
              </a:spcAft>
              <a:buNone/>
            </a:pPr>
            <a:endParaRPr/>
          </a:p>
          <a:p>
            <a:pPr marL="0" lvl="0" indent="0" algn="l" rtl="0">
              <a:spcBef>
                <a:spcPts val="0"/>
              </a:spcBef>
              <a:spcAft>
                <a:spcPts val="0"/>
              </a:spcAft>
              <a:buNone/>
            </a:pPr>
            <a:r>
              <a:rPr lang="en-US"/>
              <a:t>So it’s not surprising that new amendments were needed shortly--leading us to the 1977 amendments</a:t>
            </a:r>
            <a:endParaRPr/>
          </a:p>
        </p:txBody>
      </p:sp>
      <p:sp>
        <p:nvSpPr>
          <p:cNvPr id="308" name="Google Shape;308;g4828c1cd13_0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8a6c5f3a4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48a6c5f3a4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Best Available Control Technology – emissions limitation based on the maximum degree of control that can be achieved. Case-by-case decision that considers energy, environmental, and economic impact. BAC can be control equipment or process/methods modifications.</a:t>
            </a:r>
            <a:endParaRPr/>
          </a:p>
          <a:p>
            <a:pPr marL="0" lvl="0" indent="0" algn="l" rtl="0">
              <a:spcBef>
                <a:spcPts val="0"/>
              </a:spcBef>
              <a:spcAft>
                <a:spcPts val="0"/>
              </a:spcAft>
              <a:buNone/>
            </a:pPr>
            <a:r>
              <a:rPr lang="en-US"/>
              <a:t>LAER – most stringent emission limitation contained in the implementation plan of any State for such source or the most stringent emission limitation achieved in practice by such source</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Calibri"/>
              <a:buChar char="-"/>
            </a:pPr>
            <a:r>
              <a:rPr lang="en-US"/>
              <a:t>Passed on Dec. 17, 1963</a:t>
            </a:r>
            <a:endParaRPr/>
          </a:p>
          <a:p>
            <a:pPr marL="171450" lvl="0" indent="-171450" algn="l" rtl="0">
              <a:spcBef>
                <a:spcPts val="0"/>
              </a:spcBef>
              <a:spcAft>
                <a:spcPts val="0"/>
              </a:spcAft>
              <a:buClr>
                <a:schemeClr val="dk1"/>
              </a:buClr>
              <a:buSzPts val="1200"/>
              <a:buFont typeface="Calibri"/>
              <a:buChar char="-"/>
            </a:pPr>
            <a:r>
              <a:rPr lang="en-US"/>
              <a:t>Authorized a total of $95 million in appropriations over four years (1964 – 1967) to combat air pollution (this is equivalent to $770 million today) (and equivalent to approximately 2% of the EPA’s operating budget at the time)</a:t>
            </a:r>
            <a:endParaRPr/>
          </a:p>
          <a:p>
            <a:pPr marL="171450" lvl="0" indent="-171450" algn="l" rtl="0">
              <a:spcBef>
                <a:spcPts val="0"/>
              </a:spcBef>
              <a:spcAft>
                <a:spcPts val="0"/>
              </a:spcAft>
              <a:buClr>
                <a:schemeClr val="dk1"/>
              </a:buClr>
              <a:buSzPts val="1200"/>
              <a:buFont typeface="Calibri"/>
              <a:buChar char="-"/>
            </a:pPr>
            <a:r>
              <a:rPr lang="en-US"/>
              <a:t>Replaced the Air Pollution control Act</a:t>
            </a:r>
            <a:endParaRPr/>
          </a:p>
          <a:p>
            <a:pPr marL="171450" lvl="0" indent="-171450" algn="l" rtl="0">
              <a:spcBef>
                <a:spcPts val="0"/>
              </a:spcBef>
              <a:spcAft>
                <a:spcPts val="0"/>
              </a:spcAft>
              <a:buClr>
                <a:schemeClr val="dk1"/>
              </a:buClr>
              <a:buSzPts val="1200"/>
              <a:buFont typeface="Calibri"/>
              <a:buChar char="-"/>
            </a:pPr>
            <a:r>
              <a:rPr lang="en-US"/>
              <a:t>Gave primary responsibility to state and local governments but gave the federal gov an active role (take legal action to curb AP, provide financial aid for state and local AP control programs)--FEDERALISM</a:t>
            </a:r>
            <a:endParaRPr/>
          </a:p>
          <a:p>
            <a:pPr marL="171450" lvl="0" indent="-171450" algn="l" rtl="0">
              <a:spcBef>
                <a:spcPts val="0"/>
              </a:spcBef>
              <a:spcAft>
                <a:spcPts val="0"/>
              </a:spcAft>
              <a:buClr>
                <a:schemeClr val="dk1"/>
              </a:buClr>
              <a:buSzPts val="1200"/>
              <a:buFont typeface="Calibri"/>
              <a:buChar char="-"/>
            </a:pPr>
            <a:r>
              <a:rPr lang="en-US"/>
              <a:t>Pollution control through expanded research, establishment of more PC agencies/programs, federal financial grants for control and prevention, legal action against polluters</a:t>
            </a:r>
            <a:endParaRPr/>
          </a:p>
        </p:txBody>
      </p:sp>
      <p:sp>
        <p:nvSpPr>
          <p:cNvPr id="318" name="Google Shape;318;g48a6c5f3a4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48a6c5f3a4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48a6c5f3a4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Permits are mostly issued by the state</a:t>
            </a:r>
            <a:endParaRPr/>
          </a:p>
          <a:p>
            <a:pPr marL="0" lvl="0" indent="0" algn="l" rtl="0">
              <a:spcBef>
                <a:spcPts val="0"/>
              </a:spcBef>
              <a:spcAft>
                <a:spcPts val="0"/>
              </a:spcAft>
              <a:buNone/>
            </a:pPr>
            <a:endParaRPr/>
          </a:p>
        </p:txBody>
      </p:sp>
      <p:sp>
        <p:nvSpPr>
          <p:cNvPr id="330" name="Google Shape;330;g48a6c5f3a4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48a20538f4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48a20538f4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g48a20538f4_0_2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48a20538f4_0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48a20538f4_0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An estimated 20 million tons of SO</a:t>
            </a:r>
            <a:r>
              <a:rPr lang="en-US" sz="1100" baseline="-25000">
                <a:latin typeface="Century"/>
                <a:ea typeface="Century"/>
                <a:cs typeface="Century"/>
                <a:sym typeface="Century"/>
              </a:rPr>
              <a:t>2</a:t>
            </a:r>
            <a:r>
              <a:rPr lang="en-US" sz="1100">
                <a:latin typeface="Century"/>
                <a:ea typeface="Century"/>
                <a:cs typeface="Century"/>
                <a:sym typeface="Century"/>
              </a:rPr>
              <a:t> emitted annually</a:t>
            </a:r>
            <a:endParaRPr sz="1100">
              <a:latin typeface="Century"/>
              <a:ea typeface="Century"/>
              <a:cs typeface="Century"/>
              <a:sym typeface="Century"/>
            </a:endParaRPr>
          </a:p>
          <a:p>
            <a:pPr marL="0" lvl="0" indent="0" algn="l" rtl="0">
              <a:lnSpc>
                <a:spcPct val="115000"/>
              </a:lnSpc>
              <a:spcBef>
                <a:spcPts val="0"/>
              </a:spcBef>
              <a:spcAft>
                <a:spcPts val="0"/>
              </a:spcAft>
              <a:buNone/>
            </a:pPr>
            <a:r>
              <a:rPr lang="en-US" sz="1100">
                <a:latin typeface="Century"/>
                <a:ea typeface="Century"/>
                <a:cs typeface="Century"/>
                <a:sym typeface="Century"/>
              </a:rPr>
              <a:t>------</a:t>
            </a:r>
            <a:endParaRPr sz="1100">
              <a:latin typeface="Century"/>
              <a:ea typeface="Century"/>
              <a:cs typeface="Century"/>
              <a:sym typeface="Century"/>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Persistent ozone, carbon monoxide, and particulate matter pollution</a:t>
            </a:r>
            <a:endParaRPr sz="1100">
              <a:latin typeface="Century"/>
              <a:ea typeface="Century"/>
              <a:cs typeface="Century"/>
              <a:sym typeface="Century"/>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Vehicles responsible for almost half of VOC and NO</a:t>
            </a:r>
            <a:r>
              <a:rPr lang="en-US" sz="1100" baseline="-25000">
                <a:latin typeface="Century"/>
                <a:ea typeface="Century"/>
                <a:cs typeface="Century"/>
                <a:sym typeface="Century"/>
              </a:rPr>
              <a:t>x</a:t>
            </a:r>
            <a:r>
              <a:rPr lang="en-US" sz="1100">
                <a:latin typeface="Century"/>
                <a:ea typeface="Century"/>
                <a:cs typeface="Century"/>
                <a:sym typeface="Century"/>
              </a:rPr>
              <a:t> emissions and for up to 90% of carbon monoxide emissions in urban areas</a:t>
            </a:r>
            <a:endParaRPr sz="1100">
              <a:latin typeface="Century"/>
              <a:ea typeface="Century"/>
              <a:cs typeface="Century"/>
              <a:sym typeface="Century"/>
            </a:endParaRPr>
          </a:p>
          <a:p>
            <a:pPr marL="457200" lvl="0" indent="-298450" algn="l" rtl="0">
              <a:spcBef>
                <a:spcPts val="0"/>
              </a:spcBef>
              <a:spcAft>
                <a:spcPts val="0"/>
              </a:spcAft>
              <a:buClr>
                <a:schemeClr val="dk1"/>
              </a:buClr>
              <a:buSzPts val="1100"/>
              <a:buFont typeface="Century"/>
              <a:buChar char="●"/>
            </a:pPr>
            <a:r>
              <a:rPr lang="en-US" sz="1100">
                <a:solidFill>
                  <a:srgbClr val="212121"/>
                </a:solidFill>
                <a:highlight>
                  <a:srgbClr val="FFFFFF"/>
                </a:highlight>
                <a:latin typeface="Roboto"/>
                <a:ea typeface="Roboto"/>
                <a:cs typeface="Roboto"/>
                <a:sym typeface="Roboto"/>
              </a:rPr>
              <a:t>requires the Federal government to reduce emissions from cars, trucks, and buses; from consumer products such as hair spray and window washing compounds; and from ships and barges during loading and unloading of petroleum products. </a:t>
            </a:r>
            <a:endParaRPr sz="1100">
              <a:solidFill>
                <a:srgbClr val="212121"/>
              </a:solidFill>
              <a:highlight>
                <a:srgbClr val="FFFFFF"/>
              </a:highlight>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Century"/>
              <a:buChar char="●"/>
            </a:pPr>
            <a:r>
              <a:rPr lang="en-US">
                <a:latin typeface="Century"/>
                <a:ea typeface="Century"/>
                <a:cs typeface="Century"/>
                <a:sym typeface="Century"/>
              </a:rPr>
              <a:t>Required reductions in emissions from evaporation of gas during refueling</a:t>
            </a:r>
            <a:endParaRPr>
              <a:latin typeface="Century"/>
              <a:ea typeface="Century"/>
              <a:cs typeface="Century"/>
              <a:sym typeface="Century"/>
            </a:endParaRPr>
          </a:p>
          <a:p>
            <a:pPr marL="457200" lvl="0" indent="-304800" algn="l" rtl="0">
              <a:lnSpc>
                <a:spcPct val="115000"/>
              </a:lnSpc>
              <a:spcBef>
                <a:spcPts val="0"/>
              </a:spcBef>
              <a:spcAft>
                <a:spcPts val="0"/>
              </a:spcAft>
              <a:buClr>
                <a:srgbClr val="FFFFFF"/>
              </a:buClr>
              <a:buSzPts val="1200"/>
              <a:buFont typeface="Century"/>
              <a:buChar char="●"/>
            </a:pPr>
            <a:r>
              <a:rPr lang="en-US">
                <a:latin typeface="Century"/>
                <a:ea typeface="Century"/>
                <a:cs typeface="Century"/>
                <a:sym typeface="Century"/>
              </a:rPr>
              <a:t>Required reductions in gasoline volatility and diesel sulfur conten</a:t>
            </a:r>
            <a:endParaRPr sz="1100">
              <a:solidFill>
                <a:srgbClr val="212121"/>
              </a:solidFill>
              <a:highlight>
                <a:srgbClr val="FFFFFF"/>
              </a:highlight>
              <a:latin typeface="Roboto"/>
              <a:ea typeface="Roboto"/>
              <a:cs typeface="Roboto"/>
              <a:sym typeface="Roboto"/>
            </a:endParaRPr>
          </a:p>
          <a:p>
            <a:pPr marL="171450" lvl="0" indent="-95250" algn="l" rtl="0">
              <a:spcBef>
                <a:spcPts val="0"/>
              </a:spcBef>
              <a:spcAft>
                <a:spcPts val="0"/>
              </a:spcAft>
              <a:buClr>
                <a:schemeClr val="dk1"/>
              </a:buClr>
              <a:buSzPts val="1200"/>
              <a:buFont typeface="Calibri"/>
              <a:buNone/>
            </a:pPr>
            <a:r>
              <a:rPr lang="en-US"/>
              <a:t>-------</a:t>
            </a:r>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Estimated that more than 2.7 billion pounds of toxic air pollutants emitted each year, resulting in 1,000 to 3,000 cancer deaths</a:t>
            </a:r>
            <a:endParaRPr/>
          </a:p>
          <a:p>
            <a:pPr marL="171450" lvl="0" indent="-95250" algn="l" rtl="0">
              <a:spcBef>
                <a:spcPts val="0"/>
              </a:spcBef>
              <a:spcAft>
                <a:spcPts val="0"/>
              </a:spcAft>
              <a:buClr>
                <a:schemeClr val="dk1"/>
              </a:buClr>
              <a:buSzPts val="1200"/>
              <a:buFont typeface="Calibri"/>
              <a:buNone/>
            </a:pPr>
            <a:r>
              <a:rPr lang="en-US"/>
              <a:t>-----</a:t>
            </a:r>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Required air pollution sources to obtain a permit</a:t>
            </a:r>
            <a:endParaRPr sz="1100">
              <a:latin typeface="Century"/>
              <a:ea typeface="Century"/>
              <a:cs typeface="Century"/>
              <a:sym typeface="Century"/>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Increased EPA authority to issue fines</a:t>
            </a:r>
            <a:endParaRPr sz="1100">
              <a:latin typeface="Century"/>
              <a:ea typeface="Century"/>
              <a:cs typeface="Century"/>
              <a:sym typeface="Century"/>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Enhanced civil judicial penalties</a:t>
            </a:r>
            <a:endParaRPr sz="1100">
              <a:latin typeface="Century"/>
              <a:ea typeface="Century"/>
              <a:cs typeface="Century"/>
              <a:sym typeface="Century"/>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Upgraded criminal penalties for knowing violations from misdemeanors to felonies</a:t>
            </a:r>
            <a:endParaRPr sz="1100">
              <a:latin typeface="Century"/>
              <a:ea typeface="Century"/>
              <a:cs typeface="Century"/>
              <a:sym typeface="Century"/>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Required sources to certify compliance</a:t>
            </a:r>
            <a:endParaRPr sz="1100">
              <a:latin typeface="Century"/>
              <a:ea typeface="Century"/>
              <a:cs typeface="Century"/>
              <a:sym typeface="Century"/>
            </a:endParaRPr>
          </a:p>
          <a:p>
            <a:pPr marL="914400" lvl="0" indent="0" algn="l" rtl="0">
              <a:lnSpc>
                <a:spcPct val="115000"/>
              </a:lnSpc>
              <a:spcBef>
                <a:spcPts val="0"/>
              </a:spcBef>
              <a:spcAft>
                <a:spcPts val="0"/>
              </a:spcAft>
              <a:buClr>
                <a:schemeClr val="dk1"/>
              </a:buClr>
              <a:buSzPts val="1100"/>
              <a:buFont typeface="Arial"/>
              <a:buNone/>
            </a:pPr>
            <a:endParaRPr sz="1100">
              <a:latin typeface="Century"/>
              <a:ea typeface="Century"/>
              <a:cs typeface="Century"/>
              <a:sym typeface="Century"/>
            </a:endParaRPr>
          </a:p>
          <a:p>
            <a:pPr marL="171450" lvl="0" indent="-95250" algn="l" rtl="0">
              <a:spcBef>
                <a:spcPts val="0"/>
              </a:spcBef>
              <a:spcAft>
                <a:spcPts val="0"/>
              </a:spcAft>
              <a:buClr>
                <a:schemeClr val="dk1"/>
              </a:buClr>
              <a:buSzPts val="1200"/>
              <a:buFont typeface="Calibri"/>
              <a:buNone/>
            </a:pPr>
            <a:endParaRPr/>
          </a:p>
          <a:p>
            <a:pPr marL="171450" lvl="0" indent="-95250" algn="l" rtl="0">
              <a:spcBef>
                <a:spcPts val="0"/>
              </a:spcBef>
              <a:spcAft>
                <a:spcPts val="0"/>
              </a:spcAft>
              <a:buClr>
                <a:schemeClr val="dk1"/>
              </a:buClr>
              <a:buSzPts val="1200"/>
              <a:buFont typeface="Calibri"/>
              <a:buNone/>
            </a:pPr>
            <a:r>
              <a:rPr lang="en-US"/>
              <a:t>Pres. Bush proposed sweeping revisions in June 1989</a:t>
            </a:r>
            <a:endParaRPr/>
          </a:p>
          <a:p>
            <a:pPr marL="0" lvl="0" indent="0" algn="l" rtl="0">
              <a:lnSpc>
                <a:spcPct val="115000"/>
              </a:lnSpc>
              <a:spcBef>
                <a:spcPts val="0"/>
              </a:spcBef>
              <a:spcAft>
                <a:spcPts val="0"/>
              </a:spcAft>
              <a:buNone/>
            </a:pPr>
            <a:r>
              <a:rPr lang="en-US">
                <a:solidFill>
                  <a:srgbClr val="FFFFFF"/>
                </a:solidFill>
                <a:latin typeface="Century"/>
                <a:ea typeface="Century"/>
                <a:cs typeface="Century"/>
                <a:sym typeface="Century"/>
              </a:rPr>
              <a:t>t</a:t>
            </a:r>
            <a:endParaRPr/>
          </a:p>
        </p:txBody>
      </p:sp>
      <p:sp>
        <p:nvSpPr>
          <p:cNvPr id="358" name="Google Shape;358;g48a20538f4_0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489233141a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489233141a_0_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An estimated 20 million tons of SO</a:t>
            </a:r>
            <a:r>
              <a:rPr lang="en-US" sz="1100" baseline="-25000">
                <a:latin typeface="Century"/>
                <a:ea typeface="Century"/>
                <a:cs typeface="Century"/>
                <a:sym typeface="Century"/>
              </a:rPr>
              <a:t>2</a:t>
            </a:r>
            <a:r>
              <a:rPr lang="en-US" sz="1100">
                <a:latin typeface="Century"/>
                <a:ea typeface="Century"/>
                <a:cs typeface="Century"/>
                <a:sym typeface="Century"/>
              </a:rPr>
              <a:t> emitted annually</a:t>
            </a:r>
            <a:endParaRPr sz="1100">
              <a:latin typeface="Century"/>
              <a:ea typeface="Century"/>
              <a:cs typeface="Century"/>
              <a:sym typeface="Century"/>
            </a:endParaRPr>
          </a:p>
          <a:p>
            <a:pPr marL="0" lvl="0" indent="0" algn="l" rtl="0">
              <a:lnSpc>
                <a:spcPct val="115000"/>
              </a:lnSpc>
              <a:spcBef>
                <a:spcPts val="0"/>
              </a:spcBef>
              <a:spcAft>
                <a:spcPts val="0"/>
              </a:spcAft>
              <a:buNone/>
            </a:pPr>
            <a:r>
              <a:rPr lang="en-US" sz="1100">
                <a:latin typeface="Century"/>
                <a:ea typeface="Century"/>
                <a:cs typeface="Century"/>
                <a:sym typeface="Century"/>
              </a:rPr>
              <a:t>------</a:t>
            </a:r>
            <a:endParaRPr sz="1100">
              <a:latin typeface="Century"/>
              <a:ea typeface="Century"/>
              <a:cs typeface="Century"/>
              <a:sym typeface="Century"/>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Persistent ozone, carbon monoxide, and particulate matter pollution</a:t>
            </a:r>
            <a:endParaRPr sz="1100">
              <a:latin typeface="Century"/>
              <a:ea typeface="Century"/>
              <a:cs typeface="Century"/>
              <a:sym typeface="Century"/>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Vehicles responsible for almost half of VOC and NO</a:t>
            </a:r>
            <a:r>
              <a:rPr lang="en-US" sz="1100" baseline="-25000">
                <a:latin typeface="Century"/>
                <a:ea typeface="Century"/>
                <a:cs typeface="Century"/>
                <a:sym typeface="Century"/>
              </a:rPr>
              <a:t>x</a:t>
            </a:r>
            <a:r>
              <a:rPr lang="en-US" sz="1100">
                <a:latin typeface="Century"/>
                <a:ea typeface="Century"/>
                <a:cs typeface="Century"/>
                <a:sym typeface="Century"/>
              </a:rPr>
              <a:t> emissions and for up to 90% of carbon monoxide emissions in urban areas</a:t>
            </a:r>
            <a:endParaRPr sz="1100">
              <a:latin typeface="Century"/>
              <a:ea typeface="Century"/>
              <a:cs typeface="Century"/>
              <a:sym typeface="Century"/>
            </a:endParaRPr>
          </a:p>
          <a:p>
            <a:pPr marL="457200" lvl="0" indent="-298450" algn="l" rtl="0">
              <a:spcBef>
                <a:spcPts val="0"/>
              </a:spcBef>
              <a:spcAft>
                <a:spcPts val="0"/>
              </a:spcAft>
              <a:buClr>
                <a:schemeClr val="dk1"/>
              </a:buClr>
              <a:buSzPts val="1100"/>
              <a:buFont typeface="Century"/>
              <a:buChar char="●"/>
            </a:pPr>
            <a:r>
              <a:rPr lang="en-US" sz="1100">
                <a:solidFill>
                  <a:srgbClr val="212121"/>
                </a:solidFill>
                <a:highlight>
                  <a:srgbClr val="FFFFFF"/>
                </a:highlight>
                <a:latin typeface="Roboto"/>
                <a:ea typeface="Roboto"/>
                <a:cs typeface="Roboto"/>
                <a:sym typeface="Roboto"/>
              </a:rPr>
              <a:t>requires the Federal government to reduce emissions from cars, trucks, and buses; from consumer products such as hair spray and window washing compounds; and from ships and barges during loading and unloading of petroleum products. </a:t>
            </a:r>
            <a:endParaRPr sz="1100">
              <a:solidFill>
                <a:srgbClr val="212121"/>
              </a:solidFill>
              <a:highlight>
                <a:srgbClr val="FFFFFF"/>
              </a:highlight>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Century"/>
              <a:buChar char="●"/>
            </a:pPr>
            <a:r>
              <a:rPr lang="en-US">
                <a:latin typeface="Century"/>
                <a:ea typeface="Century"/>
                <a:cs typeface="Century"/>
                <a:sym typeface="Century"/>
              </a:rPr>
              <a:t>Required reductions in emissions from evaporation of gas during refueling</a:t>
            </a:r>
            <a:endParaRPr>
              <a:latin typeface="Century"/>
              <a:ea typeface="Century"/>
              <a:cs typeface="Century"/>
              <a:sym typeface="Century"/>
            </a:endParaRPr>
          </a:p>
          <a:p>
            <a:pPr marL="457200" lvl="0" indent="-304800" algn="l" rtl="0">
              <a:lnSpc>
                <a:spcPct val="115000"/>
              </a:lnSpc>
              <a:spcBef>
                <a:spcPts val="0"/>
              </a:spcBef>
              <a:spcAft>
                <a:spcPts val="0"/>
              </a:spcAft>
              <a:buClr>
                <a:srgbClr val="FFFFFF"/>
              </a:buClr>
              <a:buSzPts val="1200"/>
              <a:buFont typeface="Century"/>
              <a:buChar char="●"/>
            </a:pPr>
            <a:r>
              <a:rPr lang="en-US">
                <a:latin typeface="Century"/>
                <a:ea typeface="Century"/>
                <a:cs typeface="Century"/>
                <a:sym typeface="Century"/>
              </a:rPr>
              <a:t>Required reductions in gasoline volatility and diesel sulfur conten</a:t>
            </a:r>
            <a:endParaRPr sz="1100">
              <a:solidFill>
                <a:srgbClr val="212121"/>
              </a:solidFill>
              <a:highlight>
                <a:srgbClr val="FFFFFF"/>
              </a:highlight>
              <a:latin typeface="Roboto"/>
              <a:ea typeface="Roboto"/>
              <a:cs typeface="Roboto"/>
              <a:sym typeface="Roboto"/>
            </a:endParaRPr>
          </a:p>
          <a:p>
            <a:pPr marL="171450" lvl="0" indent="-95250" algn="l" rtl="0">
              <a:spcBef>
                <a:spcPts val="0"/>
              </a:spcBef>
              <a:spcAft>
                <a:spcPts val="0"/>
              </a:spcAft>
              <a:buClr>
                <a:schemeClr val="dk1"/>
              </a:buClr>
              <a:buSzPts val="1200"/>
              <a:buFont typeface="Calibri"/>
              <a:buNone/>
            </a:pPr>
            <a:r>
              <a:rPr lang="en-US"/>
              <a:t>-------</a:t>
            </a:r>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Estimated that more than 2.7 billion pounds of toxic air pollutants emitted each year, resulting in 1,000 to 3,000 cancer deaths</a:t>
            </a:r>
            <a:endParaRPr/>
          </a:p>
          <a:p>
            <a:pPr marL="171450" lvl="0" indent="-95250" algn="l" rtl="0">
              <a:spcBef>
                <a:spcPts val="0"/>
              </a:spcBef>
              <a:spcAft>
                <a:spcPts val="0"/>
              </a:spcAft>
              <a:buClr>
                <a:schemeClr val="dk1"/>
              </a:buClr>
              <a:buSzPts val="1200"/>
              <a:buFont typeface="Calibri"/>
              <a:buNone/>
            </a:pPr>
            <a:r>
              <a:rPr lang="en-US"/>
              <a:t>-----</a:t>
            </a:r>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Required air pollution sources to obtain a permit</a:t>
            </a:r>
            <a:endParaRPr sz="1100">
              <a:latin typeface="Century"/>
              <a:ea typeface="Century"/>
              <a:cs typeface="Century"/>
              <a:sym typeface="Century"/>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Increased EPA authority to issue fines</a:t>
            </a:r>
            <a:endParaRPr sz="1100">
              <a:latin typeface="Century"/>
              <a:ea typeface="Century"/>
              <a:cs typeface="Century"/>
              <a:sym typeface="Century"/>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Enhanced civil judicial penalties</a:t>
            </a:r>
            <a:endParaRPr sz="1100">
              <a:latin typeface="Century"/>
              <a:ea typeface="Century"/>
              <a:cs typeface="Century"/>
              <a:sym typeface="Century"/>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Upgraded criminal penalties for knowing violations from misdemeanors to felonies</a:t>
            </a:r>
            <a:endParaRPr sz="1100">
              <a:latin typeface="Century"/>
              <a:ea typeface="Century"/>
              <a:cs typeface="Century"/>
              <a:sym typeface="Century"/>
            </a:endParaRPr>
          </a:p>
          <a:p>
            <a:pPr marL="457200" lvl="0" indent="-298450" algn="l" rtl="0">
              <a:lnSpc>
                <a:spcPct val="115000"/>
              </a:lnSpc>
              <a:spcBef>
                <a:spcPts val="0"/>
              </a:spcBef>
              <a:spcAft>
                <a:spcPts val="0"/>
              </a:spcAft>
              <a:buClr>
                <a:schemeClr val="dk1"/>
              </a:buClr>
              <a:buSzPts val="1100"/>
              <a:buFont typeface="Century"/>
              <a:buChar char="●"/>
            </a:pPr>
            <a:r>
              <a:rPr lang="en-US" sz="1100">
                <a:latin typeface="Century"/>
                <a:ea typeface="Century"/>
                <a:cs typeface="Century"/>
                <a:sym typeface="Century"/>
              </a:rPr>
              <a:t>Required sources to certify compliance</a:t>
            </a:r>
            <a:endParaRPr sz="1100">
              <a:latin typeface="Century"/>
              <a:ea typeface="Century"/>
              <a:cs typeface="Century"/>
              <a:sym typeface="Century"/>
            </a:endParaRPr>
          </a:p>
          <a:p>
            <a:pPr marL="914400" lvl="0" indent="0" algn="l" rtl="0">
              <a:lnSpc>
                <a:spcPct val="115000"/>
              </a:lnSpc>
              <a:spcBef>
                <a:spcPts val="0"/>
              </a:spcBef>
              <a:spcAft>
                <a:spcPts val="0"/>
              </a:spcAft>
              <a:buClr>
                <a:schemeClr val="dk1"/>
              </a:buClr>
              <a:buSzPts val="1100"/>
              <a:buFont typeface="Arial"/>
              <a:buNone/>
            </a:pPr>
            <a:endParaRPr sz="1100">
              <a:latin typeface="Century"/>
              <a:ea typeface="Century"/>
              <a:cs typeface="Century"/>
              <a:sym typeface="Century"/>
            </a:endParaRPr>
          </a:p>
          <a:p>
            <a:pPr marL="171450" lvl="0" indent="-95250" algn="l" rtl="0">
              <a:spcBef>
                <a:spcPts val="0"/>
              </a:spcBef>
              <a:spcAft>
                <a:spcPts val="0"/>
              </a:spcAft>
              <a:buClr>
                <a:schemeClr val="dk1"/>
              </a:buClr>
              <a:buSzPts val="1200"/>
              <a:buFont typeface="Calibri"/>
              <a:buNone/>
            </a:pPr>
            <a:endParaRPr/>
          </a:p>
          <a:p>
            <a:pPr marL="171450" lvl="0" indent="-95250" algn="l" rtl="0">
              <a:spcBef>
                <a:spcPts val="0"/>
              </a:spcBef>
              <a:spcAft>
                <a:spcPts val="0"/>
              </a:spcAft>
              <a:buClr>
                <a:schemeClr val="dk1"/>
              </a:buClr>
              <a:buSzPts val="1200"/>
              <a:buFont typeface="Calibri"/>
              <a:buNone/>
            </a:pPr>
            <a:r>
              <a:rPr lang="en-US"/>
              <a:t>Pres. Bush proposed sweeping revisions in June 1989</a:t>
            </a:r>
            <a:endParaRPr/>
          </a:p>
          <a:p>
            <a:pPr marL="0" lvl="0" indent="0" algn="l" rtl="0">
              <a:lnSpc>
                <a:spcPct val="115000"/>
              </a:lnSpc>
              <a:spcBef>
                <a:spcPts val="0"/>
              </a:spcBef>
              <a:spcAft>
                <a:spcPts val="0"/>
              </a:spcAft>
              <a:buNone/>
            </a:pPr>
            <a:r>
              <a:rPr lang="en-US">
                <a:solidFill>
                  <a:srgbClr val="FFFFFF"/>
                </a:solidFill>
                <a:latin typeface="Century"/>
                <a:ea typeface="Century"/>
                <a:cs typeface="Century"/>
                <a:sym typeface="Century"/>
              </a:rPr>
              <a:t>t</a:t>
            </a:r>
            <a:endParaRPr/>
          </a:p>
        </p:txBody>
      </p:sp>
      <p:sp>
        <p:nvSpPr>
          <p:cNvPr id="372" name="Google Shape;372;g489233141a_0_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48a20538f4_0_2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48a20538f4_0_2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g48a20538f4_0_2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1112" lvl="0" indent="0" algn="l" rtl="0">
              <a:lnSpc>
                <a:spcPct val="90000"/>
              </a:lnSpc>
              <a:spcBef>
                <a:spcPts val="0"/>
              </a:spcBef>
              <a:spcAft>
                <a:spcPts val="0"/>
              </a:spcAft>
              <a:buClr>
                <a:schemeClr val="dk1"/>
              </a:buClr>
              <a:buSzPts val="3000"/>
              <a:buFont typeface="Century Gothic"/>
              <a:buNone/>
            </a:pPr>
            <a:r>
              <a:rPr lang="en-US" sz="1100">
                <a:latin typeface="Century Gothic"/>
                <a:ea typeface="Century Gothic"/>
                <a:cs typeface="Century Gothic"/>
                <a:sym typeface="Century Gothic"/>
              </a:rPr>
              <a:t>December 5-9, 1952: The Great London Smog</a:t>
            </a:r>
            <a:endParaRPr sz="1100">
              <a:latin typeface="Century Gothic"/>
              <a:ea typeface="Century Gothic"/>
              <a:cs typeface="Century Gothic"/>
              <a:sym typeface="Century Gothic"/>
            </a:endParaRPr>
          </a:p>
          <a:p>
            <a:pPr marL="0" lvl="0" indent="0" algn="l" rtl="0">
              <a:spcBef>
                <a:spcPts val="0"/>
              </a:spcBef>
              <a:spcAft>
                <a:spcPts val="0"/>
              </a:spcAft>
              <a:buNone/>
            </a:pPr>
            <a:endParaRPr/>
          </a:p>
          <a:p>
            <a:pPr marL="0" lvl="0" indent="0" algn="l" rtl="0">
              <a:spcBef>
                <a:spcPts val="0"/>
              </a:spcBef>
              <a:spcAft>
                <a:spcPts val="0"/>
              </a:spcAft>
              <a:buNone/>
            </a:pPr>
            <a:r>
              <a:rPr lang="en-US"/>
              <a:t>At least 4,000-12,000 people died over the course and aftermath of the week long smog event--infants and elderly were particularly vulnerable</a:t>
            </a:r>
            <a:endParaRPr/>
          </a:p>
          <a:p>
            <a:pPr marL="0" lvl="0" indent="0" algn="l" rtl="0">
              <a:spcBef>
                <a:spcPts val="0"/>
              </a:spcBef>
              <a:spcAft>
                <a:spcPts val="0"/>
              </a:spcAft>
              <a:buNone/>
            </a:pPr>
            <a:r>
              <a:rPr lang="en-US"/>
              <a:t>-combination of atmospheric conditions and emissions (factory emissions/coal fires/etc)</a:t>
            </a:r>
            <a:endParaRPr/>
          </a:p>
        </p:txBody>
      </p:sp>
      <p:sp>
        <p:nvSpPr>
          <p:cNvPr id="179" name="Google Shape;17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489233141a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489233141a_0_1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300">
                <a:solidFill>
                  <a:srgbClr val="212121"/>
                </a:solidFill>
                <a:highlight>
                  <a:schemeClr val="lt1"/>
                </a:highlight>
                <a:latin typeface="Roboto"/>
                <a:ea typeface="Roboto"/>
                <a:cs typeface="Roboto"/>
                <a:sym typeface="Roboto"/>
              </a:rPr>
              <a:t>Nationally, average ozone levels declined in the 1980's, leveled off in the 1990's, and showed a notable decline after 2002.</a:t>
            </a:r>
            <a:endParaRPr/>
          </a:p>
        </p:txBody>
      </p:sp>
      <p:sp>
        <p:nvSpPr>
          <p:cNvPr id="394" name="Google Shape;394;g489233141a_0_1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489233141a_0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489233141a_0_2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highlight>
                  <a:schemeClr val="lt1"/>
                </a:highlight>
                <a:latin typeface="Arial"/>
                <a:ea typeface="Arial"/>
                <a:cs typeface="Arial"/>
                <a:sym typeface="Arial"/>
              </a:rPr>
              <a:t>Talk about ozone as an air pollutant--health and environment--ozone as an oxidant</a:t>
            </a:r>
            <a:endParaRPr>
              <a:highlight>
                <a:srgbClr val="FFFFFF"/>
              </a:highlight>
              <a:latin typeface="Arial"/>
              <a:ea typeface="Arial"/>
              <a:cs typeface="Arial"/>
              <a:sym typeface="Arial"/>
            </a:endParaRPr>
          </a:p>
          <a:p>
            <a:pPr marL="0" lvl="0" indent="0" algn="l" rtl="0">
              <a:spcBef>
                <a:spcPts val="0"/>
              </a:spcBef>
              <a:spcAft>
                <a:spcPts val="0"/>
              </a:spcAft>
              <a:buNone/>
            </a:pPr>
            <a:endParaRPr>
              <a:highlight>
                <a:srgbClr val="FFFFFF"/>
              </a:highlight>
              <a:latin typeface="Arial"/>
              <a:ea typeface="Arial"/>
              <a:cs typeface="Arial"/>
              <a:sym typeface="Arial"/>
            </a:endParaRPr>
          </a:p>
          <a:p>
            <a:pPr marL="0" lvl="0" indent="0" algn="l" rtl="0">
              <a:spcBef>
                <a:spcPts val="0"/>
              </a:spcBef>
              <a:spcAft>
                <a:spcPts val="0"/>
              </a:spcAft>
              <a:buNone/>
            </a:pPr>
            <a:r>
              <a:rPr lang="en-US">
                <a:highlight>
                  <a:srgbClr val="FFFFFF"/>
                </a:highlight>
                <a:latin typeface="Arial"/>
                <a:ea typeface="Arial"/>
                <a:cs typeface="Arial"/>
                <a:sym typeface="Arial"/>
              </a:rPr>
              <a:t>The presence of high concentrations of O3 in smog was first discovered in Los Angeles in the 1950s. Previously, it was thought that tropospheric ozone originated in the stratosphere. However, laboratory chamber experiments conducted at the time showed that O3 was generated by photochemical reactions in the atmosphere involving hydrocarbons and NOx emitted from automobiles. </a:t>
            </a:r>
            <a:endParaRPr>
              <a:highlight>
                <a:srgbClr val="FFFFFF"/>
              </a:highlight>
              <a:latin typeface="Arial"/>
              <a:ea typeface="Arial"/>
              <a:cs typeface="Arial"/>
              <a:sym typeface="Arial"/>
            </a:endParaRPr>
          </a:p>
          <a:p>
            <a:pPr marL="0" lvl="0" indent="0" algn="l" rtl="0">
              <a:spcBef>
                <a:spcPts val="0"/>
              </a:spcBef>
              <a:spcAft>
                <a:spcPts val="0"/>
              </a:spcAft>
              <a:buNone/>
            </a:pPr>
            <a:r>
              <a:rPr lang="en-US">
                <a:highlight>
                  <a:srgbClr val="FFFFFF"/>
                </a:highlight>
                <a:latin typeface="Arial"/>
                <a:ea typeface="Arial"/>
                <a:cs typeface="Arial"/>
                <a:sym typeface="Arial"/>
              </a:rPr>
              <a:t>The details of the chemical mechanism were poorly understood until the 1970s, however, because the essential role of OH as a hydrocarbon oxidant was not recognized (</a:t>
            </a:r>
            <a:r>
              <a:rPr lang="en-US" u="sng">
                <a:solidFill>
                  <a:srgbClr val="800080"/>
                </a:solidFill>
                <a:highlight>
                  <a:srgbClr val="FFFFFF"/>
                </a:highlight>
                <a:latin typeface="Arial"/>
                <a:ea typeface="Arial"/>
                <a:cs typeface="Arial"/>
                <a:sym typeface="Arial"/>
                <a:hlinkClick r:id="rId3"/>
              </a:rPr>
              <a:t> section 11.1</a:t>
            </a:r>
            <a:r>
              <a:rPr lang="en-US">
                <a:highlight>
                  <a:srgbClr val="FFFFFF"/>
                </a:highlight>
                <a:latin typeface="Arial"/>
                <a:ea typeface="Arial"/>
                <a:cs typeface="Arial"/>
                <a:sym typeface="Arial"/>
              </a:rPr>
              <a:t> ).</a:t>
            </a:r>
            <a:endParaRPr/>
          </a:p>
          <a:p>
            <a:pPr marL="0" lvl="0" indent="0" algn="l" rtl="0">
              <a:spcBef>
                <a:spcPts val="0"/>
              </a:spcBef>
              <a:spcAft>
                <a:spcPts val="0"/>
              </a:spcAft>
              <a:buNone/>
            </a:pPr>
            <a:endParaRPr>
              <a:highlight>
                <a:srgbClr val="FFFFFF"/>
              </a:highlight>
              <a:latin typeface="Arial"/>
              <a:ea typeface="Arial"/>
              <a:cs typeface="Arial"/>
              <a:sym typeface="Arial"/>
            </a:endParaRPr>
          </a:p>
        </p:txBody>
      </p:sp>
      <p:sp>
        <p:nvSpPr>
          <p:cNvPr id="403" name="Google Shape;403;g489233141a_0_2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48a20538f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48a20538f4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48a20538f4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489233141a_0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489233141a_0_2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g489233141a_0_2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48a20538f4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48a20538f4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48a20538f4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4828c1cd13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4828c1cd13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457200" lvl="0" indent="0" algn="just" rtl="0">
              <a:lnSpc>
                <a:spcPct val="115000"/>
              </a:lnSpc>
              <a:spcBef>
                <a:spcPts val="0"/>
              </a:spcBef>
              <a:spcAft>
                <a:spcPts val="0"/>
              </a:spcAft>
              <a:buClr>
                <a:schemeClr val="dk1"/>
              </a:buClr>
              <a:buSzPts val="1100"/>
              <a:buFont typeface="Arial"/>
              <a:buNone/>
            </a:pPr>
            <a:r>
              <a:rPr lang="en-US"/>
              <a:t>The first models developed after the 1970 Clean Air Act concluded that O3 production was in general hydrocarbon-limited. This finding led to a strong regulatory effort to control hydrocarbon emissions from automobiles and industry. Emissions of NOx were also controlled, due at least initially to concern over the health effects of NO2 (a hazardous pollutant in its own right), but the effort was less than for hydrocarbon emissions. Controlling emissions has been an uphill battle because of the continuously rising population and fuel combustion per capita. Between 1980 and 1995, anthropogenic emissions of hydrocarbons in the United States decreased by 12% and NOx emissions remained constant, a significant achievement considering that population grew by 20% and automobile usage rose by 60%. Some areas such as Los Angeles enacted even more stringent emission reduction policies than the rest of the nation.</a:t>
            </a:r>
            <a:endParaRPr/>
          </a:p>
          <a:p>
            <a:pPr marL="0" marR="457200" lvl="0" indent="0" algn="just" rtl="0">
              <a:lnSpc>
                <a:spcPct val="115000"/>
              </a:lnSpc>
              <a:spcBef>
                <a:spcPts val="0"/>
              </a:spcBef>
              <a:spcAft>
                <a:spcPts val="0"/>
              </a:spcAft>
              <a:buClr>
                <a:schemeClr val="dk1"/>
              </a:buClr>
              <a:buSzPts val="1100"/>
              <a:buFont typeface="Arial"/>
              <a:buNone/>
            </a:pPr>
            <a:r>
              <a:rPr lang="en-US"/>
              <a:t> </a:t>
            </a:r>
            <a:endParaRPr/>
          </a:p>
          <a:p>
            <a:pPr marL="0" lvl="0" indent="0" algn="l" rtl="0">
              <a:spcBef>
                <a:spcPts val="0"/>
              </a:spcBef>
              <a:spcAft>
                <a:spcPts val="0"/>
              </a:spcAft>
              <a:buNone/>
            </a:pPr>
            <a:r>
              <a:rPr lang="en-US"/>
              <a:t> </a:t>
            </a:r>
            <a:r>
              <a:rPr lang="en-US" sz="1100">
                <a:latin typeface="Arial"/>
                <a:ea typeface="Arial"/>
                <a:cs typeface="Arial"/>
                <a:sym typeface="Arial"/>
              </a:rPr>
              <a:t>An important discovery in the past decade is that the focus on hydrocarbon emission controls to combat O3 pollution may have been partly misdirected. Measurements and model calculations now show that O3 production over most of the United States is primarily NOx-limited, not hydrocarbon-limited. The early models were in error in part because they underestimated emissions of hydrocarbons from automobiles, and in part because they did not account for natural emission of biogenic hydrocarbons from trees and crops. As can be seen from </a:t>
            </a:r>
            <a:r>
              <a:rPr lang="en-US" sz="1100" u="sng">
                <a:solidFill>
                  <a:srgbClr val="800080"/>
                </a:solidFill>
                <a:latin typeface="Arial"/>
                <a:ea typeface="Arial"/>
                <a:cs typeface="Arial"/>
                <a:sym typeface="Arial"/>
                <a:hlinkClick r:id="rId3"/>
              </a:rPr>
              <a:t>Figure 12-4</a:t>
            </a:r>
            <a:r>
              <a:rPr lang="en-US" sz="1100">
                <a:latin typeface="Arial"/>
                <a:ea typeface="Arial"/>
                <a:cs typeface="Arial"/>
                <a:sym typeface="Arial"/>
              </a:rPr>
              <a:t> , an upward revision of hydrocarbon emissions (upward translation along the hydrocarbon coordinate) can shift the chemical regime from hydrocarbon- to NOx-limited.</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None/>
            </a:pPr>
            <a:endParaRPr/>
          </a:p>
        </p:txBody>
      </p:sp>
      <p:sp>
        <p:nvSpPr>
          <p:cNvPr id="451" name="Google Shape;451;g4828c1cd13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48a20538f4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48a20538f4_0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457200" lvl="0" indent="0" algn="just" rtl="0">
              <a:lnSpc>
                <a:spcPct val="115000"/>
              </a:lnSpc>
              <a:spcBef>
                <a:spcPts val="0"/>
              </a:spcBef>
              <a:spcAft>
                <a:spcPts val="0"/>
              </a:spcAft>
              <a:buClr>
                <a:schemeClr val="dk1"/>
              </a:buClr>
              <a:buSzPts val="1100"/>
              <a:buFont typeface="Arial"/>
              <a:buNone/>
            </a:pPr>
            <a:r>
              <a:rPr lang="en-US"/>
              <a:t>The first models developed after the 1970 Clean Air Act concluded that O3 production was in general hydrocarbon-limited. This finding led to a strong regulatory effort to control hydrocarbon emissions from automobiles and industry. Emissions of NOx were also controlled, due at least initially to concern over the health effects of NO2 (a hazardous pollutant in its own right), but the effort was less than for hydrocarbon emissions. Controlling emissions has been an uphill battle because of the continuously rising population and fuel combustion per capita. Between 1980 and 1995, anthropogenic emissions of hydrocarbons in the United States decreased by 12% and NOx emissions remained constant, a significant achievement considering that population grew by 20% and automobile usage rose by 60%. Some areas such as Los Angeles enacted even more stringent emission reduction policies than the rest of the nation.</a:t>
            </a:r>
            <a:endParaRPr/>
          </a:p>
          <a:p>
            <a:pPr marL="0" marR="457200" lvl="0" indent="0" algn="just" rtl="0">
              <a:lnSpc>
                <a:spcPct val="115000"/>
              </a:lnSpc>
              <a:spcBef>
                <a:spcPts val="0"/>
              </a:spcBef>
              <a:spcAft>
                <a:spcPts val="0"/>
              </a:spcAft>
              <a:buClr>
                <a:schemeClr val="dk1"/>
              </a:buClr>
              <a:buSzPts val="1100"/>
              <a:buFont typeface="Arial"/>
              <a:buNone/>
            </a:pPr>
            <a:r>
              <a:rPr lang="en-US"/>
              <a:t> </a:t>
            </a:r>
            <a:endParaRPr/>
          </a:p>
          <a:p>
            <a:pPr marL="0" lvl="0" indent="0" algn="l" rtl="0">
              <a:spcBef>
                <a:spcPts val="0"/>
              </a:spcBef>
              <a:spcAft>
                <a:spcPts val="0"/>
              </a:spcAft>
              <a:buNone/>
            </a:pPr>
            <a:r>
              <a:rPr lang="en-US"/>
              <a:t> </a:t>
            </a:r>
            <a:r>
              <a:rPr lang="en-US" sz="1100">
                <a:latin typeface="Arial"/>
                <a:ea typeface="Arial"/>
                <a:cs typeface="Arial"/>
                <a:sym typeface="Arial"/>
              </a:rPr>
              <a:t>An important discovery in the past decade is that the focus on hydrocarbon emission controls to combat O3 pollution may have been partly misdirected. Measurements and model calculations now show that O3 production over most of the United States is primarily NOx-limited, not hydrocarbon-limited. The early models were in error in part because they underestimated emissions of hydrocarbons from automobiles, and in part because they did not account for natural emission of biogenic hydrocarbons from trees and crops. As can be seen from </a:t>
            </a:r>
            <a:r>
              <a:rPr lang="en-US" sz="1100" u="sng">
                <a:solidFill>
                  <a:srgbClr val="800080"/>
                </a:solidFill>
                <a:latin typeface="Arial"/>
                <a:ea typeface="Arial"/>
                <a:cs typeface="Arial"/>
                <a:sym typeface="Arial"/>
                <a:hlinkClick r:id="rId3"/>
              </a:rPr>
              <a:t>Figure 12-4</a:t>
            </a:r>
            <a:r>
              <a:rPr lang="en-US" sz="1100">
                <a:latin typeface="Arial"/>
                <a:ea typeface="Arial"/>
                <a:cs typeface="Arial"/>
                <a:sym typeface="Arial"/>
              </a:rPr>
              <a:t> , an upward revision of hydrocarbon emissions (upward translation along the hydrocarbon coordinate) can shift the chemical regime from hydrocarbon- to NOx-limited.</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None/>
            </a:pPr>
            <a:endParaRPr/>
          </a:p>
        </p:txBody>
      </p:sp>
      <p:sp>
        <p:nvSpPr>
          <p:cNvPr id="465" name="Google Shape;465;g48a20538f4_0_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489233141a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489233141a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g489233141a_0_1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48a6c5f3a4_0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48a6c5f3a4_0_3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g48a6c5f3a4_0_3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48a6c5f3a4_0_4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g48a6c5f3a4_0_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Established first piece of air pollution legislation in 1955. </a:t>
            </a:r>
            <a:endParaRPr/>
          </a:p>
          <a:p>
            <a:pPr marL="457200" lvl="0" indent="-317500" algn="l" rtl="0">
              <a:spcBef>
                <a:spcPts val="0"/>
              </a:spcBef>
              <a:spcAft>
                <a:spcPts val="0"/>
              </a:spcAft>
              <a:buSzPts val="1400"/>
              <a:buAutoNum type="arabicPeriod"/>
            </a:pPr>
            <a:r>
              <a:rPr lang="en-US"/>
              <a:t>The act directed the surgeon general (the EPA didn’t exist at the time) to develop a research and technical assistance program. It did not allow the formation of standard development or enforcement. It also defaulted to states rights.</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Calibri"/>
              <a:buChar char="-"/>
            </a:pPr>
            <a:r>
              <a:rPr lang="en-US"/>
              <a:t>Authorized surgeon general to prepare or recommend research programs for reducing air pollution</a:t>
            </a:r>
            <a:endParaRPr/>
          </a:p>
          <a:p>
            <a:pPr marL="171450" lvl="0" indent="-171450" algn="l" rtl="0">
              <a:spcBef>
                <a:spcPts val="0"/>
              </a:spcBef>
              <a:spcAft>
                <a:spcPts val="0"/>
              </a:spcAft>
              <a:buClr>
                <a:schemeClr val="dk1"/>
              </a:buClr>
              <a:buSzPts val="1200"/>
              <a:buFont typeface="Calibri"/>
              <a:buChar char="-"/>
            </a:pPr>
            <a:r>
              <a:rPr lang="en-US"/>
              <a:t>Authorized surgeon general to encourage state and local governments to take air pollution reduction measures</a:t>
            </a:r>
            <a:endParaRPr/>
          </a:p>
          <a:p>
            <a:pPr marL="171450" lvl="0" indent="-171450" algn="l" rtl="0">
              <a:spcBef>
                <a:spcPts val="0"/>
              </a:spcBef>
              <a:spcAft>
                <a:spcPts val="0"/>
              </a:spcAft>
              <a:buClr>
                <a:schemeClr val="dk1"/>
              </a:buClr>
              <a:buSzPts val="1200"/>
              <a:buFont typeface="Calibri"/>
              <a:buChar char="-"/>
            </a:pPr>
            <a:r>
              <a:rPr lang="en-US"/>
              <a:t>Authorized surgeon general to, upon request of any state or local gov. air pollution control agency to conduct investigations and research concerning any specific air pollution problem</a:t>
            </a:r>
            <a:endParaRPr/>
          </a:p>
          <a:p>
            <a:pPr marL="171450" lvl="0" indent="-171450" algn="l" rtl="0">
              <a:spcBef>
                <a:spcPts val="0"/>
              </a:spcBef>
              <a:spcAft>
                <a:spcPts val="0"/>
              </a:spcAft>
              <a:buClr>
                <a:schemeClr val="dk1"/>
              </a:buClr>
              <a:buSzPts val="1200"/>
              <a:buFont typeface="Calibri"/>
              <a:buChar char="-"/>
            </a:pPr>
            <a:r>
              <a:rPr lang="en-US"/>
              <a:t>Called upon the surgeon general to prepare and publish reports of research, including recommendations for air pollution control</a:t>
            </a:r>
            <a:endParaRPr/>
          </a:p>
          <a:p>
            <a:pPr marL="171450" lvl="0" indent="-171450" algn="l" rtl="0">
              <a:spcBef>
                <a:spcPts val="0"/>
              </a:spcBef>
              <a:spcAft>
                <a:spcPts val="0"/>
              </a:spcAft>
              <a:buClr>
                <a:schemeClr val="dk1"/>
              </a:buClr>
              <a:buSzPts val="1200"/>
              <a:buFont typeface="Calibri"/>
              <a:buChar char="-"/>
            </a:pPr>
            <a:r>
              <a:rPr lang="en-US"/>
              <a:t>Authorized funding for this purpose </a:t>
            </a:r>
            <a:endParaRPr/>
          </a:p>
        </p:txBody>
      </p:sp>
      <p:sp>
        <p:nvSpPr>
          <p:cNvPr id="194" name="Google Shape;19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48a6c5f3a4_0_4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48a6c5f3a4_0_4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Directly emitted, long-lived, well mixed</a:t>
            </a:r>
            <a:endParaRPr/>
          </a:p>
        </p:txBody>
      </p:sp>
      <p:sp>
        <p:nvSpPr>
          <p:cNvPr id="513" name="Google Shape;513;g48a6c5f3a4_0_4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48a6c5f3a4_0_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48a6c5f3a4_0_4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PSD triggering without Tailoring Rule would have set the bar much lower (250 or 100 tons per year depending on the type of source)</a:t>
            </a:r>
            <a:endParaRPr/>
          </a:p>
          <a:p>
            <a:pPr marL="0" lvl="0" indent="0" algn="l" rtl="0">
              <a:spcBef>
                <a:spcPts val="0"/>
              </a:spcBef>
              <a:spcAft>
                <a:spcPts val="0"/>
              </a:spcAft>
              <a:buNone/>
            </a:pPr>
            <a:endParaRPr/>
          </a:p>
          <a:p>
            <a:pPr marL="0" lvl="0" indent="0" algn="l" rtl="0">
              <a:spcBef>
                <a:spcPts val="0"/>
              </a:spcBef>
              <a:spcAft>
                <a:spcPts val="0"/>
              </a:spcAft>
              <a:buNone/>
            </a:pPr>
            <a:r>
              <a:rPr lang="en-US"/>
              <a:t>GHG have been affirmed as pollutants undering the clean air act in Mass v. EPA, American Electric Power Co. v. Connecticut, and Utility Air Regulatory Group v. EPA</a:t>
            </a:r>
            <a:endParaRPr/>
          </a:p>
          <a:p>
            <a:pPr marL="0" lvl="0" indent="0" algn="l" rtl="0">
              <a:spcBef>
                <a:spcPts val="0"/>
              </a:spcBef>
              <a:spcAft>
                <a:spcPts val="0"/>
              </a:spcAft>
              <a:buNone/>
            </a:pPr>
            <a:endParaRPr/>
          </a:p>
          <a:p>
            <a:pPr marL="0" lvl="0" indent="0" algn="l" rtl="0">
              <a:spcBef>
                <a:spcPts val="0"/>
              </a:spcBef>
              <a:spcAft>
                <a:spcPts val="0"/>
              </a:spcAft>
              <a:buNone/>
            </a:pPr>
            <a:r>
              <a:rPr lang="en-US"/>
              <a:t>MAYBE ADD IN STAY?</a:t>
            </a:r>
            <a:endParaRPr/>
          </a:p>
        </p:txBody>
      </p:sp>
      <p:sp>
        <p:nvSpPr>
          <p:cNvPr id="540" name="Google Shape;540;g48a6c5f3a4_0_4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48a6c5f3a4_0_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48a6c5f3a4_0_4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g48a6c5f3a4_0_4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48a6c5f3a4_0_6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48a6c5f3a4_0_6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MWh-g = megawatt-hour gross – total amount of electricity generated </a:t>
            </a:r>
            <a:endParaRPr/>
          </a:p>
          <a:p>
            <a:pPr marL="0" lvl="0" indent="0" algn="l" rtl="0">
              <a:spcBef>
                <a:spcPts val="0"/>
              </a:spcBef>
              <a:spcAft>
                <a:spcPts val="0"/>
              </a:spcAft>
              <a:buNone/>
            </a:pPr>
            <a:r>
              <a:rPr lang="en-US"/>
              <a:t>MWh-n = megawatt-hour net – total amount of electricity delivered by power plant</a:t>
            </a:r>
            <a:endParaRPr/>
          </a:p>
        </p:txBody>
      </p:sp>
      <p:sp>
        <p:nvSpPr>
          <p:cNvPr id="560" name="Google Shape;560;g48a6c5f3a4_0_6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48a6c5f3a4_0_6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48a6c5f3a4_0_6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MWh-g = megawatt-hour gross – total amount of electricity generated </a:t>
            </a:r>
            <a:endParaRPr/>
          </a:p>
          <a:p>
            <a:pPr marL="0" lvl="0" indent="0" algn="l" rtl="0">
              <a:spcBef>
                <a:spcPts val="0"/>
              </a:spcBef>
              <a:spcAft>
                <a:spcPts val="0"/>
              </a:spcAft>
              <a:buNone/>
            </a:pPr>
            <a:r>
              <a:rPr lang="en-US"/>
              <a:t>MWh-n = megawatt-hour net – total amount of electricity delivered by power plant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67" name="Google Shape;567;g48a6c5f3a4_0_6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48a6c5f3a4_0_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48a6c5f3a4_0_4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Received 4.3 million public comments, the most ever for an EPA rule</a:t>
            </a:r>
            <a:endParaRPr/>
          </a:p>
          <a:p>
            <a:pPr marL="0" lvl="0" indent="0" algn="l" rtl="0">
              <a:spcBef>
                <a:spcPts val="0"/>
              </a:spcBef>
              <a:spcAft>
                <a:spcPts val="0"/>
              </a:spcAft>
              <a:buNone/>
            </a:pPr>
            <a:endParaRPr/>
          </a:p>
        </p:txBody>
      </p:sp>
      <p:sp>
        <p:nvSpPr>
          <p:cNvPr id="577" name="Google Shape;577;g48a6c5f3a4_0_4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48a6c5f3a4_0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g48a6c5f3a4_0_4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40 CFR 60, 70, 71, and 98</a:t>
            </a:r>
            <a:endParaRPr/>
          </a:p>
        </p:txBody>
      </p:sp>
      <p:sp>
        <p:nvSpPr>
          <p:cNvPr id="585" name="Google Shape;585;g48a6c5f3a4_0_4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48a6c5f3a4_0_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48a6c5f3a4_0_4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g48a6c5f3a4_0_4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48a6c5f3a4_0_5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g48a6c5f3a4_0_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48a6c5f3a4_0_5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g48a6c5f3a4_0_5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However, AQ continued to be a problem. On Dec. 17, 1963, congress passed the Clean Air Act. The EPA still didn’t exist, so it acted through the Dept. of Health and Human Services. The goal of this act emphasized “prevention and abatement” instead of “research and technical assistance.” It also recognized that air pollution is an issue that crosses state boundaries, requiring federal intervention--however, the bill still maintained its emphasis on state rights, something that is clear throughout the bill, but for example, is clear in the statement of the secretary’s power to establish air quality criteria. However, it still gave the secretary some power to take legal action against polluters in some limited circumstances.</a:t>
            </a:r>
            <a:endParaRPr dirty="0"/>
          </a:p>
          <a:p>
            <a:pPr marL="0" lvl="0" indent="457200" algn="l" rtl="0">
              <a:spcBef>
                <a:spcPts val="0"/>
              </a:spcBef>
              <a:spcAft>
                <a:spcPts val="0"/>
              </a:spcAft>
              <a:buNone/>
            </a:pPr>
            <a:r>
              <a:rPr lang="en-US" dirty="0"/>
              <a:t>Nonetheless: the bill authorized $95 million in appropriations over four years--equivalent to $770 million today.</a:t>
            </a:r>
            <a:endParaRPr dirty="0"/>
          </a:p>
          <a:p>
            <a:pPr marL="0" lvl="0" indent="0" algn="l" rtl="0">
              <a:spcBef>
                <a:spcPts val="0"/>
              </a:spcBef>
              <a:spcAft>
                <a:spcPts val="0"/>
              </a:spcAft>
              <a:buNone/>
            </a:pPr>
            <a:endParaRPr dirty="0"/>
          </a:p>
          <a:p>
            <a:pPr marL="171450" lvl="0" indent="-171450" algn="l" rtl="0">
              <a:spcBef>
                <a:spcPts val="0"/>
              </a:spcBef>
              <a:spcAft>
                <a:spcPts val="0"/>
              </a:spcAft>
              <a:buClr>
                <a:schemeClr val="dk1"/>
              </a:buClr>
              <a:buSzPts val="1200"/>
              <a:buFont typeface="Calibri"/>
              <a:buChar char="-"/>
            </a:pPr>
            <a:r>
              <a:rPr lang="en-US" dirty="0"/>
              <a:t>Passed on Dec. 17, 1963</a:t>
            </a:r>
            <a:endParaRPr dirty="0"/>
          </a:p>
          <a:p>
            <a:pPr marL="171450" lvl="0" indent="-171450" algn="l" rtl="0">
              <a:spcBef>
                <a:spcPts val="0"/>
              </a:spcBef>
              <a:spcAft>
                <a:spcPts val="0"/>
              </a:spcAft>
              <a:buClr>
                <a:schemeClr val="dk1"/>
              </a:buClr>
              <a:buSzPts val="1200"/>
              <a:buFont typeface="Calibri"/>
              <a:buChar char="-"/>
            </a:pPr>
            <a:r>
              <a:rPr lang="en-US" dirty="0"/>
              <a:t>Authorized a total of $95 million in appropriations over four years (1964 – 1967) to combat air pollution (this is equivalent to $770 million today) (and equivalent to approximately 2% of the EPA’s operating budget at the time)</a:t>
            </a:r>
            <a:endParaRPr dirty="0"/>
          </a:p>
          <a:p>
            <a:pPr marL="171450" lvl="0" indent="-171450" algn="l" rtl="0">
              <a:spcBef>
                <a:spcPts val="0"/>
              </a:spcBef>
              <a:spcAft>
                <a:spcPts val="0"/>
              </a:spcAft>
              <a:buClr>
                <a:schemeClr val="dk1"/>
              </a:buClr>
              <a:buSzPts val="1200"/>
              <a:buFont typeface="Calibri"/>
              <a:buChar char="-"/>
            </a:pPr>
            <a:r>
              <a:rPr lang="en-US" dirty="0"/>
              <a:t>Replaced the Air Pollution control Act</a:t>
            </a:r>
            <a:endParaRPr dirty="0"/>
          </a:p>
          <a:p>
            <a:pPr marL="171450" lvl="0" indent="-171450" algn="l" rtl="0">
              <a:spcBef>
                <a:spcPts val="0"/>
              </a:spcBef>
              <a:spcAft>
                <a:spcPts val="0"/>
              </a:spcAft>
              <a:buClr>
                <a:schemeClr val="dk1"/>
              </a:buClr>
              <a:buSzPts val="1200"/>
              <a:buFont typeface="Calibri"/>
              <a:buChar char="-"/>
            </a:pPr>
            <a:r>
              <a:rPr lang="en-US" dirty="0"/>
              <a:t>Gave primary responsibility to state and local governments but gave the federal </a:t>
            </a:r>
            <a:r>
              <a:rPr lang="en-US" dirty="0" err="1"/>
              <a:t>gov</a:t>
            </a:r>
            <a:r>
              <a:rPr lang="en-US" dirty="0"/>
              <a:t> an active role (take legal action to curb AP, provide financial aid for state and local AP control programs)--FEDERALISM</a:t>
            </a:r>
            <a:endParaRPr dirty="0"/>
          </a:p>
          <a:p>
            <a:pPr marL="171450" lvl="0" indent="-171450" algn="l" rtl="0">
              <a:spcBef>
                <a:spcPts val="0"/>
              </a:spcBef>
              <a:spcAft>
                <a:spcPts val="0"/>
              </a:spcAft>
              <a:buClr>
                <a:schemeClr val="dk1"/>
              </a:buClr>
              <a:buSzPts val="1200"/>
              <a:buFont typeface="Calibri"/>
              <a:buChar char="-"/>
            </a:pPr>
            <a:r>
              <a:rPr lang="en-US" dirty="0"/>
              <a:t>Pollution control through expanded research, establishment of more PC agencies/programs, federal financial grants for control and prevention, legal action against polluters</a:t>
            </a:r>
            <a:endParaRPr dirty="0"/>
          </a:p>
          <a:p>
            <a:pPr marL="171450" lvl="0" indent="-95250" algn="l" rtl="0">
              <a:spcBef>
                <a:spcPts val="0"/>
              </a:spcBef>
              <a:spcAft>
                <a:spcPts val="0"/>
              </a:spcAft>
              <a:buClr>
                <a:schemeClr val="dk1"/>
              </a:buClr>
              <a:buSzPts val="1200"/>
              <a:buFont typeface="Calibri"/>
              <a:buNone/>
            </a:pPr>
            <a:endParaRPr dirty="0"/>
          </a:p>
        </p:txBody>
      </p:sp>
      <p:sp>
        <p:nvSpPr>
          <p:cNvPr id="214" name="Google Shape;21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48a6c5f3a4_0_5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48a6c5f3a4_0_5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William Ruckelshaus – EPA administrator when CAA was enacted in support of CPP</a:t>
            </a:r>
            <a:endParaRPr/>
          </a:p>
          <a:p>
            <a:pPr marL="0" lvl="0" indent="0" algn="l" rtl="0">
              <a:spcBef>
                <a:spcPts val="0"/>
              </a:spcBef>
              <a:spcAft>
                <a:spcPts val="0"/>
              </a:spcAft>
              <a:buNone/>
            </a:pPr>
            <a:r>
              <a:rPr lang="en-US"/>
              <a:t>William Reilley – EPA administrator for the 1990 CAA Amendments in support of CPP</a:t>
            </a:r>
            <a:endParaRPr/>
          </a:p>
        </p:txBody>
      </p:sp>
      <p:sp>
        <p:nvSpPr>
          <p:cNvPr id="628" name="Google Shape;628;g48a6c5f3a4_0_5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48a6c5f3a4_0_5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g48a6c5f3a4_0_5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48a6c5f3a4_0_5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g48a6c5f3a4_0_5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48a6c5f3a4_0_5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48a6c5f3a4_0_5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g48a6c5f3a4_0_5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48a6c5f3a4_0_5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g48a6c5f3a4_0_5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48a6c5f3a4_0_5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g48a6c5f3a4_0_5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48a6c5f3a4_0_5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48a6c5f3a4_0_5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2" name="Google Shape;682;g48a6c5f3a4_0_5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48a6c5f3a4_0_5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g48a6c5f3a4_0_5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g48a6c5f3a4_0_5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48a6c5f3a4_0_5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48a6c5f3a4_0_5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g48a6c5f3a4_0_5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48a20538f4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48a20538f4_0_1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500">
                <a:highlight>
                  <a:srgbClr val="FCFAF6"/>
                </a:highlight>
                <a:latin typeface="Georgia"/>
                <a:ea typeface="Georgia"/>
                <a:cs typeface="Georgia"/>
                <a:sym typeface="Georgia"/>
              </a:rPr>
              <a:t>The 71,000 air pollution-related deaths in 2010 translates to one out of every 35 deaths in the U.S. that year — as many as from traffic accidents and gun shootings combined.</a:t>
            </a:r>
            <a:endParaRPr sz="1450">
              <a:solidFill>
                <a:srgbClr val="111111"/>
              </a:solidFill>
              <a:latin typeface="Georgia"/>
              <a:ea typeface="Georgia"/>
              <a:cs typeface="Georgia"/>
              <a:sym typeface="Georgia"/>
            </a:endParaRPr>
          </a:p>
        </p:txBody>
      </p:sp>
      <p:sp>
        <p:nvSpPr>
          <p:cNvPr id="706" name="Google Shape;706;g48a20538f4_0_1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828c1cd13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4828c1cd13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Continued smog</a:t>
            </a:r>
            <a:endParaRPr/>
          </a:p>
          <a:p>
            <a:pPr marL="0" lvl="0" indent="0" algn="l" rtl="0">
              <a:spcBef>
                <a:spcPts val="0"/>
              </a:spcBef>
              <a:spcAft>
                <a:spcPts val="0"/>
              </a:spcAft>
              <a:buNone/>
            </a:pPr>
            <a:r>
              <a:rPr lang="en-US"/>
              <a:t>first earth day</a:t>
            </a:r>
            <a:endParaRPr/>
          </a:p>
          <a:p>
            <a:pPr marL="0" lvl="0" indent="0" algn="l" rtl="0">
              <a:spcBef>
                <a:spcPts val="0"/>
              </a:spcBef>
              <a:spcAft>
                <a:spcPts val="0"/>
              </a:spcAft>
              <a:buNone/>
            </a:pPr>
            <a:r>
              <a:rPr lang="en-US"/>
              <a:t>Nixon is president</a:t>
            </a:r>
            <a:endParaRPr/>
          </a:p>
          <a:p>
            <a:pPr marL="0" lvl="0" indent="0" algn="l" rtl="0">
              <a:spcBef>
                <a:spcPts val="0"/>
              </a:spcBef>
              <a:spcAft>
                <a:spcPts val="0"/>
              </a:spcAft>
              <a:buNone/>
            </a:pPr>
            <a:r>
              <a:rPr lang="en-US"/>
              <a:t>establishes CEQ and EPA</a:t>
            </a:r>
            <a:endParaRPr/>
          </a:p>
          <a:p>
            <a:pPr marL="0" lvl="0" indent="0" algn="l" rtl="0">
              <a:spcBef>
                <a:spcPts val="0"/>
              </a:spcBef>
              <a:spcAft>
                <a:spcPts val="0"/>
              </a:spcAft>
              <a:buNone/>
            </a:pPr>
            <a:r>
              <a:rPr lang="en-US"/>
              <a:t>also passes 1970 Clean Air Act Amendments</a:t>
            </a:r>
            <a:endParaRPr/>
          </a:p>
          <a:p>
            <a:pPr marL="0" lvl="0" indent="0" algn="l" rtl="0">
              <a:spcBef>
                <a:spcPts val="0"/>
              </a:spcBef>
              <a:spcAft>
                <a:spcPts val="0"/>
              </a:spcAft>
              <a:buNone/>
            </a:pPr>
            <a:endParaRPr/>
          </a:p>
          <a:p>
            <a:pPr marL="0" lvl="0" indent="0" algn="l" rtl="0">
              <a:spcBef>
                <a:spcPts val="0"/>
              </a:spcBef>
              <a:spcAft>
                <a:spcPts val="0"/>
              </a:spcAft>
              <a:buNone/>
            </a:pPr>
            <a:r>
              <a:rPr lang="en-US"/>
              <a:t>Passed the 1970 amendments: very popular.</a:t>
            </a:r>
            <a:endParaRPr/>
          </a:p>
          <a:p>
            <a:pPr marL="0" lvl="0" indent="0" algn="l" rtl="0">
              <a:spcBef>
                <a:spcPts val="0"/>
              </a:spcBef>
              <a:spcAft>
                <a:spcPts val="0"/>
              </a:spcAft>
              <a:buNone/>
            </a:pPr>
            <a:endParaRPr/>
          </a:p>
          <a:p>
            <a:pPr marL="0" lvl="0" indent="0" algn="l" rtl="0">
              <a:spcBef>
                <a:spcPts val="0"/>
              </a:spcBef>
              <a:spcAft>
                <a:spcPts val="0"/>
              </a:spcAft>
              <a:buNone/>
            </a:pPr>
            <a:r>
              <a:rPr lang="en-US"/>
              <a:t>The goal of the act emphasized increasing the efficacy of federal regulation of air pollution</a:t>
            </a:r>
            <a:endParaRPr/>
          </a:p>
        </p:txBody>
      </p:sp>
      <p:sp>
        <p:nvSpPr>
          <p:cNvPr id="234" name="Google Shape;234;g4828c1cd13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489233141a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489233141a_0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g489233141a_0_1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489233141a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489233141a_0_2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g489233141a_0_2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489233141a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489233141a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100">
              <a:highlight>
                <a:srgbClr val="FFFFFF"/>
              </a:highlight>
              <a:latin typeface="Arial"/>
              <a:ea typeface="Arial"/>
              <a:cs typeface="Arial"/>
              <a:sym typeface="Arial"/>
            </a:endParaRPr>
          </a:p>
        </p:txBody>
      </p:sp>
      <p:sp>
        <p:nvSpPr>
          <p:cNvPr id="736" name="Google Shape;736;g489233141a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4828c1cd13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4828c1cd13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It did so through five major developments</a:t>
            </a:r>
            <a:endParaRPr/>
          </a:p>
        </p:txBody>
      </p:sp>
      <p:sp>
        <p:nvSpPr>
          <p:cNvPr id="247" name="Google Shape;247;g4828c1cd13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98f80a53c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498f80a53c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Century"/>
                <a:ea typeface="Century"/>
                <a:cs typeface="Century"/>
                <a:sym typeface="Century"/>
              </a:rPr>
              <a:t>Section 108: Air Quality Criteria and Control Techniques</a:t>
            </a:r>
            <a:endParaRPr sz="1100" b="1">
              <a:latin typeface="Century"/>
              <a:ea typeface="Century"/>
              <a:cs typeface="Century"/>
              <a:sym typeface="Century"/>
            </a:endParaRPr>
          </a:p>
          <a:p>
            <a:pPr marL="0" lvl="0" indent="0" algn="l" rtl="0">
              <a:spcBef>
                <a:spcPts val="0"/>
              </a:spcBef>
              <a:spcAft>
                <a:spcPts val="0"/>
              </a:spcAft>
              <a:buNone/>
            </a:pPr>
            <a:r>
              <a:rPr lang="en-US" sz="1100">
                <a:latin typeface="Century"/>
                <a:ea typeface="Century"/>
                <a:cs typeface="Century"/>
                <a:sym typeface="Century"/>
              </a:rPr>
              <a:t>“... the Administrator shall … publish, and shall from time to time thereafter revise, a list which includes each air pollutant … which in his judgment has an adverse effect on public health or welfare….</a:t>
            </a:r>
            <a:endParaRPr sz="1100">
              <a:latin typeface="Century"/>
              <a:ea typeface="Century"/>
              <a:cs typeface="Century"/>
              <a:sym typeface="Century"/>
            </a:endParaRPr>
          </a:p>
          <a:p>
            <a:pPr marL="0" lvl="0" indent="0" algn="l" rtl="0">
              <a:spcBef>
                <a:spcPts val="0"/>
              </a:spcBef>
              <a:spcAft>
                <a:spcPts val="0"/>
              </a:spcAft>
              <a:buNone/>
            </a:pPr>
            <a:endParaRPr sz="1100">
              <a:latin typeface="Century"/>
              <a:ea typeface="Century"/>
              <a:cs typeface="Century"/>
              <a:sym typeface="Century"/>
            </a:endParaRPr>
          </a:p>
          <a:p>
            <a:pPr marL="0" lvl="0" indent="0" algn="l" rtl="0">
              <a:spcBef>
                <a:spcPts val="0"/>
              </a:spcBef>
              <a:spcAft>
                <a:spcPts val="0"/>
              </a:spcAft>
              <a:buNone/>
            </a:pPr>
            <a:r>
              <a:rPr lang="en-US" sz="1100" b="1">
                <a:latin typeface="Century"/>
                <a:ea typeface="Century"/>
                <a:cs typeface="Century"/>
                <a:sym typeface="Century"/>
              </a:rPr>
              <a:t>Section 109: National Ambient Air Quality Standards</a:t>
            </a:r>
            <a:endParaRPr sz="1100" b="1">
              <a:latin typeface="Century"/>
              <a:ea typeface="Century"/>
              <a:cs typeface="Century"/>
              <a:sym typeface="Century"/>
            </a:endParaRPr>
          </a:p>
          <a:p>
            <a:pPr marL="0" lvl="0" indent="0" algn="l" rtl="0">
              <a:spcBef>
                <a:spcPts val="0"/>
              </a:spcBef>
              <a:spcAft>
                <a:spcPts val="0"/>
              </a:spcAft>
              <a:buNone/>
            </a:pPr>
            <a:r>
              <a:rPr lang="en-US" sz="1100">
                <a:latin typeface="Century"/>
                <a:ea typeface="Century"/>
                <a:cs typeface="Century"/>
                <a:sym typeface="Century"/>
              </a:rPr>
              <a:t>“... [the Administrator] shall publish proposed regulations prescribing a national primary ambient air quality standard and a national secondary ambient air quality standard for each air pollutant for which air quality criteria have been issued….”</a:t>
            </a:r>
            <a:endParaRPr sz="1100">
              <a:latin typeface="Century"/>
              <a:ea typeface="Century"/>
              <a:cs typeface="Century"/>
              <a:sym typeface="Century"/>
            </a:endParaRPr>
          </a:p>
          <a:p>
            <a:pPr marL="0" lvl="0" indent="0" algn="l" rtl="0">
              <a:spcBef>
                <a:spcPts val="0"/>
              </a:spcBef>
              <a:spcAft>
                <a:spcPts val="0"/>
              </a:spcAft>
              <a:buNone/>
            </a:pPr>
            <a:endParaRPr sz="1100">
              <a:latin typeface="Century"/>
              <a:ea typeface="Century"/>
              <a:cs typeface="Century"/>
              <a:sym typeface="Century"/>
            </a:endParaRPr>
          </a:p>
          <a:p>
            <a:pPr marL="0" lvl="0" indent="0" algn="l" rtl="0">
              <a:spcBef>
                <a:spcPts val="0"/>
              </a:spcBef>
              <a:spcAft>
                <a:spcPts val="0"/>
              </a:spcAft>
              <a:buNone/>
            </a:pPr>
            <a:endParaRPr>
              <a:latin typeface="Arial"/>
              <a:ea typeface="Arial"/>
              <a:cs typeface="Arial"/>
              <a:sym typeface="Arial"/>
            </a:endParaRPr>
          </a:p>
          <a:p>
            <a:pPr marL="457200" lvl="0" indent="-304800" algn="l" rtl="0">
              <a:spcBef>
                <a:spcPts val="0"/>
              </a:spcBef>
              <a:spcAft>
                <a:spcPts val="0"/>
              </a:spcAft>
              <a:buClr>
                <a:schemeClr val="dk1"/>
              </a:buClr>
              <a:buSzPts val="1200"/>
              <a:buFont typeface="Noto Sans Symbols"/>
              <a:buChar char="●"/>
            </a:pPr>
            <a:r>
              <a:rPr lang="en-US"/>
              <a:t>primary: requisite to protect public health</a:t>
            </a:r>
            <a:endParaRPr/>
          </a:p>
          <a:p>
            <a:pPr marL="457200" lvl="0" indent="-304800" algn="l" rtl="0">
              <a:spcBef>
                <a:spcPts val="0"/>
              </a:spcBef>
              <a:spcAft>
                <a:spcPts val="0"/>
              </a:spcAft>
              <a:buClr>
                <a:schemeClr val="dk1"/>
              </a:buClr>
              <a:buSzPts val="1200"/>
              <a:buFont typeface="Noto Sans Symbols"/>
              <a:buChar char="●"/>
            </a:pPr>
            <a:r>
              <a:rPr lang="en-US"/>
              <a:t>secondary: protect the public welfare from any known or anticipated adverse effects</a:t>
            </a:r>
            <a:endParaRPr/>
          </a:p>
          <a:p>
            <a:pPr marL="0" lvl="0" indent="0" algn="l" rtl="0">
              <a:spcBef>
                <a:spcPts val="0"/>
              </a:spcBef>
              <a:spcAft>
                <a:spcPts val="0"/>
              </a:spcAft>
              <a:buNone/>
            </a:pPr>
            <a:endParaRPr/>
          </a:p>
          <a:p>
            <a:pPr marL="0" lvl="0" indent="0" algn="l" rtl="0">
              <a:spcBef>
                <a:spcPts val="0"/>
              </a:spcBef>
              <a:spcAft>
                <a:spcPts val="0"/>
              </a:spcAft>
              <a:buNone/>
            </a:pPr>
            <a:r>
              <a:rPr lang="en-US"/>
              <a:t>criteria should include</a:t>
            </a:r>
            <a:endParaRPr/>
          </a:p>
          <a:p>
            <a:pPr marL="457200" lvl="0" indent="-304800" algn="l" rtl="0">
              <a:spcBef>
                <a:spcPts val="0"/>
              </a:spcBef>
              <a:spcAft>
                <a:spcPts val="0"/>
              </a:spcAft>
              <a:buClr>
                <a:schemeClr val="dk1"/>
              </a:buClr>
              <a:buSzPts val="1200"/>
              <a:buFont typeface="Noto Sans Symbols"/>
              <a:buChar char="●"/>
            </a:pPr>
            <a:r>
              <a:rPr lang="en-US"/>
              <a:t>(A) those variable factors (including atmospheric conditions) which of themselves or in combination with other factors may alter the effects on public health or welfare of such air pollutant;</a:t>
            </a:r>
            <a:endParaRPr/>
          </a:p>
          <a:p>
            <a:pPr marL="457200" lvl="0" indent="-304800" algn="l" rtl="0">
              <a:spcBef>
                <a:spcPts val="0"/>
              </a:spcBef>
              <a:spcAft>
                <a:spcPts val="0"/>
              </a:spcAft>
              <a:buClr>
                <a:schemeClr val="dk1"/>
              </a:buClr>
              <a:buSzPts val="1200"/>
              <a:buFont typeface="Noto Sans Symbols"/>
              <a:buChar char="●"/>
            </a:pPr>
            <a:r>
              <a:rPr lang="en-US"/>
              <a:t>(B) the types of air pollutants which, when present in the atmosphere, may interact with such pollutant to produce an adverse effect on public health or welfare; and</a:t>
            </a:r>
            <a:endParaRPr/>
          </a:p>
          <a:p>
            <a:pPr marL="457200" lvl="0" indent="-304800" algn="l" rtl="0">
              <a:spcBef>
                <a:spcPts val="0"/>
              </a:spcBef>
              <a:spcAft>
                <a:spcPts val="0"/>
              </a:spcAft>
              <a:buClr>
                <a:schemeClr val="dk1"/>
              </a:buClr>
              <a:buSzPts val="1200"/>
              <a:buFont typeface="Noto Sans Symbols"/>
              <a:buChar char="●"/>
            </a:pPr>
            <a:r>
              <a:rPr lang="en-US"/>
              <a:t>(C) any known or anticipated adverse effects on welfare.”</a:t>
            </a:r>
            <a:endParaRPr sz="1100">
              <a:latin typeface="Century"/>
              <a:ea typeface="Century"/>
              <a:cs typeface="Century"/>
              <a:sym typeface="Century"/>
            </a:endParaRPr>
          </a:p>
          <a:p>
            <a:pPr marL="0" lvl="0" indent="0" algn="l" rtl="0">
              <a:spcBef>
                <a:spcPts val="0"/>
              </a:spcBef>
              <a:spcAft>
                <a:spcPts val="0"/>
              </a:spcAft>
              <a:buNone/>
            </a:pPr>
            <a:endParaRPr sz="1100" b="1">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b="1">
                <a:latin typeface="Arial"/>
                <a:ea typeface="Arial"/>
                <a:cs typeface="Arial"/>
                <a:sym typeface="Arial"/>
              </a:rPr>
              <a:t>EPA Sets National Air Quality Standards</a:t>
            </a:r>
            <a:endParaRPr sz="1100" b="1">
              <a:solidFill>
                <a:srgbClr val="9A0000"/>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100" b="1">
                <a:solidFill>
                  <a:srgbClr val="9A0000"/>
                </a:solidFill>
                <a:latin typeface="Verdana"/>
                <a:ea typeface="Verdana"/>
                <a:cs typeface="Verdana"/>
                <a:sym typeface="Verdana"/>
              </a:rPr>
              <a:t>[EPA press release - April 30, 1971]</a:t>
            </a:r>
            <a:endParaRPr sz="1100" b="1">
              <a:solidFill>
                <a:srgbClr val="9A0000"/>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100">
              <a:solidFill>
                <a:srgbClr val="151515"/>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1100">
                <a:solidFill>
                  <a:srgbClr val="151515"/>
                </a:solidFill>
                <a:latin typeface="Verdana"/>
                <a:ea typeface="Verdana"/>
                <a:cs typeface="Verdana"/>
                <a:sym typeface="Verdana"/>
              </a:rPr>
              <a:t>William D. Ruckelshaus, Administrator of the Environmental Protection Agency, today announced final publication of National air quality standards for six common classes of pollutants--sulfur oxides, particulate matter, carbon monoxide, photochemical oxidants, nitrogen oxides and hydrocarbons.</a:t>
            </a:r>
            <a:endParaRPr sz="1100">
              <a:solidFill>
                <a:srgbClr val="151515"/>
              </a:solidFill>
              <a:latin typeface="Verdana"/>
              <a:ea typeface="Verdana"/>
              <a:cs typeface="Verdana"/>
              <a:sym typeface="Verdana"/>
            </a:endParaRPr>
          </a:p>
          <a:p>
            <a:pPr marL="0" lvl="0" indent="0" algn="l" rtl="0">
              <a:spcBef>
                <a:spcPts val="0"/>
              </a:spcBef>
              <a:spcAft>
                <a:spcPts val="0"/>
              </a:spcAft>
              <a:buNone/>
            </a:pPr>
            <a:endParaRPr sz="1100"/>
          </a:p>
        </p:txBody>
      </p:sp>
      <p:sp>
        <p:nvSpPr>
          <p:cNvPr id="259" name="Google Shape;259;g498f80a53c_1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98f80a53c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98f80a53c_1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Two main takeaways:</a:t>
            </a:r>
            <a:endParaRPr/>
          </a:p>
          <a:p>
            <a:pPr marL="457200" lvl="0" indent="-317500" algn="l" rtl="0">
              <a:spcBef>
                <a:spcPts val="0"/>
              </a:spcBef>
              <a:spcAft>
                <a:spcPts val="0"/>
              </a:spcAft>
              <a:buSzPts val="1400"/>
              <a:buAutoNum type="arabicPeriod"/>
            </a:pPr>
            <a:r>
              <a:rPr lang="en-US"/>
              <a:t>Changes in the regulated pollutants</a:t>
            </a:r>
            <a:endParaRPr/>
          </a:p>
          <a:p>
            <a:pPr marL="914400" lvl="1" indent="-317500" algn="l" rtl="0">
              <a:spcBef>
                <a:spcPts val="0"/>
              </a:spcBef>
              <a:spcAft>
                <a:spcPts val="0"/>
              </a:spcAft>
              <a:buSzPts val="1400"/>
              <a:buAutoNum type="alphaLcPeriod"/>
            </a:pPr>
            <a:r>
              <a:rPr lang="en-US"/>
              <a:t>TPO → O3</a:t>
            </a:r>
            <a:endParaRPr/>
          </a:p>
          <a:p>
            <a:pPr marL="914400" lvl="1" indent="-317500" algn="l" rtl="0">
              <a:spcBef>
                <a:spcPts val="0"/>
              </a:spcBef>
              <a:spcAft>
                <a:spcPts val="0"/>
              </a:spcAft>
              <a:buSzPts val="1400"/>
              <a:buAutoNum type="alphaLcPeriod"/>
            </a:pPr>
            <a:r>
              <a:rPr lang="en-US"/>
              <a:t>PM → PM2.5 and PM10</a:t>
            </a:r>
            <a:endParaRPr/>
          </a:p>
          <a:p>
            <a:pPr marL="914400" lvl="1" indent="-317500" algn="l" rtl="0">
              <a:spcBef>
                <a:spcPts val="0"/>
              </a:spcBef>
              <a:spcAft>
                <a:spcPts val="0"/>
              </a:spcAft>
              <a:buSzPts val="1400"/>
              <a:buAutoNum type="alphaLcPeriod"/>
            </a:pPr>
            <a:r>
              <a:rPr lang="en-US"/>
              <a:t>Elimination of hydrocarbons</a:t>
            </a:r>
            <a:endParaRPr/>
          </a:p>
          <a:p>
            <a:pPr marL="914400" lvl="1" indent="-317500" algn="l" rtl="0">
              <a:spcBef>
                <a:spcPts val="0"/>
              </a:spcBef>
              <a:spcAft>
                <a:spcPts val="0"/>
              </a:spcAft>
              <a:buSzPts val="1400"/>
              <a:buAutoNum type="alphaLcPeriod"/>
            </a:pPr>
            <a:r>
              <a:rPr lang="en-US"/>
              <a:t>Addition of lead</a:t>
            </a:r>
            <a:endParaRPr/>
          </a:p>
          <a:p>
            <a:pPr marL="457200" lvl="0" indent="-317500" algn="l" rtl="0">
              <a:spcBef>
                <a:spcPts val="0"/>
              </a:spcBef>
              <a:spcAft>
                <a:spcPts val="0"/>
              </a:spcAft>
              <a:buSzPts val="1400"/>
              <a:buAutoNum type="arabicPeriod"/>
            </a:pPr>
            <a:r>
              <a:rPr lang="en-US"/>
              <a:t>Decrease in standards</a:t>
            </a:r>
            <a:endParaRPr/>
          </a:p>
          <a:p>
            <a:pPr marL="914400" lvl="1" indent="-317500" algn="l" rtl="0">
              <a:spcBef>
                <a:spcPts val="0"/>
              </a:spcBef>
              <a:spcAft>
                <a:spcPts val="0"/>
              </a:spcAft>
              <a:buSzPts val="1400"/>
              <a:buAutoNum type="alphaLcPeriod"/>
            </a:pPr>
            <a:r>
              <a:rPr lang="en-US"/>
              <a:t>many standards maintained (CO, O3)</a:t>
            </a:r>
            <a:endParaRPr/>
          </a:p>
          <a:p>
            <a:pPr marL="914400" lvl="1" indent="-317500" algn="l" rtl="0">
              <a:spcBef>
                <a:spcPts val="0"/>
              </a:spcBef>
              <a:spcAft>
                <a:spcPts val="0"/>
              </a:spcAft>
              <a:buSzPts val="1400"/>
              <a:buAutoNum type="alphaLcPeriod"/>
            </a:pPr>
            <a:r>
              <a:rPr lang="en-US"/>
              <a:t>Many standards decreased sharply--esp PM</a:t>
            </a:r>
            <a:endParaRPr/>
          </a:p>
          <a:p>
            <a:pPr marL="0" lvl="0" indent="0" algn="l" rtl="0">
              <a:spcBef>
                <a:spcPts val="0"/>
              </a:spcBef>
              <a:spcAft>
                <a:spcPts val="0"/>
              </a:spcAft>
              <a:buNone/>
            </a:pPr>
            <a:endParaRPr/>
          </a:p>
          <a:p>
            <a:pPr marL="0" lvl="0" indent="0" algn="l" rtl="0">
              <a:spcBef>
                <a:spcPts val="0"/>
              </a:spcBef>
              <a:spcAft>
                <a:spcPts val="0"/>
              </a:spcAft>
              <a:buNone/>
            </a:pPr>
            <a:r>
              <a:rPr lang="en-US"/>
              <a:t>Eliminated annual SO2 standard as well</a:t>
            </a:r>
            <a:endParaRPr/>
          </a:p>
          <a:p>
            <a:pPr marL="0" lvl="0" indent="0" algn="l" rtl="0">
              <a:spcBef>
                <a:spcPts val="0"/>
              </a:spcBef>
              <a:spcAft>
                <a:spcPts val="0"/>
              </a:spcAft>
              <a:buNone/>
            </a:pPr>
            <a:endParaRPr/>
          </a:p>
          <a:p>
            <a:pPr marL="0" lvl="0" indent="0" algn="l" rtl="0">
              <a:spcBef>
                <a:spcPts val="0"/>
              </a:spcBef>
              <a:spcAft>
                <a:spcPts val="0"/>
              </a:spcAft>
              <a:buNone/>
            </a:pPr>
            <a:r>
              <a:rPr lang="en-US"/>
              <a:t>CHECK THE OZONE STANDARD--MIGHT BE 2015 BUT 2012 IS STILL IN PLACE?</a:t>
            </a:r>
            <a:endParaRPr/>
          </a:p>
        </p:txBody>
      </p:sp>
      <p:sp>
        <p:nvSpPr>
          <p:cNvPr id="267" name="Google Shape;267;g498f80a53c_1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4828c1cd13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4828c1cd13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sz="1100" dirty="0">
                <a:latin typeface="Century"/>
                <a:ea typeface="Century"/>
                <a:cs typeface="Century"/>
                <a:sym typeface="Century"/>
              </a:rPr>
              <a:t>“After the effective date of any emission standard under this section— </a:t>
            </a:r>
            <a:endParaRPr sz="1100" dirty="0">
              <a:latin typeface="Century"/>
              <a:ea typeface="Century"/>
              <a:cs typeface="Century"/>
              <a:sym typeface="Century"/>
            </a:endParaRPr>
          </a:p>
          <a:p>
            <a:pPr marL="457200" lvl="0" indent="0" algn="l" rtl="0">
              <a:spcBef>
                <a:spcPts val="0"/>
              </a:spcBef>
              <a:spcAft>
                <a:spcPts val="0"/>
              </a:spcAft>
              <a:buClr>
                <a:srgbClr val="000000"/>
              </a:buClr>
              <a:buSzPts val="1100"/>
              <a:buFont typeface="Arial"/>
              <a:buNone/>
            </a:pPr>
            <a:r>
              <a:rPr lang="en-US" sz="1100" dirty="0">
                <a:latin typeface="Century"/>
                <a:ea typeface="Century"/>
                <a:cs typeface="Century"/>
                <a:sym typeface="Century"/>
              </a:rPr>
              <a:t>“(A) no person may construct any new source or modify any existing source which … will emit an air pollutant to which such standard applies unless the … source if properly operated will not cause emissions in violation of such standard, and</a:t>
            </a:r>
            <a:endParaRPr sz="1100" dirty="0">
              <a:latin typeface="Century"/>
              <a:ea typeface="Century"/>
              <a:cs typeface="Century"/>
              <a:sym typeface="Century"/>
            </a:endParaRPr>
          </a:p>
          <a:p>
            <a:pPr marL="457200" lvl="0" indent="0" algn="l" rtl="0">
              <a:spcBef>
                <a:spcPts val="0"/>
              </a:spcBef>
              <a:spcAft>
                <a:spcPts val="0"/>
              </a:spcAft>
              <a:buNone/>
            </a:pPr>
            <a:r>
              <a:rPr lang="en-US" sz="1100" dirty="0">
                <a:latin typeface="Century"/>
                <a:ea typeface="Century"/>
                <a:cs typeface="Century"/>
                <a:sym typeface="Century"/>
              </a:rPr>
              <a:t>“(B) no air pollutant to which such standard applies may be emitted from any stationary source in violation of such standard….” </a:t>
            </a:r>
            <a:endParaRPr sz="1100" dirty="0">
              <a:latin typeface="Century"/>
              <a:ea typeface="Century"/>
              <a:cs typeface="Century"/>
              <a:sym typeface="Century"/>
            </a:endParaRPr>
          </a:p>
          <a:p>
            <a:pPr marL="457200" lvl="0" indent="0" algn="l" rtl="0">
              <a:spcBef>
                <a:spcPts val="0"/>
              </a:spcBef>
              <a:spcAft>
                <a:spcPts val="0"/>
              </a:spcAft>
              <a:buNone/>
            </a:pPr>
            <a:endParaRPr sz="1100" dirty="0">
              <a:latin typeface="Century"/>
              <a:ea typeface="Century"/>
              <a:cs typeface="Century"/>
              <a:sym typeface="Century"/>
            </a:endParaRPr>
          </a:p>
          <a:p>
            <a:pPr marL="457200" lvl="0" indent="0" algn="l" rtl="0">
              <a:spcBef>
                <a:spcPts val="0"/>
              </a:spcBef>
              <a:spcAft>
                <a:spcPts val="0"/>
              </a:spcAft>
              <a:buClr>
                <a:srgbClr val="000000"/>
              </a:buClr>
              <a:buSzPts val="1100"/>
              <a:buFont typeface="Arial"/>
              <a:buNone/>
            </a:pPr>
            <a:endParaRPr sz="1100" dirty="0">
              <a:latin typeface="Century"/>
              <a:ea typeface="Century"/>
              <a:cs typeface="Century"/>
              <a:sym typeface="Century"/>
            </a:endParaRPr>
          </a:p>
          <a:p>
            <a:pPr marL="457200" lvl="0" indent="-298450" algn="l" rtl="0">
              <a:spcBef>
                <a:spcPts val="0"/>
              </a:spcBef>
              <a:spcAft>
                <a:spcPts val="0"/>
              </a:spcAft>
              <a:buSzPts val="1100"/>
              <a:buFont typeface="Arial"/>
              <a:buChar char="●"/>
            </a:pPr>
            <a:r>
              <a:rPr lang="en-US" sz="1100" dirty="0" err="1">
                <a:highlight>
                  <a:srgbClr val="FFFFFF"/>
                </a:highlight>
                <a:latin typeface="Arial"/>
                <a:ea typeface="Arial"/>
                <a:cs typeface="Arial"/>
                <a:sym typeface="Arial"/>
              </a:rPr>
              <a:t>Preamendment</a:t>
            </a:r>
            <a:r>
              <a:rPr lang="en-US" sz="1100" dirty="0">
                <a:highlight>
                  <a:srgbClr val="FFFFFF"/>
                </a:highlight>
                <a:latin typeface="Arial"/>
                <a:ea typeface="Arial"/>
                <a:cs typeface="Arial"/>
                <a:sym typeface="Arial"/>
              </a:rPr>
              <a:t> § 112 was ambiguous on the breadth of the Administrator's discretion to regulate a substance as a HAP.</a:t>
            </a:r>
            <a:r>
              <a:rPr lang="en-US" sz="1100" u="sng" baseline="30000" dirty="0">
                <a:solidFill>
                  <a:schemeClr val="hlink"/>
                </a:solidFill>
                <a:highlight>
                  <a:srgbClr val="FFFFFF"/>
                </a:highlight>
                <a:latin typeface="Arial"/>
                <a:ea typeface="Arial"/>
                <a:cs typeface="Arial"/>
                <a:sym typeface="Arial"/>
                <a:hlinkClick r:id="rId3"/>
              </a:rPr>
              <a:t>9</a:t>
            </a:r>
            <a:r>
              <a:rPr lang="en-US" sz="1100" dirty="0">
                <a:highlight>
                  <a:srgbClr val="FFFFFF"/>
                </a:highlight>
                <a:latin typeface="Arial"/>
                <a:ea typeface="Arial"/>
                <a:cs typeface="Arial"/>
                <a:sym typeface="Arial"/>
              </a:rPr>
              <a:t> </a:t>
            </a:r>
            <a:r>
              <a:rPr lang="en-US" sz="1100" dirty="0">
                <a:highlight>
                  <a:schemeClr val="lt1"/>
                </a:highlight>
                <a:latin typeface="Arial"/>
                <a:ea typeface="Arial"/>
                <a:cs typeface="Arial"/>
                <a:sym typeface="Arial"/>
              </a:rPr>
              <a:t> The weighing of risks was left to the discretion of the EPA Administrator.</a:t>
            </a:r>
            <a:endParaRPr sz="1100" dirty="0">
              <a:highlight>
                <a:schemeClr val="lt1"/>
              </a:highlight>
              <a:latin typeface="Arial"/>
              <a:ea typeface="Arial"/>
              <a:cs typeface="Arial"/>
              <a:sym typeface="Arial"/>
            </a:endParaRPr>
          </a:p>
          <a:p>
            <a:pPr marL="457200" lvl="0" indent="-298450" algn="l" rtl="0">
              <a:spcBef>
                <a:spcPts val="0"/>
              </a:spcBef>
              <a:spcAft>
                <a:spcPts val="0"/>
              </a:spcAft>
              <a:buSzPts val="1100"/>
              <a:buFont typeface="Arial"/>
              <a:buChar char="●"/>
            </a:pPr>
            <a:r>
              <a:rPr lang="en-US" sz="1100" dirty="0">
                <a:highlight>
                  <a:srgbClr val="FFFFFF"/>
                </a:highlight>
                <a:latin typeface="Arial"/>
                <a:ea typeface="Arial"/>
                <a:cs typeface="Arial"/>
                <a:sym typeface="Arial"/>
              </a:rPr>
              <a:t>Implicit in this statutory timetable was the assumption that EPA would have ready access to reliable scientific data that would allow it to easily determine the extent of human exposure, the distribution of emissions, and the health risks posed. </a:t>
            </a:r>
            <a:endParaRPr sz="1100" dirty="0">
              <a:highlight>
                <a:srgbClr val="FFFFFF"/>
              </a:highlight>
              <a:latin typeface="Arial"/>
              <a:ea typeface="Arial"/>
              <a:cs typeface="Arial"/>
              <a:sym typeface="Arial"/>
            </a:endParaRPr>
          </a:p>
          <a:p>
            <a:pPr marL="457200" lvl="0" indent="-298450" algn="l" rtl="0">
              <a:spcBef>
                <a:spcPts val="0"/>
              </a:spcBef>
              <a:spcAft>
                <a:spcPts val="0"/>
              </a:spcAft>
              <a:buSzPts val="1100"/>
              <a:buFont typeface="Arial"/>
              <a:buChar char="●"/>
            </a:pPr>
            <a:r>
              <a:rPr lang="en-US" sz="1100" dirty="0">
                <a:highlight>
                  <a:srgbClr val="FFFFFF"/>
                </a:highlight>
                <a:latin typeface="Arial"/>
                <a:ea typeface="Arial"/>
                <a:cs typeface="Arial"/>
                <a:sym typeface="Arial"/>
              </a:rPr>
              <a:t>EPA's effort to implement the former § 112 program was further complicated by the lack of clarity in the standard-setting process.  </a:t>
            </a:r>
            <a:endParaRPr sz="1100" dirty="0">
              <a:highlight>
                <a:srgbClr val="FFFFFF"/>
              </a:highlight>
              <a:latin typeface="Arial"/>
              <a:ea typeface="Arial"/>
              <a:cs typeface="Arial"/>
              <a:sym typeface="Arial"/>
            </a:endParaRPr>
          </a:p>
          <a:p>
            <a:pPr marL="457200" lvl="0" indent="-298450" algn="l" rtl="0">
              <a:spcBef>
                <a:spcPts val="0"/>
              </a:spcBef>
              <a:spcAft>
                <a:spcPts val="0"/>
              </a:spcAft>
              <a:buSzPts val="1100"/>
              <a:buFont typeface="Arial"/>
              <a:buChar char="●"/>
            </a:pPr>
            <a:r>
              <a:rPr lang="en-US" sz="1100" dirty="0">
                <a:highlight>
                  <a:srgbClr val="FFFFFF"/>
                </a:highlight>
                <a:latin typeface="Arial"/>
                <a:ea typeface="Arial"/>
                <a:cs typeface="Arial"/>
                <a:sym typeface="Arial"/>
              </a:rPr>
              <a:t>The statutory phrase "ample margin of safety" created a particularly thorny problem for the Agency whenever a substance was carcinogenic.</a:t>
            </a:r>
            <a:endParaRPr sz="1100" dirty="0">
              <a:highlight>
                <a:srgbClr val="FFFFFF"/>
              </a:highlight>
              <a:latin typeface="Arial"/>
              <a:ea typeface="Arial"/>
              <a:cs typeface="Arial"/>
              <a:sym typeface="Arial"/>
            </a:endParaRPr>
          </a:p>
          <a:p>
            <a:pPr marL="457200" lvl="0" indent="-298450" algn="l" rtl="0">
              <a:spcBef>
                <a:spcPts val="0"/>
              </a:spcBef>
              <a:spcAft>
                <a:spcPts val="0"/>
              </a:spcAft>
              <a:buSzPts val="1100"/>
              <a:buFont typeface="Arial"/>
              <a:buChar char="●"/>
            </a:pPr>
            <a:r>
              <a:rPr lang="en-US" sz="1100" dirty="0">
                <a:highlight>
                  <a:srgbClr val="FFFFFF"/>
                </a:highlight>
                <a:latin typeface="Arial"/>
                <a:ea typeface="Arial"/>
                <a:cs typeface="Arial"/>
                <a:sym typeface="Arial"/>
              </a:rPr>
              <a:t>Additionally, § 112 did not expressly authorize EPA to consider technological constraints or economic considerations in setting a NESHAP standard.</a:t>
            </a:r>
            <a:endParaRPr sz="1100" dirty="0">
              <a:highlight>
                <a:srgbClr val="FFFFFF"/>
              </a:highlight>
              <a:latin typeface="Arial"/>
              <a:ea typeface="Arial"/>
              <a:cs typeface="Arial"/>
              <a:sym typeface="Arial"/>
            </a:endParaRPr>
          </a:p>
        </p:txBody>
      </p:sp>
      <p:sp>
        <p:nvSpPr>
          <p:cNvPr id="275" name="Google Shape;275;g4828c1cd13_0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182875" tIns="182875" rIns="182875" bIns="182875" anchor="b" anchorCtr="0"/>
          <a:lstStyle>
            <a:lvl1pPr lvl="0" algn="ctr">
              <a:lnSpc>
                <a:spcPct val="90000"/>
              </a:lnSpc>
              <a:spcBef>
                <a:spcPts val="0"/>
              </a:spcBef>
              <a:spcAft>
                <a:spcPts val="0"/>
              </a:spcAft>
              <a:buClr>
                <a:schemeClr val="dk1"/>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9448800" y="6492872"/>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0" y="1"/>
            <a:ext cx="12192000" cy="1113576"/>
          </a:xfrm>
          <a:prstGeom prst="rect">
            <a:avLst/>
          </a:prstGeom>
          <a:noFill/>
          <a:ln>
            <a:noFill/>
          </a:ln>
        </p:spPr>
        <p:txBody>
          <a:bodyPr spcFirstLastPara="1" wrap="square" lIns="182875" tIns="182875" rIns="182875" bIns="182875" anchor="t"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567450" y="-2116413"/>
            <a:ext cx="5057099" cy="11836652"/>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9448800" y="6492872"/>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182875" tIns="182875" rIns="182875" bIns="182875" anchor="t"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9448800" y="6492872"/>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0" y="1"/>
            <a:ext cx="12192000" cy="1113576"/>
          </a:xfrm>
          <a:prstGeom prst="rect">
            <a:avLst/>
          </a:prstGeom>
          <a:noFill/>
          <a:ln>
            <a:noFill/>
          </a:ln>
        </p:spPr>
        <p:txBody>
          <a:bodyPr spcFirstLastPara="1" wrap="square" lIns="182875" tIns="182875" rIns="182875" bIns="182875" anchor="t"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1"/>
          </p:nvPr>
        </p:nvSpPr>
        <p:spPr>
          <a:xfrm>
            <a:off x="177673" y="1273362"/>
            <a:ext cx="5812675" cy="5057142"/>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3"/>
          <p:cNvSpPr txBox="1">
            <a:spLocks noGrp="1"/>
          </p:cNvSpPr>
          <p:nvPr>
            <p:ph type="body" idx="2"/>
          </p:nvPr>
        </p:nvSpPr>
        <p:spPr>
          <a:xfrm>
            <a:off x="6201698" y="1273362"/>
            <a:ext cx="5812628" cy="50571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3"/>
          <p:cNvSpPr txBox="1">
            <a:spLocks noGrp="1"/>
          </p:cNvSpPr>
          <p:nvPr>
            <p:ph type="dt" idx="10"/>
          </p:nvPr>
        </p:nvSpPr>
        <p:spPr>
          <a:xfrm>
            <a:off x="9448800" y="6492872"/>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 name="Google Shape;99;p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0" name="Google Shape;100;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3"/>
        <p:cNvGrpSpPr/>
        <p:nvPr/>
      </p:nvGrpSpPr>
      <p:grpSpPr>
        <a:xfrm>
          <a:off x="0" y="0"/>
          <a:ext cx="0" cy="0"/>
          <a:chOff x="0" y="0"/>
          <a:chExt cx="0" cy="0"/>
        </a:xfrm>
      </p:grpSpPr>
      <p:sp>
        <p:nvSpPr>
          <p:cNvPr id="104" name="Google Shape;104;p1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1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06" name="Google Shape;106;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p1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2" name="Google Shape;112;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 name="Google Shape;117;p1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8" name="Google Shape;118;p1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 name="Google Shape;119;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 name="Google Shape;124;p1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5" name="Google Shape;125;p1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6" name="Google Shape;126;p1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7" name="Google Shape;127;p1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8" name="Google Shape;128;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6"/>
        <p:cNvGrpSpPr/>
        <p:nvPr/>
      </p:nvGrpSpPr>
      <p:grpSpPr>
        <a:xfrm>
          <a:off x="0" y="0"/>
          <a:ext cx="0" cy="0"/>
          <a:chOff x="0" y="0"/>
          <a:chExt cx="0" cy="0"/>
        </a:xfrm>
      </p:grpSpPr>
      <p:sp>
        <p:nvSpPr>
          <p:cNvPr id="137" name="Google Shape;137;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0" y="1"/>
            <a:ext cx="12192000" cy="1113576"/>
          </a:xfrm>
          <a:prstGeom prst="rect">
            <a:avLst/>
          </a:prstGeom>
          <a:noFill/>
          <a:ln>
            <a:noFill/>
          </a:ln>
        </p:spPr>
        <p:txBody>
          <a:bodyPr spcFirstLastPara="1" wrap="square" lIns="182875" tIns="182875" rIns="182875" bIns="182875" anchor="t"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177674" y="1273363"/>
            <a:ext cx="11836652" cy="5057099"/>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9448800" y="6492872"/>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p22"/>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43" name="Google Shape;143;p22"/>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4" name="Google Shape;144;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p23"/>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51" name="Google Shape;151;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 name="Google Shape;156;p24"/>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7" name="Google Shape;157;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9" name="Google Shape;159;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0"/>
        <p:cNvGrpSpPr/>
        <p:nvPr/>
      </p:nvGrpSpPr>
      <p:grpSpPr>
        <a:xfrm>
          <a:off x="0" y="0"/>
          <a:ext cx="0" cy="0"/>
          <a:chOff x="0" y="0"/>
          <a:chExt cx="0" cy="0"/>
        </a:xfrm>
      </p:grpSpPr>
      <p:sp>
        <p:nvSpPr>
          <p:cNvPr id="161" name="Google Shape;161;p25"/>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2" name="Google Shape;162;p25"/>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3" name="Google Shape;163;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4" name="Google Shape;164;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5" name="Google Shape;165;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182875" tIns="182875" rIns="182875" bIns="182875" anchor="b" anchorCtr="0"/>
          <a:lstStyle>
            <a:lvl1pPr lvl="0" algn="l">
              <a:lnSpc>
                <a:spcPct val="90000"/>
              </a:lnSpc>
              <a:spcBef>
                <a:spcPts val="0"/>
              </a:spcBef>
              <a:spcAft>
                <a:spcPts val="0"/>
              </a:spcAft>
              <a:buClr>
                <a:schemeClr val="dk1"/>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9448800" y="6492872"/>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0" y="1"/>
            <a:ext cx="12192000" cy="1113576"/>
          </a:xfrm>
          <a:prstGeom prst="rect">
            <a:avLst/>
          </a:prstGeom>
          <a:noFill/>
          <a:ln>
            <a:noFill/>
          </a:ln>
        </p:spPr>
        <p:txBody>
          <a:bodyPr spcFirstLastPara="1" wrap="square" lIns="182875" tIns="182875" rIns="182875" bIns="182875" anchor="t"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177673" y="1273362"/>
            <a:ext cx="5812675" cy="5057142"/>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201698" y="1273362"/>
            <a:ext cx="5812628" cy="50571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9448800" y="6492872"/>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182875" tIns="182875" rIns="182875" bIns="182875" anchor="t"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9448800" y="6492872"/>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0" y="1"/>
            <a:ext cx="12192000" cy="1113576"/>
          </a:xfrm>
          <a:prstGeom prst="rect">
            <a:avLst/>
          </a:prstGeom>
          <a:noFill/>
          <a:ln>
            <a:noFill/>
          </a:ln>
        </p:spPr>
        <p:txBody>
          <a:bodyPr spcFirstLastPara="1" wrap="square" lIns="182875" tIns="182875" rIns="182875" bIns="182875" anchor="t"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9448800" y="6492872"/>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9448800" y="6492872"/>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182875" tIns="182875" rIns="182875" bIns="182875" anchor="b" anchorCtr="0"/>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9448800" y="6492872"/>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182875" tIns="182875" rIns="182875" bIns="182875" anchor="b" anchorCtr="0"/>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entury"/>
                <a:ea typeface="Century"/>
                <a:cs typeface="Century"/>
                <a:sym typeface="Century"/>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entury"/>
                <a:ea typeface="Century"/>
                <a:cs typeface="Century"/>
                <a:sym typeface="Century"/>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entury"/>
                <a:ea typeface="Century"/>
                <a:cs typeface="Century"/>
                <a:sym typeface="Century"/>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a:ea typeface="Century"/>
                <a:cs typeface="Century"/>
                <a:sym typeface="Century"/>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a:ea typeface="Century"/>
                <a:cs typeface="Century"/>
                <a:sym typeface="Century"/>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9448800" y="6492872"/>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0" y="1"/>
            <a:ext cx="12192000" cy="1113576"/>
          </a:xfrm>
          <a:prstGeom prst="rect">
            <a:avLst/>
          </a:prstGeom>
          <a:noFill/>
          <a:ln>
            <a:noFill/>
          </a:ln>
        </p:spPr>
        <p:txBody>
          <a:bodyPr spcFirstLastPara="1" wrap="square" lIns="182875" tIns="182875" rIns="182875" bIns="182875" anchor="t" anchorCtr="0"/>
          <a:lstStyle>
            <a:lvl1pPr marR="0" lvl="0" algn="l" rtl="0">
              <a:lnSpc>
                <a:spcPct val="90000"/>
              </a:lnSpc>
              <a:spcBef>
                <a:spcPts val="0"/>
              </a:spcBef>
              <a:spcAft>
                <a:spcPts val="0"/>
              </a:spcAft>
              <a:buClr>
                <a:schemeClr val="dk1"/>
              </a:buClr>
              <a:buSzPts val="3000"/>
              <a:buFont typeface="Century Gothic"/>
              <a:buNone/>
              <a:defRPr sz="30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77674" y="1273363"/>
            <a:ext cx="11836652" cy="505709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a:ea typeface="Century"/>
                <a:cs typeface="Century"/>
                <a:sym typeface="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a:ea typeface="Century"/>
                <a:cs typeface="Century"/>
                <a:sym typeface="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a:ea typeface="Century"/>
                <a:cs typeface="Century"/>
                <a:sym typeface="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a:ea typeface="Century"/>
                <a:cs typeface="Century"/>
                <a:sym typeface="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a:ea typeface="Century"/>
                <a:cs typeface="Century"/>
                <a:sym typeface="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9448800" y="6492872"/>
            <a:ext cx="2743200"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0" marR="0" lvl="1" indent="0" algn="l" rtl="0">
              <a:spcBef>
                <a:spcPts val="0"/>
              </a:spcBef>
              <a:buNone/>
              <a:defRPr sz="1200" b="0" i="0" u="none" strike="noStrike" cap="none">
                <a:solidFill>
                  <a:srgbClr val="888888"/>
                </a:solidFill>
                <a:latin typeface="Calibri"/>
                <a:ea typeface="Calibri"/>
                <a:cs typeface="Calibri"/>
                <a:sym typeface="Calibri"/>
              </a:defRPr>
            </a:lvl2pPr>
            <a:lvl3pPr marL="0" marR="0" lvl="2" indent="0" algn="l" rtl="0">
              <a:spcBef>
                <a:spcPts val="0"/>
              </a:spcBef>
              <a:buNone/>
              <a:defRPr sz="1200" b="0" i="0" u="none" strike="noStrike" cap="none">
                <a:solidFill>
                  <a:srgbClr val="888888"/>
                </a:solidFill>
                <a:latin typeface="Calibri"/>
                <a:ea typeface="Calibri"/>
                <a:cs typeface="Calibri"/>
                <a:sym typeface="Calibri"/>
              </a:defRPr>
            </a:lvl3pPr>
            <a:lvl4pPr marL="0" marR="0" lvl="3" indent="0" algn="l" rtl="0">
              <a:spcBef>
                <a:spcPts val="0"/>
              </a:spcBef>
              <a:buNone/>
              <a:defRPr sz="1200" b="0" i="0" u="none" strike="noStrike" cap="none">
                <a:solidFill>
                  <a:srgbClr val="888888"/>
                </a:solidFill>
                <a:latin typeface="Calibri"/>
                <a:ea typeface="Calibri"/>
                <a:cs typeface="Calibri"/>
                <a:sym typeface="Calibri"/>
              </a:defRPr>
            </a:lvl4pPr>
            <a:lvl5pPr marL="0" marR="0" lvl="4" indent="0" algn="l" rtl="0">
              <a:spcBef>
                <a:spcPts val="0"/>
              </a:spcBef>
              <a:buNone/>
              <a:defRPr sz="1200" b="0" i="0" u="none" strike="noStrike" cap="none">
                <a:solidFill>
                  <a:srgbClr val="888888"/>
                </a:solidFill>
                <a:latin typeface="Calibri"/>
                <a:ea typeface="Calibri"/>
                <a:cs typeface="Calibri"/>
                <a:sym typeface="Calibri"/>
              </a:defRPr>
            </a:lvl5pPr>
            <a:lvl6pPr marL="0" marR="0" lvl="5" indent="0" algn="l" rtl="0">
              <a:spcBef>
                <a:spcPts val="0"/>
              </a:spcBef>
              <a:buNone/>
              <a:defRPr sz="1200" b="0" i="0" u="none" strike="noStrike" cap="none">
                <a:solidFill>
                  <a:srgbClr val="888888"/>
                </a:solidFill>
                <a:latin typeface="Calibri"/>
                <a:ea typeface="Calibri"/>
                <a:cs typeface="Calibri"/>
                <a:sym typeface="Calibri"/>
              </a:defRPr>
            </a:lvl6pPr>
            <a:lvl7pPr marL="0" marR="0" lvl="6" indent="0" algn="l" rtl="0">
              <a:spcBef>
                <a:spcPts val="0"/>
              </a:spcBef>
              <a:buNone/>
              <a:defRPr sz="1200" b="0" i="0" u="none" strike="noStrike" cap="none">
                <a:solidFill>
                  <a:srgbClr val="888888"/>
                </a:solidFill>
                <a:latin typeface="Calibri"/>
                <a:ea typeface="Calibri"/>
                <a:cs typeface="Calibri"/>
                <a:sym typeface="Calibri"/>
              </a:defRPr>
            </a:lvl7pPr>
            <a:lvl8pPr marL="0" marR="0" lvl="7" indent="0" algn="l" rtl="0">
              <a:spcBef>
                <a:spcPts val="0"/>
              </a:spcBef>
              <a:buNone/>
              <a:defRPr sz="1200" b="0" i="0" u="none" strike="noStrike" cap="none">
                <a:solidFill>
                  <a:srgbClr val="888888"/>
                </a:solidFill>
                <a:latin typeface="Calibri"/>
                <a:ea typeface="Calibri"/>
                <a:cs typeface="Calibri"/>
                <a:sym typeface="Calibri"/>
              </a:defRPr>
            </a:lvl8pPr>
            <a:lvl9pPr marL="0" marR="0" lvl="8" indent="0" algn="l" rtl="0">
              <a:spcBef>
                <a:spcPts val="0"/>
              </a:spcBef>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3" name="Google Shape;93;p1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grpSp>
        <p:nvGrpSpPr>
          <p:cNvPr id="170" name="Google Shape;170;p26"/>
          <p:cNvGrpSpPr/>
          <p:nvPr/>
        </p:nvGrpSpPr>
        <p:grpSpPr>
          <a:xfrm>
            <a:off x="25" y="25"/>
            <a:ext cx="12192124" cy="6858000"/>
            <a:chOff x="1880779" y="872583"/>
            <a:chExt cx="8430455" cy="4742083"/>
          </a:xfrm>
        </p:grpSpPr>
        <p:pic>
          <p:nvPicPr>
            <p:cNvPr id="171" name="Google Shape;171;p26"/>
            <p:cNvPicPr preferRelativeResize="0"/>
            <p:nvPr/>
          </p:nvPicPr>
          <p:blipFill rotWithShape="1">
            <a:blip r:embed="rId3">
              <a:alphaModFix/>
            </a:blip>
            <a:srcRect b="15626"/>
            <a:stretch/>
          </p:blipFill>
          <p:spPr>
            <a:xfrm>
              <a:off x="1880779" y="872583"/>
              <a:ext cx="8430455" cy="4742083"/>
            </a:xfrm>
            <a:prstGeom prst="rect">
              <a:avLst/>
            </a:prstGeom>
            <a:noFill/>
            <a:ln>
              <a:noFill/>
            </a:ln>
          </p:spPr>
        </p:pic>
        <p:sp>
          <p:nvSpPr>
            <p:cNvPr id="172" name="Google Shape;172;p26"/>
            <p:cNvSpPr txBox="1"/>
            <p:nvPr/>
          </p:nvSpPr>
          <p:spPr>
            <a:xfrm>
              <a:off x="1880779" y="5119353"/>
              <a:ext cx="5764800" cy="4953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1800" b="0" i="0" u="none" strike="noStrike" cap="none">
                  <a:solidFill>
                    <a:schemeClr val="lt1"/>
                  </a:solidFill>
                  <a:latin typeface="Century"/>
                  <a:ea typeface="Century"/>
                  <a:cs typeface="Century"/>
                  <a:sym typeface="Century"/>
                </a:rPr>
                <a:t>LA Civic Center, 1948</a:t>
              </a:r>
              <a:endParaRPr/>
            </a:p>
            <a:p>
              <a:pPr marL="0" marR="0" lvl="0" indent="0" algn="l" rtl="0">
                <a:spcBef>
                  <a:spcPts val="0"/>
                </a:spcBef>
                <a:spcAft>
                  <a:spcPts val="0"/>
                </a:spcAft>
                <a:buNone/>
              </a:pPr>
              <a:r>
                <a:rPr lang="en-US" sz="1800">
                  <a:solidFill>
                    <a:schemeClr val="lt1"/>
                  </a:solidFill>
                  <a:latin typeface="Century"/>
                  <a:ea typeface="Century"/>
                  <a:cs typeface="Century"/>
                  <a:sym typeface="Century"/>
                </a:rPr>
                <a:t>(Source: Cal Tech)</a:t>
              </a:r>
              <a:endParaRPr/>
            </a:p>
          </p:txBody>
        </p:sp>
      </p:grpSp>
      <p:sp>
        <p:nvSpPr>
          <p:cNvPr id="173" name="Google Shape;173;p26"/>
          <p:cNvSpPr txBox="1">
            <a:spLocks noGrp="1"/>
          </p:cNvSpPr>
          <p:nvPr>
            <p:ph type="ctrTitle"/>
          </p:nvPr>
        </p:nvSpPr>
        <p:spPr>
          <a:xfrm>
            <a:off x="655225" y="771700"/>
            <a:ext cx="10731000" cy="2006400"/>
          </a:xfrm>
          <a:prstGeom prst="rect">
            <a:avLst/>
          </a:prstGeom>
          <a:noFill/>
          <a:ln>
            <a:noFill/>
          </a:ln>
        </p:spPr>
        <p:txBody>
          <a:bodyPr spcFirstLastPara="1" wrap="square" lIns="182875" tIns="182875" rIns="182875" bIns="182875" anchor="b" anchorCtr="0">
            <a:noAutofit/>
          </a:bodyPr>
          <a:lstStyle/>
          <a:p>
            <a:pPr marL="11113" lvl="0" indent="0" algn="ctr" rtl="0">
              <a:lnSpc>
                <a:spcPct val="90000"/>
              </a:lnSpc>
              <a:spcBef>
                <a:spcPts val="0"/>
              </a:spcBef>
              <a:spcAft>
                <a:spcPts val="0"/>
              </a:spcAft>
              <a:buClr>
                <a:schemeClr val="dk1"/>
              </a:buClr>
              <a:buSzPts val="6000"/>
              <a:buFont typeface="Century Gothic"/>
              <a:buNone/>
            </a:pPr>
            <a:r>
              <a:rPr lang="en-US" sz="5500"/>
              <a:t>Scientific and Political Evolutions of the Clean Air Act</a:t>
            </a:r>
            <a:endParaRPr sz="5500"/>
          </a:p>
        </p:txBody>
      </p:sp>
      <p:sp>
        <p:nvSpPr>
          <p:cNvPr id="174" name="Google Shape;174;p26"/>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a:t>
            </a:fld>
            <a:endParaRPr/>
          </a:p>
        </p:txBody>
      </p:sp>
      <p:sp>
        <p:nvSpPr>
          <p:cNvPr id="175" name="Google Shape;175;p26"/>
          <p:cNvSpPr txBox="1">
            <a:spLocks noGrp="1"/>
          </p:cNvSpPr>
          <p:nvPr>
            <p:ph type="subTitle" idx="1"/>
          </p:nvPr>
        </p:nvSpPr>
        <p:spPr>
          <a:xfrm>
            <a:off x="1524088" y="2601163"/>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a:t>Bridger Ruyle &amp; Hannah Nesser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body" idx="1"/>
          </p:nvPr>
        </p:nvSpPr>
        <p:spPr>
          <a:xfrm>
            <a:off x="177674" y="1273363"/>
            <a:ext cx="11836800" cy="5057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Regulation of emissions starting with the source </a:t>
            </a:r>
            <a:r>
              <a:rPr lang="en-US" i="1"/>
              <a:t>instead</a:t>
            </a:r>
            <a:r>
              <a:rPr lang="en-US"/>
              <a:t> of the pollutant</a:t>
            </a:r>
            <a:endParaRPr/>
          </a:p>
          <a:p>
            <a:pPr marL="0" lvl="0" indent="0" algn="l" rtl="0">
              <a:spcBef>
                <a:spcPts val="1000"/>
              </a:spcBef>
              <a:spcAft>
                <a:spcPts val="0"/>
              </a:spcAft>
              <a:buNone/>
            </a:pPr>
            <a:endParaRPr/>
          </a:p>
          <a:p>
            <a:pPr marL="457200" lvl="0" indent="-342900" algn="l" rtl="0">
              <a:spcBef>
                <a:spcPts val="1000"/>
              </a:spcBef>
              <a:spcAft>
                <a:spcPts val="0"/>
              </a:spcAft>
              <a:buSzPts val="1800"/>
              <a:buAutoNum type="arabicPeriod"/>
            </a:pPr>
            <a:r>
              <a:rPr lang="en-US"/>
              <a:t>Identify stationary sources by category that contribute significantly to air pollution</a:t>
            </a:r>
            <a:endParaRPr/>
          </a:p>
          <a:p>
            <a:pPr marL="914400" lvl="1" indent="-342900" algn="l" rtl="0">
              <a:spcBef>
                <a:spcPts val="0"/>
              </a:spcBef>
              <a:spcAft>
                <a:spcPts val="0"/>
              </a:spcAft>
              <a:buSzPts val="1800"/>
              <a:buAutoNum type="alphaLcPeriod"/>
            </a:pPr>
            <a:r>
              <a:rPr lang="en-US"/>
              <a:t>Electricity Generating Utilities (EGUs), waste sector, etc.</a:t>
            </a:r>
            <a:endParaRPr/>
          </a:p>
          <a:p>
            <a:pPr marL="457200" lvl="0" indent="-342900" algn="l" rtl="0">
              <a:spcBef>
                <a:spcPts val="0"/>
              </a:spcBef>
              <a:spcAft>
                <a:spcPts val="0"/>
              </a:spcAft>
              <a:buSzPts val="1800"/>
              <a:buAutoNum type="arabicPeriod"/>
            </a:pPr>
            <a:r>
              <a:rPr lang="en-US"/>
              <a:t>Establish performance standards for sources within the category</a:t>
            </a:r>
            <a:endParaRPr/>
          </a:p>
          <a:p>
            <a:pPr marL="914400" lvl="1" indent="-342900" algn="l" rtl="0">
              <a:spcBef>
                <a:spcPts val="0"/>
              </a:spcBef>
              <a:spcAft>
                <a:spcPts val="0"/>
              </a:spcAft>
              <a:buSzPts val="1800"/>
              <a:buAutoNum type="alphaLcPeriod"/>
            </a:pPr>
            <a:r>
              <a:rPr lang="en-US"/>
              <a:t>Best System of Emission Reduction (BSER): “adequately demonstrated”</a:t>
            </a:r>
            <a:endParaRPr/>
          </a:p>
        </p:txBody>
      </p:sp>
      <p:sp>
        <p:nvSpPr>
          <p:cNvPr id="287" name="Google Shape;287;p35"/>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10</a:t>
            </a:fld>
            <a:endParaRPr/>
          </a:p>
        </p:txBody>
      </p:sp>
      <p:sp>
        <p:nvSpPr>
          <p:cNvPr id="288" name="Google Shape;288;p35"/>
          <p:cNvSpPr/>
          <p:nvPr/>
        </p:nvSpPr>
        <p:spPr>
          <a:xfrm>
            <a:off x="84975" y="96600"/>
            <a:ext cx="12022200" cy="548700"/>
          </a:xfrm>
          <a:prstGeom prst="rect">
            <a:avLst/>
          </a:prstGeom>
          <a:solidFill>
            <a:srgbClr val="45818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Century"/>
                <a:ea typeface="Century"/>
                <a:cs typeface="Century"/>
                <a:sym typeface="Century"/>
              </a:rPr>
              <a:t>New &amp; Existing Source Performance Standards</a:t>
            </a:r>
            <a:endParaRPr sz="2500">
              <a:solidFill>
                <a:srgbClr val="FFFFFF"/>
              </a:solidFill>
              <a:latin typeface="Century"/>
              <a:ea typeface="Century"/>
              <a:cs typeface="Century"/>
              <a:sym typeface="Centur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6"/>
          <p:cNvSpPr txBox="1">
            <a:spLocks noGrp="1"/>
          </p:cNvSpPr>
          <p:nvPr>
            <p:ph type="title"/>
          </p:nvPr>
        </p:nvSpPr>
        <p:spPr>
          <a:xfrm>
            <a:off x="838200" y="-7417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a:t>CO</a:t>
            </a:r>
            <a:r>
              <a:rPr lang="en-US" sz="4000" baseline="-25000"/>
              <a:t>2</a:t>
            </a:r>
            <a:r>
              <a:rPr lang="en-US" sz="4000"/>
              <a:t> New Source Performance Standard</a:t>
            </a:r>
            <a:endParaRPr/>
          </a:p>
        </p:txBody>
      </p:sp>
      <p:graphicFrame>
        <p:nvGraphicFramePr>
          <p:cNvPr id="295" name="Google Shape;295;p36"/>
          <p:cNvGraphicFramePr/>
          <p:nvPr/>
        </p:nvGraphicFramePr>
        <p:xfrm>
          <a:off x="838200" y="1131420"/>
          <a:ext cx="10515600" cy="5608360"/>
        </p:xfrm>
        <a:graphic>
          <a:graphicData uri="http://schemas.openxmlformats.org/drawingml/2006/table">
            <a:tbl>
              <a:tblPr firstRow="1" bandRow="1">
                <a:noFill/>
                <a:tableStyleId>{0D56B9FF-249E-41BC-AE81-93820C081255}</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US" sz="2000" b="1" u="none" strike="noStrike" cap="none"/>
                        <a:t>Source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a:t>BSER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2000"/>
                        <a:buFont typeface="Arial"/>
                        <a:buNone/>
                      </a:pPr>
                      <a:r>
                        <a:rPr lang="en-US" sz="2000" b="1" u="none" strike="noStrike" cap="none"/>
                        <a:t>NSPS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u="none" strike="noStrike" cap="none"/>
                        <a:t>Newly Constructed Fossil Fuel-Fired Steam Generating Units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800"/>
                        <a:t>Efficient new supercritical pulverized coal utility boiler implementing partial carbon capture and storage (CCS)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1800"/>
                        <a:buFont typeface="Arial"/>
                        <a:buChar char="•"/>
                      </a:pPr>
                      <a:r>
                        <a:rPr lang="en-US" sz="1800"/>
                        <a:t>1,400 lb CO</a:t>
                      </a:r>
                      <a:r>
                        <a:rPr lang="en-US" sz="1800" baseline="-25000"/>
                        <a:t>2</a:t>
                      </a:r>
                      <a:r>
                        <a:rPr lang="en-US" sz="1800"/>
                        <a:t>/MWh-g</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28600">
                <a:tc>
                  <a:txBody>
                    <a:bodyPr/>
                    <a:lstStyle/>
                    <a:p>
                      <a:pPr marL="0" marR="0" lvl="0" indent="0" algn="l" rtl="0">
                        <a:spcBef>
                          <a:spcPts val="0"/>
                        </a:spcBef>
                        <a:spcAft>
                          <a:spcPts val="0"/>
                        </a:spcAft>
                        <a:buNone/>
                      </a:pPr>
                      <a:r>
                        <a:rPr lang="en-US" sz="1800"/>
                        <a:t>Modified Fossil Fuel-Fired Steam Generating Units and Reconstructed Fossil Fuel-Fired Steam Generating Units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800"/>
                        <a:t>Best operating practices and equipment upgrades</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1800"/>
                        <a:buFont typeface="Arial"/>
                        <a:buChar char="•"/>
                      </a:pPr>
                      <a:r>
                        <a:rPr lang="en-US" sz="1800"/>
                        <a:t>1,800 lb CO</a:t>
                      </a:r>
                      <a:r>
                        <a:rPr lang="en-US" sz="1800" baseline="-25000"/>
                        <a:t>2</a:t>
                      </a:r>
                      <a:r>
                        <a:rPr lang="en-US" sz="1800"/>
                        <a:t>/MWh-g for sources with heat input &gt; 2,000 MMBtu/h</a:t>
                      </a:r>
                      <a:endParaRPr/>
                    </a:p>
                    <a:p>
                      <a:pPr marL="285750" marR="0" lvl="0" indent="-285750" algn="l" rtl="0">
                        <a:spcBef>
                          <a:spcPts val="0"/>
                        </a:spcBef>
                        <a:spcAft>
                          <a:spcPts val="0"/>
                        </a:spcAft>
                        <a:buClr>
                          <a:schemeClr val="dk1"/>
                        </a:buClr>
                        <a:buSzPts val="1800"/>
                        <a:buFont typeface="Arial"/>
                        <a:buChar char="•"/>
                      </a:pPr>
                      <a:r>
                        <a:rPr lang="en-US" sz="1800"/>
                        <a:t>2,000 lb CO</a:t>
                      </a:r>
                      <a:r>
                        <a:rPr lang="en-US" sz="1800" baseline="-25000"/>
                        <a:t>2</a:t>
                      </a:r>
                      <a:r>
                        <a:rPr lang="en-US" sz="1800"/>
                        <a:t>/MWh-g for sources with head input ≤ 2,000 MMBtu/h</a:t>
                      </a:r>
                      <a:endParaRPr/>
                    </a:p>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a:t>Newly Constructed and Reconstructed Fossil Fuel-Fired Stationary Combustion Turbines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800"/>
                        <a:t>Natural gas combined cycle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1800"/>
                        <a:buFont typeface="Arial"/>
                        <a:buChar char="•"/>
                      </a:pPr>
                      <a:r>
                        <a:rPr lang="en-US" sz="1800"/>
                        <a:t>1,000 lb CO</a:t>
                      </a:r>
                      <a:r>
                        <a:rPr lang="en-US" sz="1800" baseline="-25000"/>
                        <a:t>2</a:t>
                      </a:r>
                      <a:r>
                        <a:rPr lang="en-US" sz="1800"/>
                        <a:t>/MWh-g or 1,030 lb CO</a:t>
                      </a:r>
                      <a:r>
                        <a:rPr lang="en-US" sz="1800" baseline="-25000"/>
                        <a:t>2</a:t>
                      </a:r>
                      <a:r>
                        <a:rPr lang="en-US" sz="1800"/>
                        <a:t>/MWh-n for base load natural gas</a:t>
                      </a:r>
                      <a:endParaRPr/>
                    </a:p>
                    <a:p>
                      <a:pPr marL="285750" marR="0" lvl="0" indent="-285750" algn="l" rtl="0">
                        <a:spcBef>
                          <a:spcPts val="0"/>
                        </a:spcBef>
                        <a:spcAft>
                          <a:spcPts val="0"/>
                        </a:spcAft>
                        <a:buClr>
                          <a:schemeClr val="dk1"/>
                        </a:buClr>
                        <a:buSzPts val="1800"/>
                        <a:buFont typeface="Arial"/>
                        <a:buChar char="•"/>
                      </a:pPr>
                      <a:r>
                        <a:rPr lang="en-US" sz="1800"/>
                        <a:t>120 lb CO</a:t>
                      </a:r>
                      <a:r>
                        <a:rPr lang="en-US" sz="1800" baseline="-25000"/>
                        <a:t>2</a:t>
                      </a:r>
                      <a:r>
                        <a:rPr lang="en-US" sz="1800"/>
                        <a:t>/MMBtu for non-base load natural gas</a:t>
                      </a:r>
                      <a:endParaRPr/>
                    </a:p>
                    <a:p>
                      <a:pPr marL="285750" marR="0" lvl="0" indent="-285750" algn="l" rtl="0">
                        <a:lnSpc>
                          <a:spcPct val="100000"/>
                        </a:lnSpc>
                        <a:spcBef>
                          <a:spcPts val="0"/>
                        </a:spcBef>
                        <a:spcAft>
                          <a:spcPts val="0"/>
                        </a:spcAft>
                        <a:buClr>
                          <a:schemeClr val="dk1"/>
                        </a:buClr>
                        <a:buSzPts val="1800"/>
                        <a:buFont typeface="Arial"/>
                        <a:buChar char="•"/>
                      </a:pPr>
                      <a:r>
                        <a:rPr lang="en-US" sz="1800"/>
                        <a:t>120-160 lb CO</a:t>
                      </a:r>
                      <a:r>
                        <a:rPr lang="en-US" sz="1800" baseline="-25000"/>
                        <a:t>2</a:t>
                      </a:r>
                      <a:r>
                        <a:rPr lang="en-US" sz="1800"/>
                        <a:t>/MMBtu for multi-fuel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7"/>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12</a:t>
            </a:fld>
            <a:endParaRPr/>
          </a:p>
        </p:txBody>
      </p:sp>
      <p:sp>
        <p:nvSpPr>
          <p:cNvPr id="302" name="Google Shape;302;p37"/>
          <p:cNvSpPr/>
          <p:nvPr/>
        </p:nvSpPr>
        <p:spPr>
          <a:xfrm>
            <a:off x="84975" y="96600"/>
            <a:ext cx="12022200" cy="548700"/>
          </a:xfrm>
          <a:prstGeom prst="rect">
            <a:avLst/>
          </a:prstGeom>
          <a:solidFill>
            <a:srgbClr val="76A5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Century"/>
                <a:ea typeface="Century"/>
                <a:cs typeface="Century"/>
                <a:sym typeface="Century"/>
              </a:rPr>
              <a:t>State Implementation Plans (SIPs)</a:t>
            </a:r>
            <a:endParaRPr sz="2500">
              <a:solidFill>
                <a:srgbClr val="FFFFFF"/>
              </a:solidFill>
              <a:latin typeface="Century"/>
              <a:ea typeface="Century"/>
              <a:cs typeface="Century"/>
              <a:sym typeface="Century"/>
            </a:endParaRPr>
          </a:p>
        </p:txBody>
      </p:sp>
      <p:sp>
        <p:nvSpPr>
          <p:cNvPr id="303" name="Google Shape;303;p37"/>
          <p:cNvSpPr txBox="1">
            <a:spLocks noGrp="1"/>
          </p:cNvSpPr>
          <p:nvPr>
            <p:ph type="body" idx="1"/>
          </p:nvPr>
        </p:nvSpPr>
        <p:spPr>
          <a:xfrm>
            <a:off x="688725" y="829225"/>
            <a:ext cx="10814700" cy="2456700"/>
          </a:xfrm>
          <a:prstGeom prst="rect">
            <a:avLst/>
          </a:prstGeom>
          <a:noFill/>
          <a:ln w="38100" cap="flat" cmpd="sng">
            <a:solidFill>
              <a:srgbClr val="76A5AF"/>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lnSpc>
                <a:spcPct val="100000"/>
              </a:lnSpc>
              <a:spcBef>
                <a:spcPts val="0"/>
              </a:spcBef>
              <a:spcAft>
                <a:spcPts val="0"/>
              </a:spcAft>
              <a:buNone/>
            </a:pPr>
            <a:r>
              <a:rPr lang="en-US" sz="2400"/>
              <a:t>“Each State shall … adopt and submit to the Administrator, within nine months after the promulgation of a national primary [and secondary] ambient air quality standard (or any revision thereof) … for any air pollutant, a plan which provides for implementation, maintenance, and enforcement of such primary [and secondary] standard in each air quality control region (or portion thereof) within such State.”</a:t>
            </a:r>
            <a:endParaRPr sz="2200"/>
          </a:p>
        </p:txBody>
      </p:sp>
      <p:sp>
        <p:nvSpPr>
          <p:cNvPr id="304" name="Google Shape;304;p37"/>
          <p:cNvSpPr txBox="1"/>
          <p:nvPr/>
        </p:nvSpPr>
        <p:spPr>
          <a:xfrm>
            <a:off x="688725" y="3393651"/>
            <a:ext cx="10814700" cy="3219300"/>
          </a:xfrm>
          <a:prstGeom prst="rect">
            <a:avLst/>
          </a:prstGeom>
          <a:noFill/>
          <a:ln>
            <a:noFill/>
          </a:ln>
        </p:spPr>
        <p:txBody>
          <a:bodyPr spcFirstLastPara="1" wrap="square" lIns="182875" tIns="91425" rIns="182875" bIns="91425" anchor="t" anchorCtr="0">
            <a:noAutofit/>
          </a:bodyPr>
          <a:lstStyle/>
          <a:p>
            <a:pPr marL="0" lvl="0" indent="0" algn="l" rtl="0">
              <a:spcBef>
                <a:spcPts val="0"/>
              </a:spcBef>
              <a:spcAft>
                <a:spcPts val="0"/>
              </a:spcAft>
              <a:buNone/>
            </a:pPr>
            <a:r>
              <a:rPr lang="en-US" sz="2200">
                <a:solidFill>
                  <a:schemeClr val="dk1"/>
                </a:solidFill>
                <a:latin typeface="Century"/>
                <a:ea typeface="Century"/>
                <a:cs typeface="Century"/>
                <a:sym typeface="Century"/>
              </a:rPr>
              <a:t>SIPs must:</a:t>
            </a:r>
            <a:endParaRPr sz="2200">
              <a:solidFill>
                <a:schemeClr val="dk1"/>
              </a:solidFill>
              <a:latin typeface="Century"/>
              <a:ea typeface="Century"/>
              <a:cs typeface="Century"/>
              <a:sym typeface="Century"/>
            </a:endParaRPr>
          </a:p>
          <a:p>
            <a:pPr marL="457200" lvl="0" indent="-368300" algn="l" rtl="0">
              <a:spcBef>
                <a:spcPts val="0"/>
              </a:spcBef>
              <a:spcAft>
                <a:spcPts val="0"/>
              </a:spcAft>
              <a:buClr>
                <a:schemeClr val="dk1"/>
              </a:buClr>
              <a:buSzPts val="2200"/>
              <a:buFont typeface="Century"/>
              <a:buAutoNum type="arabicPeriod"/>
            </a:pPr>
            <a:r>
              <a:rPr lang="en-US" sz="2200">
                <a:solidFill>
                  <a:schemeClr val="dk1"/>
                </a:solidFill>
                <a:latin typeface="Century"/>
                <a:ea typeface="Century"/>
                <a:cs typeface="Century"/>
                <a:sym typeface="Century"/>
              </a:rPr>
              <a:t>Achieve primary NAAQS as quickly as possible (but within three years) and secondary NAAQS within a “reasonable time” specified by the SIP;</a:t>
            </a:r>
            <a:endParaRPr sz="2200">
              <a:solidFill>
                <a:schemeClr val="dk1"/>
              </a:solidFill>
              <a:latin typeface="Century"/>
              <a:ea typeface="Century"/>
              <a:cs typeface="Century"/>
              <a:sym typeface="Century"/>
            </a:endParaRPr>
          </a:p>
          <a:p>
            <a:pPr marL="457200" lvl="0" indent="-368300" algn="l" rtl="0">
              <a:spcBef>
                <a:spcPts val="0"/>
              </a:spcBef>
              <a:spcAft>
                <a:spcPts val="0"/>
              </a:spcAft>
              <a:buClr>
                <a:schemeClr val="dk1"/>
              </a:buClr>
              <a:buSzPts val="2200"/>
              <a:buFont typeface="Century"/>
              <a:buAutoNum type="arabicPeriod"/>
            </a:pPr>
            <a:r>
              <a:rPr lang="en-US" sz="2200">
                <a:solidFill>
                  <a:schemeClr val="dk1"/>
                </a:solidFill>
                <a:latin typeface="Century"/>
                <a:ea typeface="Century"/>
                <a:cs typeface="Century"/>
                <a:sym typeface="Century"/>
              </a:rPr>
              <a:t>Include a plan for new source review;</a:t>
            </a:r>
            <a:endParaRPr sz="2200">
              <a:solidFill>
                <a:schemeClr val="dk1"/>
              </a:solidFill>
              <a:latin typeface="Century"/>
              <a:ea typeface="Century"/>
              <a:cs typeface="Century"/>
              <a:sym typeface="Century"/>
            </a:endParaRPr>
          </a:p>
          <a:p>
            <a:pPr marL="457200" lvl="0" indent="-368300" algn="l" rtl="0">
              <a:spcBef>
                <a:spcPts val="0"/>
              </a:spcBef>
              <a:spcAft>
                <a:spcPts val="0"/>
              </a:spcAft>
              <a:buClr>
                <a:schemeClr val="dk1"/>
              </a:buClr>
              <a:buSzPts val="2200"/>
              <a:buFont typeface="Century"/>
              <a:buAutoNum type="arabicPeriod"/>
            </a:pPr>
            <a:r>
              <a:rPr lang="en-US" sz="2200">
                <a:solidFill>
                  <a:schemeClr val="dk1"/>
                </a:solidFill>
                <a:latin typeface="Century"/>
                <a:ea typeface="Century"/>
                <a:cs typeface="Century"/>
                <a:sym typeface="Century"/>
              </a:rPr>
              <a:t>Provide for periodic inspection of motor vehicle emissions;</a:t>
            </a:r>
            <a:endParaRPr sz="2200">
              <a:solidFill>
                <a:schemeClr val="dk1"/>
              </a:solidFill>
              <a:latin typeface="Century"/>
              <a:ea typeface="Century"/>
              <a:cs typeface="Century"/>
              <a:sym typeface="Century"/>
            </a:endParaRPr>
          </a:p>
          <a:p>
            <a:pPr marL="457200" lvl="0" indent="-368300" algn="l" rtl="0">
              <a:spcBef>
                <a:spcPts val="0"/>
              </a:spcBef>
              <a:spcAft>
                <a:spcPts val="0"/>
              </a:spcAft>
              <a:buClr>
                <a:schemeClr val="dk1"/>
              </a:buClr>
              <a:buSzPts val="2200"/>
              <a:buFont typeface="Century"/>
              <a:buAutoNum type="arabicPeriod"/>
            </a:pPr>
            <a:r>
              <a:rPr lang="en-US" sz="2200">
                <a:solidFill>
                  <a:schemeClr val="dk1"/>
                </a:solidFill>
                <a:latin typeface="Century"/>
                <a:ea typeface="Century"/>
                <a:cs typeface="Century"/>
                <a:sym typeface="Century"/>
              </a:rPr>
              <a:t>Include a plan to monitor air quality;</a:t>
            </a:r>
            <a:endParaRPr sz="2200">
              <a:solidFill>
                <a:schemeClr val="dk1"/>
              </a:solidFill>
              <a:latin typeface="Century"/>
              <a:ea typeface="Century"/>
              <a:cs typeface="Century"/>
              <a:sym typeface="Century"/>
            </a:endParaRPr>
          </a:p>
          <a:p>
            <a:pPr marL="457200" lvl="0" indent="-368300" algn="l" rtl="0">
              <a:spcBef>
                <a:spcPts val="0"/>
              </a:spcBef>
              <a:spcAft>
                <a:spcPts val="0"/>
              </a:spcAft>
              <a:buClr>
                <a:schemeClr val="dk1"/>
              </a:buClr>
              <a:buSzPts val="2200"/>
              <a:buFont typeface="Century"/>
              <a:buAutoNum type="arabicPeriod"/>
            </a:pPr>
            <a:r>
              <a:rPr lang="en-US" sz="2200">
                <a:solidFill>
                  <a:schemeClr val="dk1"/>
                </a:solidFill>
                <a:latin typeface="Century"/>
                <a:ea typeface="Century"/>
                <a:cs typeface="Century"/>
                <a:sym typeface="Century"/>
              </a:rPr>
              <a:t>Include “adequate provisions” for intergovernmental cooperation to address interstate air pollution;</a:t>
            </a:r>
            <a:endParaRPr sz="2200">
              <a:solidFill>
                <a:schemeClr val="dk1"/>
              </a:solidFill>
              <a:latin typeface="Century"/>
              <a:ea typeface="Century"/>
              <a:cs typeface="Century"/>
              <a:sym typeface="Century"/>
            </a:endParaRPr>
          </a:p>
          <a:p>
            <a:pPr marL="457200" lvl="0" indent="-368300" algn="l" rtl="0">
              <a:spcBef>
                <a:spcPts val="0"/>
              </a:spcBef>
              <a:spcAft>
                <a:spcPts val="0"/>
              </a:spcAft>
              <a:buClr>
                <a:schemeClr val="dk1"/>
              </a:buClr>
              <a:buSzPts val="2200"/>
              <a:buFont typeface="Century"/>
              <a:buAutoNum type="arabicPeriod"/>
            </a:pPr>
            <a:r>
              <a:rPr lang="en-US" sz="2200">
                <a:solidFill>
                  <a:schemeClr val="dk1"/>
                </a:solidFill>
                <a:latin typeface="Century"/>
                <a:ea typeface="Century"/>
                <a:cs typeface="Century"/>
                <a:sym typeface="Century"/>
              </a:rPr>
              <a:t>And more! </a:t>
            </a:r>
            <a:r>
              <a:rPr lang="en-US" sz="2200" b="1">
                <a:solidFill>
                  <a:srgbClr val="CC0000"/>
                </a:solidFill>
                <a:latin typeface="Century"/>
                <a:ea typeface="Century"/>
                <a:cs typeface="Century"/>
                <a:sym typeface="Century"/>
              </a:rPr>
              <a:t>← SIPs are designed to ensure compliance with the CAA</a:t>
            </a:r>
            <a:endParaRPr sz="2200" b="1">
              <a:solidFill>
                <a:srgbClr val="CC0000"/>
              </a:solidFill>
              <a:latin typeface="Century"/>
              <a:ea typeface="Century"/>
              <a:cs typeface="Century"/>
              <a:sym typeface="Centur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8"/>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13</a:t>
            </a:fld>
            <a:endParaRPr/>
          </a:p>
        </p:txBody>
      </p:sp>
      <p:sp>
        <p:nvSpPr>
          <p:cNvPr id="311" name="Google Shape;311;p38"/>
          <p:cNvSpPr/>
          <p:nvPr/>
        </p:nvSpPr>
        <p:spPr>
          <a:xfrm>
            <a:off x="84975" y="96600"/>
            <a:ext cx="12022200" cy="548700"/>
          </a:xfrm>
          <a:prstGeom prst="rect">
            <a:avLst/>
          </a:prstGeom>
          <a:solidFill>
            <a:srgbClr val="A2C4C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Century"/>
                <a:ea typeface="Century"/>
                <a:cs typeface="Century"/>
                <a:sym typeface="Century"/>
              </a:rPr>
              <a:t>Motor Vehicle &amp; Fuel Emission Standards</a:t>
            </a:r>
            <a:endParaRPr sz="2500">
              <a:solidFill>
                <a:srgbClr val="FFFFFF"/>
              </a:solidFill>
              <a:latin typeface="Century"/>
              <a:ea typeface="Century"/>
              <a:cs typeface="Century"/>
              <a:sym typeface="Century"/>
            </a:endParaRPr>
          </a:p>
        </p:txBody>
      </p:sp>
      <p:sp>
        <p:nvSpPr>
          <p:cNvPr id="312" name="Google Shape;312;p38"/>
          <p:cNvSpPr txBox="1"/>
          <p:nvPr/>
        </p:nvSpPr>
        <p:spPr>
          <a:xfrm>
            <a:off x="688725" y="3393650"/>
            <a:ext cx="10814700" cy="1501800"/>
          </a:xfrm>
          <a:prstGeom prst="rect">
            <a:avLst/>
          </a:prstGeom>
          <a:noFill/>
          <a:ln>
            <a:noFill/>
          </a:ln>
        </p:spPr>
        <p:txBody>
          <a:bodyPr spcFirstLastPara="1" wrap="square" lIns="182875" tIns="91425" rIns="182875" bIns="91425" anchor="t" anchorCtr="0">
            <a:noAutofit/>
          </a:bodyPr>
          <a:lstStyle/>
          <a:p>
            <a:pPr marL="457200" lvl="0" indent="-368300" algn="l" rtl="0">
              <a:spcBef>
                <a:spcPts val="0"/>
              </a:spcBef>
              <a:spcAft>
                <a:spcPts val="0"/>
              </a:spcAft>
              <a:buSzPts val="2200"/>
              <a:buFont typeface="Century"/>
              <a:buAutoNum type="arabicPeriod"/>
            </a:pPr>
            <a:r>
              <a:rPr lang="en-US" sz="2200">
                <a:latin typeface="Century"/>
                <a:ea typeface="Century"/>
                <a:cs typeface="Century"/>
                <a:sym typeface="Century"/>
              </a:rPr>
              <a:t>Required a </a:t>
            </a:r>
            <a:r>
              <a:rPr lang="en-US" sz="2200" b="1">
                <a:latin typeface="Century"/>
                <a:ea typeface="Century"/>
                <a:cs typeface="Century"/>
                <a:sym typeface="Century"/>
              </a:rPr>
              <a:t>90% reduction in CO and hydrocarbon emissions </a:t>
            </a:r>
            <a:r>
              <a:rPr lang="en-US" sz="2200">
                <a:latin typeface="Century"/>
                <a:ea typeface="Century"/>
                <a:cs typeface="Century"/>
                <a:sym typeface="Century"/>
              </a:rPr>
              <a:t>from light duty vehicles and engines manufactured relative to model year 1970 by 1975.</a:t>
            </a:r>
            <a:endParaRPr sz="2200">
              <a:latin typeface="Century"/>
              <a:ea typeface="Century"/>
              <a:cs typeface="Century"/>
              <a:sym typeface="Century"/>
            </a:endParaRPr>
          </a:p>
          <a:p>
            <a:pPr marL="457200" lvl="0" indent="-368300" algn="l" rtl="0">
              <a:spcBef>
                <a:spcPts val="0"/>
              </a:spcBef>
              <a:spcAft>
                <a:spcPts val="0"/>
              </a:spcAft>
              <a:buSzPts val="2200"/>
              <a:buFont typeface="Century"/>
              <a:buAutoNum type="arabicPeriod"/>
            </a:pPr>
            <a:r>
              <a:rPr lang="en-US" sz="2200">
                <a:solidFill>
                  <a:schemeClr val="dk1"/>
                </a:solidFill>
                <a:latin typeface="Century"/>
                <a:ea typeface="Century"/>
                <a:cs typeface="Century"/>
                <a:sym typeface="Century"/>
              </a:rPr>
              <a:t>Required a </a:t>
            </a:r>
            <a:r>
              <a:rPr lang="en-US" sz="2200" b="1">
                <a:solidFill>
                  <a:schemeClr val="dk1"/>
                </a:solidFill>
                <a:latin typeface="Century"/>
                <a:ea typeface="Century"/>
                <a:cs typeface="Century"/>
                <a:sym typeface="Century"/>
              </a:rPr>
              <a:t>90% reduction in NO</a:t>
            </a:r>
            <a:r>
              <a:rPr lang="en-US" sz="2200" b="1" baseline="-25000">
                <a:solidFill>
                  <a:schemeClr val="dk1"/>
                </a:solidFill>
                <a:latin typeface="Century"/>
                <a:ea typeface="Century"/>
                <a:cs typeface="Century"/>
                <a:sym typeface="Century"/>
              </a:rPr>
              <a:t>x</a:t>
            </a:r>
            <a:r>
              <a:rPr lang="en-US" sz="2200" b="1">
                <a:solidFill>
                  <a:schemeClr val="dk1"/>
                </a:solidFill>
                <a:latin typeface="Century"/>
                <a:ea typeface="Century"/>
                <a:cs typeface="Century"/>
                <a:sym typeface="Century"/>
              </a:rPr>
              <a:t> emissions </a:t>
            </a:r>
            <a:r>
              <a:rPr lang="en-US" sz="2200">
                <a:solidFill>
                  <a:schemeClr val="dk1"/>
                </a:solidFill>
                <a:latin typeface="Century"/>
                <a:ea typeface="Century"/>
                <a:cs typeface="Century"/>
                <a:sym typeface="Century"/>
              </a:rPr>
              <a:t>from light duty vehicles and engines manufactured relative to model year 1971 by 1976.</a:t>
            </a:r>
            <a:endParaRPr sz="2200">
              <a:solidFill>
                <a:schemeClr val="dk1"/>
              </a:solidFill>
              <a:latin typeface="Century"/>
              <a:ea typeface="Century"/>
              <a:cs typeface="Century"/>
              <a:sym typeface="Century"/>
            </a:endParaRPr>
          </a:p>
        </p:txBody>
      </p:sp>
      <p:sp>
        <p:nvSpPr>
          <p:cNvPr id="313" name="Google Shape;313;p38"/>
          <p:cNvSpPr txBox="1">
            <a:spLocks noGrp="1"/>
          </p:cNvSpPr>
          <p:nvPr>
            <p:ph type="body" idx="1"/>
          </p:nvPr>
        </p:nvSpPr>
        <p:spPr>
          <a:xfrm>
            <a:off x="688725" y="829225"/>
            <a:ext cx="10814700" cy="2456700"/>
          </a:xfrm>
          <a:prstGeom prst="rect">
            <a:avLst/>
          </a:prstGeom>
          <a:noFill/>
          <a:ln w="38100" cap="flat" cmpd="sng">
            <a:solidFill>
              <a:srgbClr val="A2C4C9"/>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lnSpc>
                <a:spcPct val="100000"/>
              </a:lnSpc>
              <a:spcBef>
                <a:spcPts val="0"/>
              </a:spcBef>
              <a:spcAft>
                <a:spcPts val="0"/>
              </a:spcAft>
              <a:buNone/>
            </a:pPr>
            <a:r>
              <a:rPr lang="en-US" sz="2400"/>
              <a:t>“The Administrator shall by regulation prescribe (and from time to time revise) … standards applicable to the emission of any air pollutant … new motor vehicles or new motor vehicle engines, which in his judgment causes or contributes to, or is likely to cause or to contribute to, air pollution which endangers the public health or welfare. Such standards shall be applicable to such vehicles and engines for their useful life….”</a:t>
            </a:r>
            <a:endParaRPr sz="2200"/>
          </a:p>
        </p:txBody>
      </p:sp>
      <p:sp>
        <p:nvSpPr>
          <p:cNvPr id="314" name="Google Shape;314;p38"/>
          <p:cNvSpPr txBox="1"/>
          <p:nvPr/>
        </p:nvSpPr>
        <p:spPr>
          <a:xfrm>
            <a:off x="234450" y="5003175"/>
            <a:ext cx="11723100" cy="1636800"/>
          </a:xfrm>
          <a:prstGeom prst="rect">
            <a:avLst/>
          </a:prstGeom>
          <a:solidFill>
            <a:srgbClr val="D0E0E3"/>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US" sz="2100" b="1">
                <a:solidFill>
                  <a:srgbClr val="151515"/>
                </a:solidFill>
                <a:latin typeface="Century"/>
                <a:ea typeface="Century"/>
                <a:cs typeface="Century"/>
                <a:sym typeface="Century"/>
              </a:rPr>
              <a:t>[Ruckelshaus] said the carbon monoxide problem would be difficult to solve.</a:t>
            </a:r>
            <a:r>
              <a:rPr lang="en-US" sz="2100">
                <a:solidFill>
                  <a:srgbClr val="151515"/>
                </a:solidFill>
                <a:latin typeface="Century"/>
                <a:ea typeface="Century"/>
                <a:cs typeface="Century"/>
                <a:sym typeface="Century"/>
              </a:rPr>
              <a:t> "Of seven major cities ... only one … will come close with the presently contemplated automobile controls in the time allowed. And [it] will not actually reach the standard until 1977…." </a:t>
            </a:r>
            <a:r>
              <a:rPr lang="en-US" sz="2100" b="1">
                <a:solidFill>
                  <a:srgbClr val="151515"/>
                </a:solidFill>
                <a:latin typeface="Century"/>
                <a:ea typeface="Century"/>
                <a:cs typeface="Century"/>
                <a:sym typeface="Century"/>
              </a:rPr>
              <a:t>In the other six cities … the Federal motor vehicle control program would not bring air pollution down to the standard until sometime in the 1980s.</a:t>
            </a:r>
            <a:endParaRPr sz="2100" b="1">
              <a:solidFill>
                <a:schemeClr val="dk1"/>
              </a:solidFill>
              <a:latin typeface="Century"/>
              <a:ea typeface="Century"/>
              <a:cs typeface="Century"/>
              <a:sym typeface="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1977: Introduction of New Source Review</a:t>
            </a:r>
            <a:endParaRPr/>
          </a:p>
        </p:txBody>
      </p:sp>
      <p:sp>
        <p:nvSpPr>
          <p:cNvPr id="321" name="Google Shape;321;p39"/>
          <p:cNvSpPr txBox="1">
            <a:spLocks noGrp="1"/>
          </p:cNvSpPr>
          <p:nvPr>
            <p:ph type="body" idx="1"/>
          </p:nvPr>
        </p:nvSpPr>
        <p:spPr>
          <a:xfrm>
            <a:off x="838198" y="1758157"/>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Non-degradation: How to protect air quality NAAQS attainment areas from deteriorating</a:t>
            </a:r>
            <a:endParaRPr/>
          </a:p>
          <a:p>
            <a:pPr marL="228600" lvl="0" indent="-50800" algn="l" rtl="0">
              <a:lnSpc>
                <a:spcPct val="90000"/>
              </a:lnSpc>
              <a:spcBef>
                <a:spcPts val="1000"/>
              </a:spcBef>
              <a:spcAft>
                <a:spcPts val="0"/>
              </a:spcAft>
              <a:buClr>
                <a:schemeClr val="dk1"/>
              </a:buClr>
              <a:buSzPts val="2800"/>
              <a:buNone/>
            </a:pPr>
            <a:endParaRPr/>
          </a:p>
        </p:txBody>
      </p:sp>
      <p:sp>
        <p:nvSpPr>
          <p:cNvPr id="322" name="Google Shape;322;p39"/>
          <p:cNvSpPr txBox="1"/>
          <p:nvPr/>
        </p:nvSpPr>
        <p:spPr>
          <a:xfrm>
            <a:off x="552451" y="3368675"/>
            <a:ext cx="5257800" cy="3170100"/>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Extensive permitting process for all major sources in NAAQS attainment areas</a:t>
            </a:r>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100 ton/yr of any individual NAAQS</a:t>
            </a:r>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250 ton/yr of total emissions</a:t>
            </a:r>
            <a:endParaRPr/>
          </a:p>
          <a:p>
            <a:pPr marL="285750" marR="0" lvl="0"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Requires the implementation of “Best Available Control Technology” for all emissions </a:t>
            </a:r>
            <a:endParaRPr/>
          </a:p>
          <a:p>
            <a:pPr marL="285750" marR="0" lvl="0"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Permitting process conducted by the states with EPA guidance on control technologies</a:t>
            </a:r>
            <a:endParaRPr/>
          </a:p>
          <a:p>
            <a:pPr marL="285750" marR="0" lvl="0" indent="-158750" algn="l" rtl="0">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323" name="Google Shape;323;p39"/>
          <p:cNvSpPr txBox="1"/>
          <p:nvPr/>
        </p:nvSpPr>
        <p:spPr>
          <a:xfrm>
            <a:off x="6716522" y="3368675"/>
            <a:ext cx="5048100" cy="3170100"/>
          </a:xfrm>
          <a:prstGeom prst="rect">
            <a:avLst/>
          </a:prstGeom>
          <a:solidFill>
            <a:srgbClr val="F7CAA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Cousin of Prevention of Significant Deterioration for major sources in NAAQS non-attainment areas</a:t>
            </a:r>
            <a:endParaRPr/>
          </a:p>
          <a:p>
            <a:pPr marL="285750" marR="0" lvl="0"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Requires the implementation of “Lowest Achievable Emission Rate” </a:t>
            </a:r>
            <a:endParaRPr/>
          </a:p>
          <a:p>
            <a:pPr marL="285750" marR="0" lvl="0" indent="-158750" algn="l" rtl="0">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285750" marR="0" lvl="0" indent="-158750" algn="l" rtl="0">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285750" marR="0" lvl="0" indent="-158750" algn="l" rtl="0">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285750" marR="0" lvl="0" indent="-158750" algn="l" rtl="0">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285750" marR="0" lvl="0" indent="-158750" algn="l" rtl="0">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324" name="Google Shape;324;p39"/>
          <p:cNvSpPr txBox="1"/>
          <p:nvPr/>
        </p:nvSpPr>
        <p:spPr>
          <a:xfrm>
            <a:off x="5475477" y="2304763"/>
            <a:ext cx="12411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i="0" u="none" strike="noStrike" cap="none">
                <a:solidFill>
                  <a:schemeClr val="dk1"/>
                </a:solidFill>
                <a:latin typeface="Calibri"/>
                <a:ea typeface="Calibri"/>
                <a:cs typeface="Calibri"/>
                <a:sym typeface="Calibri"/>
              </a:rPr>
              <a:t>Title 1</a:t>
            </a:r>
            <a:endParaRPr/>
          </a:p>
        </p:txBody>
      </p:sp>
      <p:sp>
        <p:nvSpPr>
          <p:cNvPr id="325" name="Google Shape;325;p39"/>
          <p:cNvSpPr txBox="1"/>
          <p:nvPr/>
        </p:nvSpPr>
        <p:spPr>
          <a:xfrm>
            <a:off x="484554" y="2870319"/>
            <a:ext cx="53937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Part C: Prevention of Significant Deterioration</a:t>
            </a:r>
            <a:endParaRPr/>
          </a:p>
        </p:txBody>
      </p:sp>
      <p:sp>
        <p:nvSpPr>
          <p:cNvPr id="326" name="Google Shape;326;p39"/>
          <p:cNvSpPr txBox="1"/>
          <p:nvPr/>
        </p:nvSpPr>
        <p:spPr>
          <a:xfrm>
            <a:off x="6163895" y="2849017"/>
            <a:ext cx="60954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Part D: Plan Requirements for Nonattainment Areas</a:t>
            </a:r>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0"/>
          <p:cNvSpPr txBox="1"/>
          <p:nvPr/>
        </p:nvSpPr>
        <p:spPr>
          <a:xfrm>
            <a:off x="3495206" y="264836"/>
            <a:ext cx="5201700" cy="8310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File petition with state to perform facility changes, upgrades, maintenance </a:t>
            </a:r>
            <a:endParaRPr/>
          </a:p>
        </p:txBody>
      </p:sp>
      <p:sp>
        <p:nvSpPr>
          <p:cNvPr id="333" name="Google Shape;333;p40"/>
          <p:cNvSpPr txBox="1"/>
          <p:nvPr/>
        </p:nvSpPr>
        <p:spPr>
          <a:xfrm>
            <a:off x="3495206" y="1480483"/>
            <a:ext cx="5201700" cy="1569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State review based on EPA guidelines to determine whether petition results in (1) significant emissions increase and (2) significant new emissions increase</a:t>
            </a:r>
            <a:endParaRPr/>
          </a:p>
        </p:txBody>
      </p:sp>
      <p:sp>
        <p:nvSpPr>
          <p:cNvPr id="334" name="Google Shape;334;p40"/>
          <p:cNvSpPr txBox="1"/>
          <p:nvPr/>
        </p:nvSpPr>
        <p:spPr>
          <a:xfrm>
            <a:off x="4458947" y="3530991"/>
            <a:ext cx="3274200" cy="1938900"/>
          </a:xfrm>
          <a:prstGeom prst="rect">
            <a:avLst/>
          </a:prstGeom>
          <a:solidFill>
            <a:srgbClr val="FFD966"/>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Prevention of Significant Deterioration Permit</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“Best Available Control Technology”</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 + years</a:t>
            </a:r>
            <a:endParaRPr/>
          </a:p>
        </p:txBody>
      </p:sp>
      <p:sp>
        <p:nvSpPr>
          <p:cNvPr id="335" name="Google Shape;335;p40"/>
          <p:cNvSpPr txBox="1"/>
          <p:nvPr/>
        </p:nvSpPr>
        <p:spPr>
          <a:xfrm>
            <a:off x="8455694" y="3546310"/>
            <a:ext cx="3274200" cy="1938900"/>
          </a:xfrm>
          <a:prstGeom prst="rect">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Nonattainment NSR Permit</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Lowest Achievable Emission Rate</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 + years</a:t>
            </a:r>
            <a:endParaRPr/>
          </a:p>
        </p:txBody>
      </p:sp>
      <p:sp>
        <p:nvSpPr>
          <p:cNvPr id="336" name="Google Shape;336;p40"/>
          <p:cNvSpPr txBox="1"/>
          <p:nvPr/>
        </p:nvSpPr>
        <p:spPr>
          <a:xfrm>
            <a:off x="462200" y="3524451"/>
            <a:ext cx="3274200" cy="2284200"/>
          </a:xfrm>
          <a:prstGeom prst="rect">
            <a:avLst/>
          </a:prstGeom>
          <a:solidFill>
            <a:srgbClr val="92D050"/>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No permitting required</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Least time and money</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Routine Maintenance, Repair, and Replacement (RMRR)</a:t>
            </a:r>
            <a:endParaRPr/>
          </a:p>
        </p:txBody>
      </p:sp>
      <p:cxnSp>
        <p:nvCxnSpPr>
          <p:cNvPr id="337" name="Google Shape;337;p40"/>
          <p:cNvCxnSpPr>
            <a:stCxn id="332" idx="2"/>
            <a:endCxn id="333" idx="0"/>
          </p:cNvCxnSpPr>
          <p:nvPr/>
        </p:nvCxnSpPr>
        <p:spPr>
          <a:xfrm>
            <a:off x="6096056" y="1095836"/>
            <a:ext cx="0" cy="384600"/>
          </a:xfrm>
          <a:prstGeom prst="straightConnector1">
            <a:avLst/>
          </a:prstGeom>
          <a:noFill/>
          <a:ln w="50800" cap="flat" cmpd="sng">
            <a:solidFill>
              <a:schemeClr val="dk1"/>
            </a:solidFill>
            <a:prstDash val="solid"/>
            <a:miter lim="800000"/>
            <a:headEnd type="none" w="sm" len="sm"/>
            <a:tailEnd type="triangle" w="med" len="med"/>
          </a:ln>
        </p:spPr>
      </p:cxnSp>
      <p:cxnSp>
        <p:nvCxnSpPr>
          <p:cNvPr id="338" name="Google Shape;338;p40"/>
          <p:cNvCxnSpPr>
            <a:stCxn id="333" idx="2"/>
            <a:endCxn id="334" idx="0"/>
          </p:cNvCxnSpPr>
          <p:nvPr/>
        </p:nvCxnSpPr>
        <p:spPr>
          <a:xfrm>
            <a:off x="6096056" y="3050083"/>
            <a:ext cx="0" cy="480900"/>
          </a:xfrm>
          <a:prstGeom prst="straightConnector1">
            <a:avLst/>
          </a:prstGeom>
          <a:noFill/>
          <a:ln w="50800" cap="flat" cmpd="sng">
            <a:solidFill>
              <a:schemeClr val="dk1"/>
            </a:solidFill>
            <a:prstDash val="solid"/>
            <a:miter lim="800000"/>
            <a:headEnd type="none" w="sm" len="sm"/>
            <a:tailEnd type="triangle" w="med" len="med"/>
          </a:ln>
        </p:spPr>
      </p:cxnSp>
      <p:cxnSp>
        <p:nvCxnSpPr>
          <p:cNvPr id="339" name="Google Shape;339;p40"/>
          <p:cNvCxnSpPr/>
          <p:nvPr/>
        </p:nvCxnSpPr>
        <p:spPr>
          <a:xfrm>
            <a:off x="6089903" y="3056687"/>
            <a:ext cx="3996600" cy="512700"/>
          </a:xfrm>
          <a:prstGeom prst="straightConnector1">
            <a:avLst/>
          </a:prstGeom>
          <a:noFill/>
          <a:ln w="50800" cap="flat" cmpd="sng">
            <a:solidFill>
              <a:schemeClr val="dk1"/>
            </a:solidFill>
            <a:prstDash val="solid"/>
            <a:miter lim="800000"/>
            <a:headEnd type="none" w="sm" len="sm"/>
            <a:tailEnd type="triangle" w="med" len="med"/>
          </a:ln>
        </p:spPr>
      </p:cxnSp>
      <p:cxnSp>
        <p:nvCxnSpPr>
          <p:cNvPr id="340" name="Google Shape;340;p40"/>
          <p:cNvCxnSpPr>
            <a:stCxn id="333" idx="2"/>
            <a:endCxn id="336" idx="0"/>
          </p:cNvCxnSpPr>
          <p:nvPr/>
        </p:nvCxnSpPr>
        <p:spPr>
          <a:xfrm flipH="1">
            <a:off x="2099156" y="3050083"/>
            <a:ext cx="3996900" cy="474300"/>
          </a:xfrm>
          <a:prstGeom prst="straightConnector1">
            <a:avLst/>
          </a:prstGeom>
          <a:noFill/>
          <a:ln w="50800" cap="flat" cmpd="sng">
            <a:solidFill>
              <a:schemeClr val="dk1"/>
            </a:solidFill>
            <a:prstDash val="solid"/>
            <a:miter lim="800000"/>
            <a:headEnd type="none" w="sm" len="sm"/>
            <a:tailEnd type="triangle" w="med" len="med"/>
          </a:ln>
        </p:spPr>
      </p:cxnSp>
      <p:sp>
        <p:nvSpPr>
          <p:cNvPr id="341" name="Google Shape;341;p40"/>
          <p:cNvSpPr txBox="1"/>
          <p:nvPr/>
        </p:nvSpPr>
        <p:spPr>
          <a:xfrm>
            <a:off x="5493579" y="6114658"/>
            <a:ext cx="5201700" cy="4617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Final permit issued by state</a:t>
            </a:r>
            <a:endParaRPr/>
          </a:p>
        </p:txBody>
      </p:sp>
      <p:cxnSp>
        <p:nvCxnSpPr>
          <p:cNvPr id="342" name="Google Shape;342;p40"/>
          <p:cNvCxnSpPr>
            <a:stCxn id="334" idx="2"/>
            <a:endCxn id="341" idx="0"/>
          </p:cNvCxnSpPr>
          <p:nvPr/>
        </p:nvCxnSpPr>
        <p:spPr>
          <a:xfrm>
            <a:off x="6096047" y="5469891"/>
            <a:ext cx="1998300" cy="644700"/>
          </a:xfrm>
          <a:prstGeom prst="straightConnector1">
            <a:avLst/>
          </a:prstGeom>
          <a:noFill/>
          <a:ln w="50800" cap="flat" cmpd="sng">
            <a:solidFill>
              <a:schemeClr val="dk1"/>
            </a:solidFill>
            <a:prstDash val="solid"/>
            <a:miter lim="800000"/>
            <a:headEnd type="none" w="sm" len="sm"/>
            <a:tailEnd type="triangle" w="med" len="med"/>
          </a:ln>
        </p:spPr>
      </p:cxnSp>
      <p:cxnSp>
        <p:nvCxnSpPr>
          <p:cNvPr id="343" name="Google Shape;343;p40"/>
          <p:cNvCxnSpPr>
            <a:stCxn id="335" idx="2"/>
            <a:endCxn id="341" idx="0"/>
          </p:cNvCxnSpPr>
          <p:nvPr/>
        </p:nvCxnSpPr>
        <p:spPr>
          <a:xfrm flipH="1">
            <a:off x="8094494" y="5485210"/>
            <a:ext cx="1998300" cy="629400"/>
          </a:xfrm>
          <a:prstGeom prst="straightConnector1">
            <a:avLst/>
          </a:prstGeom>
          <a:noFill/>
          <a:ln w="50800" cap="flat" cmpd="sng">
            <a:solidFill>
              <a:schemeClr val="dk1"/>
            </a:solidFill>
            <a:prstDash val="solid"/>
            <a:miter lim="800000"/>
            <a:headEnd type="none" w="sm" len="sm"/>
            <a:tailEnd type="triangle" w="med" len="med"/>
          </a:ln>
        </p:spPr>
      </p:cxnSp>
      <p:sp>
        <p:nvSpPr>
          <p:cNvPr id="344" name="Google Shape;344;p40"/>
          <p:cNvSpPr txBox="1">
            <a:spLocks noGrp="1"/>
          </p:cNvSpPr>
          <p:nvPr>
            <p:ph type="title"/>
          </p:nvPr>
        </p:nvSpPr>
        <p:spPr>
          <a:xfrm>
            <a:off x="179567" y="566031"/>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000"/>
              <a:buFont typeface="Calibri"/>
              <a:buNone/>
            </a:pPr>
            <a:r>
              <a:rPr lang="en-US" sz="3000"/>
              <a:t>New Source Review:</a:t>
            </a:r>
            <a:endParaRPr/>
          </a:p>
        </p:txBody>
      </p:sp>
      <p:sp>
        <p:nvSpPr>
          <p:cNvPr id="345" name="Google Shape;345;p40"/>
          <p:cNvSpPr txBox="1"/>
          <p:nvPr/>
        </p:nvSpPr>
        <p:spPr>
          <a:xfrm>
            <a:off x="1389898" y="5991550"/>
            <a:ext cx="19983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0000"/>
                </a:solidFill>
                <a:latin typeface="Calibri"/>
                <a:ea typeface="Calibri"/>
                <a:cs typeface="Calibri"/>
                <a:sym typeface="Calibri"/>
              </a:rPr>
              <a:t>NSR ≠ NSPS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1"/>
          <p:cNvSpPr txBox="1">
            <a:spLocks noGrp="1"/>
          </p:cNvSpPr>
          <p:nvPr>
            <p:ph type="title"/>
          </p:nvPr>
        </p:nvSpPr>
        <p:spPr>
          <a:xfrm>
            <a:off x="0" y="1"/>
            <a:ext cx="12192000" cy="1113600"/>
          </a:xfrm>
          <a:prstGeom prst="rect">
            <a:avLst/>
          </a:prstGeom>
        </p:spPr>
        <p:txBody>
          <a:bodyPr spcFirstLastPara="1" wrap="square" lIns="182875" tIns="182875" rIns="182875" bIns="182875" anchor="t" anchorCtr="0">
            <a:noAutofit/>
          </a:bodyPr>
          <a:lstStyle/>
          <a:p>
            <a:pPr marL="11112" lvl="0" indent="0" algn="l" rtl="0">
              <a:spcBef>
                <a:spcPts val="0"/>
              </a:spcBef>
              <a:spcAft>
                <a:spcPts val="0"/>
              </a:spcAft>
              <a:buNone/>
            </a:pPr>
            <a:r>
              <a:rPr lang="en-US"/>
              <a:t>1990 Clean Air Act Amendments</a:t>
            </a:r>
            <a:endParaRPr/>
          </a:p>
        </p:txBody>
      </p:sp>
      <p:sp>
        <p:nvSpPr>
          <p:cNvPr id="352" name="Google Shape;352;p41"/>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16</a:t>
            </a:fld>
            <a:endParaRPr/>
          </a:p>
        </p:txBody>
      </p:sp>
      <p:pic>
        <p:nvPicPr>
          <p:cNvPr id="353" name="Google Shape;353;p41"/>
          <p:cNvPicPr preferRelativeResize="0"/>
          <p:nvPr/>
        </p:nvPicPr>
        <p:blipFill rotWithShape="1">
          <a:blip r:embed="rId3">
            <a:alphaModFix/>
          </a:blip>
          <a:srcRect b="54981"/>
          <a:stretch/>
        </p:blipFill>
        <p:spPr>
          <a:xfrm>
            <a:off x="434125" y="806663"/>
            <a:ext cx="4509725" cy="5828725"/>
          </a:xfrm>
          <a:prstGeom prst="rect">
            <a:avLst/>
          </a:prstGeom>
          <a:noFill/>
          <a:ln>
            <a:noFill/>
          </a:ln>
        </p:spPr>
      </p:pic>
      <p:sp>
        <p:nvSpPr>
          <p:cNvPr id="354" name="Google Shape;354;p41"/>
          <p:cNvSpPr txBox="1"/>
          <p:nvPr/>
        </p:nvSpPr>
        <p:spPr>
          <a:xfrm>
            <a:off x="5192175" y="776525"/>
            <a:ext cx="6480600" cy="5889000"/>
          </a:xfrm>
          <a:prstGeom prst="rect">
            <a:avLst/>
          </a:prstGeom>
          <a:noFill/>
          <a:ln>
            <a:noFill/>
          </a:ln>
        </p:spPr>
        <p:txBody>
          <a:bodyPr spcFirstLastPara="1" wrap="square" lIns="91425" tIns="91425" rIns="91425" bIns="91425" anchor="ctr" anchorCtr="0">
            <a:noAutofit/>
          </a:bodyPr>
          <a:lstStyle/>
          <a:p>
            <a:pPr marL="457200" lvl="0" indent="-406400" algn="l" rtl="0">
              <a:spcBef>
                <a:spcPts val="0"/>
              </a:spcBef>
              <a:spcAft>
                <a:spcPts val="0"/>
              </a:spcAft>
              <a:buSzPts val="2800"/>
              <a:buFont typeface="Century"/>
              <a:buChar char="●"/>
            </a:pPr>
            <a:r>
              <a:rPr lang="en-US" sz="2800">
                <a:latin typeface="Century"/>
                <a:ea typeface="Century"/>
                <a:cs typeface="Century"/>
                <a:sym typeface="Century"/>
              </a:rPr>
              <a:t>President Bush proposed sweeping revisions to the Clean Air Act in June 1989.</a:t>
            </a:r>
            <a:endParaRPr sz="2800">
              <a:latin typeface="Century"/>
              <a:ea typeface="Century"/>
              <a:cs typeface="Century"/>
              <a:sym typeface="Century"/>
            </a:endParaRPr>
          </a:p>
          <a:p>
            <a:pPr marL="457200" lvl="0" indent="-406400" algn="l" rtl="0">
              <a:spcBef>
                <a:spcPts val="0"/>
              </a:spcBef>
              <a:spcAft>
                <a:spcPts val="0"/>
              </a:spcAft>
              <a:buSzPts val="2800"/>
              <a:buFont typeface="Century"/>
              <a:buChar char="●"/>
            </a:pPr>
            <a:r>
              <a:rPr lang="en-US" sz="2800">
                <a:latin typeface="Century"/>
                <a:ea typeface="Century"/>
                <a:cs typeface="Century"/>
                <a:sym typeface="Century"/>
              </a:rPr>
              <a:t>The amendments passed the House 401-21 and the Senate 89-11.</a:t>
            </a:r>
            <a:endParaRPr sz="2800">
              <a:latin typeface="Century"/>
              <a:ea typeface="Century"/>
              <a:cs typeface="Century"/>
              <a:sym typeface="Century"/>
            </a:endParaRPr>
          </a:p>
          <a:p>
            <a:pPr marL="457200" lvl="0" indent="-406400" algn="l" rtl="0">
              <a:spcBef>
                <a:spcPts val="0"/>
              </a:spcBef>
              <a:spcAft>
                <a:spcPts val="0"/>
              </a:spcAft>
              <a:buSzPts val="2800"/>
              <a:buFont typeface="Century"/>
              <a:buChar char="●"/>
            </a:pPr>
            <a:r>
              <a:rPr lang="en-US" sz="2800">
                <a:latin typeface="Century"/>
                <a:ea typeface="Century"/>
                <a:cs typeface="Century"/>
                <a:sym typeface="Century"/>
              </a:rPr>
              <a:t>According to the New York Times, “The bill is likely to add more than $20 billion a year to the estimated $33 billion cost of meeting current pollution laws.”</a:t>
            </a:r>
            <a:endParaRPr sz="2800">
              <a:latin typeface="Century"/>
              <a:ea typeface="Century"/>
              <a:cs typeface="Century"/>
              <a:sym typeface="Centur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2"/>
          <p:cNvSpPr txBox="1">
            <a:spLocks noGrp="1"/>
          </p:cNvSpPr>
          <p:nvPr>
            <p:ph type="title"/>
          </p:nvPr>
        </p:nvSpPr>
        <p:spPr>
          <a:xfrm>
            <a:off x="0" y="1"/>
            <a:ext cx="12192000" cy="1113600"/>
          </a:xfrm>
          <a:prstGeom prst="rect">
            <a:avLst/>
          </a:prstGeom>
          <a:noFill/>
          <a:ln>
            <a:noFill/>
          </a:ln>
        </p:spPr>
        <p:txBody>
          <a:bodyPr spcFirstLastPara="1" wrap="square" lIns="182875" tIns="182875" rIns="182875" bIns="182875" anchor="t" anchorCtr="0">
            <a:noAutofit/>
          </a:bodyPr>
          <a:lstStyle/>
          <a:p>
            <a:pPr marL="11112" lvl="0" indent="0" algn="l" rtl="0">
              <a:lnSpc>
                <a:spcPct val="90000"/>
              </a:lnSpc>
              <a:spcBef>
                <a:spcPts val="0"/>
              </a:spcBef>
              <a:spcAft>
                <a:spcPts val="0"/>
              </a:spcAft>
              <a:buClr>
                <a:schemeClr val="dk1"/>
              </a:buClr>
              <a:buSzPts val="3000"/>
              <a:buFont typeface="Century Gothic"/>
              <a:buNone/>
            </a:pPr>
            <a:r>
              <a:rPr lang="en-US"/>
              <a:t>1990 Clean Air Act Amendments</a:t>
            </a:r>
            <a:endParaRPr/>
          </a:p>
        </p:txBody>
      </p:sp>
      <p:sp>
        <p:nvSpPr>
          <p:cNvPr id="361" name="Google Shape;361;p42"/>
          <p:cNvSpPr txBox="1">
            <a:spLocks noGrp="1"/>
          </p:cNvSpPr>
          <p:nvPr>
            <p:ph type="sldNum" idx="12"/>
          </p:nvPr>
        </p:nvSpPr>
        <p:spPr>
          <a:xfrm>
            <a:off x="0" y="6492873"/>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17</a:t>
            </a:fld>
            <a:endParaRPr/>
          </a:p>
        </p:txBody>
      </p:sp>
      <p:sp>
        <p:nvSpPr>
          <p:cNvPr id="362" name="Google Shape;362;p42"/>
          <p:cNvSpPr/>
          <p:nvPr/>
        </p:nvSpPr>
        <p:spPr>
          <a:xfrm>
            <a:off x="300538" y="998225"/>
            <a:ext cx="2716800" cy="2961600"/>
          </a:xfrm>
          <a:prstGeom prst="rect">
            <a:avLst/>
          </a:prstGeom>
          <a:solidFill>
            <a:srgbClr val="134F5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700">
                <a:solidFill>
                  <a:srgbClr val="FFFFFF"/>
                </a:solidFill>
                <a:latin typeface="Century"/>
                <a:ea typeface="Century"/>
                <a:cs typeface="Century"/>
                <a:sym typeface="Century"/>
              </a:rPr>
              <a:t>Acid Rain</a:t>
            </a:r>
            <a:endParaRPr sz="2700">
              <a:solidFill>
                <a:srgbClr val="FFFFFF"/>
              </a:solidFill>
              <a:latin typeface="Century"/>
              <a:ea typeface="Century"/>
              <a:cs typeface="Century"/>
              <a:sym typeface="Century"/>
            </a:endParaRPr>
          </a:p>
          <a:p>
            <a:pPr marL="45720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45720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45720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45720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45720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p:txBody>
      </p:sp>
      <p:sp>
        <p:nvSpPr>
          <p:cNvPr id="363" name="Google Shape;363;p42"/>
          <p:cNvSpPr/>
          <p:nvPr/>
        </p:nvSpPr>
        <p:spPr>
          <a:xfrm>
            <a:off x="3258588" y="998225"/>
            <a:ext cx="2716800" cy="2961600"/>
          </a:xfrm>
          <a:prstGeom prst="rect">
            <a:avLst/>
          </a:prstGeom>
          <a:solidFill>
            <a:srgbClr val="4581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700">
                <a:solidFill>
                  <a:srgbClr val="FFFFFF"/>
                </a:solidFill>
                <a:latin typeface="Century"/>
                <a:ea typeface="Century"/>
                <a:cs typeface="Century"/>
                <a:sym typeface="Century"/>
              </a:rPr>
              <a:t>Urban Air Pollution</a:t>
            </a:r>
            <a:endParaRPr sz="2700">
              <a:solidFill>
                <a:srgbClr val="FFFFFF"/>
              </a:solidFill>
              <a:latin typeface="Century"/>
              <a:ea typeface="Century"/>
              <a:cs typeface="Century"/>
              <a:sym typeface="Century"/>
            </a:endParaRPr>
          </a:p>
          <a:p>
            <a:pPr marL="0" lvl="0" indent="0" algn="ctr" rtl="0">
              <a:spcBef>
                <a:spcPts val="0"/>
              </a:spcBef>
              <a:spcAft>
                <a:spcPts val="0"/>
              </a:spcAft>
              <a:buNone/>
            </a:pPr>
            <a:endParaRPr sz="12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p:txBody>
      </p:sp>
      <p:sp>
        <p:nvSpPr>
          <p:cNvPr id="364" name="Google Shape;364;p42"/>
          <p:cNvSpPr/>
          <p:nvPr/>
        </p:nvSpPr>
        <p:spPr>
          <a:xfrm>
            <a:off x="6216638" y="998225"/>
            <a:ext cx="2716800" cy="2961600"/>
          </a:xfrm>
          <a:prstGeom prst="rect">
            <a:avLst/>
          </a:prstGeom>
          <a:solidFill>
            <a:srgbClr val="76A5A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700">
                <a:solidFill>
                  <a:srgbClr val="FFFFFF"/>
                </a:solidFill>
                <a:latin typeface="Century"/>
                <a:ea typeface="Century"/>
                <a:cs typeface="Century"/>
                <a:sym typeface="Century"/>
              </a:rPr>
              <a:t>Toxic Air Pollutants</a:t>
            </a:r>
            <a:endParaRPr sz="27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p:txBody>
      </p:sp>
      <p:sp>
        <p:nvSpPr>
          <p:cNvPr id="365" name="Google Shape;365;p42"/>
          <p:cNvSpPr/>
          <p:nvPr/>
        </p:nvSpPr>
        <p:spPr>
          <a:xfrm>
            <a:off x="346200" y="4640675"/>
            <a:ext cx="11499600" cy="788400"/>
          </a:xfrm>
          <a:prstGeom prst="rect">
            <a:avLst/>
          </a:prstGeom>
          <a:solidFill>
            <a:srgbClr val="0C343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FFFFFF"/>
                </a:solidFill>
                <a:latin typeface="Century"/>
                <a:ea typeface="Century"/>
                <a:cs typeface="Century"/>
                <a:sym typeface="Century"/>
              </a:rPr>
              <a:t>National Permits Program</a:t>
            </a:r>
            <a:endParaRPr sz="2400"/>
          </a:p>
        </p:txBody>
      </p:sp>
      <p:sp>
        <p:nvSpPr>
          <p:cNvPr id="366" name="Google Shape;366;p42"/>
          <p:cNvSpPr/>
          <p:nvPr/>
        </p:nvSpPr>
        <p:spPr>
          <a:xfrm>
            <a:off x="346150" y="5566775"/>
            <a:ext cx="11499600" cy="788400"/>
          </a:xfrm>
          <a:prstGeom prst="rect">
            <a:avLst/>
          </a:prstGeom>
          <a:solidFill>
            <a:srgbClr val="0C343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FFFFFF"/>
                </a:solidFill>
                <a:latin typeface="Century"/>
                <a:ea typeface="Century"/>
                <a:cs typeface="Century"/>
                <a:sym typeface="Century"/>
              </a:rPr>
              <a:t>Improved Enforcement Program</a:t>
            </a:r>
            <a:endParaRPr sz="2400"/>
          </a:p>
        </p:txBody>
      </p:sp>
      <p:pic>
        <p:nvPicPr>
          <p:cNvPr id="367" name="Google Shape;367;p42"/>
          <p:cNvPicPr preferRelativeResize="0"/>
          <p:nvPr/>
        </p:nvPicPr>
        <p:blipFill>
          <a:blip r:embed="rId3">
            <a:alphaModFix/>
          </a:blip>
          <a:stretch>
            <a:fillRect/>
          </a:stretch>
        </p:blipFill>
        <p:spPr>
          <a:xfrm>
            <a:off x="134562" y="3959825"/>
            <a:ext cx="11922775" cy="1005275"/>
          </a:xfrm>
          <a:prstGeom prst="rect">
            <a:avLst/>
          </a:prstGeom>
          <a:noFill/>
          <a:ln>
            <a:noFill/>
          </a:ln>
        </p:spPr>
      </p:pic>
      <p:sp>
        <p:nvSpPr>
          <p:cNvPr id="368" name="Google Shape;368;p42"/>
          <p:cNvSpPr/>
          <p:nvPr/>
        </p:nvSpPr>
        <p:spPr>
          <a:xfrm>
            <a:off x="9174673" y="998225"/>
            <a:ext cx="2716800" cy="2961600"/>
          </a:xfrm>
          <a:prstGeom prst="rect">
            <a:avLst/>
          </a:prstGeom>
          <a:solidFill>
            <a:srgbClr val="A2C4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700">
                <a:solidFill>
                  <a:srgbClr val="FFFFFF"/>
                </a:solidFill>
                <a:latin typeface="Century"/>
                <a:ea typeface="Century"/>
                <a:cs typeface="Century"/>
                <a:sym typeface="Century"/>
              </a:rPr>
              <a:t>Ozone-Depleting Substances</a:t>
            </a:r>
            <a:endParaRPr sz="27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3"/>
          <p:cNvSpPr txBox="1">
            <a:spLocks noGrp="1"/>
          </p:cNvSpPr>
          <p:nvPr>
            <p:ph type="title"/>
          </p:nvPr>
        </p:nvSpPr>
        <p:spPr>
          <a:xfrm>
            <a:off x="0" y="1"/>
            <a:ext cx="12192000" cy="1113600"/>
          </a:xfrm>
          <a:prstGeom prst="rect">
            <a:avLst/>
          </a:prstGeom>
          <a:noFill/>
          <a:ln>
            <a:noFill/>
          </a:ln>
        </p:spPr>
        <p:txBody>
          <a:bodyPr spcFirstLastPara="1" wrap="square" lIns="182875" tIns="182875" rIns="182875" bIns="182875" anchor="t" anchorCtr="0">
            <a:noAutofit/>
          </a:bodyPr>
          <a:lstStyle/>
          <a:p>
            <a:pPr marL="11112" lvl="0" indent="0" algn="l" rtl="0">
              <a:lnSpc>
                <a:spcPct val="90000"/>
              </a:lnSpc>
              <a:spcBef>
                <a:spcPts val="0"/>
              </a:spcBef>
              <a:spcAft>
                <a:spcPts val="0"/>
              </a:spcAft>
              <a:buClr>
                <a:schemeClr val="dk1"/>
              </a:buClr>
              <a:buSzPts val="3000"/>
              <a:buFont typeface="Century Gothic"/>
              <a:buNone/>
            </a:pPr>
            <a:r>
              <a:rPr lang="en-US"/>
              <a:t>1990 Clean Air Act Amendments</a:t>
            </a:r>
            <a:endParaRPr/>
          </a:p>
        </p:txBody>
      </p:sp>
      <p:sp>
        <p:nvSpPr>
          <p:cNvPr id="375" name="Google Shape;375;p43"/>
          <p:cNvSpPr txBox="1">
            <a:spLocks noGrp="1"/>
          </p:cNvSpPr>
          <p:nvPr>
            <p:ph type="sldNum" idx="12"/>
          </p:nvPr>
        </p:nvSpPr>
        <p:spPr>
          <a:xfrm>
            <a:off x="0" y="6492873"/>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18</a:t>
            </a:fld>
            <a:endParaRPr/>
          </a:p>
        </p:txBody>
      </p:sp>
      <p:sp>
        <p:nvSpPr>
          <p:cNvPr id="376" name="Google Shape;376;p43"/>
          <p:cNvSpPr/>
          <p:nvPr/>
        </p:nvSpPr>
        <p:spPr>
          <a:xfrm>
            <a:off x="300538" y="998225"/>
            <a:ext cx="2716800" cy="2961600"/>
          </a:xfrm>
          <a:prstGeom prst="rect">
            <a:avLst/>
          </a:prstGeom>
          <a:solidFill>
            <a:srgbClr val="134F5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700">
                <a:solidFill>
                  <a:srgbClr val="FFFFFF"/>
                </a:solidFill>
                <a:latin typeface="Century"/>
                <a:ea typeface="Century"/>
                <a:cs typeface="Century"/>
                <a:sym typeface="Century"/>
              </a:rPr>
              <a:t>Acid Rain</a:t>
            </a:r>
            <a:endParaRPr sz="2700">
              <a:solidFill>
                <a:srgbClr val="FFFFFF"/>
              </a:solidFill>
              <a:latin typeface="Century"/>
              <a:ea typeface="Century"/>
              <a:cs typeface="Century"/>
              <a:sym typeface="Century"/>
            </a:endParaRPr>
          </a:p>
          <a:p>
            <a:pPr marL="45720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228600" lvl="0" indent="-215900" algn="l" rtl="0">
              <a:lnSpc>
                <a:spcPct val="115000"/>
              </a:lnSpc>
              <a:spcBef>
                <a:spcPts val="0"/>
              </a:spcBef>
              <a:spcAft>
                <a:spcPts val="0"/>
              </a:spcAft>
              <a:buClr>
                <a:srgbClr val="FFFFFF"/>
              </a:buClr>
              <a:buSzPts val="1600"/>
              <a:buFont typeface="Century"/>
              <a:buChar char="●"/>
            </a:pPr>
            <a:r>
              <a:rPr lang="en-US" sz="1600">
                <a:solidFill>
                  <a:srgbClr val="FFFFFF"/>
                </a:solidFill>
                <a:latin typeface="Century"/>
                <a:ea typeface="Century"/>
                <a:cs typeface="Century"/>
                <a:sym typeface="Century"/>
              </a:rPr>
              <a:t>Established a cap-and-trade program to reduce SO2 emissions by 10 million tons from 1980 levels</a:t>
            </a:r>
            <a:endParaRPr sz="2700">
              <a:solidFill>
                <a:srgbClr val="FFFFFF"/>
              </a:solidFill>
              <a:latin typeface="Century"/>
              <a:ea typeface="Century"/>
              <a:cs typeface="Century"/>
              <a:sym typeface="Century"/>
            </a:endParaRPr>
          </a:p>
        </p:txBody>
      </p:sp>
      <p:sp>
        <p:nvSpPr>
          <p:cNvPr id="377" name="Google Shape;377;p43"/>
          <p:cNvSpPr/>
          <p:nvPr/>
        </p:nvSpPr>
        <p:spPr>
          <a:xfrm>
            <a:off x="3258588" y="998225"/>
            <a:ext cx="2716800" cy="2961600"/>
          </a:xfrm>
          <a:prstGeom prst="rect">
            <a:avLst/>
          </a:prstGeom>
          <a:solidFill>
            <a:srgbClr val="4581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700">
                <a:solidFill>
                  <a:srgbClr val="FFFFFF"/>
                </a:solidFill>
                <a:latin typeface="Century"/>
                <a:ea typeface="Century"/>
                <a:cs typeface="Century"/>
                <a:sym typeface="Century"/>
              </a:rPr>
              <a:t>Urban Air Pollution</a:t>
            </a:r>
            <a:endParaRPr sz="2700">
              <a:solidFill>
                <a:srgbClr val="FFFFFF"/>
              </a:solidFill>
              <a:latin typeface="Century"/>
              <a:ea typeface="Century"/>
              <a:cs typeface="Century"/>
              <a:sym typeface="Century"/>
            </a:endParaRPr>
          </a:p>
          <a:p>
            <a:pPr marL="0" lvl="0" indent="0" algn="ctr" rtl="0">
              <a:spcBef>
                <a:spcPts val="0"/>
              </a:spcBef>
              <a:spcAft>
                <a:spcPts val="0"/>
              </a:spcAft>
              <a:buNone/>
            </a:pPr>
            <a:endParaRPr sz="1200">
              <a:solidFill>
                <a:srgbClr val="FFFFFF"/>
              </a:solidFill>
              <a:latin typeface="Century"/>
              <a:ea typeface="Century"/>
              <a:cs typeface="Century"/>
              <a:sym typeface="Century"/>
            </a:endParaRPr>
          </a:p>
          <a:p>
            <a:pPr marL="228600" lvl="0" indent="-215900" algn="l" rtl="0">
              <a:lnSpc>
                <a:spcPct val="115000"/>
              </a:lnSpc>
              <a:spcBef>
                <a:spcPts val="0"/>
              </a:spcBef>
              <a:spcAft>
                <a:spcPts val="0"/>
              </a:spcAft>
              <a:buClr>
                <a:srgbClr val="FFFFFF"/>
              </a:buClr>
              <a:buSzPts val="1600"/>
              <a:buFont typeface="Century"/>
              <a:buChar char="●"/>
            </a:pPr>
            <a:r>
              <a:rPr lang="en-US" sz="1600">
                <a:solidFill>
                  <a:srgbClr val="FFFFFF"/>
                </a:solidFill>
                <a:latin typeface="Century"/>
                <a:ea typeface="Century"/>
                <a:cs typeface="Century"/>
                <a:sym typeface="Century"/>
              </a:rPr>
              <a:t>Focused on hydrocarbons to decrease ozone</a:t>
            </a:r>
            <a:endParaRPr sz="1600">
              <a:solidFill>
                <a:srgbClr val="FFFFFF"/>
              </a:solidFill>
              <a:latin typeface="Century"/>
              <a:ea typeface="Century"/>
              <a:cs typeface="Century"/>
              <a:sym typeface="Century"/>
            </a:endParaRPr>
          </a:p>
          <a:p>
            <a:pPr marL="228600" lvl="0" indent="-215900" algn="l" rtl="0">
              <a:lnSpc>
                <a:spcPct val="115000"/>
              </a:lnSpc>
              <a:spcBef>
                <a:spcPts val="0"/>
              </a:spcBef>
              <a:spcAft>
                <a:spcPts val="0"/>
              </a:spcAft>
              <a:buClr>
                <a:srgbClr val="FFFFFF"/>
              </a:buClr>
              <a:buSzPts val="1600"/>
              <a:buFont typeface="Century"/>
              <a:buChar char="●"/>
            </a:pPr>
            <a:r>
              <a:rPr lang="en-US" sz="1600">
                <a:solidFill>
                  <a:srgbClr val="FFFFFF"/>
                </a:solidFill>
                <a:latin typeface="Century"/>
                <a:ea typeface="Century"/>
                <a:cs typeface="Century"/>
                <a:sym typeface="Century"/>
              </a:rPr>
              <a:t>Tightened emission standards for cars, trucks, and gasoline</a:t>
            </a:r>
            <a:endParaRPr sz="1600">
              <a:solidFill>
                <a:srgbClr val="FFFFFF"/>
              </a:solidFill>
              <a:latin typeface="Century"/>
              <a:ea typeface="Century"/>
              <a:cs typeface="Century"/>
              <a:sym typeface="Century"/>
            </a:endParaRPr>
          </a:p>
        </p:txBody>
      </p:sp>
      <p:sp>
        <p:nvSpPr>
          <p:cNvPr id="378" name="Google Shape;378;p43"/>
          <p:cNvSpPr/>
          <p:nvPr/>
        </p:nvSpPr>
        <p:spPr>
          <a:xfrm>
            <a:off x="6216638" y="998225"/>
            <a:ext cx="2716800" cy="2961600"/>
          </a:xfrm>
          <a:prstGeom prst="rect">
            <a:avLst/>
          </a:prstGeom>
          <a:solidFill>
            <a:srgbClr val="76A5A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700">
                <a:solidFill>
                  <a:srgbClr val="FFFFFF"/>
                </a:solidFill>
                <a:latin typeface="Century"/>
                <a:ea typeface="Century"/>
                <a:cs typeface="Century"/>
                <a:sym typeface="Century"/>
              </a:rPr>
              <a:t>Toxic Air Pollutants</a:t>
            </a:r>
            <a:endParaRPr sz="27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228600" lvl="0" indent="-215900" algn="l" rtl="0">
              <a:lnSpc>
                <a:spcPct val="115000"/>
              </a:lnSpc>
              <a:spcBef>
                <a:spcPts val="0"/>
              </a:spcBef>
              <a:spcAft>
                <a:spcPts val="0"/>
              </a:spcAft>
              <a:buClr>
                <a:srgbClr val="FFFFFF"/>
              </a:buClr>
              <a:buSzPts val="1600"/>
              <a:buFont typeface="Century"/>
              <a:buChar char="●"/>
            </a:pPr>
            <a:r>
              <a:rPr lang="en-US" sz="1600">
                <a:solidFill>
                  <a:srgbClr val="FFFFFF"/>
                </a:solidFill>
                <a:latin typeface="Century"/>
                <a:ea typeface="Century"/>
                <a:cs typeface="Century"/>
                <a:sym typeface="Century"/>
              </a:rPr>
              <a:t>Expanded listed HAPS from 7 to 189 compounds</a:t>
            </a: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p:txBody>
      </p:sp>
      <p:sp>
        <p:nvSpPr>
          <p:cNvPr id="379" name="Google Shape;379;p43"/>
          <p:cNvSpPr/>
          <p:nvPr/>
        </p:nvSpPr>
        <p:spPr>
          <a:xfrm>
            <a:off x="346200" y="4640675"/>
            <a:ext cx="11499600" cy="788400"/>
          </a:xfrm>
          <a:prstGeom prst="rect">
            <a:avLst/>
          </a:prstGeom>
          <a:solidFill>
            <a:srgbClr val="0C343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FFFFFF"/>
                </a:solidFill>
                <a:latin typeface="Century"/>
                <a:ea typeface="Century"/>
                <a:cs typeface="Century"/>
                <a:sym typeface="Century"/>
              </a:rPr>
              <a:t>National Permits Program</a:t>
            </a:r>
            <a:endParaRPr sz="2400"/>
          </a:p>
        </p:txBody>
      </p:sp>
      <p:sp>
        <p:nvSpPr>
          <p:cNvPr id="380" name="Google Shape;380;p43"/>
          <p:cNvSpPr/>
          <p:nvPr/>
        </p:nvSpPr>
        <p:spPr>
          <a:xfrm>
            <a:off x="346150" y="5566775"/>
            <a:ext cx="11499600" cy="788400"/>
          </a:xfrm>
          <a:prstGeom prst="rect">
            <a:avLst/>
          </a:prstGeom>
          <a:solidFill>
            <a:srgbClr val="0C343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FFFFFF"/>
                </a:solidFill>
                <a:latin typeface="Century"/>
                <a:ea typeface="Century"/>
                <a:cs typeface="Century"/>
                <a:sym typeface="Century"/>
              </a:rPr>
              <a:t>Improved Enforcement Program</a:t>
            </a:r>
            <a:endParaRPr sz="2400"/>
          </a:p>
        </p:txBody>
      </p:sp>
      <p:pic>
        <p:nvPicPr>
          <p:cNvPr id="381" name="Google Shape;381;p43"/>
          <p:cNvPicPr preferRelativeResize="0"/>
          <p:nvPr/>
        </p:nvPicPr>
        <p:blipFill>
          <a:blip r:embed="rId3">
            <a:alphaModFix/>
          </a:blip>
          <a:stretch>
            <a:fillRect/>
          </a:stretch>
        </p:blipFill>
        <p:spPr>
          <a:xfrm>
            <a:off x="134562" y="3959825"/>
            <a:ext cx="11922775" cy="1005275"/>
          </a:xfrm>
          <a:prstGeom prst="rect">
            <a:avLst/>
          </a:prstGeom>
          <a:noFill/>
          <a:ln>
            <a:noFill/>
          </a:ln>
        </p:spPr>
      </p:pic>
      <p:sp>
        <p:nvSpPr>
          <p:cNvPr id="382" name="Google Shape;382;p43"/>
          <p:cNvSpPr/>
          <p:nvPr/>
        </p:nvSpPr>
        <p:spPr>
          <a:xfrm>
            <a:off x="9174673" y="998225"/>
            <a:ext cx="2716800" cy="2961600"/>
          </a:xfrm>
          <a:prstGeom prst="rect">
            <a:avLst/>
          </a:prstGeom>
          <a:solidFill>
            <a:srgbClr val="A2C4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700">
                <a:solidFill>
                  <a:srgbClr val="FFFFFF"/>
                </a:solidFill>
                <a:latin typeface="Century"/>
                <a:ea typeface="Century"/>
                <a:cs typeface="Century"/>
                <a:sym typeface="Century"/>
              </a:rPr>
              <a:t>Ozone-Depleting Substances</a:t>
            </a:r>
            <a:endParaRPr sz="2700">
              <a:solidFill>
                <a:srgbClr val="FFFFFF"/>
              </a:solidFill>
              <a:latin typeface="Century"/>
              <a:ea typeface="Century"/>
              <a:cs typeface="Century"/>
              <a:sym typeface="Century"/>
            </a:endParaRPr>
          </a:p>
          <a:p>
            <a:pPr marL="0" lvl="0" indent="0" algn="l" rtl="0">
              <a:lnSpc>
                <a:spcPct val="115000"/>
              </a:lnSpc>
              <a:spcBef>
                <a:spcPts val="0"/>
              </a:spcBef>
              <a:spcAft>
                <a:spcPts val="0"/>
              </a:spcAft>
              <a:buNone/>
            </a:pPr>
            <a:endParaRPr sz="1600">
              <a:solidFill>
                <a:srgbClr val="FFFFFF"/>
              </a:solidFill>
              <a:latin typeface="Century"/>
              <a:ea typeface="Century"/>
              <a:cs typeface="Century"/>
              <a:sym typeface="Century"/>
            </a:endParaRPr>
          </a:p>
          <a:p>
            <a:pPr marL="228600" lvl="0" indent="-215900" algn="l" rtl="0">
              <a:lnSpc>
                <a:spcPct val="115000"/>
              </a:lnSpc>
              <a:spcBef>
                <a:spcPts val="0"/>
              </a:spcBef>
              <a:spcAft>
                <a:spcPts val="0"/>
              </a:spcAft>
              <a:buClr>
                <a:srgbClr val="FFFFFF"/>
              </a:buClr>
              <a:buSzPts val="1600"/>
              <a:buFont typeface="Century"/>
              <a:buChar char="●"/>
            </a:pPr>
            <a:r>
              <a:rPr lang="en-US" sz="1600">
                <a:solidFill>
                  <a:srgbClr val="FFFFFF"/>
                </a:solidFill>
                <a:latin typeface="Century"/>
                <a:ea typeface="Century"/>
                <a:cs typeface="Century"/>
                <a:sym typeface="Century"/>
              </a:rPr>
              <a:t>Required complete phase-out of CFCs by the Montreal Protocol deadline and established more stringent interim reductions</a:t>
            </a:r>
            <a:endParaRPr sz="2700">
              <a:solidFill>
                <a:srgbClr val="FFFFFF"/>
              </a:solidFill>
              <a:latin typeface="Century"/>
              <a:ea typeface="Century"/>
              <a:cs typeface="Century"/>
              <a:sym typeface="Centur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4"/>
          <p:cNvSpPr txBox="1">
            <a:spLocks noGrp="1"/>
          </p:cNvSpPr>
          <p:nvPr>
            <p:ph type="title"/>
          </p:nvPr>
        </p:nvSpPr>
        <p:spPr>
          <a:xfrm>
            <a:off x="0" y="1"/>
            <a:ext cx="12192000" cy="1113600"/>
          </a:xfrm>
          <a:prstGeom prst="rect">
            <a:avLst/>
          </a:prstGeom>
        </p:spPr>
        <p:txBody>
          <a:bodyPr spcFirstLastPara="1" wrap="square" lIns="182875" tIns="182875" rIns="182875" bIns="182875" anchor="t" anchorCtr="0">
            <a:noAutofit/>
          </a:bodyPr>
          <a:lstStyle/>
          <a:p>
            <a:pPr marL="0" lvl="0" indent="0" algn="l" rtl="0">
              <a:spcBef>
                <a:spcPts val="0"/>
              </a:spcBef>
              <a:spcAft>
                <a:spcPts val="0"/>
              </a:spcAft>
              <a:buNone/>
            </a:pPr>
            <a:r>
              <a:rPr lang="en-US"/>
              <a:t>The Legacy of the Clean Air Act</a:t>
            </a:r>
            <a:endParaRPr/>
          </a:p>
        </p:txBody>
      </p:sp>
      <p:sp>
        <p:nvSpPr>
          <p:cNvPr id="389" name="Google Shape;389;p44"/>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19</a:t>
            </a:fld>
            <a:endParaRPr/>
          </a:p>
        </p:txBody>
      </p:sp>
      <p:pic>
        <p:nvPicPr>
          <p:cNvPr id="390" name="Google Shape;390;p44"/>
          <p:cNvPicPr preferRelativeResize="0"/>
          <p:nvPr/>
        </p:nvPicPr>
        <p:blipFill>
          <a:blip r:embed="rId3">
            <a:alphaModFix/>
          </a:blip>
          <a:stretch>
            <a:fillRect/>
          </a:stretch>
        </p:blipFill>
        <p:spPr>
          <a:xfrm>
            <a:off x="1065662" y="976799"/>
            <a:ext cx="10060675" cy="56591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title"/>
          </p:nvPr>
        </p:nvSpPr>
        <p:spPr>
          <a:xfrm>
            <a:off x="0" y="1"/>
            <a:ext cx="12192000" cy="1113576"/>
          </a:xfrm>
          <a:prstGeom prst="rect">
            <a:avLst/>
          </a:prstGeom>
          <a:noFill/>
          <a:ln>
            <a:noFill/>
          </a:ln>
        </p:spPr>
        <p:txBody>
          <a:bodyPr spcFirstLastPara="1" wrap="square" lIns="182875" tIns="182875" rIns="182875" bIns="182875" anchor="t" anchorCtr="0">
            <a:noAutofit/>
          </a:bodyPr>
          <a:lstStyle/>
          <a:p>
            <a:pPr marL="11113" lvl="0" indent="0" algn="l" rtl="0">
              <a:lnSpc>
                <a:spcPct val="90000"/>
              </a:lnSpc>
              <a:spcBef>
                <a:spcPts val="0"/>
              </a:spcBef>
              <a:spcAft>
                <a:spcPts val="0"/>
              </a:spcAft>
              <a:buClr>
                <a:schemeClr val="dk1"/>
              </a:buClr>
              <a:buSzPts val="3000"/>
              <a:buFont typeface="Century Gothic"/>
              <a:buNone/>
            </a:pPr>
            <a:r>
              <a:rPr lang="en-US"/>
              <a:t>Air Pollution in the Mid-20th Century</a:t>
            </a:r>
            <a:endParaRPr/>
          </a:p>
        </p:txBody>
      </p:sp>
      <p:grpSp>
        <p:nvGrpSpPr>
          <p:cNvPr id="182" name="Google Shape;182;p27"/>
          <p:cNvGrpSpPr/>
          <p:nvPr/>
        </p:nvGrpSpPr>
        <p:grpSpPr>
          <a:xfrm>
            <a:off x="1963959" y="800252"/>
            <a:ext cx="8264081" cy="2605007"/>
            <a:chOff x="147046" y="2331672"/>
            <a:chExt cx="11777228" cy="3712423"/>
          </a:xfrm>
        </p:grpSpPr>
        <p:pic>
          <p:nvPicPr>
            <p:cNvPr id="183" name="Google Shape;183;p27"/>
            <p:cNvPicPr preferRelativeResize="0"/>
            <p:nvPr/>
          </p:nvPicPr>
          <p:blipFill rotWithShape="1">
            <a:blip r:embed="rId3">
              <a:alphaModFix/>
            </a:blip>
            <a:srcRect/>
            <a:stretch/>
          </p:blipFill>
          <p:spPr>
            <a:xfrm>
              <a:off x="147046" y="2331672"/>
              <a:ext cx="6187373" cy="3712423"/>
            </a:xfrm>
            <a:prstGeom prst="rect">
              <a:avLst/>
            </a:prstGeom>
            <a:noFill/>
            <a:ln>
              <a:noFill/>
            </a:ln>
          </p:spPr>
        </p:pic>
        <p:pic>
          <p:nvPicPr>
            <p:cNvPr id="184" name="Google Shape;184;p27"/>
            <p:cNvPicPr preferRelativeResize="0"/>
            <p:nvPr/>
          </p:nvPicPr>
          <p:blipFill rotWithShape="1">
            <a:blip r:embed="rId4">
              <a:alphaModFix/>
            </a:blip>
            <a:srcRect/>
            <a:stretch/>
          </p:blipFill>
          <p:spPr>
            <a:xfrm>
              <a:off x="6521219" y="2331673"/>
              <a:ext cx="5403055" cy="3712422"/>
            </a:xfrm>
            <a:prstGeom prst="rect">
              <a:avLst/>
            </a:prstGeom>
            <a:noFill/>
            <a:ln>
              <a:noFill/>
            </a:ln>
          </p:spPr>
        </p:pic>
      </p:grpSp>
      <p:sp>
        <p:nvSpPr>
          <p:cNvPr id="185" name="Google Shape;185;p27"/>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a:t>
            </a:fld>
            <a:endParaRPr/>
          </a:p>
        </p:txBody>
      </p:sp>
      <p:grpSp>
        <p:nvGrpSpPr>
          <p:cNvPr id="186" name="Google Shape;186;p27"/>
          <p:cNvGrpSpPr/>
          <p:nvPr/>
        </p:nvGrpSpPr>
        <p:grpSpPr>
          <a:xfrm>
            <a:off x="3920875" y="3542303"/>
            <a:ext cx="4745510" cy="3163667"/>
            <a:chOff x="1880761" y="872576"/>
            <a:chExt cx="8430467" cy="5620300"/>
          </a:xfrm>
        </p:grpSpPr>
        <p:pic>
          <p:nvPicPr>
            <p:cNvPr id="187" name="Google Shape;187;p27"/>
            <p:cNvPicPr preferRelativeResize="0"/>
            <p:nvPr/>
          </p:nvPicPr>
          <p:blipFill rotWithShape="1">
            <a:blip r:embed="rId5">
              <a:alphaModFix/>
            </a:blip>
            <a:srcRect/>
            <a:stretch/>
          </p:blipFill>
          <p:spPr>
            <a:xfrm>
              <a:off x="1880778" y="872576"/>
              <a:ext cx="8430450" cy="5620300"/>
            </a:xfrm>
            <a:prstGeom prst="rect">
              <a:avLst/>
            </a:prstGeom>
            <a:noFill/>
            <a:ln>
              <a:noFill/>
            </a:ln>
          </p:spPr>
        </p:pic>
        <p:sp>
          <p:nvSpPr>
            <p:cNvPr id="188" name="Google Shape;188;p27"/>
            <p:cNvSpPr txBox="1"/>
            <p:nvPr/>
          </p:nvSpPr>
          <p:spPr>
            <a:xfrm>
              <a:off x="1880761" y="5247639"/>
              <a:ext cx="5764800" cy="124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lt1"/>
                  </a:solidFill>
                  <a:latin typeface="Century"/>
                  <a:ea typeface="Century"/>
                  <a:cs typeface="Century"/>
                  <a:sym typeface="Century"/>
                </a:rPr>
                <a:t>LA Civic Center, 1948</a:t>
              </a:r>
              <a:endParaRPr/>
            </a:p>
            <a:p>
              <a:pPr marL="0" marR="0" lvl="0" indent="0" algn="l" rtl="0">
                <a:spcBef>
                  <a:spcPts val="0"/>
                </a:spcBef>
                <a:spcAft>
                  <a:spcPts val="0"/>
                </a:spcAft>
                <a:buNone/>
              </a:pPr>
              <a:r>
                <a:rPr lang="en-US" sz="1800">
                  <a:solidFill>
                    <a:schemeClr val="lt1"/>
                  </a:solidFill>
                  <a:latin typeface="Century"/>
                  <a:ea typeface="Century"/>
                  <a:cs typeface="Century"/>
                  <a:sym typeface="Century"/>
                </a:rPr>
                <a:t>(Source: Cal Tech)</a:t>
              </a:r>
              <a:endParaRPr/>
            </a:p>
          </p:txBody>
        </p:sp>
      </p:grpSp>
      <p:sp>
        <p:nvSpPr>
          <p:cNvPr id="189" name="Google Shape;189;p27"/>
          <p:cNvSpPr txBox="1"/>
          <p:nvPr/>
        </p:nvSpPr>
        <p:spPr>
          <a:xfrm>
            <a:off x="1963950" y="2704451"/>
            <a:ext cx="3245100" cy="70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a:ea typeface="Century"/>
                <a:cs typeface="Century"/>
                <a:sym typeface="Century"/>
              </a:rPr>
              <a:t>London</a:t>
            </a:r>
            <a:r>
              <a:rPr lang="en-US" sz="1800" b="0" i="0" u="none" strike="noStrike" cap="none">
                <a:solidFill>
                  <a:schemeClr val="lt1"/>
                </a:solidFill>
                <a:latin typeface="Century"/>
                <a:ea typeface="Century"/>
                <a:cs typeface="Century"/>
                <a:sym typeface="Century"/>
              </a:rPr>
              <a:t>, </a:t>
            </a:r>
            <a:r>
              <a:rPr lang="en-US" sz="1800">
                <a:solidFill>
                  <a:schemeClr val="lt1"/>
                </a:solidFill>
                <a:latin typeface="Century"/>
                <a:ea typeface="Century"/>
                <a:cs typeface="Century"/>
                <a:sym typeface="Century"/>
              </a:rPr>
              <a:t>December 1952</a:t>
            </a:r>
            <a:endParaRPr/>
          </a:p>
          <a:p>
            <a:pPr marL="0" marR="0" lvl="0" indent="0" algn="l" rtl="0">
              <a:spcBef>
                <a:spcPts val="0"/>
              </a:spcBef>
              <a:spcAft>
                <a:spcPts val="0"/>
              </a:spcAft>
              <a:buNone/>
            </a:pPr>
            <a:r>
              <a:rPr lang="en-US" sz="1800">
                <a:solidFill>
                  <a:schemeClr val="lt1"/>
                </a:solidFill>
                <a:latin typeface="Century"/>
                <a:ea typeface="Century"/>
                <a:cs typeface="Century"/>
                <a:sym typeface="Century"/>
              </a:rPr>
              <a:t>(Source: The Guardian)</a:t>
            </a:r>
            <a:endParaRPr/>
          </a:p>
        </p:txBody>
      </p:sp>
      <p:sp>
        <p:nvSpPr>
          <p:cNvPr id="190" name="Google Shape;190;p27"/>
          <p:cNvSpPr txBox="1"/>
          <p:nvPr/>
        </p:nvSpPr>
        <p:spPr>
          <a:xfrm>
            <a:off x="6445150" y="2704451"/>
            <a:ext cx="3245100" cy="70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a:ea typeface="Century"/>
                <a:cs typeface="Century"/>
                <a:sym typeface="Century"/>
              </a:rPr>
              <a:t>London</a:t>
            </a:r>
            <a:r>
              <a:rPr lang="en-US" sz="1800" b="0" i="0" u="none" strike="noStrike" cap="none">
                <a:solidFill>
                  <a:schemeClr val="lt1"/>
                </a:solidFill>
                <a:latin typeface="Century"/>
                <a:ea typeface="Century"/>
                <a:cs typeface="Century"/>
                <a:sym typeface="Century"/>
              </a:rPr>
              <a:t>, </a:t>
            </a:r>
            <a:r>
              <a:rPr lang="en-US" sz="1800">
                <a:solidFill>
                  <a:schemeClr val="lt1"/>
                </a:solidFill>
                <a:latin typeface="Century"/>
                <a:ea typeface="Century"/>
                <a:cs typeface="Century"/>
                <a:sym typeface="Century"/>
              </a:rPr>
              <a:t>December 1952</a:t>
            </a:r>
            <a:endParaRPr/>
          </a:p>
          <a:p>
            <a:pPr marL="0" marR="0" lvl="0" indent="0" algn="l" rtl="0">
              <a:spcBef>
                <a:spcPts val="0"/>
              </a:spcBef>
              <a:spcAft>
                <a:spcPts val="0"/>
              </a:spcAft>
              <a:buNone/>
            </a:pPr>
            <a:r>
              <a:rPr lang="en-US" sz="1800">
                <a:solidFill>
                  <a:schemeClr val="lt1"/>
                </a:solidFill>
                <a:latin typeface="Century"/>
                <a:ea typeface="Century"/>
                <a:cs typeface="Century"/>
                <a:sym typeface="Century"/>
              </a:rPr>
              <a:t>(Source: The Guardian)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5"/>
          <p:cNvPicPr preferRelativeResize="0"/>
          <p:nvPr/>
        </p:nvPicPr>
        <p:blipFill rotWithShape="1">
          <a:blip r:embed="rId3">
            <a:alphaModFix/>
          </a:blip>
          <a:srcRect l="4187" t="13755"/>
          <a:stretch/>
        </p:blipFill>
        <p:spPr>
          <a:xfrm>
            <a:off x="2087950" y="806175"/>
            <a:ext cx="8382199" cy="5915401"/>
          </a:xfrm>
          <a:prstGeom prst="rect">
            <a:avLst/>
          </a:prstGeom>
          <a:noFill/>
          <a:ln>
            <a:noFill/>
          </a:ln>
        </p:spPr>
      </p:pic>
      <p:pic>
        <p:nvPicPr>
          <p:cNvPr id="397" name="Google Shape;397;p45"/>
          <p:cNvPicPr preferRelativeResize="0"/>
          <p:nvPr/>
        </p:nvPicPr>
        <p:blipFill>
          <a:blip r:embed="rId4">
            <a:alphaModFix/>
          </a:blip>
          <a:stretch>
            <a:fillRect/>
          </a:stretch>
        </p:blipFill>
        <p:spPr>
          <a:xfrm>
            <a:off x="2087950" y="638163"/>
            <a:ext cx="8016100" cy="6251425"/>
          </a:xfrm>
          <a:prstGeom prst="rect">
            <a:avLst/>
          </a:prstGeom>
          <a:noFill/>
          <a:ln>
            <a:noFill/>
          </a:ln>
        </p:spPr>
      </p:pic>
      <p:sp>
        <p:nvSpPr>
          <p:cNvPr id="398" name="Google Shape;398;p45"/>
          <p:cNvSpPr txBox="1">
            <a:spLocks noGrp="1"/>
          </p:cNvSpPr>
          <p:nvPr>
            <p:ph type="title"/>
          </p:nvPr>
        </p:nvSpPr>
        <p:spPr>
          <a:xfrm>
            <a:off x="0" y="1"/>
            <a:ext cx="12192000" cy="1113600"/>
          </a:xfrm>
          <a:prstGeom prst="rect">
            <a:avLst/>
          </a:prstGeom>
        </p:spPr>
        <p:txBody>
          <a:bodyPr spcFirstLastPara="1" wrap="square" lIns="182875" tIns="182875" rIns="182875" bIns="182875" anchor="t" anchorCtr="0">
            <a:noAutofit/>
          </a:bodyPr>
          <a:lstStyle/>
          <a:p>
            <a:pPr marL="0" lvl="0" indent="0" algn="l" rtl="0">
              <a:spcBef>
                <a:spcPts val="0"/>
              </a:spcBef>
              <a:spcAft>
                <a:spcPts val="0"/>
              </a:spcAft>
              <a:buNone/>
            </a:pPr>
            <a:r>
              <a:rPr lang="en-US"/>
              <a:t>Ground-Level Ozone Remains a Challenge</a:t>
            </a:r>
            <a:endParaRPr/>
          </a:p>
        </p:txBody>
      </p:sp>
      <p:sp>
        <p:nvSpPr>
          <p:cNvPr id="399" name="Google Shape;399;p45"/>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6"/>
          <p:cNvSpPr txBox="1">
            <a:spLocks noGrp="1"/>
          </p:cNvSpPr>
          <p:nvPr>
            <p:ph type="title"/>
          </p:nvPr>
        </p:nvSpPr>
        <p:spPr>
          <a:xfrm>
            <a:off x="0" y="1"/>
            <a:ext cx="12192000" cy="1113600"/>
          </a:xfrm>
          <a:prstGeom prst="rect">
            <a:avLst/>
          </a:prstGeom>
        </p:spPr>
        <p:txBody>
          <a:bodyPr spcFirstLastPara="1" wrap="square" lIns="182875" tIns="182875" rIns="182875" bIns="182875" anchor="t" anchorCtr="0">
            <a:noAutofit/>
          </a:bodyPr>
          <a:lstStyle/>
          <a:p>
            <a:pPr marL="0" lvl="0" indent="0" algn="l" rtl="0">
              <a:spcBef>
                <a:spcPts val="0"/>
              </a:spcBef>
              <a:spcAft>
                <a:spcPts val="0"/>
              </a:spcAft>
              <a:buNone/>
            </a:pPr>
            <a:r>
              <a:rPr lang="en-US"/>
              <a:t>Understanding Ground-Level Ozone Formation</a:t>
            </a:r>
            <a:endParaRPr/>
          </a:p>
        </p:txBody>
      </p:sp>
      <p:sp>
        <p:nvSpPr>
          <p:cNvPr id="406" name="Google Shape;406;p46"/>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21</a:t>
            </a:fld>
            <a:endParaRPr/>
          </a:p>
        </p:txBody>
      </p:sp>
      <p:grpSp>
        <p:nvGrpSpPr>
          <p:cNvPr id="407" name="Google Shape;407;p46"/>
          <p:cNvGrpSpPr/>
          <p:nvPr/>
        </p:nvGrpSpPr>
        <p:grpSpPr>
          <a:xfrm>
            <a:off x="1880768" y="872576"/>
            <a:ext cx="8430460" cy="5620300"/>
            <a:chOff x="1880768" y="872576"/>
            <a:chExt cx="8430460" cy="5620300"/>
          </a:xfrm>
        </p:grpSpPr>
        <p:pic>
          <p:nvPicPr>
            <p:cNvPr id="408" name="Google Shape;408;p46"/>
            <p:cNvPicPr preferRelativeResize="0"/>
            <p:nvPr/>
          </p:nvPicPr>
          <p:blipFill rotWithShape="1">
            <a:blip r:embed="rId3">
              <a:alphaModFix/>
            </a:blip>
            <a:srcRect/>
            <a:stretch/>
          </p:blipFill>
          <p:spPr>
            <a:xfrm>
              <a:off x="1880778" y="872576"/>
              <a:ext cx="8430450" cy="5620300"/>
            </a:xfrm>
            <a:prstGeom prst="rect">
              <a:avLst/>
            </a:prstGeom>
            <a:noFill/>
            <a:ln>
              <a:noFill/>
            </a:ln>
          </p:spPr>
        </p:pic>
        <p:sp>
          <p:nvSpPr>
            <p:cNvPr id="409" name="Google Shape;409;p46"/>
            <p:cNvSpPr txBox="1"/>
            <p:nvPr/>
          </p:nvSpPr>
          <p:spPr>
            <a:xfrm>
              <a:off x="1880768" y="5846540"/>
              <a:ext cx="57648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lt1"/>
                  </a:solidFill>
                  <a:latin typeface="Century"/>
                  <a:ea typeface="Century"/>
                  <a:cs typeface="Century"/>
                  <a:sym typeface="Century"/>
                </a:rPr>
                <a:t>LA Civic Center, 1948</a:t>
              </a:r>
              <a:endParaRPr/>
            </a:p>
            <a:p>
              <a:pPr marL="0" marR="0" lvl="0" indent="0" algn="l" rtl="0">
                <a:spcBef>
                  <a:spcPts val="0"/>
                </a:spcBef>
                <a:spcAft>
                  <a:spcPts val="0"/>
                </a:spcAft>
                <a:buNone/>
              </a:pPr>
              <a:r>
                <a:rPr lang="en-US" sz="1800">
                  <a:solidFill>
                    <a:schemeClr val="lt1"/>
                  </a:solidFill>
                  <a:latin typeface="Century"/>
                  <a:ea typeface="Century"/>
                  <a:cs typeface="Century"/>
                  <a:sym typeface="Century"/>
                </a:rPr>
                <a:t>(Source: Cal Tech)</a:t>
              </a:r>
              <a:endParaRPr/>
            </a:p>
          </p:txBody>
        </p:sp>
      </p:grpSp>
      <p:sp>
        <p:nvSpPr>
          <p:cNvPr id="410" name="Google Shape;410;p46"/>
          <p:cNvSpPr txBox="1"/>
          <p:nvPr/>
        </p:nvSpPr>
        <p:spPr>
          <a:xfrm>
            <a:off x="1880700" y="2022900"/>
            <a:ext cx="8430600" cy="2812200"/>
          </a:xfrm>
          <a:prstGeom prst="rect">
            <a:avLst/>
          </a:prstGeom>
          <a:solidFill>
            <a:srgbClr val="CACACA">
              <a:alpha val="41540"/>
            </a:srgbClr>
          </a:solidFill>
          <a:ln>
            <a:noFill/>
          </a:ln>
        </p:spPr>
        <p:txBody>
          <a:bodyPr spcFirstLastPara="1" wrap="square" lIns="91425" tIns="91425" rIns="91425" bIns="91425" anchor="ctr" anchorCtr="0">
            <a:noAutofit/>
          </a:bodyPr>
          <a:lstStyle/>
          <a:p>
            <a:pPr marL="457200" marR="480230" lvl="0" indent="0" algn="just" rtl="0">
              <a:spcBef>
                <a:spcPts val="0"/>
              </a:spcBef>
              <a:spcAft>
                <a:spcPts val="0"/>
              </a:spcAft>
              <a:buNone/>
            </a:pPr>
            <a:r>
              <a:rPr lang="en-US" sz="2000" b="1">
                <a:latin typeface="Century"/>
                <a:ea typeface="Century"/>
                <a:cs typeface="Century"/>
                <a:sym typeface="Century"/>
              </a:rPr>
              <a:t>EPA Sets National Air Quality Standards</a:t>
            </a:r>
            <a:endParaRPr sz="2000" b="1">
              <a:latin typeface="Century"/>
              <a:ea typeface="Century"/>
              <a:cs typeface="Century"/>
              <a:sym typeface="Century"/>
            </a:endParaRPr>
          </a:p>
          <a:p>
            <a:pPr marL="457200" marR="480230" lvl="0" indent="0" algn="just" rtl="0">
              <a:spcBef>
                <a:spcPts val="0"/>
              </a:spcBef>
              <a:spcAft>
                <a:spcPts val="0"/>
              </a:spcAft>
              <a:buNone/>
            </a:pPr>
            <a:r>
              <a:rPr lang="en-US" sz="2000" i="1">
                <a:latin typeface="Century"/>
                <a:ea typeface="Century"/>
                <a:cs typeface="Century"/>
                <a:sym typeface="Century"/>
              </a:rPr>
              <a:t>[EPA Press Release - April 30, 1971]</a:t>
            </a:r>
            <a:endParaRPr sz="2000" i="1">
              <a:latin typeface="Century"/>
              <a:ea typeface="Century"/>
              <a:cs typeface="Century"/>
              <a:sym typeface="Century"/>
            </a:endParaRPr>
          </a:p>
          <a:p>
            <a:pPr marL="457200" marR="480230" lvl="0" indent="0" algn="just" rtl="0">
              <a:spcBef>
                <a:spcPts val="0"/>
              </a:spcBef>
              <a:spcAft>
                <a:spcPts val="0"/>
              </a:spcAft>
              <a:buNone/>
            </a:pPr>
            <a:r>
              <a:rPr lang="en-US" sz="2000">
                <a:latin typeface="Century"/>
                <a:ea typeface="Century"/>
                <a:cs typeface="Century"/>
                <a:sym typeface="Century"/>
              </a:rPr>
              <a:t>“... the relationship between levels of hydrocarbons and nitrogen oxides in the air and the production of photochemical oxidants is so complex and at this juncture so little understood, that it is difficult to predict whether or not the Nation will meet the standards for these pollutants in the time allowed by the law.”</a:t>
            </a:r>
            <a:endParaRPr sz="2000">
              <a:latin typeface="Century"/>
              <a:ea typeface="Century"/>
              <a:cs typeface="Century"/>
              <a:sym typeface="Centur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7"/>
          <p:cNvSpPr txBox="1">
            <a:spLocks noGrp="1"/>
          </p:cNvSpPr>
          <p:nvPr>
            <p:ph type="title"/>
          </p:nvPr>
        </p:nvSpPr>
        <p:spPr>
          <a:xfrm>
            <a:off x="0" y="1"/>
            <a:ext cx="12192000" cy="1113600"/>
          </a:xfrm>
          <a:prstGeom prst="rect">
            <a:avLst/>
          </a:prstGeom>
        </p:spPr>
        <p:txBody>
          <a:bodyPr spcFirstLastPara="1" wrap="square" lIns="182875" tIns="182875" rIns="182875" bIns="182875" anchor="t" anchorCtr="0">
            <a:noAutofit/>
          </a:bodyPr>
          <a:lstStyle/>
          <a:p>
            <a:pPr marL="0" lvl="0" indent="0" algn="l" rtl="0">
              <a:spcBef>
                <a:spcPts val="0"/>
              </a:spcBef>
              <a:spcAft>
                <a:spcPts val="0"/>
              </a:spcAft>
              <a:buNone/>
            </a:pPr>
            <a:r>
              <a:rPr lang="en-US"/>
              <a:t>Understanding Ground-Level Ozone Formation</a:t>
            </a:r>
            <a:endParaRPr/>
          </a:p>
          <a:p>
            <a:pPr marL="0" lvl="0" indent="0" algn="l" rtl="0">
              <a:spcBef>
                <a:spcPts val="0"/>
              </a:spcBef>
              <a:spcAft>
                <a:spcPts val="0"/>
              </a:spcAft>
              <a:buNone/>
            </a:pPr>
            <a:endParaRPr/>
          </a:p>
        </p:txBody>
      </p:sp>
      <p:sp>
        <p:nvSpPr>
          <p:cNvPr id="417" name="Google Shape;417;p47"/>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22</a:t>
            </a:fld>
            <a:endParaRPr/>
          </a:p>
        </p:txBody>
      </p:sp>
      <p:pic>
        <p:nvPicPr>
          <p:cNvPr id="418" name="Google Shape;418;p47"/>
          <p:cNvPicPr preferRelativeResize="0"/>
          <p:nvPr/>
        </p:nvPicPr>
        <p:blipFill>
          <a:blip r:embed="rId3">
            <a:alphaModFix/>
          </a:blip>
          <a:stretch>
            <a:fillRect/>
          </a:stretch>
        </p:blipFill>
        <p:spPr>
          <a:xfrm>
            <a:off x="1795463" y="2875713"/>
            <a:ext cx="8601075" cy="3057525"/>
          </a:xfrm>
          <a:prstGeom prst="rect">
            <a:avLst/>
          </a:prstGeom>
          <a:noFill/>
          <a:ln>
            <a:noFill/>
          </a:ln>
        </p:spPr>
      </p:pic>
      <p:pic>
        <p:nvPicPr>
          <p:cNvPr id="419" name="Google Shape;419;p47"/>
          <p:cNvPicPr preferRelativeResize="0"/>
          <p:nvPr/>
        </p:nvPicPr>
        <p:blipFill>
          <a:blip r:embed="rId4">
            <a:alphaModFix/>
          </a:blip>
          <a:stretch>
            <a:fillRect/>
          </a:stretch>
        </p:blipFill>
        <p:spPr>
          <a:xfrm>
            <a:off x="8773100" y="3196419"/>
            <a:ext cx="1546675" cy="465156"/>
          </a:xfrm>
          <a:prstGeom prst="rect">
            <a:avLst/>
          </a:prstGeom>
          <a:noFill/>
          <a:ln>
            <a:noFill/>
          </a:ln>
        </p:spPr>
      </p:pic>
      <p:pic>
        <p:nvPicPr>
          <p:cNvPr id="420" name="Google Shape;420;p47"/>
          <p:cNvPicPr preferRelativeResize="0"/>
          <p:nvPr/>
        </p:nvPicPr>
        <p:blipFill rotWithShape="1">
          <a:blip r:embed="rId5">
            <a:alphaModFix/>
          </a:blip>
          <a:srcRect b="42489"/>
          <a:stretch/>
        </p:blipFill>
        <p:spPr>
          <a:xfrm>
            <a:off x="8773100" y="3569025"/>
            <a:ext cx="1546675" cy="640449"/>
          </a:xfrm>
          <a:prstGeom prst="rect">
            <a:avLst/>
          </a:prstGeom>
          <a:noFill/>
          <a:ln>
            <a:noFill/>
          </a:ln>
        </p:spPr>
      </p:pic>
      <p:pic>
        <p:nvPicPr>
          <p:cNvPr id="421" name="Google Shape;421;p47"/>
          <p:cNvPicPr preferRelativeResize="0"/>
          <p:nvPr/>
        </p:nvPicPr>
        <p:blipFill>
          <a:blip r:embed="rId6">
            <a:alphaModFix/>
          </a:blip>
          <a:stretch>
            <a:fillRect/>
          </a:stretch>
        </p:blipFill>
        <p:spPr>
          <a:xfrm>
            <a:off x="1991025" y="4107125"/>
            <a:ext cx="1122824" cy="575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8"/>
          <p:cNvSpPr txBox="1">
            <a:spLocks noGrp="1"/>
          </p:cNvSpPr>
          <p:nvPr>
            <p:ph type="title"/>
          </p:nvPr>
        </p:nvSpPr>
        <p:spPr>
          <a:xfrm>
            <a:off x="0" y="1"/>
            <a:ext cx="12192000" cy="1113600"/>
          </a:xfrm>
          <a:prstGeom prst="rect">
            <a:avLst/>
          </a:prstGeom>
        </p:spPr>
        <p:txBody>
          <a:bodyPr spcFirstLastPara="1" wrap="square" lIns="182875" tIns="182875" rIns="182875" bIns="182875" anchor="t" anchorCtr="0">
            <a:noAutofit/>
          </a:bodyPr>
          <a:lstStyle/>
          <a:p>
            <a:pPr marL="0" lvl="0" indent="0" algn="l" rtl="0">
              <a:spcBef>
                <a:spcPts val="0"/>
              </a:spcBef>
              <a:spcAft>
                <a:spcPts val="0"/>
              </a:spcAft>
              <a:buNone/>
            </a:pPr>
            <a:r>
              <a:rPr lang="en-US"/>
              <a:t>Understanding Ground-Level Ozone Formation</a:t>
            </a:r>
            <a:endParaRPr/>
          </a:p>
          <a:p>
            <a:pPr marL="0" lvl="0" indent="0" algn="l" rtl="0">
              <a:spcBef>
                <a:spcPts val="0"/>
              </a:spcBef>
              <a:spcAft>
                <a:spcPts val="0"/>
              </a:spcAft>
              <a:buNone/>
            </a:pPr>
            <a:endParaRPr/>
          </a:p>
        </p:txBody>
      </p:sp>
      <p:sp>
        <p:nvSpPr>
          <p:cNvPr id="428" name="Google Shape;428;p48"/>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23</a:t>
            </a:fld>
            <a:endParaRPr/>
          </a:p>
        </p:txBody>
      </p:sp>
      <p:pic>
        <p:nvPicPr>
          <p:cNvPr id="429" name="Google Shape;429;p48"/>
          <p:cNvPicPr preferRelativeResize="0"/>
          <p:nvPr/>
        </p:nvPicPr>
        <p:blipFill>
          <a:blip r:embed="rId3">
            <a:alphaModFix/>
          </a:blip>
          <a:stretch>
            <a:fillRect/>
          </a:stretch>
        </p:blipFill>
        <p:spPr>
          <a:xfrm>
            <a:off x="1795463" y="1189789"/>
            <a:ext cx="8601075" cy="4743450"/>
          </a:xfrm>
          <a:prstGeom prst="rect">
            <a:avLst/>
          </a:prstGeom>
          <a:noFill/>
          <a:ln>
            <a:noFill/>
          </a:ln>
        </p:spPr>
      </p:pic>
      <p:grpSp>
        <p:nvGrpSpPr>
          <p:cNvPr id="430" name="Google Shape;430;p48"/>
          <p:cNvGrpSpPr/>
          <p:nvPr/>
        </p:nvGrpSpPr>
        <p:grpSpPr>
          <a:xfrm>
            <a:off x="1991025" y="1829524"/>
            <a:ext cx="1174024" cy="2853101"/>
            <a:chOff x="1991025" y="1829524"/>
            <a:chExt cx="1174024" cy="2853101"/>
          </a:xfrm>
        </p:grpSpPr>
        <p:pic>
          <p:nvPicPr>
            <p:cNvPr id="431" name="Google Shape;431;p48"/>
            <p:cNvPicPr preferRelativeResize="0"/>
            <p:nvPr/>
          </p:nvPicPr>
          <p:blipFill>
            <a:blip r:embed="rId4">
              <a:alphaModFix/>
            </a:blip>
            <a:stretch>
              <a:fillRect/>
            </a:stretch>
          </p:blipFill>
          <p:spPr>
            <a:xfrm>
              <a:off x="2428725" y="1829524"/>
              <a:ext cx="736324" cy="641225"/>
            </a:xfrm>
            <a:prstGeom prst="rect">
              <a:avLst/>
            </a:prstGeom>
            <a:noFill/>
            <a:ln>
              <a:noFill/>
            </a:ln>
          </p:spPr>
        </p:pic>
        <p:pic>
          <p:nvPicPr>
            <p:cNvPr id="432" name="Google Shape;432;p48"/>
            <p:cNvPicPr preferRelativeResize="0"/>
            <p:nvPr/>
          </p:nvPicPr>
          <p:blipFill>
            <a:blip r:embed="rId5">
              <a:alphaModFix/>
            </a:blip>
            <a:stretch>
              <a:fillRect/>
            </a:stretch>
          </p:blipFill>
          <p:spPr>
            <a:xfrm>
              <a:off x="1991025" y="4107125"/>
              <a:ext cx="1122824" cy="575500"/>
            </a:xfrm>
            <a:prstGeom prst="rect">
              <a:avLst/>
            </a:prstGeom>
            <a:noFill/>
            <a:ln>
              <a:noFill/>
            </a:ln>
          </p:spPr>
        </p:pic>
      </p:grpSp>
      <p:pic>
        <p:nvPicPr>
          <p:cNvPr id="433" name="Google Shape;433;p48"/>
          <p:cNvPicPr preferRelativeResize="0"/>
          <p:nvPr/>
        </p:nvPicPr>
        <p:blipFill rotWithShape="1">
          <a:blip r:embed="rId6">
            <a:alphaModFix/>
          </a:blip>
          <a:srcRect b="42489"/>
          <a:stretch/>
        </p:blipFill>
        <p:spPr>
          <a:xfrm>
            <a:off x="8773100" y="3569025"/>
            <a:ext cx="1546675" cy="640449"/>
          </a:xfrm>
          <a:prstGeom prst="rect">
            <a:avLst/>
          </a:prstGeom>
          <a:noFill/>
          <a:ln>
            <a:noFill/>
          </a:ln>
        </p:spPr>
      </p:pic>
      <p:pic>
        <p:nvPicPr>
          <p:cNvPr id="434" name="Google Shape;434;p48"/>
          <p:cNvPicPr preferRelativeResize="0"/>
          <p:nvPr/>
        </p:nvPicPr>
        <p:blipFill>
          <a:blip r:embed="rId7">
            <a:alphaModFix/>
          </a:blip>
          <a:stretch>
            <a:fillRect/>
          </a:stretch>
        </p:blipFill>
        <p:spPr>
          <a:xfrm>
            <a:off x="8773100" y="3196419"/>
            <a:ext cx="1546675" cy="46515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49"/>
          <p:cNvPicPr preferRelativeResize="0"/>
          <p:nvPr/>
        </p:nvPicPr>
        <p:blipFill>
          <a:blip r:embed="rId3">
            <a:alphaModFix/>
          </a:blip>
          <a:stretch>
            <a:fillRect/>
          </a:stretch>
        </p:blipFill>
        <p:spPr>
          <a:xfrm>
            <a:off x="1795463" y="1189800"/>
            <a:ext cx="8601075" cy="4743450"/>
          </a:xfrm>
          <a:prstGeom prst="rect">
            <a:avLst/>
          </a:prstGeom>
          <a:noFill/>
          <a:ln>
            <a:noFill/>
          </a:ln>
        </p:spPr>
      </p:pic>
      <p:sp>
        <p:nvSpPr>
          <p:cNvPr id="441" name="Google Shape;441;p49"/>
          <p:cNvSpPr txBox="1">
            <a:spLocks noGrp="1"/>
          </p:cNvSpPr>
          <p:nvPr>
            <p:ph type="title"/>
          </p:nvPr>
        </p:nvSpPr>
        <p:spPr>
          <a:xfrm>
            <a:off x="0" y="1"/>
            <a:ext cx="12192000" cy="1113600"/>
          </a:xfrm>
          <a:prstGeom prst="rect">
            <a:avLst/>
          </a:prstGeom>
        </p:spPr>
        <p:txBody>
          <a:bodyPr spcFirstLastPara="1" wrap="square" lIns="182875" tIns="182875" rIns="182875" bIns="182875" anchor="t" anchorCtr="0">
            <a:noAutofit/>
          </a:bodyPr>
          <a:lstStyle/>
          <a:p>
            <a:pPr marL="0" lvl="0" indent="0" algn="l" rtl="0">
              <a:spcBef>
                <a:spcPts val="0"/>
              </a:spcBef>
              <a:spcAft>
                <a:spcPts val="0"/>
              </a:spcAft>
              <a:buNone/>
            </a:pPr>
            <a:r>
              <a:rPr lang="en-US"/>
              <a:t>Understanding Ground-Level Ozone Formation</a:t>
            </a:r>
            <a:endParaRPr/>
          </a:p>
          <a:p>
            <a:pPr marL="0" lvl="0" indent="0" algn="l" rtl="0">
              <a:spcBef>
                <a:spcPts val="0"/>
              </a:spcBef>
              <a:spcAft>
                <a:spcPts val="0"/>
              </a:spcAft>
              <a:buNone/>
            </a:pPr>
            <a:endParaRPr/>
          </a:p>
        </p:txBody>
      </p:sp>
      <p:sp>
        <p:nvSpPr>
          <p:cNvPr id="442" name="Google Shape;442;p49"/>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24</a:t>
            </a:fld>
            <a:endParaRPr/>
          </a:p>
        </p:txBody>
      </p:sp>
      <p:grpSp>
        <p:nvGrpSpPr>
          <p:cNvPr id="443" name="Google Shape;443;p49"/>
          <p:cNvGrpSpPr/>
          <p:nvPr/>
        </p:nvGrpSpPr>
        <p:grpSpPr>
          <a:xfrm>
            <a:off x="1991025" y="1829524"/>
            <a:ext cx="1174024" cy="2853101"/>
            <a:chOff x="1991025" y="1829524"/>
            <a:chExt cx="1174024" cy="2853101"/>
          </a:xfrm>
        </p:grpSpPr>
        <p:pic>
          <p:nvPicPr>
            <p:cNvPr id="444" name="Google Shape;444;p49"/>
            <p:cNvPicPr preferRelativeResize="0"/>
            <p:nvPr/>
          </p:nvPicPr>
          <p:blipFill>
            <a:blip r:embed="rId4">
              <a:alphaModFix/>
            </a:blip>
            <a:stretch>
              <a:fillRect/>
            </a:stretch>
          </p:blipFill>
          <p:spPr>
            <a:xfrm>
              <a:off x="2428725" y="1829524"/>
              <a:ext cx="736324" cy="641225"/>
            </a:xfrm>
            <a:prstGeom prst="rect">
              <a:avLst/>
            </a:prstGeom>
            <a:noFill/>
            <a:ln>
              <a:noFill/>
            </a:ln>
          </p:spPr>
        </p:pic>
        <p:pic>
          <p:nvPicPr>
            <p:cNvPr id="445" name="Google Shape;445;p49"/>
            <p:cNvPicPr preferRelativeResize="0"/>
            <p:nvPr/>
          </p:nvPicPr>
          <p:blipFill>
            <a:blip r:embed="rId5">
              <a:alphaModFix/>
            </a:blip>
            <a:stretch>
              <a:fillRect/>
            </a:stretch>
          </p:blipFill>
          <p:spPr>
            <a:xfrm>
              <a:off x="1991025" y="4107125"/>
              <a:ext cx="1122824" cy="575500"/>
            </a:xfrm>
            <a:prstGeom prst="rect">
              <a:avLst/>
            </a:prstGeom>
            <a:noFill/>
            <a:ln>
              <a:noFill/>
            </a:ln>
          </p:spPr>
        </p:pic>
      </p:grpSp>
      <p:pic>
        <p:nvPicPr>
          <p:cNvPr id="446" name="Google Shape;446;p49"/>
          <p:cNvPicPr preferRelativeResize="0"/>
          <p:nvPr/>
        </p:nvPicPr>
        <p:blipFill rotWithShape="1">
          <a:blip r:embed="rId6">
            <a:alphaModFix/>
          </a:blip>
          <a:srcRect b="42489"/>
          <a:stretch/>
        </p:blipFill>
        <p:spPr>
          <a:xfrm>
            <a:off x="8773100" y="3569025"/>
            <a:ext cx="1546675" cy="640449"/>
          </a:xfrm>
          <a:prstGeom prst="rect">
            <a:avLst/>
          </a:prstGeom>
          <a:noFill/>
          <a:ln>
            <a:noFill/>
          </a:ln>
        </p:spPr>
      </p:pic>
      <p:pic>
        <p:nvPicPr>
          <p:cNvPr id="447" name="Google Shape;447;p49"/>
          <p:cNvPicPr preferRelativeResize="0"/>
          <p:nvPr/>
        </p:nvPicPr>
        <p:blipFill>
          <a:blip r:embed="rId7">
            <a:alphaModFix/>
          </a:blip>
          <a:stretch>
            <a:fillRect/>
          </a:stretch>
        </p:blipFill>
        <p:spPr>
          <a:xfrm>
            <a:off x="8773100" y="3196419"/>
            <a:ext cx="1546675" cy="46515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50"/>
          <p:cNvPicPr preferRelativeResize="0"/>
          <p:nvPr/>
        </p:nvPicPr>
        <p:blipFill>
          <a:blip r:embed="rId3">
            <a:alphaModFix/>
          </a:blip>
          <a:stretch>
            <a:fillRect/>
          </a:stretch>
        </p:blipFill>
        <p:spPr>
          <a:xfrm>
            <a:off x="5641900" y="1098717"/>
            <a:ext cx="6537050" cy="5216825"/>
          </a:xfrm>
          <a:prstGeom prst="rect">
            <a:avLst/>
          </a:prstGeom>
          <a:noFill/>
          <a:ln>
            <a:noFill/>
          </a:ln>
        </p:spPr>
      </p:pic>
      <p:pic>
        <p:nvPicPr>
          <p:cNvPr id="454" name="Google Shape;454;p50"/>
          <p:cNvPicPr preferRelativeResize="0"/>
          <p:nvPr/>
        </p:nvPicPr>
        <p:blipFill>
          <a:blip r:embed="rId4">
            <a:alphaModFix/>
          </a:blip>
          <a:stretch>
            <a:fillRect/>
          </a:stretch>
        </p:blipFill>
        <p:spPr>
          <a:xfrm>
            <a:off x="5641900" y="1098719"/>
            <a:ext cx="6537050" cy="5216822"/>
          </a:xfrm>
          <a:prstGeom prst="rect">
            <a:avLst/>
          </a:prstGeom>
          <a:noFill/>
          <a:ln>
            <a:noFill/>
          </a:ln>
        </p:spPr>
      </p:pic>
      <p:pic>
        <p:nvPicPr>
          <p:cNvPr id="455" name="Google Shape;455;p50"/>
          <p:cNvPicPr preferRelativeResize="0"/>
          <p:nvPr/>
        </p:nvPicPr>
        <p:blipFill>
          <a:blip r:embed="rId5">
            <a:alphaModFix/>
          </a:blip>
          <a:stretch>
            <a:fillRect/>
          </a:stretch>
        </p:blipFill>
        <p:spPr>
          <a:xfrm>
            <a:off x="5641900" y="1098719"/>
            <a:ext cx="6537050" cy="5216822"/>
          </a:xfrm>
          <a:prstGeom prst="rect">
            <a:avLst/>
          </a:prstGeom>
          <a:noFill/>
          <a:ln>
            <a:noFill/>
          </a:ln>
        </p:spPr>
      </p:pic>
      <p:pic>
        <p:nvPicPr>
          <p:cNvPr id="456" name="Google Shape;456;p50"/>
          <p:cNvPicPr preferRelativeResize="0"/>
          <p:nvPr/>
        </p:nvPicPr>
        <p:blipFill>
          <a:blip r:embed="rId6">
            <a:alphaModFix/>
          </a:blip>
          <a:stretch>
            <a:fillRect/>
          </a:stretch>
        </p:blipFill>
        <p:spPr>
          <a:xfrm>
            <a:off x="5641900" y="1098719"/>
            <a:ext cx="6537050" cy="5216822"/>
          </a:xfrm>
          <a:prstGeom prst="rect">
            <a:avLst/>
          </a:prstGeom>
          <a:noFill/>
          <a:ln>
            <a:noFill/>
          </a:ln>
        </p:spPr>
      </p:pic>
      <p:pic>
        <p:nvPicPr>
          <p:cNvPr id="457" name="Google Shape;457;p50"/>
          <p:cNvPicPr preferRelativeResize="0"/>
          <p:nvPr/>
        </p:nvPicPr>
        <p:blipFill>
          <a:blip r:embed="rId7">
            <a:alphaModFix/>
          </a:blip>
          <a:stretch>
            <a:fillRect/>
          </a:stretch>
        </p:blipFill>
        <p:spPr>
          <a:xfrm>
            <a:off x="5641900" y="1098719"/>
            <a:ext cx="6537050" cy="5216822"/>
          </a:xfrm>
          <a:prstGeom prst="rect">
            <a:avLst/>
          </a:prstGeom>
          <a:noFill/>
          <a:ln>
            <a:noFill/>
          </a:ln>
        </p:spPr>
      </p:pic>
      <p:pic>
        <p:nvPicPr>
          <p:cNvPr id="458" name="Google Shape;458;p50"/>
          <p:cNvPicPr preferRelativeResize="0"/>
          <p:nvPr/>
        </p:nvPicPr>
        <p:blipFill>
          <a:blip r:embed="rId8">
            <a:alphaModFix/>
          </a:blip>
          <a:stretch>
            <a:fillRect/>
          </a:stretch>
        </p:blipFill>
        <p:spPr>
          <a:xfrm>
            <a:off x="508900" y="1335413"/>
            <a:ext cx="4457700" cy="4743450"/>
          </a:xfrm>
          <a:prstGeom prst="rect">
            <a:avLst/>
          </a:prstGeom>
          <a:noFill/>
          <a:ln>
            <a:noFill/>
          </a:ln>
        </p:spPr>
      </p:pic>
      <p:sp>
        <p:nvSpPr>
          <p:cNvPr id="459" name="Google Shape;459;p50"/>
          <p:cNvSpPr txBox="1">
            <a:spLocks noGrp="1"/>
          </p:cNvSpPr>
          <p:nvPr>
            <p:ph type="title"/>
          </p:nvPr>
        </p:nvSpPr>
        <p:spPr>
          <a:xfrm>
            <a:off x="0" y="1"/>
            <a:ext cx="12192000" cy="1113600"/>
          </a:xfrm>
          <a:prstGeom prst="rect">
            <a:avLst/>
          </a:prstGeom>
        </p:spPr>
        <p:txBody>
          <a:bodyPr spcFirstLastPara="1" wrap="square" lIns="182875" tIns="182875" rIns="182875" bIns="182875" anchor="t" anchorCtr="0">
            <a:noAutofit/>
          </a:bodyPr>
          <a:lstStyle/>
          <a:p>
            <a:pPr marL="0" lvl="0" indent="0" algn="l" rtl="0">
              <a:spcBef>
                <a:spcPts val="0"/>
              </a:spcBef>
              <a:spcAft>
                <a:spcPts val="0"/>
              </a:spcAft>
              <a:buNone/>
            </a:pPr>
            <a:r>
              <a:rPr lang="en-US"/>
              <a:t>Understanding Ozone: VOC- and NOx-Limited Regimes</a:t>
            </a:r>
            <a:endParaRPr/>
          </a:p>
        </p:txBody>
      </p:sp>
      <p:sp>
        <p:nvSpPr>
          <p:cNvPr id="460" name="Google Shape;460;p50"/>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25</a:t>
            </a:fld>
            <a:endParaRPr/>
          </a:p>
        </p:txBody>
      </p:sp>
      <p:pic>
        <p:nvPicPr>
          <p:cNvPr id="461" name="Google Shape;461;p50"/>
          <p:cNvPicPr preferRelativeResize="0"/>
          <p:nvPr/>
        </p:nvPicPr>
        <p:blipFill>
          <a:blip r:embed="rId9">
            <a:alphaModFix/>
          </a:blip>
          <a:stretch>
            <a:fillRect/>
          </a:stretch>
        </p:blipFill>
        <p:spPr>
          <a:xfrm>
            <a:off x="5641900" y="1098721"/>
            <a:ext cx="6537050" cy="52168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51"/>
          <p:cNvPicPr preferRelativeResize="0"/>
          <p:nvPr/>
        </p:nvPicPr>
        <p:blipFill>
          <a:blip r:embed="rId3">
            <a:alphaModFix/>
          </a:blip>
          <a:stretch>
            <a:fillRect/>
          </a:stretch>
        </p:blipFill>
        <p:spPr>
          <a:xfrm>
            <a:off x="5641900" y="1098717"/>
            <a:ext cx="6537050" cy="5216822"/>
          </a:xfrm>
          <a:prstGeom prst="rect">
            <a:avLst/>
          </a:prstGeom>
          <a:noFill/>
          <a:ln>
            <a:noFill/>
          </a:ln>
        </p:spPr>
      </p:pic>
      <p:pic>
        <p:nvPicPr>
          <p:cNvPr id="468" name="Google Shape;468;p51"/>
          <p:cNvPicPr preferRelativeResize="0"/>
          <p:nvPr/>
        </p:nvPicPr>
        <p:blipFill>
          <a:blip r:embed="rId4">
            <a:alphaModFix/>
          </a:blip>
          <a:stretch>
            <a:fillRect/>
          </a:stretch>
        </p:blipFill>
        <p:spPr>
          <a:xfrm>
            <a:off x="5641900" y="1098729"/>
            <a:ext cx="6537050" cy="5216822"/>
          </a:xfrm>
          <a:prstGeom prst="rect">
            <a:avLst/>
          </a:prstGeom>
          <a:noFill/>
          <a:ln>
            <a:noFill/>
          </a:ln>
        </p:spPr>
      </p:pic>
      <p:sp>
        <p:nvSpPr>
          <p:cNvPr id="469" name="Google Shape;469;p51"/>
          <p:cNvSpPr txBox="1">
            <a:spLocks noGrp="1"/>
          </p:cNvSpPr>
          <p:nvPr>
            <p:ph type="title"/>
          </p:nvPr>
        </p:nvSpPr>
        <p:spPr>
          <a:xfrm>
            <a:off x="0" y="1"/>
            <a:ext cx="12192000" cy="1113600"/>
          </a:xfrm>
          <a:prstGeom prst="rect">
            <a:avLst/>
          </a:prstGeom>
        </p:spPr>
        <p:txBody>
          <a:bodyPr spcFirstLastPara="1" wrap="square" lIns="182875" tIns="182875" rIns="182875" bIns="182875" anchor="t" anchorCtr="0">
            <a:noAutofit/>
          </a:bodyPr>
          <a:lstStyle/>
          <a:p>
            <a:pPr marL="0" lvl="0" indent="0" algn="l" rtl="0">
              <a:spcBef>
                <a:spcPts val="0"/>
              </a:spcBef>
              <a:spcAft>
                <a:spcPts val="0"/>
              </a:spcAft>
              <a:buNone/>
            </a:pPr>
            <a:r>
              <a:rPr lang="en-US"/>
              <a:t>Regulating Ozone</a:t>
            </a:r>
            <a:endParaRPr/>
          </a:p>
        </p:txBody>
      </p:sp>
      <p:sp>
        <p:nvSpPr>
          <p:cNvPr id="470" name="Google Shape;470;p51"/>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26</a:t>
            </a:fld>
            <a:endParaRPr/>
          </a:p>
        </p:txBody>
      </p:sp>
      <p:graphicFrame>
        <p:nvGraphicFramePr>
          <p:cNvPr id="471" name="Google Shape;471;p51"/>
          <p:cNvGraphicFramePr/>
          <p:nvPr/>
        </p:nvGraphicFramePr>
        <p:xfrm>
          <a:off x="737538" y="2204638"/>
          <a:ext cx="3431575" cy="3349505"/>
        </p:xfrm>
        <a:graphic>
          <a:graphicData uri="http://schemas.openxmlformats.org/drawingml/2006/table">
            <a:tbl>
              <a:tblPr>
                <a:noFill/>
                <a:tableStyleId>{A2C74B87-BA1F-4392-87F7-558B2E281ED3}</a:tableStyleId>
              </a:tblPr>
              <a:tblGrid>
                <a:gridCol w="3431575">
                  <a:extLst>
                    <a:ext uri="{9D8B030D-6E8A-4147-A177-3AD203B41FA5}">
                      <a16:colId xmlns:a16="http://schemas.microsoft.com/office/drawing/2014/main" val="20000"/>
                    </a:ext>
                  </a:extLst>
                </a:gridCol>
              </a:tblGrid>
              <a:tr h="391750">
                <a:tc>
                  <a:txBody>
                    <a:bodyPr/>
                    <a:lstStyle/>
                    <a:p>
                      <a:pPr marL="0" lvl="0" indent="0" algn="l" rtl="0">
                        <a:spcBef>
                          <a:spcPts val="0"/>
                        </a:spcBef>
                        <a:spcAft>
                          <a:spcPts val="0"/>
                        </a:spcAft>
                        <a:buNone/>
                      </a:pPr>
                      <a:r>
                        <a:rPr lang="en-US" sz="1450">
                          <a:solidFill>
                            <a:srgbClr val="FFFFFF"/>
                          </a:solidFill>
                        </a:rPr>
                        <a:t>Pollutant</a:t>
                      </a:r>
                      <a:endParaRPr sz="1450">
                        <a:solidFill>
                          <a:srgbClr val="FFFFFF"/>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0C343D"/>
                    </a:solidFill>
                  </a:tcPr>
                </a:tc>
                <a:extLst>
                  <a:ext uri="{0D108BD9-81ED-4DB2-BD59-A6C34878D82A}">
                    <a16:rowId xmlns:a16="http://schemas.microsoft.com/office/drawing/2014/main" val="10000"/>
                  </a:ext>
                </a:extLst>
              </a:tr>
              <a:tr h="189900">
                <a:tc>
                  <a:txBody>
                    <a:bodyPr/>
                    <a:lstStyle/>
                    <a:p>
                      <a:pPr marL="0" lvl="0" indent="0" algn="l" rtl="0">
                        <a:spcBef>
                          <a:spcPts val="0"/>
                        </a:spcBef>
                        <a:spcAft>
                          <a:spcPts val="0"/>
                        </a:spcAft>
                        <a:buNone/>
                      </a:pPr>
                      <a:r>
                        <a:rPr lang="en-US" sz="1450"/>
                        <a:t>Carbon Monoxide (CO)</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01825">
                <a:tc>
                  <a:txBody>
                    <a:bodyPr/>
                    <a:lstStyle/>
                    <a:p>
                      <a:endParaRPr lang="en-US"/>
                    </a:p>
                  </a:txBody>
                  <a:tcPr>
                    <a:lnT w="6250" cap="flat" cmpd="sng" algn="ctr">
                      <a:solidFill>
                        <a:srgbClr val="000000"/>
                      </a:solidFill>
                      <a:prstDash val="solid"/>
                      <a:round/>
                      <a:headEnd type="none" w="sm" len="sm"/>
                      <a:tailEnd type="none" w="sm" len="sm"/>
                    </a:lnT>
                  </a:tcPr>
                </a:tc>
                <a:extLst>
                  <a:ext uri="{0D108BD9-81ED-4DB2-BD59-A6C34878D82A}">
                    <a16:rowId xmlns:a16="http://schemas.microsoft.com/office/drawing/2014/main" val="10002"/>
                  </a:ext>
                </a:extLst>
              </a:tr>
              <a:tr h="391750">
                <a:tc>
                  <a:txBody>
                    <a:bodyPr/>
                    <a:lstStyle/>
                    <a:p>
                      <a:pPr marL="0" lvl="0" indent="0" algn="l" rtl="0">
                        <a:spcBef>
                          <a:spcPts val="0"/>
                        </a:spcBef>
                        <a:spcAft>
                          <a:spcPts val="0"/>
                        </a:spcAft>
                        <a:buNone/>
                      </a:pPr>
                      <a:r>
                        <a:rPr lang="en-US" sz="1450"/>
                        <a:t>Nitrogen Oxides (NOx)</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B w="62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753350">
                <a:tc>
                  <a:txBody>
                    <a:bodyPr/>
                    <a:lstStyle/>
                    <a:p>
                      <a:pPr marL="0" lvl="0" indent="0" algn="l" rtl="0">
                        <a:spcBef>
                          <a:spcPts val="0"/>
                        </a:spcBef>
                        <a:spcAft>
                          <a:spcPts val="0"/>
                        </a:spcAft>
                        <a:buNone/>
                      </a:pPr>
                      <a:r>
                        <a:rPr lang="en-US" sz="1450"/>
                        <a:t>Total photochemical oxidants (Ozone (O3)) </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91750">
                <a:tc>
                  <a:txBody>
                    <a:bodyPr/>
                    <a:lstStyle/>
                    <a:p>
                      <a:pPr marL="0" lvl="0" indent="0" algn="l" rtl="0">
                        <a:spcBef>
                          <a:spcPts val="0"/>
                        </a:spcBef>
                        <a:spcAft>
                          <a:spcPts val="0"/>
                        </a:spcAft>
                        <a:buNone/>
                      </a:pPr>
                      <a:r>
                        <a:rPr lang="en-US" sz="1450"/>
                        <a:t>Particulate Matter (PM)</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91750">
                <a:tc>
                  <a:txBody>
                    <a:bodyPr/>
                    <a:lstStyle/>
                    <a:p>
                      <a:pPr marL="0" lvl="0" indent="0" algn="l" rtl="0">
                        <a:spcBef>
                          <a:spcPts val="0"/>
                        </a:spcBef>
                        <a:spcAft>
                          <a:spcPts val="0"/>
                        </a:spcAft>
                        <a:buNone/>
                      </a:pPr>
                      <a:r>
                        <a:rPr lang="en-US" sz="1450"/>
                        <a:t>Sulfur Oxides (SOx)</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485125">
                <a:tc>
                  <a:txBody>
                    <a:bodyPr/>
                    <a:lstStyle/>
                    <a:p>
                      <a:pPr marL="0" lvl="0" indent="0" algn="l" rtl="0">
                        <a:spcBef>
                          <a:spcPts val="0"/>
                        </a:spcBef>
                        <a:spcAft>
                          <a:spcPts val="0"/>
                        </a:spcAft>
                        <a:buNone/>
                      </a:pPr>
                      <a:r>
                        <a:rPr lang="en-US" sz="1450"/>
                        <a:t>Hydrocarbons</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bl>
          </a:graphicData>
        </a:graphic>
      </p:graphicFrame>
      <p:sp>
        <p:nvSpPr>
          <p:cNvPr id="472" name="Google Shape;472;p51"/>
          <p:cNvSpPr txBox="1"/>
          <p:nvPr/>
        </p:nvSpPr>
        <p:spPr>
          <a:xfrm>
            <a:off x="367888" y="1573750"/>
            <a:ext cx="4170900" cy="41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latin typeface="Century"/>
                <a:ea typeface="Century"/>
                <a:cs typeface="Century"/>
                <a:sym typeface="Century"/>
              </a:rPr>
              <a:t>Original Criteria Air Pollutants</a:t>
            </a:r>
            <a:endParaRPr sz="2200">
              <a:latin typeface="Century"/>
              <a:ea typeface="Century"/>
              <a:cs typeface="Century"/>
              <a:sym typeface="Century"/>
            </a:endParaRPr>
          </a:p>
        </p:txBody>
      </p:sp>
      <p:pic>
        <p:nvPicPr>
          <p:cNvPr id="473" name="Google Shape;473;p51"/>
          <p:cNvPicPr preferRelativeResize="0"/>
          <p:nvPr/>
        </p:nvPicPr>
        <p:blipFill>
          <a:blip r:embed="rId3">
            <a:alphaModFix/>
          </a:blip>
          <a:stretch>
            <a:fillRect/>
          </a:stretch>
        </p:blipFill>
        <p:spPr>
          <a:xfrm>
            <a:off x="5641900" y="1098725"/>
            <a:ext cx="6537050" cy="5216835"/>
          </a:xfrm>
          <a:prstGeom prst="rect">
            <a:avLst/>
          </a:prstGeom>
          <a:noFill/>
          <a:ln>
            <a:noFill/>
          </a:ln>
        </p:spPr>
      </p:pic>
      <p:sp>
        <p:nvSpPr>
          <p:cNvPr id="474" name="Google Shape;474;p51"/>
          <p:cNvSpPr txBox="1"/>
          <p:nvPr/>
        </p:nvSpPr>
        <p:spPr>
          <a:xfrm>
            <a:off x="68550" y="1471550"/>
            <a:ext cx="5687700" cy="4434900"/>
          </a:xfrm>
          <a:prstGeom prst="rect">
            <a:avLst/>
          </a:prstGeom>
          <a:solidFill>
            <a:srgbClr val="FFFFFF"/>
          </a:solidFill>
          <a:ln>
            <a:noFill/>
          </a:ln>
        </p:spPr>
        <p:txBody>
          <a:bodyPr spcFirstLastPara="1" wrap="square" lIns="182875" tIns="91425" rIns="91425" bIns="91425" anchor="ctr" anchorCtr="0">
            <a:noAutofit/>
          </a:bodyPr>
          <a:lstStyle/>
          <a:p>
            <a:pPr marL="0" lvl="0" indent="0" algn="l" rtl="0">
              <a:spcBef>
                <a:spcPts val="0"/>
              </a:spcBef>
              <a:spcAft>
                <a:spcPts val="0"/>
              </a:spcAft>
              <a:buNone/>
            </a:pPr>
            <a:r>
              <a:rPr lang="en-US" sz="2400" b="1">
                <a:solidFill>
                  <a:srgbClr val="212121"/>
                </a:solidFill>
                <a:latin typeface="Century"/>
                <a:ea typeface="Century"/>
                <a:cs typeface="Century"/>
                <a:sym typeface="Century"/>
              </a:rPr>
              <a:t>1990 Clean Air Act Amendment Summary</a:t>
            </a:r>
            <a:endParaRPr sz="2400" b="1">
              <a:solidFill>
                <a:srgbClr val="212121"/>
              </a:solidFill>
              <a:latin typeface="Century"/>
              <a:ea typeface="Century"/>
              <a:cs typeface="Century"/>
              <a:sym typeface="Century"/>
            </a:endParaRPr>
          </a:p>
          <a:p>
            <a:pPr marL="0" lvl="0" indent="0" algn="l" rtl="0">
              <a:spcBef>
                <a:spcPts val="0"/>
              </a:spcBef>
              <a:spcAft>
                <a:spcPts val="0"/>
              </a:spcAft>
              <a:buNone/>
            </a:pPr>
            <a:r>
              <a:rPr lang="en-US" sz="2000">
                <a:solidFill>
                  <a:srgbClr val="212121"/>
                </a:solidFill>
                <a:latin typeface="Century"/>
                <a:ea typeface="Century"/>
                <a:cs typeface="Century"/>
                <a:sym typeface="Century"/>
              </a:rPr>
              <a:t>“While there are other reasons for continued high levels of ozone pollution, such as growth in the number of stationary sources of hydrocarbons and continued growth in automobile travel, </a:t>
            </a:r>
            <a:r>
              <a:rPr lang="en-US" sz="2000" b="1">
                <a:solidFill>
                  <a:srgbClr val="212121"/>
                </a:solidFill>
                <a:latin typeface="Century"/>
                <a:ea typeface="Century"/>
                <a:cs typeface="Century"/>
                <a:sym typeface="Century"/>
              </a:rPr>
              <a:t>perhaps the most telling reason is that the remaining sources of hydrocarbons are also the most difficult to control.</a:t>
            </a:r>
            <a:r>
              <a:rPr lang="en-US" sz="2000">
                <a:solidFill>
                  <a:srgbClr val="212121"/>
                </a:solidFill>
                <a:latin typeface="Century"/>
                <a:ea typeface="Century"/>
                <a:cs typeface="Century"/>
                <a:sym typeface="Century"/>
              </a:rPr>
              <a:t>”</a:t>
            </a:r>
            <a:endParaRPr sz="2000">
              <a:solidFill>
                <a:srgbClr val="212121"/>
              </a:solidFill>
              <a:latin typeface="Century"/>
              <a:ea typeface="Century"/>
              <a:cs typeface="Century"/>
              <a:sym typeface="Century"/>
            </a:endParaRPr>
          </a:p>
          <a:p>
            <a:pPr marL="0" lvl="0" indent="0" algn="l" rtl="0">
              <a:spcBef>
                <a:spcPts val="0"/>
              </a:spcBef>
              <a:spcAft>
                <a:spcPts val="0"/>
              </a:spcAft>
              <a:buNone/>
            </a:pPr>
            <a:r>
              <a:rPr lang="en-US" sz="1600">
                <a:solidFill>
                  <a:srgbClr val="212121"/>
                </a:solidFill>
                <a:latin typeface="Century"/>
                <a:ea typeface="Century"/>
                <a:cs typeface="Century"/>
                <a:sym typeface="Century"/>
              </a:rPr>
              <a:t>Source: EPA</a:t>
            </a:r>
            <a:endParaRPr sz="1600">
              <a:solidFill>
                <a:srgbClr val="212121"/>
              </a:solidFill>
              <a:latin typeface="Century"/>
              <a:ea typeface="Century"/>
              <a:cs typeface="Century"/>
              <a:sym typeface="Century"/>
            </a:endParaRPr>
          </a:p>
        </p:txBody>
      </p:sp>
      <p:grpSp>
        <p:nvGrpSpPr>
          <p:cNvPr id="475" name="Google Shape;475;p51"/>
          <p:cNvGrpSpPr/>
          <p:nvPr/>
        </p:nvGrpSpPr>
        <p:grpSpPr>
          <a:xfrm>
            <a:off x="30488" y="1693834"/>
            <a:ext cx="5687614" cy="3990366"/>
            <a:chOff x="30488" y="1770034"/>
            <a:chExt cx="5687614" cy="3990366"/>
          </a:xfrm>
        </p:grpSpPr>
        <p:sp>
          <p:nvSpPr>
            <p:cNvPr id="476" name="Google Shape;476;p51"/>
            <p:cNvSpPr txBox="1"/>
            <p:nvPr/>
          </p:nvSpPr>
          <p:spPr>
            <a:xfrm>
              <a:off x="30488" y="5342500"/>
              <a:ext cx="5641800" cy="417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Source: Environmental Protection agency</a:t>
              </a:r>
              <a:endParaRPr/>
            </a:p>
          </p:txBody>
        </p:sp>
        <p:pic>
          <p:nvPicPr>
            <p:cNvPr id="477" name="Google Shape;477;p51"/>
            <p:cNvPicPr preferRelativeResize="0"/>
            <p:nvPr/>
          </p:nvPicPr>
          <p:blipFill>
            <a:blip r:embed="rId5">
              <a:alphaModFix/>
            </a:blip>
            <a:stretch>
              <a:fillRect/>
            </a:stretch>
          </p:blipFill>
          <p:spPr>
            <a:xfrm>
              <a:off x="76300" y="1770034"/>
              <a:ext cx="5641801" cy="3631815"/>
            </a:xfrm>
            <a:prstGeom prst="rect">
              <a:avLst/>
            </a:prstGeom>
            <a:noFill/>
            <a:ln>
              <a:noFill/>
            </a:ln>
          </p:spPr>
        </p:pic>
      </p:grpSp>
      <p:pic>
        <p:nvPicPr>
          <p:cNvPr id="478" name="Google Shape;478;p51"/>
          <p:cNvPicPr preferRelativeResize="0"/>
          <p:nvPr/>
        </p:nvPicPr>
        <p:blipFill>
          <a:blip r:embed="rId6">
            <a:alphaModFix/>
          </a:blip>
          <a:stretch>
            <a:fillRect/>
          </a:stretch>
        </p:blipFill>
        <p:spPr>
          <a:xfrm>
            <a:off x="30500" y="1433615"/>
            <a:ext cx="5687600" cy="44511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2"/>
          <p:cNvSpPr txBox="1">
            <a:spLocks noGrp="1"/>
          </p:cNvSpPr>
          <p:nvPr>
            <p:ph type="title"/>
          </p:nvPr>
        </p:nvSpPr>
        <p:spPr>
          <a:xfrm>
            <a:off x="0" y="2872201"/>
            <a:ext cx="12192000" cy="1113600"/>
          </a:xfrm>
          <a:prstGeom prst="rect">
            <a:avLst/>
          </a:prstGeom>
        </p:spPr>
        <p:txBody>
          <a:bodyPr spcFirstLastPara="1" wrap="square" lIns="182875" tIns="182875" rIns="182875" bIns="182875" anchor="t" anchorCtr="0">
            <a:noAutofit/>
          </a:bodyPr>
          <a:lstStyle/>
          <a:p>
            <a:pPr marL="0" lvl="0" indent="0" algn="l" rtl="0">
              <a:spcBef>
                <a:spcPts val="0"/>
              </a:spcBef>
              <a:spcAft>
                <a:spcPts val="0"/>
              </a:spcAft>
              <a:buNone/>
            </a:pPr>
            <a:r>
              <a:rPr lang="en-US"/>
              <a:t>Regulating Greenhouse Gas Emissions under the Clean Air Act</a:t>
            </a:r>
            <a:endParaRPr/>
          </a:p>
        </p:txBody>
      </p:sp>
      <p:sp>
        <p:nvSpPr>
          <p:cNvPr id="485" name="Google Shape;485;p52"/>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3"/>
          <p:cNvSpPr txBox="1"/>
          <p:nvPr/>
        </p:nvSpPr>
        <p:spPr>
          <a:xfrm>
            <a:off x="649083" y="1183137"/>
            <a:ext cx="27384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Section 107-110</a:t>
            </a:r>
            <a:endParaRPr/>
          </a:p>
        </p:txBody>
      </p:sp>
      <p:sp>
        <p:nvSpPr>
          <p:cNvPr id="492" name="Google Shape;492;p53"/>
          <p:cNvSpPr txBox="1"/>
          <p:nvPr/>
        </p:nvSpPr>
        <p:spPr>
          <a:xfrm>
            <a:off x="5078734" y="1183137"/>
            <a:ext cx="20346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Section 111</a:t>
            </a:r>
            <a:endParaRPr/>
          </a:p>
        </p:txBody>
      </p:sp>
      <p:sp>
        <p:nvSpPr>
          <p:cNvPr id="493" name="Google Shape;493;p53"/>
          <p:cNvSpPr txBox="1"/>
          <p:nvPr/>
        </p:nvSpPr>
        <p:spPr>
          <a:xfrm>
            <a:off x="9070549" y="1183137"/>
            <a:ext cx="20346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Section 112</a:t>
            </a:r>
            <a:endParaRPr/>
          </a:p>
        </p:txBody>
      </p:sp>
      <p:sp>
        <p:nvSpPr>
          <p:cNvPr id="494" name="Google Shape;494;p53"/>
          <p:cNvSpPr txBox="1"/>
          <p:nvPr/>
        </p:nvSpPr>
        <p:spPr>
          <a:xfrm>
            <a:off x="100273" y="1797095"/>
            <a:ext cx="3835800" cy="48321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00">
                <a:solidFill>
                  <a:schemeClr val="dk1"/>
                </a:solidFill>
                <a:latin typeface="Calibri"/>
                <a:ea typeface="Calibri"/>
                <a:cs typeface="Calibri"/>
                <a:sym typeface="Calibri"/>
              </a:rPr>
              <a:t>Criteria air pollutants</a:t>
            </a:r>
            <a:endParaRPr/>
          </a:p>
          <a:p>
            <a:pPr marL="285750" marR="0" lvl="0" indent="-285750" algn="l" rtl="0">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Ground-level ozone</a:t>
            </a:r>
            <a:endParaRPr/>
          </a:p>
          <a:p>
            <a:pPr marL="285750" marR="0" lvl="0" indent="-285750" algn="l" rtl="0">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Particulate matter (2.5, 10)</a:t>
            </a:r>
            <a:endParaRPr/>
          </a:p>
          <a:p>
            <a:pPr marL="285750" marR="0" lvl="0" indent="-285750" algn="l" rtl="0">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Carbon monoxide</a:t>
            </a:r>
            <a:endParaRPr/>
          </a:p>
          <a:p>
            <a:pPr marL="285750" marR="0" lvl="0" indent="-285750" algn="l" rtl="0">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Lead</a:t>
            </a:r>
            <a:endParaRPr/>
          </a:p>
          <a:p>
            <a:pPr marL="285750" marR="0" lvl="0" indent="-285750" algn="l" rtl="0">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Sulfur dioxide (SO</a:t>
            </a:r>
            <a:r>
              <a:rPr lang="en-US" sz="2100" baseline="-25000">
                <a:solidFill>
                  <a:schemeClr val="dk1"/>
                </a:solidFill>
                <a:latin typeface="Calibri"/>
                <a:ea typeface="Calibri"/>
                <a:cs typeface="Calibri"/>
                <a:sym typeface="Calibri"/>
              </a:rPr>
              <a:t>x</a:t>
            </a:r>
            <a:r>
              <a:rPr lang="en-US" sz="2100">
                <a:solidFill>
                  <a:schemeClr val="dk1"/>
                </a:solidFill>
                <a:latin typeface="Calibri"/>
                <a:ea typeface="Calibri"/>
                <a:cs typeface="Calibri"/>
                <a:sym typeface="Calibri"/>
              </a:rPr>
              <a:t>)</a:t>
            </a:r>
            <a:endParaRPr/>
          </a:p>
          <a:p>
            <a:pPr marL="285750" marR="0" lvl="0" indent="-285750" algn="l" rtl="0">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Nitrogen dioxide (NO</a:t>
            </a:r>
            <a:r>
              <a:rPr lang="en-US" sz="2100" baseline="-25000">
                <a:solidFill>
                  <a:schemeClr val="dk1"/>
                </a:solidFill>
                <a:latin typeface="Calibri"/>
                <a:ea typeface="Calibri"/>
                <a:cs typeface="Calibri"/>
                <a:sym typeface="Calibri"/>
              </a:rPr>
              <a:t>x</a:t>
            </a:r>
            <a:r>
              <a:rPr lang="en-US" sz="2100">
                <a:solidFill>
                  <a:schemeClr val="dk1"/>
                </a:solidFill>
                <a:latin typeface="Calibri"/>
                <a:ea typeface="Calibri"/>
                <a:cs typeface="Calibri"/>
                <a:sym typeface="Calibri"/>
              </a:rPr>
              <a:t>)</a:t>
            </a:r>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p:txBody>
      </p:sp>
      <p:sp>
        <p:nvSpPr>
          <p:cNvPr id="495" name="Google Shape;495;p53"/>
          <p:cNvSpPr txBox="1">
            <a:spLocks noGrp="1"/>
          </p:cNvSpPr>
          <p:nvPr>
            <p:ph type="title"/>
          </p:nvPr>
        </p:nvSpPr>
        <p:spPr>
          <a:xfrm>
            <a:off x="395997" y="1384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800"/>
              <a:t>Title 1: A three-pronged approach, little opportunity</a:t>
            </a:r>
            <a:endParaRPr sz="3800"/>
          </a:p>
        </p:txBody>
      </p:sp>
      <p:pic>
        <p:nvPicPr>
          <p:cNvPr id="496" name="Google Shape;496;p53"/>
          <p:cNvPicPr preferRelativeResize="0"/>
          <p:nvPr/>
        </p:nvPicPr>
        <p:blipFill rotWithShape="1">
          <a:blip r:embed="rId3">
            <a:alphaModFix/>
          </a:blip>
          <a:srcRect/>
          <a:stretch/>
        </p:blipFill>
        <p:spPr>
          <a:xfrm>
            <a:off x="179412" y="4348052"/>
            <a:ext cx="3677590" cy="2068645"/>
          </a:xfrm>
          <a:prstGeom prst="rect">
            <a:avLst/>
          </a:prstGeom>
          <a:noFill/>
          <a:ln>
            <a:noFill/>
          </a:ln>
        </p:spPr>
      </p:pic>
      <p:sp>
        <p:nvSpPr>
          <p:cNvPr id="497" name="Google Shape;497;p53"/>
          <p:cNvSpPr txBox="1"/>
          <p:nvPr/>
        </p:nvSpPr>
        <p:spPr>
          <a:xfrm>
            <a:off x="4105980" y="1797095"/>
            <a:ext cx="3916800" cy="48321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Stationary source-specific regulation</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(b) New Source Performance Standards (NSPS)</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(d) Existing sources, State Implementation Plans (SIP)</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Best System of Emissions Reduction (BSER)</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Ex: Electric Utility Steam Generating Units (EGU)</a:t>
            </a:r>
            <a:endParaRPr/>
          </a:p>
          <a:p>
            <a:pPr marL="342900" marR="0" lvl="0" indent="-20320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342900" marR="0" lvl="0" indent="-20320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342900" marR="0" lvl="0" indent="-20320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342900" marR="0" lvl="0" indent="-20320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p:txBody>
      </p:sp>
      <p:sp>
        <p:nvSpPr>
          <p:cNvPr id="498" name="Google Shape;498;p53"/>
          <p:cNvSpPr txBox="1"/>
          <p:nvPr/>
        </p:nvSpPr>
        <p:spPr>
          <a:xfrm>
            <a:off x="8129483" y="1797095"/>
            <a:ext cx="3916800" cy="48321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Hazardous Air Pollutants (HAP)</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187 chemicals</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Exposure results in severe adverse human health impacts</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Pesticides, metal compounds, solvents, chemicals used in the manufacturing</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Maximum achievable control technology (MACT)</a:t>
            </a:r>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Title II: Moving sources, weaker standards</a:t>
            </a:r>
            <a:endParaRPr/>
          </a:p>
        </p:txBody>
      </p:sp>
      <p:sp>
        <p:nvSpPr>
          <p:cNvPr id="504" name="Google Shape;504;p54"/>
          <p:cNvSpPr txBox="1">
            <a:spLocks noGrp="1"/>
          </p:cNvSpPr>
          <p:nvPr>
            <p:ph type="body" idx="1"/>
          </p:nvPr>
        </p:nvSpPr>
        <p:spPr>
          <a:xfrm>
            <a:off x="838200" y="3644548"/>
            <a:ext cx="10515600" cy="3523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Massachusetts v. EPA (2007): 5-4</a:t>
            </a:r>
            <a:endParaRPr/>
          </a:p>
          <a:p>
            <a:pPr marL="685800" lvl="1" indent="-228600" algn="l" rtl="0">
              <a:lnSpc>
                <a:spcPct val="90000"/>
              </a:lnSpc>
              <a:spcBef>
                <a:spcPts val="500"/>
              </a:spcBef>
              <a:spcAft>
                <a:spcPts val="0"/>
              </a:spcAft>
              <a:buClr>
                <a:schemeClr val="dk1"/>
              </a:buClr>
              <a:buSzPts val="2400"/>
              <a:buChar char="•"/>
            </a:pPr>
            <a:r>
              <a:rPr lang="en-US"/>
              <a:t>(1) Does the CAA given the EPA authority to regulate greenhouse gases from vehicles?</a:t>
            </a:r>
            <a:endParaRPr/>
          </a:p>
          <a:p>
            <a:pPr marL="1143000" lvl="2" indent="-228600" algn="l" rtl="0">
              <a:lnSpc>
                <a:spcPct val="90000"/>
              </a:lnSpc>
              <a:spcBef>
                <a:spcPts val="500"/>
              </a:spcBef>
              <a:spcAft>
                <a:spcPts val="0"/>
              </a:spcAft>
              <a:buClr>
                <a:schemeClr val="dk1"/>
              </a:buClr>
              <a:buSzPts val="2000"/>
              <a:buChar char="•"/>
            </a:pPr>
            <a:r>
              <a:rPr lang="en-US"/>
              <a:t>Yes, definition of air pollutant in Title II is sweeping and capacious with no limitation on significance of emission</a:t>
            </a:r>
            <a:endParaRPr/>
          </a:p>
          <a:p>
            <a:pPr marL="685800" lvl="1" indent="-228600" algn="l" rtl="0">
              <a:lnSpc>
                <a:spcPct val="90000"/>
              </a:lnSpc>
              <a:spcBef>
                <a:spcPts val="500"/>
              </a:spcBef>
              <a:spcAft>
                <a:spcPts val="0"/>
              </a:spcAft>
              <a:buClr>
                <a:schemeClr val="dk1"/>
              </a:buClr>
              <a:buSzPts val="2400"/>
              <a:buChar char="•"/>
            </a:pPr>
            <a:r>
              <a:rPr lang="en-US"/>
              <a:t>(2) May the EPA decline to issue emission standards for motor vehicles based on policy considerations not enumerated in the CAA?</a:t>
            </a:r>
            <a:endParaRPr/>
          </a:p>
          <a:p>
            <a:pPr marL="1143000" lvl="2" indent="-228600" algn="l" rtl="0">
              <a:lnSpc>
                <a:spcPct val="90000"/>
              </a:lnSpc>
              <a:spcBef>
                <a:spcPts val="500"/>
              </a:spcBef>
              <a:spcAft>
                <a:spcPts val="0"/>
              </a:spcAft>
              <a:buClr>
                <a:schemeClr val="dk1"/>
              </a:buClr>
              <a:buSzPts val="2000"/>
              <a:buChar char="•"/>
            </a:pPr>
            <a:r>
              <a:rPr lang="en-US"/>
              <a:t>No, EPA must issue CO</a:t>
            </a:r>
            <a:r>
              <a:rPr lang="en-US" baseline="-25000"/>
              <a:t>2</a:t>
            </a:r>
            <a:r>
              <a:rPr lang="en-US"/>
              <a:t> regulations</a:t>
            </a:r>
            <a:endParaRPr/>
          </a:p>
        </p:txBody>
      </p:sp>
      <p:sp>
        <p:nvSpPr>
          <p:cNvPr id="505" name="Google Shape;505;p54"/>
          <p:cNvSpPr/>
          <p:nvPr/>
        </p:nvSpPr>
        <p:spPr>
          <a:xfrm>
            <a:off x="1198274" y="2790317"/>
            <a:ext cx="8032200" cy="831000"/>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The EPA </a:t>
            </a:r>
            <a:r>
              <a:rPr lang="en-US" sz="2200" u="sng">
                <a:solidFill>
                  <a:schemeClr val="dk1"/>
                </a:solidFill>
                <a:latin typeface="Calibri"/>
                <a:ea typeface="Calibri"/>
                <a:cs typeface="Calibri"/>
                <a:sym typeface="Calibri"/>
              </a:rPr>
              <a:t>shall</a:t>
            </a:r>
            <a:r>
              <a:rPr lang="en-US" sz="2200">
                <a:solidFill>
                  <a:schemeClr val="dk1"/>
                </a:solidFill>
                <a:latin typeface="Calibri"/>
                <a:ea typeface="Calibri"/>
                <a:cs typeface="Calibri"/>
                <a:sym typeface="Calibri"/>
              </a:rPr>
              <a:t> regulate emissions of </a:t>
            </a:r>
            <a:r>
              <a:rPr lang="en-US" sz="2200" u="sng">
                <a:solidFill>
                  <a:schemeClr val="dk1"/>
                </a:solidFill>
                <a:latin typeface="Calibri"/>
                <a:ea typeface="Calibri"/>
                <a:cs typeface="Calibri"/>
                <a:sym typeface="Calibri"/>
              </a:rPr>
              <a:t>any air pollutant</a:t>
            </a:r>
            <a:r>
              <a:rPr lang="en-US" sz="2200">
                <a:solidFill>
                  <a:schemeClr val="dk1"/>
                </a:solidFill>
                <a:latin typeface="Calibri"/>
                <a:ea typeface="Calibri"/>
                <a:cs typeface="Calibri"/>
                <a:sym typeface="Calibri"/>
              </a:rPr>
              <a:t> which may reasonably be anticipated to </a:t>
            </a:r>
            <a:r>
              <a:rPr lang="en-US" sz="2200" u="sng">
                <a:solidFill>
                  <a:schemeClr val="dk1"/>
                </a:solidFill>
                <a:latin typeface="Calibri"/>
                <a:ea typeface="Calibri"/>
                <a:cs typeface="Calibri"/>
                <a:sym typeface="Calibri"/>
              </a:rPr>
              <a:t>endanger public health or welfare</a:t>
            </a:r>
            <a:r>
              <a:rPr lang="en-US" sz="2200">
                <a:solidFill>
                  <a:schemeClr val="dk1"/>
                </a:solidFill>
                <a:latin typeface="Calibri"/>
                <a:ea typeface="Calibri"/>
                <a:cs typeface="Calibri"/>
                <a:sym typeface="Calibri"/>
              </a:rPr>
              <a:t>.</a:t>
            </a:r>
            <a:endParaRPr sz="2200"/>
          </a:p>
        </p:txBody>
      </p:sp>
      <p:sp>
        <p:nvSpPr>
          <p:cNvPr id="506" name="Google Shape;506;p54"/>
          <p:cNvSpPr/>
          <p:nvPr/>
        </p:nvSpPr>
        <p:spPr>
          <a:xfrm>
            <a:off x="1198274" y="1708906"/>
            <a:ext cx="8032200" cy="831000"/>
          </a:xfrm>
          <a:prstGeom prst="rect">
            <a:avLst/>
          </a:prstGeom>
          <a:solidFill>
            <a:srgbClr val="F4B08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The EPA shall regulate stationary sources which </a:t>
            </a:r>
            <a:r>
              <a:rPr lang="en-US" sz="2200" u="sng">
                <a:solidFill>
                  <a:schemeClr val="dk1"/>
                </a:solidFill>
                <a:latin typeface="Calibri"/>
                <a:ea typeface="Calibri"/>
                <a:cs typeface="Calibri"/>
                <a:sym typeface="Calibri"/>
              </a:rPr>
              <a:t>causes or contributes significantly</a:t>
            </a:r>
            <a:r>
              <a:rPr lang="en-US" sz="2200">
                <a:solidFill>
                  <a:schemeClr val="dk1"/>
                </a:solidFill>
                <a:latin typeface="Calibri"/>
                <a:ea typeface="Calibri"/>
                <a:cs typeface="Calibri"/>
                <a:sym typeface="Calibri"/>
              </a:rPr>
              <a:t> to air pollution </a:t>
            </a:r>
            <a:endParaRPr sz="2200"/>
          </a:p>
        </p:txBody>
      </p:sp>
      <p:sp>
        <p:nvSpPr>
          <p:cNvPr id="507" name="Google Shape;507;p54"/>
          <p:cNvSpPr txBox="1"/>
          <p:nvPr/>
        </p:nvSpPr>
        <p:spPr>
          <a:xfrm>
            <a:off x="630212" y="1690688"/>
            <a:ext cx="5358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1"/>
                </a:solidFill>
                <a:latin typeface="Calibri"/>
                <a:ea typeface="Calibri"/>
                <a:cs typeface="Calibri"/>
                <a:sym typeface="Calibri"/>
              </a:rPr>
              <a:t>I.</a:t>
            </a:r>
            <a:endParaRPr/>
          </a:p>
        </p:txBody>
      </p:sp>
      <p:sp>
        <p:nvSpPr>
          <p:cNvPr id="508" name="Google Shape;508;p54"/>
          <p:cNvSpPr txBox="1"/>
          <p:nvPr/>
        </p:nvSpPr>
        <p:spPr>
          <a:xfrm>
            <a:off x="478125" y="2772099"/>
            <a:ext cx="7200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1"/>
                </a:solidFill>
                <a:latin typeface="Calibri"/>
                <a:ea typeface="Calibri"/>
                <a:cs typeface="Calibri"/>
                <a:sym typeface="Calibri"/>
              </a:rPr>
              <a:t>II.</a:t>
            </a:r>
            <a:endParaRPr/>
          </a:p>
        </p:txBody>
      </p:sp>
      <p:sp>
        <p:nvSpPr>
          <p:cNvPr id="509" name="Google Shape;509;p54"/>
          <p:cNvSpPr txBox="1"/>
          <p:nvPr/>
        </p:nvSpPr>
        <p:spPr>
          <a:xfrm>
            <a:off x="9448805" y="1982450"/>
            <a:ext cx="2743200" cy="144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4-5%</a:t>
            </a:r>
            <a:r>
              <a:rPr lang="en-US" sz="2200">
                <a:solidFill>
                  <a:schemeClr val="dk1"/>
                </a:solidFill>
                <a:latin typeface="Calibri"/>
                <a:ea typeface="Calibri"/>
                <a:cs typeface="Calibri"/>
                <a:sym typeface="Calibri"/>
              </a:rPr>
              <a:t> of global CO</a:t>
            </a:r>
            <a:r>
              <a:rPr lang="en-US" sz="2200" baseline="-25000">
                <a:solidFill>
                  <a:schemeClr val="dk1"/>
                </a:solidFill>
                <a:latin typeface="Calibri"/>
                <a:ea typeface="Calibri"/>
                <a:cs typeface="Calibri"/>
                <a:sym typeface="Calibri"/>
              </a:rPr>
              <a:t>2</a:t>
            </a:r>
            <a:r>
              <a:rPr lang="en-US" sz="2200">
                <a:solidFill>
                  <a:schemeClr val="dk1"/>
                </a:solidFill>
                <a:latin typeface="Calibri"/>
                <a:ea typeface="Calibri"/>
                <a:cs typeface="Calibri"/>
                <a:sym typeface="Calibri"/>
              </a:rPr>
              <a:t>eq emission from US transportation and electricity sector each</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a:xfrm>
            <a:off x="0" y="1"/>
            <a:ext cx="12192000" cy="1113576"/>
          </a:xfrm>
          <a:prstGeom prst="rect">
            <a:avLst/>
          </a:prstGeom>
          <a:noFill/>
          <a:ln>
            <a:noFill/>
          </a:ln>
        </p:spPr>
        <p:txBody>
          <a:bodyPr spcFirstLastPara="1" wrap="square" lIns="182875" tIns="182875" rIns="182875" bIns="182875" anchor="t" anchorCtr="0">
            <a:noAutofit/>
          </a:bodyPr>
          <a:lstStyle/>
          <a:p>
            <a:pPr marL="11113" lvl="0" indent="0" algn="l" rtl="0">
              <a:lnSpc>
                <a:spcPct val="90000"/>
              </a:lnSpc>
              <a:spcBef>
                <a:spcPts val="0"/>
              </a:spcBef>
              <a:spcAft>
                <a:spcPts val="0"/>
              </a:spcAft>
              <a:buClr>
                <a:schemeClr val="dk1"/>
              </a:buClr>
              <a:buSzPts val="3000"/>
              <a:buFont typeface="Century Gothic"/>
              <a:buNone/>
            </a:pPr>
            <a:r>
              <a:rPr lang="en-US"/>
              <a:t>1955 Air Pollution Control Act</a:t>
            </a:r>
            <a:endParaRPr/>
          </a:p>
        </p:txBody>
      </p:sp>
      <p:sp>
        <p:nvSpPr>
          <p:cNvPr id="197" name="Google Shape;197;p28"/>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a:t>
            </a:fld>
            <a:endParaRPr/>
          </a:p>
        </p:txBody>
      </p:sp>
      <p:grpSp>
        <p:nvGrpSpPr>
          <p:cNvPr id="198" name="Google Shape;198;p28"/>
          <p:cNvGrpSpPr/>
          <p:nvPr/>
        </p:nvGrpSpPr>
        <p:grpSpPr>
          <a:xfrm>
            <a:off x="274035" y="1179349"/>
            <a:ext cx="8809697" cy="4981303"/>
            <a:chOff x="2571090" y="1113575"/>
            <a:chExt cx="9292930" cy="4820304"/>
          </a:xfrm>
        </p:grpSpPr>
        <p:pic>
          <p:nvPicPr>
            <p:cNvPr id="199" name="Google Shape;199;p28"/>
            <p:cNvPicPr preferRelativeResize="0"/>
            <p:nvPr/>
          </p:nvPicPr>
          <p:blipFill rotWithShape="1">
            <a:blip r:embed="rId3">
              <a:alphaModFix/>
            </a:blip>
            <a:srcRect l="19445"/>
            <a:stretch/>
          </p:blipFill>
          <p:spPr>
            <a:xfrm>
              <a:off x="2571090" y="1113575"/>
              <a:ext cx="9292930" cy="4820304"/>
            </a:xfrm>
            <a:prstGeom prst="rect">
              <a:avLst/>
            </a:prstGeom>
            <a:noFill/>
            <a:ln>
              <a:noFill/>
            </a:ln>
          </p:spPr>
        </p:pic>
        <p:sp>
          <p:nvSpPr>
            <p:cNvPr id="200" name="Google Shape;200;p28"/>
            <p:cNvSpPr/>
            <p:nvPr/>
          </p:nvSpPr>
          <p:spPr>
            <a:xfrm>
              <a:off x="8573798" y="5583677"/>
              <a:ext cx="3290215" cy="35019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01" name="Google Shape;201;p28"/>
          <p:cNvSpPr/>
          <p:nvPr/>
        </p:nvSpPr>
        <p:spPr>
          <a:xfrm>
            <a:off x="339525" y="4948950"/>
            <a:ext cx="8663700" cy="880200"/>
          </a:xfrm>
          <a:prstGeom prst="rect">
            <a:avLst/>
          </a:prstGeom>
          <a:solidFill>
            <a:srgbClr val="FFE504">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8"/>
          <p:cNvSpPr/>
          <p:nvPr/>
        </p:nvSpPr>
        <p:spPr>
          <a:xfrm>
            <a:off x="7491449" y="4646850"/>
            <a:ext cx="1511700" cy="302100"/>
          </a:xfrm>
          <a:prstGeom prst="rect">
            <a:avLst/>
          </a:prstGeom>
          <a:solidFill>
            <a:srgbClr val="FFE504">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28"/>
          <p:cNvSpPr/>
          <p:nvPr/>
        </p:nvSpPr>
        <p:spPr>
          <a:xfrm>
            <a:off x="339516" y="1621879"/>
            <a:ext cx="8745300" cy="302100"/>
          </a:xfrm>
          <a:prstGeom prst="rect">
            <a:avLst/>
          </a:prstGeom>
          <a:solidFill>
            <a:srgbClr val="FFE504">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4" name="Google Shape;204;p28"/>
          <p:cNvGrpSpPr/>
          <p:nvPr/>
        </p:nvGrpSpPr>
        <p:grpSpPr>
          <a:xfrm>
            <a:off x="9470300" y="1563789"/>
            <a:ext cx="2512200" cy="874547"/>
            <a:chOff x="9455875" y="1275200"/>
            <a:chExt cx="2512200" cy="1699800"/>
          </a:xfrm>
        </p:grpSpPr>
        <p:sp>
          <p:nvSpPr>
            <p:cNvPr id="205" name="Google Shape;205;p28"/>
            <p:cNvSpPr/>
            <p:nvPr/>
          </p:nvSpPr>
          <p:spPr>
            <a:xfrm rot="5400000">
              <a:off x="9862075" y="869000"/>
              <a:ext cx="1699800" cy="2512200"/>
            </a:xfrm>
            <a:prstGeom prst="wedgeRectCallout">
              <a:avLst>
                <a:gd name="adj1" fmla="val -20833"/>
                <a:gd name="adj2" fmla="val 62500"/>
              </a:avLst>
            </a:prstGeom>
            <a:noFill/>
            <a:ln w="28575"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8"/>
            <p:cNvSpPr txBox="1"/>
            <p:nvPr/>
          </p:nvSpPr>
          <p:spPr>
            <a:xfrm>
              <a:off x="9455875" y="1275200"/>
              <a:ext cx="2512200" cy="169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a:latin typeface="Century"/>
                  <a:ea typeface="Century"/>
                  <a:cs typeface="Century"/>
                  <a:sym typeface="Century"/>
                </a:rPr>
                <a:t>Supports research, not standard development or enforcement</a:t>
              </a:r>
              <a:endParaRPr sz="1700">
                <a:latin typeface="Century"/>
                <a:ea typeface="Century"/>
                <a:cs typeface="Century"/>
                <a:sym typeface="Century"/>
              </a:endParaRPr>
            </a:p>
          </p:txBody>
        </p:sp>
      </p:grpSp>
      <p:sp>
        <p:nvSpPr>
          <p:cNvPr id="207" name="Google Shape;207;p28"/>
          <p:cNvSpPr/>
          <p:nvPr/>
        </p:nvSpPr>
        <p:spPr>
          <a:xfrm>
            <a:off x="339525" y="5829150"/>
            <a:ext cx="5504100" cy="302100"/>
          </a:xfrm>
          <a:prstGeom prst="rect">
            <a:avLst/>
          </a:prstGeom>
          <a:solidFill>
            <a:srgbClr val="FFE504">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8" name="Google Shape;208;p28"/>
          <p:cNvGrpSpPr/>
          <p:nvPr/>
        </p:nvGrpSpPr>
        <p:grpSpPr>
          <a:xfrm>
            <a:off x="9470300" y="5056992"/>
            <a:ext cx="2512200" cy="664112"/>
            <a:chOff x="9455875" y="1275200"/>
            <a:chExt cx="2512200" cy="1699800"/>
          </a:xfrm>
        </p:grpSpPr>
        <p:sp>
          <p:nvSpPr>
            <p:cNvPr id="209" name="Google Shape;209;p28"/>
            <p:cNvSpPr/>
            <p:nvPr/>
          </p:nvSpPr>
          <p:spPr>
            <a:xfrm rot="5400000">
              <a:off x="9862075" y="869000"/>
              <a:ext cx="1699800" cy="2512200"/>
            </a:xfrm>
            <a:prstGeom prst="wedgeRectCallout">
              <a:avLst>
                <a:gd name="adj1" fmla="val -20833"/>
                <a:gd name="adj2" fmla="val 62500"/>
              </a:avLst>
            </a:prstGeom>
            <a:noFill/>
            <a:ln w="28575"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8"/>
            <p:cNvSpPr txBox="1"/>
            <p:nvPr/>
          </p:nvSpPr>
          <p:spPr>
            <a:xfrm>
              <a:off x="9455875" y="1275200"/>
              <a:ext cx="2512200" cy="169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a:latin typeface="Century"/>
                  <a:ea typeface="Century"/>
                  <a:cs typeface="Century"/>
                  <a:sym typeface="Century"/>
                </a:rPr>
                <a:t>Emphasizes state rights and authority</a:t>
              </a:r>
              <a:endParaRPr sz="1700">
                <a:latin typeface="Century"/>
                <a:ea typeface="Century"/>
                <a:cs typeface="Century"/>
                <a:sym typeface="Century"/>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55"/>
          <p:cNvSpPr txBox="1">
            <a:spLocks noGrp="1"/>
          </p:cNvSpPr>
          <p:nvPr>
            <p:ph type="title"/>
          </p:nvPr>
        </p:nvSpPr>
        <p:spPr>
          <a:xfrm>
            <a:off x="838199" y="-122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Endangerment finding</a:t>
            </a:r>
            <a:endParaRPr/>
          </a:p>
        </p:txBody>
      </p:sp>
      <p:sp>
        <p:nvSpPr>
          <p:cNvPr id="516" name="Google Shape;516;p55"/>
          <p:cNvSpPr txBox="1"/>
          <p:nvPr/>
        </p:nvSpPr>
        <p:spPr>
          <a:xfrm>
            <a:off x="3418246" y="1005519"/>
            <a:ext cx="53556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2F5496"/>
                </a:solidFill>
                <a:latin typeface="Calibri"/>
                <a:ea typeface="Calibri"/>
                <a:cs typeface="Calibri"/>
                <a:sym typeface="Calibri"/>
              </a:rPr>
              <a:t>CO</a:t>
            </a:r>
            <a:r>
              <a:rPr lang="en-US" sz="3200" b="1" baseline="-25000">
                <a:solidFill>
                  <a:srgbClr val="2F5496"/>
                </a:solidFill>
                <a:latin typeface="Calibri"/>
                <a:ea typeface="Calibri"/>
                <a:cs typeface="Calibri"/>
                <a:sym typeface="Calibri"/>
              </a:rPr>
              <a:t>2</a:t>
            </a:r>
            <a:r>
              <a:rPr lang="en-US" sz="3200" b="1">
                <a:solidFill>
                  <a:srgbClr val="2F5496"/>
                </a:solidFill>
                <a:latin typeface="Calibri"/>
                <a:ea typeface="Calibri"/>
                <a:cs typeface="Calibri"/>
                <a:sym typeface="Calibri"/>
              </a:rPr>
              <a:t>, CH</a:t>
            </a:r>
            <a:r>
              <a:rPr lang="en-US" sz="3200" b="1" baseline="-25000">
                <a:solidFill>
                  <a:srgbClr val="2F5496"/>
                </a:solidFill>
                <a:latin typeface="Calibri"/>
                <a:ea typeface="Calibri"/>
                <a:cs typeface="Calibri"/>
                <a:sym typeface="Calibri"/>
              </a:rPr>
              <a:t>4</a:t>
            </a:r>
            <a:r>
              <a:rPr lang="en-US" sz="3200" b="1">
                <a:solidFill>
                  <a:srgbClr val="2F5496"/>
                </a:solidFill>
                <a:latin typeface="Calibri"/>
                <a:ea typeface="Calibri"/>
                <a:cs typeface="Calibri"/>
                <a:sym typeface="Calibri"/>
              </a:rPr>
              <a:t>, N</a:t>
            </a:r>
            <a:r>
              <a:rPr lang="en-US" sz="3200" b="1" baseline="-25000">
                <a:solidFill>
                  <a:srgbClr val="2F5496"/>
                </a:solidFill>
                <a:latin typeface="Calibri"/>
                <a:ea typeface="Calibri"/>
                <a:cs typeface="Calibri"/>
                <a:sym typeface="Calibri"/>
              </a:rPr>
              <a:t>2</a:t>
            </a:r>
            <a:r>
              <a:rPr lang="en-US" sz="3200" b="1">
                <a:solidFill>
                  <a:srgbClr val="2F5496"/>
                </a:solidFill>
                <a:latin typeface="Calibri"/>
                <a:ea typeface="Calibri"/>
                <a:cs typeface="Calibri"/>
                <a:sym typeface="Calibri"/>
              </a:rPr>
              <a:t>O, HFCs, PFCs, SF</a:t>
            </a:r>
            <a:r>
              <a:rPr lang="en-US" sz="3200" b="1" baseline="-25000">
                <a:solidFill>
                  <a:srgbClr val="2F5496"/>
                </a:solidFill>
                <a:latin typeface="Calibri"/>
                <a:ea typeface="Calibri"/>
                <a:cs typeface="Calibri"/>
                <a:sym typeface="Calibri"/>
              </a:rPr>
              <a:t>6</a:t>
            </a:r>
            <a:endParaRPr sz="3200" b="1">
              <a:solidFill>
                <a:srgbClr val="FF0000"/>
              </a:solidFill>
              <a:latin typeface="Calibri"/>
              <a:ea typeface="Calibri"/>
              <a:cs typeface="Calibri"/>
              <a:sym typeface="Calibri"/>
            </a:endParaRPr>
          </a:p>
        </p:txBody>
      </p:sp>
      <p:sp>
        <p:nvSpPr>
          <p:cNvPr id="517" name="Google Shape;517;p55"/>
          <p:cNvSpPr/>
          <p:nvPr/>
        </p:nvSpPr>
        <p:spPr>
          <a:xfrm>
            <a:off x="1052049" y="3922434"/>
            <a:ext cx="2049900" cy="1767300"/>
          </a:xfrm>
          <a:prstGeom prst="hexagon">
            <a:avLst>
              <a:gd name="adj" fmla="val 25000"/>
              <a:gd name="vf" fmla="val 115470"/>
            </a:avLst>
          </a:prstGeom>
          <a:blipFill rotWithShape="1">
            <a:blip r:embed="rId3">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8" name="Google Shape;518;p55"/>
          <p:cNvSpPr/>
          <p:nvPr/>
        </p:nvSpPr>
        <p:spPr>
          <a:xfrm>
            <a:off x="2759854" y="3021701"/>
            <a:ext cx="2049900" cy="1767300"/>
          </a:xfrm>
          <a:prstGeom prst="hexagon">
            <a:avLst>
              <a:gd name="adj" fmla="val 25000"/>
              <a:gd name="vf" fmla="val 115470"/>
            </a:avLst>
          </a:prstGeom>
          <a:blipFill rotWithShape="1">
            <a:blip r:embed="rId4">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9" name="Google Shape;519;p55"/>
          <p:cNvSpPr/>
          <p:nvPr/>
        </p:nvSpPr>
        <p:spPr>
          <a:xfrm>
            <a:off x="2759854" y="4911655"/>
            <a:ext cx="2049900" cy="1767300"/>
          </a:xfrm>
          <a:prstGeom prst="hexagon">
            <a:avLst>
              <a:gd name="adj" fmla="val 25000"/>
              <a:gd name="vf" fmla="val 115470"/>
            </a:avLst>
          </a:prstGeom>
          <a:blipFill rotWithShape="1">
            <a:blip r:embed="rId5">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0" name="Google Shape;520;p55"/>
          <p:cNvSpPr/>
          <p:nvPr/>
        </p:nvSpPr>
        <p:spPr>
          <a:xfrm>
            <a:off x="7691832" y="2933213"/>
            <a:ext cx="2049900" cy="1767300"/>
          </a:xfrm>
          <a:prstGeom prst="hexagon">
            <a:avLst>
              <a:gd name="adj" fmla="val 25000"/>
              <a:gd name="vf" fmla="val 115470"/>
            </a:avLst>
          </a:prstGeom>
          <a:blipFill rotWithShape="1">
            <a:blip r:embed="rId6">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55"/>
          <p:cNvSpPr/>
          <p:nvPr/>
        </p:nvSpPr>
        <p:spPr>
          <a:xfrm>
            <a:off x="9399637" y="2032480"/>
            <a:ext cx="2049900" cy="1767300"/>
          </a:xfrm>
          <a:prstGeom prst="hexagon">
            <a:avLst>
              <a:gd name="adj" fmla="val 25000"/>
              <a:gd name="vf" fmla="val 115470"/>
            </a:avLst>
          </a:prstGeom>
          <a:blipFill rotWithShape="1">
            <a:blip r:embed="rId7">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2" name="Google Shape;522;p55"/>
          <p:cNvSpPr/>
          <p:nvPr/>
        </p:nvSpPr>
        <p:spPr>
          <a:xfrm>
            <a:off x="9399637" y="3922434"/>
            <a:ext cx="2049900" cy="1767300"/>
          </a:xfrm>
          <a:prstGeom prst="hexagon">
            <a:avLst>
              <a:gd name="adj" fmla="val 25000"/>
              <a:gd name="vf" fmla="val 115470"/>
            </a:avLst>
          </a:prstGeom>
          <a:blipFill rotWithShape="1">
            <a:blip r:embed="rId8">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3" name="Google Shape;523;p55"/>
          <p:cNvSpPr/>
          <p:nvPr/>
        </p:nvSpPr>
        <p:spPr>
          <a:xfrm>
            <a:off x="7691832" y="4823167"/>
            <a:ext cx="2049900" cy="1767300"/>
          </a:xfrm>
          <a:prstGeom prst="hexagon">
            <a:avLst>
              <a:gd name="adj" fmla="val 25000"/>
              <a:gd name="vf" fmla="val 115470"/>
            </a:avLst>
          </a:prstGeom>
          <a:blipFill rotWithShape="1">
            <a:blip r:embed="rId9">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4" name="Google Shape;524;p55"/>
          <p:cNvSpPr/>
          <p:nvPr/>
        </p:nvSpPr>
        <p:spPr>
          <a:xfrm>
            <a:off x="5984027" y="3867924"/>
            <a:ext cx="2049900" cy="1767300"/>
          </a:xfrm>
          <a:prstGeom prst="hexagon">
            <a:avLst>
              <a:gd name="adj" fmla="val 25000"/>
              <a:gd name="vf" fmla="val 115470"/>
            </a:avLst>
          </a:prstGeom>
          <a:blipFill rotWithShape="1">
            <a:blip r:embed="rId10">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5" name="Google Shape;525;p55"/>
          <p:cNvSpPr txBox="1"/>
          <p:nvPr/>
        </p:nvSpPr>
        <p:spPr>
          <a:xfrm>
            <a:off x="2850803" y="3534525"/>
            <a:ext cx="18681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Heat related morbidity</a:t>
            </a:r>
            <a:endParaRPr/>
          </a:p>
        </p:txBody>
      </p:sp>
      <p:sp>
        <p:nvSpPr>
          <p:cNvPr id="526" name="Google Shape;526;p55"/>
          <p:cNvSpPr txBox="1"/>
          <p:nvPr/>
        </p:nvSpPr>
        <p:spPr>
          <a:xfrm>
            <a:off x="1144503" y="4434812"/>
            <a:ext cx="18681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Extreme weather</a:t>
            </a:r>
            <a:endParaRPr/>
          </a:p>
        </p:txBody>
      </p:sp>
      <p:sp>
        <p:nvSpPr>
          <p:cNvPr id="527" name="Google Shape;527;p55"/>
          <p:cNvSpPr txBox="1"/>
          <p:nvPr/>
        </p:nvSpPr>
        <p:spPr>
          <a:xfrm>
            <a:off x="2759854" y="5547354"/>
            <a:ext cx="20499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Coastal storms</a:t>
            </a:r>
            <a:endParaRPr/>
          </a:p>
        </p:txBody>
      </p:sp>
      <p:sp>
        <p:nvSpPr>
          <p:cNvPr id="528" name="Google Shape;528;p55"/>
          <p:cNvSpPr/>
          <p:nvPr/>
        </p:nvSpPr>
        <p:spPr>
          <a:xfrm>
            <a:off x="1052049" y="2049581"/>
            <a:ext cx="2049900" cy="1767300"/>
          </a:xfrm>
          <a:prstGeom prst="hexagon">
            <a:avLst>
              <a:gd name="adj" fmla="val 25000"/>
              <a:gd name="vf" fmla="val 115470"/>
            </a:avLst>
          </a:prstGeom>
          <a:blipFill rotWithShape="1">
            <a:blip r:embed="rId11">
              <a:alphaModFix/>
            </a:blip>
            <a:stretch>
              <a:fillRect/>
            </a:stretch>
          </a:blip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9" name="Google Shape;529;p55"/>
          <p:cNvSpPr txBox="1"/>
          <p:nvPr/>
        </p:nvSpPr>
        <p:spPr>
          <a:xfrm>
            <a:off x="1142998" y="2373081"/>
            <a:ext cx="18681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Ambient ozone health effects</a:t>
            </a:r>
            <a:endParaRPr/>
          </a:p>
        </p:txBody>
      </p:sp>
      <p:sp>
        <p:nvSpPr>
          <p:cNvPr id="530" name="Google Shape;530;p55"/>
          <p:cNvSpPr txBox="1"/>
          <p:nvPr/>
        </p:nvSpPr>
        <p:spPr>
          <a:xfrm>
            <a:off x="9399637" y="2517714"/>
            <a:ext cx="20499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Water resources</a:t>
            </a:r>
            <a:endParaRPr/>
          </a:p>
        </p:txBody>
      </p:sp>
      <p:sp>
        <p:nvSpPr>
          <p:cNvPr id="531" name="Google Shape;531;p55"/>
          <p:cNvSpPr txBox="1"/>
          <p:nvPr/>
        </p:nvSpPr>
        <p:spPr>
          <a:xfrm>
            <a:off x="7748738" y="3498226"/>
            <a:ext cx="20499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Storm surges</a:t>
            </a:r>
            <a:endParaRPr/>
          </a:p>
        </p:txBody>
      </p:sp>
      <p:sp>
        <p:nvSpPr>
          <p:cNvPr id="532" name="Google Shape;532;p55"/>
          <p:cNvSpPr txBox="1"/>
          <p:nvPr/>
        </p:nvSpPr>
        <p:spPr>
          <a:xfrm>
            <a:off x="5984027" y="4438772"/>
            <a:ext cx="20499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Land loss</a:t>
            </a:r>
            <a:endParaRPr/>
          </a:p>
        </p:txBody>
      </p:sp>
      <p:sp>
        <p:nvSpPr>
          <p:cNvPr id="533" name="Google Shape;533;p55"/>
          <p:cNvSpPr txBox="1"/>
          <p:nvPr/>
        </p:nvSpPr>
        <p:spPr>
          <a:xfrm>
            <a:off x="7691832" y="4984122"/>
            <a:ext cx="2049900" cy="156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Peak electricity demand increase</a:t>
            </a:r>
            <a:endParaRPr/>
          </a:p>
        </p:txBody>
      </p:sp>
      <p:sp>
        <p:nvSpPr>
          <p:cNvPr id="534" name="Google Shape;534;p55"/>
          <p:cNvSpPr txBox="1"/>
          <p:nvPr/>
        </p:nvSpPr>
        <p:spPr>
          <a:xfrm>
            <a:off x="9399637" y="4021236"/>
            <a:ext cx="2049900" cy="156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Food production and agriculture</a:t>
            </a:r>
            <a:endParaRPr/>
          </a:p>
        </p:txBody>
      </p:sp>
      <p:sp>
        <p:nvSpPr>
          <p:cNvPr id="535" name="Google Shape;535;p55"/>
          <p:cNvSpPr txBox="1"/>
          <p:nvPr/>
        </p:nvSpPr>
        <p:spPr>
          <a:xfrm>
            <a:off x="286584" y="1442945"/>
            <a:ext cx="2031300" cy="477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b="1">
                <a:solidFill>
                  <a:schemeClr val="dk1"/>
                </a:solidFill>
                <a:latin typeface="Calibri"/>
                <a:ea typeface="Calibri"/>
                <a:cs typeface="Calibri"/>
                <a:sym typeface="Calibri"/>
              </a:rPr>
              <a:t>Health effects</a:t>
            </a:r>
            <a:endParaRPr/>
          </a:p>
        </p:txBody>
      </p:sp>
      <p:sp>
        <p:nvSpPr>
          <p:cNvPr id="536" name="Google Shape;536;p55"/>
          <p:cNvSpPr txBox="1"/>
          <p:nvPr/>
        </p:nvSpPr>
        <p:spPr>
          <a:xfrm>
            <a:off x="9302652" y="1438475"/>
            <a:ext cx="2602800" cy="477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b="1">
                <a:solidFill>
                  <a:schemeClr val="dk1"/>
                </a:solidFill>
                <a:latin typeface="Calibri"/>
                <a:ea typeface="Calibri"/>
                <a:cs typeface="Calibri"/>
                <a:sym typeface="Calibri"/>
              </a:rPr>
              <a:t>Welfare effects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Timeline</a:t>
            </a:r>
            <a:endParaRPr/>
          </a:p>
        </p:txBody>
      </p:sp>
      <p:sp>
        <p:nvSpPr>
          <p:cNvPr id="543" name="Google Shape;543;p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b="1"/>
              <a:t>April 2010 </a:t>
            </a:r>
            <a:r>
              <a:rPr lang="en-US"/>
              <a:t>– GHG Emission Standards for Light-Duty Vehicles</a:t>
            </a:r>
            <a:endParaRPr/>
          </a:p>
          <a:p>
            <a:pPr marL="0" lvl="0" indent="0" algn="l" rtl="0">
              <a:lnSpc>
                <a:spcPct val="90000"/>
              </a:lnSpc>
              <a:spcBef>
                <a:spcPts val="1000"/>
              </a:spcBef>
              <a:spcAft>
                <a:spcPts val="0"/>
              </a:spcAft>
              <a:buClr>
                <a:schemeClr val="dk1"/>
              </a:buClr>
              <a:buSzPts val="2800"/>
              <a:buNone/>
            </a:pPr>
            <a:r>
              <a:rPr lang="en-US" b="1"/>
              <a:t>May 2010 </a:t>
            </a:r>
            <a:r>
              <a:rPr lang="en-US"/>
              <a:t>– Prevention of Significant Deterioration and Title V Greenhouse Gas Tailoring Rule</a:t>
            </a:r>
            <a:endParaRPr/>
          </a:p>
          <a:p>
            <a:pPr marL="0" lvl="0" indent="0" algn="l" rtl="0">
              <a:lnSpc>
                <a:spcPct val="90000"/>
              </a:lnSpc>
              <a:spcBef>
                <a:spcPts val="1000"/>
              </a:spcBef>
              <a:spcAft>
                <a:spcPts val="0"/>
              </a:spcAft>
              <a:buClr>
                <a:schemeClr val="dk1"/>
              </a:buClr>
              <a:buSzPts val="2800"/>
              <a:buNone/>
            </a:pPr>
            <a:r>
              <a:rPr lang="en-US" b="1"/>
              <a:t>January 2011 </a:t>
            </a:r>
            <a:r>
              <a:rPr lang="en-US"/>
              <a:t>– New Source Review permitting for stationary sources automatically triggered</a:t>
            </a:r>
            <a:endParaRPr/>
          </a:p>
          <a:p>
            <a:pPr marL="0" lvl="0" indent="0" algn="l" rtl="0">
              <a:lnSpc>
                <a:spcPct val="90000"/>
              </a:lnSpc>
              <a:spcBef>
                <a:spcPts val="1000"/>
              </a:spcBef>
              <a:spcAft>
                <a:spcPts val="0"/>
              </a:spcAft>
              <a:buClr>
                <a:schemeClr val="dk1"/>
              </a:buClr>
              <a:buSzPts val="2800"/>
              <a:buNone/>
            </a:pPr>
            <a:r>
              <a:rPr lang="en-US" b="1"/>
              <a:t>August 2015 </a:t>
            </a:r>
            <a:r>
              <a:rPr lang="en-US"/>
              <a:t>– Clean Power Plan </a:t>
            </a:r>
            <a:endParaRPr/>
          </a:p>
          <a:p>
            <a:pPr marL="0" lvl="0" indent="0" algn="l" rtl="0">
              <a:lnSpc>
                <a:spcPct val="90000"/>
              </a:lnSpc>
              <a:spcBef>
                <a:spcPts val="1000"/>
              </a:spcBef>
              <a:spcAft>
                <a:spcPts val="0"/>
              </a:spcAft>
              <a:buClr>
                <a:schemeClr val="dk1"/>
              </a:buClr>
              <a:buSzPts val="2800"/>
              <a:buNone/>
            </a:pPr>
            <a:r>
              <a:rPr lang="en-US" b="1"/>
              <a:t>October 2015 </a:t>
            </a:r>
            <a:r>
              <a:rPr lang="en-US"/>
              <a:t>– New Source Performance Standard for power plants</a:t>
            </a:r>
            <a:endParaRPr/>
          </a:p>
          <a:p>
            <a:pPr marL="0" lvl="0" indent="0" algn="l" rtl="0">
              <a:lnSpc>
                <a:spcPct val="90000"/>
              </a:lnSpc>
              <a:spcBef>
                <a:spcPts val="1000"/>
              </a:spcBef>
              <a:spcAft>
                <a:spcPts val="0"/>
              </a:spcAft>
              <a:buClr>
                <a:schemeClr val="dk1"/>
              </a:buClr>
              <a:buSzPts val="2800"/>
              <a:buNone/>
            </a:pPr>
            <a:r>
              <a:rPr lang="en-US" b="1"/>
              <a:t>February 2016</a:t>
            </a:r>
            <a:r>
              <a:rPr lang="en-US"/>
              <a:t> – Supreme Court issues stay on Clean Power Plan</a:t>
            </a:r>
            <a:endParaRPr/>
          </a:p>
          <a:p>
            <a:pPr marL="0" lvl="0" indent="0" algn="l" rtl="0">
              <a:lnSpc>
                <a:spcPct val="90000"/>
              </a:lnSpc>
              <a:spcBef>
                <a:spcPts val="1000"/>
              </a:spcBef>
              <a:spcAft>
                <a:spcPts val="0"/>
              </a:spcAft>
              <a:buClr>
                <a:schemeClr val="dk1"/>
              </a:buClr>
              <a:buSzPts val="2800"/>
              <a:buNone/>
            </a:pPr>
            <a:r>
              <a:rPr lang="en-US" b="1"/>
              <a:t>August 2018 </a:t>
            </a:r>
            <a:r>
              <a:rPr lang="en-US"/>
              <a:t>– Plans to scale back Clean Power Plan announced</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7"/>
          <p:cNvSpPr txBox="1"/>
          <p:nvPr/>
        </p:nvSpPr>
        <p:spPr>
          <a:xfrm>
            <a:off x="649083" y="1183137"/>
            <a:ext cx="27384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Section 107-110</a:t>
            </a:r>
            <a:endParaRPr/>
          </a:p>
        </p:txBody>
      </p:sp>
      <p:sp>
        <p:nvSpPr>
          <p:cNvPr id="550" name="Google Shape;550;p57"/>
          <p:cNvSpPr txBox="1"/>
          <p:nvPr/>
        </p:nvSpPr>
        <p:spPr>
          <a:xfrm>
            <a:off x="5078734" y="1183137"/>
            <a:ext cx="20346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Section 111</a:t>
            </a:r>
            <a:endParaRPr/>
          </a:p>
        </p:txBody>
      </p:sp>
      <p:sp>
        <p:nvSpPr>
          <p:cNvPr id="551" name="Google Shape;551;p57"/>
          <p:cNvSpPr txBox="1"/>
          <p:nvPr/>
        </p:nvSpPr>
        <p:spPr>
          <a:xfrm>
            <a:off x="9070549" y="1183137"/>
            <a:ext cx="20346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Section 112</a:t>
            </a:r>
            <a:endParaRPr/>
          </a:p>
        </p:txBody>
      </p:sp>
      <p:sp>
        <p:nvSpPr>
          <p:cNvPr id="552" name="Google Shape;552;p57"/>
          <p:cNvSpPr txBox="1"/>
          <p:nvPr/>
        </p:nvSpPr>
        <p:spPr>
          <a:xfrm>
            <a:off x="100273" y="1797095"/>
            <a:ext cx="3835800" cy="48321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00">
                <a:solidFill>
                  <a:schemeClr val="dk1"/>
                </a:solidFill>
                <a:latin typeface="Calibri"/>
                <a:ea typeface="Calibri"/>
                <a:cs typeface="Calibri"/>
                <a:sym typeface="Calibri"/>
              </a:rPr>
              <a:t>Criteria air pollutants</a:t>
            </a:r>
            <a:endParaRPr/>
          </a:p>
          <a:p>
            <a:pPr marL="285750" marR="0" lvl="0" indent="-285750" algn="l" rtl="0">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Ground-level ozone</a:t>
            </a:r>
            <a:endParaRPr/>
          </a:p>
          <a:p>
            <a:pPr marL="285750" marR="0" lvl="0" indent="-285750" algn="l" rtl="0">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Particulate matter (2.5, 10)</a:t>
            </a:r>
            <a:endParaRPr/>
          </a:p>
          <a:p>
            <a:pPr marL="285750" marR="0" lvl="0" indent="-285750" algn="l" rtl="0">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Carbon monoxide</a:t>
            </a:r>
            <a:endParaRPr/>
          </a:p>
          <a:p>
            <a:pPr marL="285750" marR="0" lvl="0" indent="-285750" algn="l" rtl="0">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Lead</a:t>
            </a:r>
            <a:endParaRPr/>
          </a:p>
          <a:p>
            <a:pPr marL="285750" marR="0" lvl="0" indent="-285750" algn="l" rtl="0">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Sulfur dioxide (SO</a:t>
            </a:r>
            <a:r>
              <a:rPr lang="en-US" sz="2100" baseline="-25000">
                <a:solidFill>
                  <a:schemeClr val="dk1"/>
                </a:solidFill>
                <a:latin typeface="Calibri"/>
                <a:ea typeface="Calibri"/>
                <a:cs typeface="Calibri"/>
                <a:sym typeface="Calibri"/>
              </a:rPr>
              <a:t>x</a:t>
            </a:r>
            <a:r>
              <a:rPr lang="en-US" sz="2100">
                <a:solidFill>
                  <a:schemeClr val="dk1"/>
                </a:solidFill>
                <a:latin typeface="Calibri"/>
                <a:ea typeface="Calibri"/>
                <a:cs typeface="Calibri"/>
                <a:sym typeface="Calibri"/>
              </a:rPr>
              <a:t>)</a:t>
            </a:r>
            <a:endParaRPr/>
          </a:p>
          <a:p>
            <a:pPr marL="285750" marR="0" lvl="0" indent="-285750" algn="l" rtl="0">
              <a:spcBef>
                <a:spcPts val="0"/>
              </a:spcBef>
              <a:spcAft>
                <a:spcPts val="0"/>
              </a:spcAft>
              <a:buClr>
                <a:schemeClr val="dk1"/>
              </a:buClr>
              <a:buSzPts val="2100"/>
              <a:buFont typeface="Arial"/>
              <a:buChar char="•"/>
            </a:pPr>
            <a:r>
              <a:rPr lang="en-US" sz="2100">
                <a:solidFill>
                  <a:schemeClr val="dk1"/>
                </a:solidFill>
                <a:latin typeface="Calibri"/>
                <a:ea typeface="Calibri"/>
                <a:cs typeface="Calibri"/>
                <a:sym typeface="Calibri"/>
              </a:rPr>
              <a:t>Nitrogen dioxide (NO</a:t>
            </a:r>
            <a:r>
              <a:rPr lang="en-US" sz="2100" baseline="-25000">
                <a:solidFill>
                  <a:schemeClr val="dk1"/>
                </a:solidFill>
                <a:latin typeface="Calibri"/>
                <a:ea typeface="Calibri"/>
                <a:cs typeface="Calibri"/>
                <a:sym typeface="Calibri"/>
              </a:rPr>
              <a:t>x</a:t>
            </a:r>
            <a:r>
              <a:rPr lang="en-US" sz="2100">
                <a:solidFill>
                  <a:schemeClr val="dk1"/>
                </a:solidFill>
                <a:latin typeface="Calibri"/>
                <a:ea typeface="Calibri"/>
                <a:cs typeface="Calibri"/>
                <a:sym typeface="Calibri"/>
              </a:rPr>
              <a:t>)</a:t>
            </a:r>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285750" marR="0" lvl="0" indent="-14605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p:txBody>
      </p:sp>
      <p:pic>
        <p:nvPicPr>
          <p:cNvPr id="553" name="Google Shape;553;p57"/>
          <p:cNvPicPr preferRelativeResize="0"/>
          <p:nvPr/>
        </p:nvPicPr>
        <p:blipFill rotWithShape="1">
          <a:blip r:embed="rId3">
            <a:alphaModFix/>
          </a:blip>
          <a:srcRect/>
          <a:stretch/>
        </p:blipFill>
        <p:spPr>
          <a:xfrm>
            <a:off x="179412" y="4348052"/>
            <a:ext cx="3677590" cy="2068645"/>
          </a:xfrm>
          <a:prstGeom prst="rect">
            <a:avLst/>
          </a:prstGeom>
          <a:noFill/>
          <a:ln>
            <a:noFill/>
          </a:ln>
        </p:spPr>
      </p:pic>
      <p:sp>
        <p:nvSpPr>
          <p:cNvPr id="554" name="Google Shape;554;p57"/>
          <p:cNvSpPr txBox="1"/>
          <p:nvPr/>
        </p:nvSpPr>
        <p:spPr>
          <a:xfrm>
            <a:off x="4105980" y="1797095"/>
            <a:ext cx="3916800" cy="48321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Stationary source-specific regulation</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(b) New Source Performance Standards (NSPS)</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(d) Existing sources, State Implementation Plans (SIP)</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Best System of Emissions Reduction (BSER)</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Ex: Electric Utility Steam Generating Units (EGU)</a:t>
            </a:r>
            <a:endParaRPr/>
          </a:p>
          <a:p>
            <a:pPr marL="342900" marR="0" lvl="0" indent="-20320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342900" marR="0" lvl="0" indent="-20320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342900" marR="0" lvl="0" indent="-20320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342900" marR="0" lvl="0" indent="-20320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p:txBody>
      </p:sp>
      <p:sp>
        <p:nvSpPr>
          <p:cNvPr id="555" name="Google Shape;555;p57"/>
          <p:cNvSpPr txBox="1"/>
          <p:nvPr/>
        </p:nvSpPr>
        <p:spPr>
          <a:xfrm>
            <a:off x="8129483" y="1797095"/>
            <a:ext cx="3916800" cy="48321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Hazardous Air Pollutants (HAP)</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187 chemicals</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Exposure results in severe adverse human health impacts</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Pesticides, metal compounds, solvents, chemicals used in the manufacturing</a:t>
            </a:r>
            <a:endParaRPr/>
          </a:p>
          <a:p>
            <a:pPr marL="342900" marR="0" lvl="0" indent="-342900" algn="l" rtl="0">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Maximum achievable control technology (MACT)</a:t>
            </a:r>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p:txBody>
      </p:sp>
      <p:sp>
        <p:nvSpPr>
          <p:cNvPr id="556" name="Google Shape;556;p57"/>
          <p:cNvSpPr/>
          <p:nvPr/>
        </p:nvSpPr>
        <p:spPr>
          <a:xfrm>
            <a:off x="4105980" y="2508700"/>
            <a:ext cx="3916800" cy="1358700"/>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8"/>
          <p:cNvSpPr txBox="1">
            <a:spLocks noGrp="1"/>
          </p:cNvSpPr>
          <p:nvPr>
            <p:ph type="title"/>
          </p:nvPr>
        </p:nvSpPr>
        <p:spPr>
          <a:xfrm>
            <a:off x="838200" y="-7417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a:t>CO</a:t>
            </a:r>
            <a:r>
              <a:rPr lang="en-US" sz="4000" baseline="-25000"/>
              <a:t>2</a:t>
            </a:r>
            <a:r>
              <a:rPr lang="en-US" sz="4000"/>
              <a:t> New Source Performance Standard</a:t>
            </a:r>
            <a:endParaRPr/>
          </a:p>
        </p:txBody>
      </p:sp>
      <p:graphicFrame>
        <p:nvGraphicFramePr>
          <p:cNvPr id="563" name="Google Shape;563;p58"/>
          <p:cNvGraphicFramePr/>
          <p:nvPr/>
        </p:nvGraphicFramePr>
        <p:xfrm>
          <a:off x="838200" y="1131420"/>
          <a:ext cx="10515600" cy="5608360"/>
        </p:xfrm>
        <a:graphic>
          <a:graphicData uri="http://schemas.openxmlformats.org/drawingml/2006/table">
            <a:tbl>
              <a:tblPr firstRow="1" bandRow="1">
                <a:noFill/>
                <a:tableStyleId>{0D56B9FF-249E-41BC-AE81-93820C081255}</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US" sz="2000" b="1" u="none" strike="noStrike" cap="none"/>
                        <a:t>Source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a:t>BSER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2000"/>
                        <a:buFont typeface="Arial"/>
                        <a:buNone/>
                      </a:pPr>
                      <a:r>
                        <a:rPr lang="en-US" sz="2000" b="1" u="none" strike="noStrike" cap="none"/>
                        <a:t>NSPS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u="none" strike="noStrike" cap="none"/>
                        <a:t>Newly Constructed Fossil Fuel-Fired Steam Generating Units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800"/>
                        <a:t>Efficient new supercritical pulverized coal utility boiler implementing partial carbon capture and storage (CCS)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1800"/>
                        <a:buFont typeface="Arial"/>
                        <a:buChar char="•"/>
                      </a:pPr>
                      <a:r>
                        <a:rPr lang="en-US" sz="1800"/>
                        <a:t>1,400 lb CO</a:t>
                      </a:r>
                      <a:r>
                        <a:rPr lang="en-US" sz="1800" baseline="-25000"/>
                        <a:t>2</a:t>
                      </a:r>
                      <a:r>
                        <a:rPr lang="en-US" sz="1800"/>
                        <a:t>/MWh-g</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28600">
                <a:tc>
                  <a:txBody>
                    <a:bodyPr/>
                    <a:lstStyle/>
                    <a:p>
                      <a:pPr marL="0" marR="0" lvl="0" indent="0" algn="l" rtl="0">
                        <a:spcBef>
                          <a:spcPts val="0"/>
                        </a:spcBef>
                        <a:spcAft>
                          <a:spcPts val="0"/>
                        </a:spcAft>
                        <a:buNone/>
                      </a:pPr>
                      <a:r>
                        <a:rPr lang="en-US" sz="1800"/>
                        <a:t>Modified Fossil Fuel-Fired Steam Generating Units and Reconstructed Fossil Fuel-Fired Steam Generating Units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800"/>
                        <a:t>Best operating practices and equipment upgrades</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1800"/>
                        <a:buFont typeface="Arial"/>
                        <a:buChar char="•"/>
                      </a:pPr>
                      <a:r>
                        <a:rPr lang="en-US" sz="1800"/>
                        <a:t>1,800 lb CO</a:t>
                      </a:r>
                      <a:r>
                        <a:rPr lang="en-US" sz="1800" baseline="-25000"/>
                        <a:t>2</a:t>
                      </a:r>
                      <a:r>
                        <a:rPr lang="en-US" sz="1800"/>
                        <a:t>/MWh-g for sources with heat input &gt; 2,000 MMBtu/h</a:t>
                      </a:r>
                      <a:endParaRPr/>
                    </a:p>
                    <a:p>
                      <a:pPr marL="285750" marR="0" lvl="0" indent="-285750" algn="l" rtl="0">
                        <a:spcBef>
                          <a:spcPts val="0"/>
                        </a:spcBef>
                        <a:spcAft>
                          <a:spcPts val="0"/>
                        </a:spcAft>
                        <a:buClr>
                          <a:schemeClr val="dk1"/>
                        </a:buClr>
                        <a:buSzPts val="1800"/>
                        <a:buFont typeface="Arial"/>
                        <a:buChar char="•"/>
                      </a:pPr>
                      <a:r>
                        <a:rPr lang="en-US" sz="1800"/>
                        <a:t>2,000 lb CO</a:t>
                      </a:r>
                      <a:r>
                        <a:rPr lang="en-US" sz="1800" baseline="-25000"/>
                        <a:t>2</a:t>
                      </a:r>
                      <a:r>
                        <a:rPr lang="en-US" sz="1800"/>
                        <a:t>/MWh-g for sources with head input ≤ 2,000 MMBtu/h</a:t>
                      </a:r>
                      <a:endParaRPr/>
                    </a:p>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a:t>Newly Constructed and Reconstructed Fossil Fuel-Fired Stationary Combustion Turbines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800"/>
                        <a:t>Natural gas combined cycle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1800"/>
                        <a:buFont typeface="Arial"/>
                        <a:buChar char="•"/>
                      </a:pPr>
                      <a:r>
                        <a:rPr lang="en-US" sz="1800"/>
                        <a:t>1,000 lb CO</a:t>
                      </a:r>
                      <a:r>
                        <a:rPr lang="en-US" sz="1800" baseline="-25000"/>
                        <a:t>2</a:t>
                      </a:r>
                      <a:r>
                        <a:rPr lang="en-US" sz="1800"/>
                        <a:t>/MWh-g or 1,030 lb CO</a:t>
                      </a:r>
                      <a:r>
                        <a:rPr lang="en-US" sz="1800" baseline="-25000"/>
                        <a:t>2</a:t>
                      </a:r>
                      <a:r>
                        <a:rPr lang="en-US" sz="1800"/>
                        <a:t>/MWh-n for base load natural gas</a:t>
                      </a:r>
                      <a:endParaRPr/>
                    </a:p>
                    <a:p>
                      <a:pPr marL="285750" marR="0" lvl="0" indent="-285750" algn="l" rtl="0">
                        <a:spcBef>
                          <a:spcPts val="0"/>
                        </a:spcBef>
                        <a:spcAft>
                          <a:spcPts val="0"/>
                        </a:spcAft>
                        <a:buClr>
                          <a:schemeClr val="dk1"/>
                        </a:buClr>
                        <a:buSzPts val="1800"/>
                        <a:buFont typeface="Arial"/>
                        <a:buChar char="•"/>
                      </a:pPr>
                      <a:r>
                        <a:rPr lang="en-US" sz="1800"/>
                        <a:t>120 lb CO</a:t>
                      </a:r>
                      <a:r>
                        <a:rPr lang="en-US" sz="1800" baseline="-25000"/>
                        <a:t>2</a:t>
                      </a:r>
                      <a:r>
                        <a:rPr lang="en-US" sz="1800"/>
                        <a:t>/MMBtu for non-base load natural gas</a:t>
                      </a:r>
                      <a:endParaRPr/>
                    </a:p>
                    <a:p>
                      <a:pPr marL="285750" marR="0" lvl="0" indent="-285750" algn="l" rtl="0">
                        <a:lnSpc>
                          <a:spcPct val="100000"/>
                        </a:lnSpc>
                        <a:spcBef>
                          <a:spcPts val="0"/>
                        </a:spcBef>
                        <a:spcAft>
                          <a:spcPts val="0"/>
                        </a:spcAft>
                        <a:buClr>
                          <a:schemeClr val="dk1"/>
                        </a:buClr>
                        <a:buSzPts val="1800"/>
                        <a:buFont typeface="Arial"/>
                        <a:buChar char="•"/>
                      </a:pPr>
                      <a:r>
                        <a:rPr lang="en-US" sz="1800"/>
                        <a:t>120-160 lb CO</a:t>
                      </a:r>
                      <a:r>
                        <a:rPr lang="en-US" sz="1800" baseline="-25000"/>
                        <a:t>2</a:t>
                      </a:r>
                      <a:r>
                        <a:rPr lang="en-US" sz="1800"/>
                        <a:t>/MMBtu for multi-fuel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9"/>
          <p:cNvSpPr txBox="1">
            <a:spLocks noGrp="1"/>
          </p:cNvSpPr>
          <p:nvPr>
            <p:ph type="title"/>
          </p:nvPr>
        </p:nvSpPr>
        <p:spPr>
          <a:xfrm>
            <a:off x="838200" y="-7417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a:t>111(b): CO</a:t>
            </a:r>
            <a:r>
              <a:rPr lang="en-US" sz="4000" baseline="-25000"/>
              <a:t>2</a:t>
            </a:r>
            <a:r>
              <a:rPr lang="en-US" sz="4000"/>
              <a:t> New Source Performance Standard</a:t>
            </a:r>
            <a:endParaRPr/>
          </a:p>
        </p:txBody>
      </p:sp>
      <p:graphicFrame>
        <p:nvGraphicFramePr>
          <p:cNvPr id="570" name="Google Shape;570;p59"/>
          <p:cNvGraphicFramePr/>
          <p:nvPr/>
        </p:nvGraphicFramePr>
        <p:xfrm>
          <a:off x="838200" y="1131420"/>
          <a:ext cx="10515600" cy="5608360"/>
        </p:xfrm>
        <a:graphic>
          <a:graphicData uri="http://schemas.openxmlformats.org/drawingml/2006/table">
            <a:tbl>
              <a:tblPr firstRow="1" bandRow="1">
                <a:noFill/>
                <a:tableStyleId>{0D56B9FF-249E-41BC-AE81-93820C081255}</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US" sz="2000" b="1" u="none" strike="noStrike" cap="none"/>
                        <a:t>Source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a:t>BSER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2000"/>
                        <a:buFont typeface="Arial"/>
                        <a:buNone/>
                      </a:pPr>
                      <a:r>
                        <a:rPr lang="en-US" sz="2000" b="1" u="none" strike="noStrike" cap="none"/>
                        <a:t>NSPS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u="none" strike="noStrike" cap="none"/>
                        <a:t>Newly Constructed Fossil Fuel-Fired Steam Generating Units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800"/>
                        <a:t>Efficient new supercritical pulverized coal utility boiler implementing partial carbon capture and storage (CCS)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1800"/>
                        <a:buFont typeface="Arial"/>
                        <a:buChar char="•"/>
                      </a:pPr>
                      <a:r>
                        <a:rPr lang="en-US" sz="1800"/>
                        <a:t>1,400 lb CO</a:t>
                      </a:r>
                      <a:r>
                        <a:rPr lang="en-US" sz="1800" baseline="-25000"/>
                        <a:t>2</a:t>
                      </a:r>
                      <a:r>
                        <a:rPr lang="en-US" sz="1800"/>
                        <a:t>/MWh-g</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28600">
                <a:tc>
                  <a:txBody>
                    <a:bodyPr/>
                    <a:lstStyle/>
                    <a:p>
                      <a:pPr marL="0" marR="0" lvl="0" indent="0" algn="l" rtl="0">
                        <a:spcBef>
                          <a:spcPts val="0"/>
                        </a:spcBef>
                        <a:spcAft>
                          <a:spcPts val="0"/>
                        </a:spcAft>
                        <a:buNone/>
                      </a:pPr>
                      <a:r>
                        <a:rPr lang="en-US" sz="1800"/>
                        <a:t>Modified Fossil Fuel-Fired Steam Generating Units and Reconstructed Fossil Fuel-Fired Steam Generating Units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800"/>
                        <a:t>Best operating practices and equipment upgrades</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1800"/>
                        <a:buFont typeface="Arial"/>
                        <a:buChar char="•"/>
                      </a:pPr>
                      <a:r>
                        <a:rPr lang="en-US" sz="1800"/>
                        <a:t>1,800 lb CO</a:t>
                      </a:r>
                      <a:r>
                        <a:rPr lang="en-US" sz="1800" baseline="-25000"/>
                        <a:t>2</a:t>
                      </a:r>
                      <a:r>
                        <a:rPr lang="en-US" sz="1800"/>
                        <a:t>/MWh-g for sources with heat input &gt; 2,000 MMBtu/h</a:t>
                      </a:r>
                      <a:endParaRPr/>
                    </a:p>
                    <a:p>
                      <a:pPr marL="285750" marR="0" lvl="0" indent="-285750" algn="l" rtl="0">
                        <a:spcBef>
                          <a:spcPts val="0"/>
                        </a:spcBef>
                        <a:spcAft>
                          <a:spcPts val="0"/>
                        </a:spcAft>
                        <a:buClr>
                          <a:schemeClr val="dk1"/>
                        </a:buClr>
                        <a:buSzPts val="1800"/>
                        <a:buFont typeface="Arial"/>
                        <a:buChar char="•"/>
                      </a:pPr>
                      <a:r>
                        <a:rPr lang="en-US" sz="1800"/>
                        <a:t>2,000 lb CO</a:t>
                      </a:r>
                      <a:r>
                        <a:rPr lang="en-US" sz="1800" baseline="-25000"/>
                        <a:t>2</a:t>
                      </a:r>
                      <a:r>
                        <a:rPr lang="en-US" sz="1800"/>
                        <a:t>/MWh-g for sources with head input ≤ 2,000 MMBtu/h</a:t>
                      </a:r>
                      <a:endParaRPr/>
                    </a:p>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a:t>Newly Constructed and Reconstructed Fossil Fuel-Fired Stationary Combustion Turbines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800"/>
                        <a:t>Natural gas combined cycle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spcBef>
                          <a:spcPts val="0"/>
                        </a:spcBef>
                        <a:spcAft>
                          <a:spcPts val="0"/>
                        </a:spcAft>
                        <a:buClr>
                          <a:schemeClr val="dk1"/>
                        </a:buClr>
                        <a:buSzPts val="1800"/>
                        <a:buFont typeface="Arial"/>
                        <a:buChar char="•"/>
                      </a:pPr>
                      <a:r>
                        <a:rPr lang="en-US" sz="1800"/>
                        <a:t>1,000 lb CO</a:t>
                      </a:r>
                      <a:r>
                        <a:rPr lang="en-US" sz="1800" baseline="-25000"/>
                        <a:t>2</a:t>
                      </a:r>
                      <a:r>
                        <a:rPr lang="en-US" sz="1800"/>
                        <a:t>/MWh-g or 1,030 lb CO</a:t>
                      </a:r>
                      <a:r>
                        <a:rPr lang="en-US" sz="1800" baseline="-25000"/>
                        <a:t>2</a:t>
                      </a:r>
                      <a:r>
                        <a:rPr lang="en-US" sz="1800"/>
                        <a:t>/MWh-n for base load natural gas</a:t>
                      </a:r>
                      <a:endParaRPr/>
                    </a:p>
                    <a:p>
                      <a:pPr marL="285750" marR="0" lvl="0" indent="-285750" algn="l" rtl="0">
                        <a:spcBef>
                          <a:spcPts val="0"/>
                        </a:spcBef>
                        <a:spcAft>
                          <a:spcPts val="0"/>
                        </a:spcAft>
                        <a:buClr>
                          <a:schemeClr val="dk1"/>
                        </a:buClr>
                        <a:buSzPts val="1800"/>
                        <a:buFont typeface="Arial"/>
                        <a:buChar char="•"/>
                      </a:pPr>
                      <a:r>
                        <a:rPr lang="en-US" sz="1800"/>
                        <a:t>120 lb CO</a:t>
                      </a:r>
                      <a:r>
                        <a:rPr lang="en-US" sz="1800" baseline="-25000"/>
                        <a:t>2</a:t>
                      </a:r>
                      <a:r>
                        <a:rPr lang="en-US" sz="1800"/>
                        <a:t>/MMBtu for non-base load natural gas</a:t>
                      </a:r>
                      <a:endParaRPr/>
                    </a:p>
                    <a:p>
                      <a:pPr marL="285750" marR="0" lvl="0" indent="-285750" algn="l" rtl="0">
                        <a:lnSpc>
                          <a:spcPct val="100000"/>
                        </a:lnSpc>
                        <a:spcBef>
                          <a:spcPts val="0"/>
                        </a:spcBef>
                        <a:spcAft>
                          <a:spcPts val="0"/>
                        </a:spcAft>
                        <a:buClr>
                          <a:schemeClr val="dk1"/>
                        </a:buClr>
                        <a:buSzPts val="1800"/>
                        <a:buFont typeface="Arial"/>
                        <a:buChar char="•"/>
                      </a:pPr>
                      <a:r>
                        <a:rPr lang="en-US" sz="1800"/>
                        <a:t>120-160 lb CO</a:t>
                      </a:r>
                      <a:r>
                        <a:rPr lang="en-US" sz="1800" baseline="-25000"/>
                        <a:t>2</a:t>
                      </a:r>
                      <a:r>
                        <a:rPr lang="en-US" sz="1800"/>
                        <a:t>/MMBtu for multi-fuel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71" name="Google Shape;571;p59"/>
          <p:cNvSpPr/>
          <p:nvPr/>
        </p:nvSpPr>
        <p:spPr>
          <a:xfrm>
            <a:off x="4343402" y="1527675"/>
            <a:ext cx="3505200" cy="1196400"/>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59"/>
          <p:cNvSpPr txBox="1"/>
          <p:nvPr/>
        </p:nvSpPr>
        <p:spPr>
          <a:xfrm>
            <a:off x="452764" y="2833707"/>
            <a:ext cx="11074500" cy="3785700"/>
          </a:xfrm>
          <a:prstGeom prst="rect">
            <a:avLst/>
          </a:prstGeom>
          <a:solidFill>
            <a:schemeClr val="lt1"/>
          </a:solidFill>
          <a:ln>
            <a:noFill/>
          </a:ln>
        </p:spPr>
        <p:txBody>
          <a:bodyPr spcFirstLastPara="1" wrap="square" lIns="91425" tIns="45700" rIns="91425" bIns="45700" anchor="t" anchorCtr="0">
            <a:noAutofit/>
          </a:bodyPr>
          <a:lstStyle/>
          <a:p>
            <a:pPr marL="342900" marR="0" lvl="0" indent="-190500" algn="l"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Natural gas can meet NSPS with efficiency upgrades</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Coal cannot achieve NSPS without partial carbon capture and sequestration</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North Dakota vs. EPA</a:t>
            </a:r>
            <a:endParaRPr/>
          </a:p>
          <a:p>
            <a:pPr marL="800100" marR="0" lvl="1"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BSER must be </a:t>
            </a:r>
            <a:r>
              <a:rPr lang="en-US" sz="2400">
                <a:solidFill>
                  <a:schemeClr val="dk1"/>
                </a:solidFill>
                <a:latin typeface="Calibri"/>
                <a:ea typeface="Calibri"/>
                <a:cs typeface="Calibri"/>
                <a:sym typeface="Calibri"/>
              </a:rPr>
              <a:t>“adequately demonstrated”</a:t>
            </a:r>
            <a:endParaRPr/>
          </a:p>
          <a:p>
            <a:pPr marL="800100" marR="0" lvl="1"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One plant in the USA currently has implemented CCS </a:t>
            </a:r>
            <a:r>
              <a:rPr lang="en-US" sz="2400">
                <a:solidFill>
                  <a:schemeClr val="dk1"/>
                </a:solidFill>
                <a:latin typeface="Calibri"/>
                <a:ea typeface="Calibri"/>
                <a:cs typeface="Calibri"/>
                <a:sym typeface="Calibri"/>
              </a:rPr>
              <a:t>which does not achieve NSPS</a:t>
            </a:r>
            <a:endParaRPr sz="2400">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US" sz="2400">
                <a:solidFill>
                  <a:schemeClr val="dk1"/>
                </a:solidFill>
                <a:highlight>
                  <a:srgbClr val="92D050"/>
                </a:highlight>
                <a:latin typeface="Calibri"/>
                <a:ea typeface="Calibri"/>
                <a:cs typeface="Calibri"/>
                <a:sym typeface="Calibri"/>
              </a:rPr>
              <a:t>Literally today = proposed NSPS of 1,900 lb CO</a:t>
            </a:r>
            <a:r>
              <a:rPr lang="en-US" sz="2400" baseline="-25000">
                <a:solidFill>
                  <a:schemeClr val="dk1"/>
                </a:solidFill>
                <a:highlight>
                  <a:srgbClr val="92D050"/>
                </a:highlight>
                <a:latin typeface="Calibri"/>
                <a:ea typeface="Calibri"/>
                <a:cs typeface="Calibri"/>
                <a:sym typeface="Calibri"/>
              </a:rPr>
              <a:t>2</a:t>
            </a:r>
            <a:r>
              <a:rPr lang="en-US" sz="2400">
                <a:solidFill>
                  <a:schemeClr val="dk1"/>
                </a:solidFill>
                <a:highlight>
                  <a:srgbClr val="92D050"/>
                </a:highlight>
                <a:latin typeface="Calibri"/>
                <a:ea typeface="Calibri"/>
                <a:cs typeface="Calibri"/>
                <a:sym typeface="Calibri"/>
              </a:rPr>
              <a:t>/MWh-g for coal plants</a:t>
            </a:r>
            <a:endParaRPr sz="2400">
              <a:solidFill>
                <a:schemeClr val="dk1"/>
              </a:solidFill>
              <a:latin typeface="Calibri"/>
              <a:ea typeface="Calibri"/>
              <a:cs typeface="Calibri"/>
              <a:sym typeface="Calibri"/>
            </a:endParaRPr>
          </a:p>
          <a:p>
            <a:pPr marL="914400" marR="0" lvl="1"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Experts believe this will </a:t>
            </a:r>
            <a:r>
              <a:rPr lang="en-US" sz="2400" b="1" i="1">
                <a:solidFill>
                  <a:schemeClr val="dk1"/>
                </a:solidFill>
                <a:latin typeface="Calibri"/>
                <a:ea typeface="Calibri"/>
                <a:cs typeface="Calibri"/>
                <a:sym typeface="Calibri"/>
              </a:rPr>
              <a:t>not have an effect</a:t>
            </a:r>
            <a:r>
              <a:rPr lang="en-US" sz="2400">
                <a:solidFill>
                  <a:schemeClr val="dk1"/>
                </a:solidFill>
                <a:latin typeface="Calibri"/>
                <a:ea typeface="Calibri"/>
                <a:cs typeface="Calibri"/>
                <a:sym typeface="Calibri"/>
              </a:rPr>
              <a:t> on coal outlook </a:t>
            </a:r>
            <a:endParaRPr sz="2400">
              <a:solidFill>
                <a:schemeClr val="dk1"/>
              </a:solidFill>
              <a:latin typeface="Calibri"/>
              <a:ea typeface="Calibri"/>
              <a:cs typeface="Calibri"/>
              <a:sym typeface="Calibri"/>
            </a:endParaRPr>
          </a:p>
          <a:p>
            <a:pPr marL="800100" marR="0" lvl="1" indent="-190500" algn="l" rtl="0">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573" name="Google Shape;573;p59" descr="graph of carbon dioxide emission intensity at W.A. Parish Unit 8, as explained in the article text"/>
          <p:cNvPicPr preferRelativeResize="0"/>
          <p:nvPr/>
        </p:nvPicPr>
        <p:blipFill>
          <a:blip r:embed="rId3">
            <a:alphaModFix/>
          </a:blip>
          <a:stretch>
            <a:fillRect/>
          </a:stretch>
        </p:blipFill>
        <p:spPr>
          <a:xfrm>
            <a:off x="8123175" y="1998150"/>
            <a:ext cx="3835750" cy="1917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111(d): Clean Power Plan</a:t>
            </a:r>
            <a:endParaRPr/>
          </a:p>
        </p:txBody>
      </p:sp>
      <p:sp>
        <p:nvSpPr>
          <p:cNvPr id="580" name="Google Shape;580;p6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President Obama’s signature climate policy regulating steam electric and natural gas fired power plants </a:t>
            </a:r>
            <a:endParaRPr/>
          </a:p>
          <a:p>
            <a:pPr marL="228600" lvl="0" indent="-228600" algn="l" rtl="0">
              <a:lnSpc>
                <a:spcPct val="90000"/>
              </a:lnSpc>
              <a:spcBef>
                <a:spcPts val="1000"/>
              </a:spcBef>
              <a:spcAft>
                <a:spcPts val="0"/>
              </a:spcAft>
              <a:buClr>
                <a:schemeClr val="dk1"/>
              </a:buClr>
              <a:buSzPts val="2800"/>
              <a:buChar char="•"/>
            </a:pPr>
            <a:r>
              <a:rPr lang="en-US"/>
              <a:t>Aims to reduce greenhouse gas emissions from these sources by 32% by 2030 relative to 2005 levels </a:t>
            </a:r>
            <a:endParaRPr/>
          </a:p>
          <a:p>
            <a:pPr marL="685800" lvl="1" indent="-228600" algn="l" rtl="0">
              <a:lnSpc>
                <a:spcPct val="90000"/>
              </a:lnSpc>
              <a:spcBef>
                <a:spcPts val="500"/>
              </a:spcBef>
              <a:spcAft>
                <a:spcPts val="0"/>
              </a:spcAft>
              <a:buClr>
                <a:schemeClr val="dk1"/>
              </a:buClr>
              <a:buSzPts val="2400"/>
              <a:buChar char="•"/>
            </a:pPr>
            <a:r>
              <a:rPr lang="en-US" i="1"/>
              <a:t>Paris: emissions decrease of 26%-28% by 2025</a:t>
            </a:r>
            <a:endParaRPr/>
          </a:p>
          <a:p>
            <a:pPr marL="228600" lvl="0" indent="-228600" algn="l" rtl="0">
              <a:lnSpc>
                <a:spcPct val="90000"/>
              </a:lnSpc>
              <a:spcBef>
                <a:spcPts val="1000"/>
              </a:spcBef>
              <a:spcAft>
                <a:spcPts val="0"/>
              </a:spcAft>
              <a:buClr>
                <a:schemeClr val="dk1"/>
              </a:buClr>
              <a:buSzPts val="2800"/>
              <a:buChar char="•"/>
            </a:pPr>
            <a:r>
              <a:rPr lang="en-US"/>
              <a:t>Implemented under Section 111(d)</a:t>
            </a:r>
            <a:r>
              <a:rPr lang="en-US" i="1"/>
              <a:t> </a:t>
            </a:r>
            <a:endParaRPr/>
          </a:p>
        </p:txBody>
      </p:sp>
      <p:pic>
        <p:nvPicPr>
          <p:cNvPr id="581" name="Google Shape;581;p60"/>
          <p:cNvPicPr preferRelativeResize="0"/>
          <p:nvPr/>
        </p:nvPicPr>
        <p:blipFill rotWithShape="1">
          <a:blip r:embed="rId3">
            <a:alphaModFix/>
          </a:blip>
          <a:srcRect/>
          <a:stretch/>
        </p:blipFill>
        <p:spPr>
          <a:xfrm>
            <a:off x="7411434" y="4001294"/>
            <a:ext cx="4195951" cy="276689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61"/>
          <p:cNvPicPr preferRelativeResize="0">
            <a:picLocks noGrp="1"/>
          </p:cNvPicPr>
          <p:nvPr>
            <p:ph type="body" idx="1"/>
          </p:nvPr>
        </p:nvPicPr>
        <p:blipFill rotWithShape="1">
          <a:blip r:embed="rId3">
            <a:alphaModFix/>
          </a:blip>
          <a:srcRect/>
          <a:stretch/>
        </p:blipFill>
        <p:spPr>
          <a:xfrm>
            <a:off x="1062563" y="636151"/>
            <a:ext cx="10066800" cy="5044800"/>
          </a:xfrm>
          <a:prstGeom prst="rect">
            <a:avLst/>
          </a:prstGeom>
          <a:noFill/>
          <a:ln>
            <a:noFill/>
          </a:ln>
        </p:spPr>
      </p:pic>
      <p:cxnSp>
        <p:nvCxnSpPr>
          <p:cNvPr id="588" name="Google Shape;588;p61"/>
          <p:cNvCxnSpPr/>
          <p:nvPr/>
        </p:nvCxnSpPr>
        <p:spPr>
          <a:xfrm>
            <a:off x="10871304" y="636151"/>
            <a:ext cx="0" cy="5346000"/>
          </a:xfrm>
          <a:prstGeom prst="straightConnector1">
            <a:avLst/>
          </a:prstGeom>
          <a:noFill/>
          <a:ln w="50800" cap="flat" cmpd="sng">
            <a:solidFill>
              <a:srgbClr val="FF0000"/>
            </a:solidFill>
            <a:prstDash val="solid"/>
            <a:miter lim="800000"/>
            <a:headEnd type="none" w="sm" len="sm"/>
            <a:tailEnd type="none" w="sm" len="sm"/>
          </a:ln>
        </p:spPr>
      </p:cxnSp>
      <p:sp>
        <p:nvSpPr>
          <p:cNvPr id="589" name="Google Shape;589;p61"/>
          <p:cNvSpPr/>
          <p:nvPr/>
        </p:nvSpPr>
        <p:spPr>
          <a:xfrm>
            <a:off x="11129436" y="5681054"/>
            <a:ext cx="600000" cy="301200"/>
          </a:xfrm>
          <a:prstGeom prst="rightArrow">
            <a:avLst>
              <a:gd name="adj1" fmla="val 50000"/>
              <a:gd name="adj2" fmla="val 50000"/>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61"/>
          <p:cNvSpPr/>
          <p:nvPr/>
        </p:nvSpPr>
        <p:spPr>
          <a:xfrm flipH="1">
            <a:off x="10013173" y="5703042"/>
            <a:ext cx="600000" cy="301200"/>
          </a:xfrm>
          <a:prstGeom prst="rightArrow">
            <a:avLst>
              <a:gd name="adj1" fmla="val 50000"/>
              <a:gd name="adj2" fmla="val 50000"/>
            </a:avLst>
          </a:prstGeom>
          <a:solidFill>
            <a:srgbClr val="833C0B"/>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p61"/>
          <p:cNvSpPr txBox="1"/>
          <p:nvPr/>
        </p:nvSpPr>
        <p:spPr>
          <a:xfrm>
            <a:off x="11103903" y="6004193"/>
            <a:ext cx="651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NEW</a:t>
            </a:r>
            <a:endParaRPr/>
          </a:p>
        </p:txBody>
      </p:sp>
      <p:sp>
        <p:nvSpPr>
          <p:cNvPr id="592" name="Google Shape;592;p61"/>
          <p:cNvSpPr txBox="1"/>
          <p:nvPr/>
        </p:nvSpPr>
        <p:spPr>
          <a:xfrm>
            <a:off x="10035771" y="6003079"/>
            <a:ext cx="5775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OLD</a:t>
            </a:r>
            <a:endParaRPr/>
          </a:p>
        </p:txBody>
      </p:sp>
      <p:sp>
        <p:nvSpPr>
          <p:cNvPr id="593" name="Google Shape;593;p61"/>
          <p:cNvSpPr txBox="1"/>
          <p:nvPr/>
        </p:nvSpPr>
        <p:spPr>
          <a:xfrm>
            <a:off x="6590731" y="2827226"/>
            <a:ext cx="23499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Clean Power Plan</a:t>
            </a:r>
            <a:endParaRPr/>
          </a:p>
        </p:txBody>
      </p:sp>
      <p:sp>
        <p:nvSpPr>
          <p:cNvPr id="594" name="Google Shape;594;p61"/>
          <p:cNvSpPr txBox="1"/>
          <p:nvPr/>
        </p:nvSpPr>
        <p:spPr>
          <a:xfrm>
            <a:off x="11129436" y="2703142"/>
            <a:ext cx="8244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NSPS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Best System of Emission Reduction</a:t>
            </a:r>
            <a:endParaRPr/>
          </a:p>
        </p:txBody>
      </p:sp>
      <p:sp>
        <p:nvSpPr>
          <p:cNvPr id="601" name="Google Shape;601;p62"/>
          <p:cNvSpPr txBox="1">
            <a:spLocks noGrp="1"/>
          </p:cNvSpPr>
          <p:nvPr>
            <p:ph type="body" idx="1"/>
          </p:nvPr>
        </p:nvSpPr>
        <p:spPr>
          <a:xfrm>
            <a:off x="838200" y="1825625"/>
            <a:ext cx="9395400" cy="4351200"/>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chemeClr val="dk1"/>
              </a:buClr>
              <a:buSzPts val="2800"/>
              <a:buFont typeface="Calibri"/>
              <a:buAutoNum type="arabicPeriod"/>
            </a:pPr>
            <a:r>
              <a:rPr lang="en-US"/>
              <a:t>Improve heat rate at coal-steam plants (rate based)</a:t>
            </a:r>
            <a:endParaRPr/>
          </a:p>
          <a:p>
            <a:pPr marL="685800" lvl="1" indent="-228600" algn="l" rtl="0">
              <a:lnSpc>
                <a:spcPct val="90000"/>
              </a:lnSpc>
              <a:spcBef>
                <a:spcPts val="500"/>
              </a:spcBef>
              <a:spcAft>
                <a:spcPts val="0"/>
              </a:spcAft>
              <a:buClr>
                <a:schemeClr val="dk1"/>
              </a:buClr>
              <a:buSzPts val="2400"/>
              <a:buChar char="•"/>
            </a:pPr>
            <a:r>
              <a:rPr lang="en-US"/>
              <a:t>Capital and maintenance projects</a:t>
            </a:r>
            <a:endParaRPr/>
          </a:p>
          <a:p>
            <a:pPr marL="685800" lvl="1" indent="-228600" algn="l" rtl="0">
              <a:lnSpc>
                <a:spcPct val="90000"/>
              </a:lnSpc>
              <a:spcBef>
                <a:spcPts val="500"/>
              </a:spcBef>
              <a:spcAft>
                <a:spcPts val="0"/>
              </a:spcAft>
              <a:buClr>
                <a:schemeClr val="dk1"/>
              </a:buClr>
              <a:buSzPts val="2400"/>
              <a:buChar char="•"/>
            </a:pPr>
            <a:r>
              <a:rPr lang="en-US"/>
              <a:t>Operation</a:t>
            </a:r>
            <a:endParaRPr/>
          </a:p>
          <a:p>
            <a:pPr marL="514350" lvl="0" indent="-336550" algn="l" rtl="0">
              <a:lnSpc>
                <a:spcPct val="90000"/>
              </a:lnSpc>
              <a:spcBef>
                <a:spcPts val="1000"/>
              </a:spcBef>
              <a:spcAft>
                <a:spcPts val="0"/>
              </a:spcAft>
              <a:buClr>
                <a:schemeClr val="dk1"/>
              </a:buClr>
              <a:buSzPts val="2800"/>
              <a:buFont typeface="Calibri"/>
              <a:buNone/>
            </a:pP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Shifting generation from coal-steam to natural gas combined cycle power plants</a:t>
            </a:r>
            <a:endParaRPr/>
          </a:p>
          <a:p>
            <a:pPr marL="514350" lvl="0" indent="-336550" algn="l" rtl="0">
              <a:lnSpc>
                <a:spcPct val="90000"/>
              </a:lnSpc>
              <a:spcBef>
                <a:spcPts val="1000"/>
              </a:spcBef>
              <a:spcAft>
                <a:spcPts val="0"/>
              </a:spcAft>
              <a:buClr>
                <a:schemeClr val="dk1"/>
              </a:buClr>
              <a:buSzPts val="2800"/>
              <a:buFont typeface="Calibri"/>
              <a:buNone/>
            </a:pP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Shifting generation of all fossil fuel-based plants to zero-emitting renewables</a:t>
            </a:r>
            <a:endParaRPr/>
          </a:p>
        </p:txBody>
      </p:sp>
      <p:pic>
        <p:nvPicPr>
          <p:cNvPr id="602" name="Google Shape;602;p62" descr="A close up of a logo &#10; &#10;Description automatically generated"/>
          <p:cNvPicPr preferRelativeResize="0"/>
          <p:nvPr/>
        </p:nvPicPr>
        <p:blipFill rotWithShape="1">
          <a:blip r:embed="rId3">
            <a:alphaModFix/>
          </a:blip>
          <a:srcRect b="18580"/>
          <a:stretch/>
        </p:blipFill>
        <p:spPr>
          <a:xfrm>
            <a:off x="9881025" y="1554502"/>
            <a:ext cx="1652082" cy="1345099"/>
          </a:xfrm>
          <a:prstGeom prst="rect">
            <a:avLst/>
          </a:prstGeom>
          <a:noFill/>
          <a:ln>
            <a:noFill/>
          </a:ln>
        </p:spPr>
      </p:pic>
      <p:pic>
        <p:nvPicPr>
          <p:cNvPr id="603" name="Google Shape;603;p62" descr="A close up of a logo &#10; &#10;Description automatically generated"/>
          <p:cNvPicPr preferRelativeResize="0"/>
          <p:nvPr/>
        </p:nvPicPr>
        <p:blipFill rotWithShape="1">
          <a:blip r:embed="rId4">
            <a:alphaModFix/>
          </a:blip>
          <a:srcRect b="18300"/>
          <a:stretch/>
        </p:blipFill>
        <p:spPr>
          <a:xfrm>
            <a:off x="10574370" y="3300902"/>
            <a:ext cx="1714499" cy="1400782"/>
          </a:xfrm>
          <a:prstGeom prst="rect">
            <a:avLst/>
          </a:prstGeom>
          <a:noFill/>
          <a:ln>
            <a:noFill/>
          </a:ln>
        </p:spPr>
      </p:pic>
      <p:pic>
        <p:nvPicPr>
          <p:cNvPr id="604" name="Google Shape;604;p62" descr="A close up of a logo &#10; &#10;Description automatically generated"/>
          <p:cNvPicPr preferRelativeResize="0"/>
          <p:nvPr/>
        </p:nvPicPr>
        <p:blipFill rotWithShape="1">
          <a:blip r:embed="rId5">
            <a:alphaModFix/>
          </a:blip>
          <a:srcRect b="13472"/>
          <a:stretch/>
        </p:blipFill>
        <p:spPr>
          <a:xfrm>
            <a:off x="9837112" y="5086810"/>
            <a:ext cx="1618937" cy="1400782"/>
          </a:xfrm>
          <a:prstGeom prst="rect">
            <a:avLst/>
          </a:prstGeom>
          <a:noFill/>
          <a:ln>
            <a:noFill/>
          </a:ln>
        </p:spPr>
      </p:pic>
      <p:pic>
        <p:nvPicPr>
          <p:cNvPr id="605" name="Google Shape;605;p62" descr="A close up of a logo &#10; &#10;Description automatically generated"/>
          <p:cNvPicPr preferRelativeResize="0"/>
          <p:nvPr/>
        </p:nvPicPr>
        <p:blipFill rotWithShape="1">
          <a:blip r:embed="rId6">
            <a:alphaModFix/>
          </a:blip>
          <a:srcRect b="12907"/>
          <a:stretch/>
        </p:blipFill>
        <p:spPr>
          <a:xfrm>
            <a:off x="9011493" y="3382879"/>
            <a:ext cx="1516688" cy="1320917"/>
          </a:xfrm>
          <a:prstGeom prst="rect">
            <a:avLst/>
          </a:prstGeom>
          <a:noFill/>
          <a:ln>
            <a:noFill/>
          </a:ln>
        </p:spPr>
      </p:pic>
      <p:sp>
        <p:nvSpPr>
          <p:cNvPr id="606" name="Google Shape;606;p62"/>
          <p:cNvSpPr/>
          <p:nvPr/>
        </p:nvSpPr>
        <p:spPr>
          <a:xfrm>
            <a:off x="8856691" y="3225069"/>
            <a:ext cx="1848300" cy="178590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07" name="Google Shape;607;p62"/>
          <p:cNvCxnSpPr>
            <a:stCxn id="606" idx="1"/>
            <a:endCxn id="606" idx="5"/>
          </p:cNvCxnSpPr>
          <p:nvPr/>
        </p:nvCxnSpPr>
        <p:spPr>
          <a:xfrm>
            <a:off x="9127368" y="3486608"/>
            <a:ext cx="1306800" cy="1262700"/>
          </a:xfrm>
          <a:prstGeom prst="straightConnector1">
            <a:avLst/>
          </a:prstGeom>
          <a:noFill/>
          <a:ln w="57150" cap="flat" cmpd="sng">
            <a:solidFill>
              <a:srgbClr val="FF0000"/>
            </a:solidFill>
            <a:prstDash val="solid"/>
            <a:miter lim="800000"/>
            <a:headEnd type="none" w="sm" len="sm"/>
            <a:tailEnd type="none" w="sm" len="sm"/>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State Implementation Plans</a:t>
            </a:r>
            <a:endParaRPr/>
          </a:p>
        </p:txBody>
      </p:sp>
      <p:pic>
        <p:nvPicPr>
          <p:cNvPr id="613" name="Google Shape;613;p63" descr="A screenshot of a cell phone &#10; &#10;Description automatically generated"/>
          <p:cNvPicPr preferRelativeResize="0"/>
          <p:nvPr/>
        </p:nvPicPr>
        <p:blipFill rotWithShape="1">
          <a:blip r:embed="rId3">
            <a:alphaModFix/>
          </a:blip>
          <a:srcRect/>
          <a:stretch/>
        </p:blipFill>
        <p:spPr>
          <a:xfrm>
            <a:off x="1232523" y="1510806"/>
            <a:ext cx="9726953" cy="3558017"/>
          </a:xfrm>
          <a:prstGeom prst="rect">
            <a:avLst/>
          </a:prstGeom>
          <a:noFill/>
          <a:ln>
            <a:noFill/>
          </a:ln>
        </p:spPr>
      </p:pic>
      <p:sp>
        <p:nvSpPr>
          <p:cNvPr id="614" name="Google Shape;614;p63"/>
          <p:cNvSpPr txBox="1"/>
          <p:nvPr/>
        </p:nvSpPr>
        <p:spPr>
          <a:xfrm>
            <a:off x="1232523" y="5066652"/>
            <a:ext cx="9726900" cy="16311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States can decide whether to meet rate-based or mass-based target determined by the EPA</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Each state has uniquely tailored goals based on how many of each of the two types of plants are in the state</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Significant investment is needed to meet regulatory goals</a:t>
            </a:r>
            <a:endParaRPr/>
          </a:p>
        </p:txBody>
      </p:sp>
      <p:pic>
        <p:nvPicPr>
          <p:cNvPr id="615" name="Google Shape;615;p63"/>
          <p:cNvPicPr preferRelativeResize="0"/>
          <p:nvPr/>
        </p:nvPicPr>
        <p:blipFill rotWithShape="1">
          <a:blip r:embed="rId4">
            <a:alphaModFix/>
          </a:blip>
          <a:srcRect/>
          <a:stretch/>
        </p:blipFill>
        <p:spPr>
          <a:xfrm>
            <a:off x="10286688" y="171375"/>
            <a:ext cx="1739900" cy="1155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State Implementation Plans</a:t>
            </a:r>
            <a:endParaRPr/>
          </a:p>
        </p:txBody>
      </p:sp>
      <p:pic>
        <p:nvPicPr>
          <p:cNvPr id="621" name="Google Shape;621;p64" descr="A screenshot of a cell phone &#10; &#10;Description automatically generated"/>
          <p:cNvPicPr preferRelativeResize="0"/>
          <p:nvPr/>
        </p:nvPicPr>
        <p:blipFill rotWithShape="1">
          <a:blip r:embed="rId3">
            <a:alphaModFix/>
          </a:blip>
          <a:srcRect/>
          <a:stretch/>
        </p:blipFill>
        <p:spPr>
          <a:xfrm>
            <a:off x="1232523" y="1510806"/>
            <a:ext cx="9726953" cy="3558017"/>
          </a:xfrm>
          <a:prstGeom prst="rect">
            <a:avLst/>
          </a:prstGeom>
          <a:noFill/>
          <a:ln>
            <a:noFill/>
          </a:ln>
        </p:spPr>
      </p:pic>
      <p:sp>
        <p:nvSpPr>
          <p:cNvPr id="622" name="Google Shape;622;p64"/>
          <p:cNvSpPr txBox="1"/>
          <p:nvPr/>
        </p:nvSpPr>
        <p:spPr>
          <a:xfrm>
            <a:off x="1232523" y="5209537"/>
            <a:ext cx="9726900" cy="10158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Without CPP or regulatory intervention, California is projected to achieve its rate-based calculation for 2030 by 2020</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Modest investment is needed to meet the mass-based goal</a:t>
            </a: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Multi-state partnerships possible </a:t>
            </a:r>
            <a:endParaRPr/>
          </a:p>
        </p:txBody>
      </p:sp>
      <p:pic>
        <p:nvPicPr>
          <p:cNvPr id="623" name="Google Shape;623;p64" descr="A screenshot of a cell phone &#10; &#10;Description automatically generated"/>
          <p:cNvPicPr preferRelativeResize="0">
            <a:picLocks noGrp="1"/>
          </p:cNvPicPr>
          <p:nvPr>
            <p:ph type="body" idx="1"/>
          </p:nvPr>
        </p:nvPicPr>
        <p:blipFill rotWithShape="1">
          <a:blip r:embed="rId4">
            <a:alphaModFix/>
          </a:blip>
          <a:srcRect/>
          <a:stretch/>
        </p:blipFill>
        <p:spPr>
          <a:xfrm>
            <a:off x="1232523" y="1510805"/>
            <a:ext cx="9726900" cy="3627000"/>
          </a:xfrm>
          <a:prstGeom prst="rect">
            <a:avLst/>
          </a:prstGeom>
          <a:noFill/>
          <a:ln>
            <a:noFill/>
          </a:ln>
        </p:spPr>
      </p:pic>
      <p:pic>
        <p:nvPicPr>
          <p:cNvPr id="624" name="Google Shape;624;p64"/>
          <p:cNvPicPr preferRelativeResize="0"/>
          <p:nvPr/>
        </p:nvPicPr>
        <p:blipFill rotWithShape="1">
          <a:blip r:embed="rId5">
            <a:alphaModFix/>
          </a:blip>
          <a:srcRect/>
          <a:stretch/>
        </p:blipFill>
        <p:spPr>
          <a:xfrm>
            <a:off x="10257227" y="157643"/>
            <a:ext cx="1739900" cy="1155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9"/>
          <p:cNvSpPr txBox="1">
            <a:spLocks noGrp="1"/>
          </p:cNvSpPr>
          <p:nvPr>
            <p:ph type="title"/>
          </p:nvPr>
        </p:nvSpPr>
        <p:spPr>
          <a:xfrm>
            <a:off x="0" y="1"/>
            <a:ext cx="12192000" cy="1113576"/>
          </a:xfrm>
          <a:prstGeom prst="rect">
            <a:avLst/>
          </a:prstGeom>
          <a:noFill/>
          <a:ln>
            <a:noFill/>
          </a:ln>
        </p:spPr>
        <p:txBody>
          <a:bodyPr spcFirstLastPara="1" wrap="square" lIns="182875" tIns="182875" rIns="182875" bIns="182875" anchor="t" anchorCtr="0">
            <a:noAutofit/>
          </a:bodyPr>
          <a:lstStyle/>
          <a:p>
            <a:pPr marL="11113" lvl="0" indent="0" algn="l" rtl="0">
              <a:lnSpc>
                <a:spcPct val="90000"/>
              </a:lnSpc>
              <a:spcBef>
                <a:spcPts val="0"/>
              </a:spcBef>
              <a:spcAft>
                <a:spcPts val="0"/>
              </a:spcAft>
              <a:buClr>
                <a:schemeClr val="dk1"/>
              </a:buClr>
              <a:buSzPts val="3000"/>
              <a:buFont typeface="Century Gothic"/>
              <a:buNone/>
            </a:pPr>
            <a:r>
              <a:rPr lang="en-US"/>
              <a:t>1963 Clean Air Act</a:t>
            </a:r>
            <a:endParaRPr/>
          </a:p>
        </p:txBody>
      </p:sp>
      <p:sp>
        <p:nvSpPr>
          <p:cNvPr id="217" name="Google Shape;217;p29"/>
          <p:cNvSpPr txBox="1">
            <a:spLocks noGrp="1"/>
          </p:cNvSpPr>
          <p:nvPr>
            <p:ph type="sldNum" idx="12"/>
          </p:nvPr>
        </p:nvSpPr>
        <p:spPr>
          <a:xfrm>
            <a:off x="0" y="6492873"/>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a:t>
            </a:fld>
            <a:endParaRPr/>
          </a:p>
        </p:txBody>
      </p:sp>
      <p:grpSp>
        <p:nvGrpSpPr>
          <p:cNvPr id="218" name="Google Shape;218;p29"/>
          <p:cNvGrpSpPr/>
          <p:nvPr/>
        </p:nvGrpSpPr>
        <p:grpSpPr>
          <a:xfrm>
            <a:off x="329785" y="753726"/>
            <a:ext cx="9078750" cy="5887721"/>
            <a:chOff x="0" y="846454"/>
            <a:chExt cx="8412481" cy="5570219"/>
          </a:xfrm>
        </p:grpSpPr>
        <p:pic>
          <p:nvPicPr>
            <p:cNvPr id="219" name="Google Shape;219;p29"/>
            <p:cNvPicPr preferRelativeResize="0"/>
            <p:nvPr/>
          </p:nvPicPr>
          <p:blipFill rotWithShape="1">
            <a:blip r:embed="rId3">
              <a:alphaModFix/>
            </a:blip>
            <a:srcRect b="950"/>
            <a:stretch/>
          </p:blipFill>
          <p:spPr>
            <a:xfrm>
              <a:off x="0" y="846454"/>
              <a:ext cx="8412481" cy="3573308"/>
            </a:xfrm>
            <a:prstGeom prst="rect">
              <a:avLst/>
            </a:prstGeom>
            <a:noFill/>
            <a:ln>
              <a:noFill/>
            </a:ln>
          </p:spPr>
        </p:pic>
        <p:pic>
          <p:nvPicPr>
            <p:cNvPr id="220" name="Google Shape;220;p29"/>
            <p:cNvPicPr preferRelativeResize="0"/>
            <p:nvPr/>
          </p:nvPicPr>
          <p:blipFill rotWithShape="1">
            <a:blip r:embed="rId4">
              <a:alphaModFix/>
            </a:blip>
            <a:srcRect t="2226" b="54714"/>
            <a:stretch/>
          </p:blipFill>
          <p:spPr>
            <a:xfrm>
              <a:off x="755385" y="4343562"/>
              <a:ext cx="7539991" cy="2073111"/>
            </a:xfrm>
            <a:prstGeom prst="rect">
              <a:avLst/>
            </a:prstGeom>
            <a:noFill/>
            <a:ln>
              <a:noFill/>
            </a:ln>
          </p:spPr>
        </p:pic>
      </p:grpSp>
      <p:sp>
        <p:nvSpPr>
          <p:cNvPr id="221" name="Google Shape;221;p29"/>
          <p:cNvSpPr/>
          <p:nvPr/>
        </p:nvSpPr>
        <p:spPr>
          <a:xfrm>
            <a:off x="1955675" y="1034250"/>
            <a:ext cx="7105200" cy="437100"/>
          </a:xfrm>
          <a:prstGeom prst="rect">
            <a:avLst/>
          </a:prstGeom>
          <a:solidFill>
            <a:srgbClr val="FFE504">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22;p29"/>
          <p:cNvSpPr/>
          <p:nvPr/>
        </p:nvSpPr>
        <p:spPr>
          <a:xfrm rot="5400000">
            <a:off x="9890925" y="347525"/>
            <a:ext cx="1699800" cy="2512200"/>
          </a:xfrm>
          <a:prstGeom prst="wedgeRectCallout">
            <a:avLst>
              <a:gd name="adj1" fmla="val -20833"/>
              <a:gd name="adj2" fmla="val 62500"/>
            </a:avLst>
          </a:prstGeom>
          <a:noFill/>
          <a:ln w="28575"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txBox="1"/>
          <p:nvPr/>
        </p:nvSpPr>
        <p:spPr>
          <a:xfrm>
            <a:off x="9484725" y="753725"/>
            <a:ext cx="2512200" cy="169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a:latin typeface="Century"/>
                <a:ea typeface="Century"/>
                <a:cs typeface="Century"/>
                <a:sym typeface="Century"/>
              </a:rPr>
              <a:t>1955 Air Pollution Control Act: </a:t>
            </a:r>
            <a:endParaRPr sz="1700" b="1">
              <a:latin typeface="Century"/>
              <a:ea typeface="Century"/>
              <a:cs typeface="Century"/>
              <a:sym typeface="Century"/>
            </a:endParaRPr>
          </a:p>
          <a:p>
            <a:pPr marL="0" lvl="0" indent="0" algn="l" rtl="0">
              <a:spcBef>
                <a:spcPts val="0"/>
              </a:spcBef>
              <a:spcAft>
                <a:spcPts val="0"/>
              </a:spcAft>
              <a:buNone/>
            </a:pPr>
            <a:r>
              <a:rPr lang="en-US" sz="1700">
                <a:latin typeface="Century"/>
                <a:ea typeface="Century"/>
                <a:cs typeface="Century"/>
                <a:sym typeface="Century"/>
              </a:rPr>
              <a:t>“To provide research and technical assistance relating to air pollution control.”</a:t>
            </a:r>
            <a:endParaRPr sz="1700">
              <a:latin typeface="Century"/>
              <a:ea typeface="Century"/>
              <a:cs typeface="Century"/>
              <a:sym typeface="Century"/>
            </a:endParaRPr>
          </a:p>
        </p:txBody>
      </p:sp>
      <p:sp>
        <p:nvSpPr>
          <p:cNvPr id="224" name="Google Shape;224;p29"/>
          <p:cNvSpPr/>
          <p:nvPr/>
        </p:nvSpPr>
        <p:spPr>
          <a:xfrm>
            <a:off x="2351825" y="3562025"/>
            <a:ext cx="6708900" cy="482400"/>
          </a:xfrm>
          <a:prstGeom prst="rect">
            <a:avLst/>
          </a:prstGeom>
          <a:solidFill>
            <a:srgbClr val="FFE504">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Google Shape;225;p29"/>
          <p:cNvSpPr/>
          <p:nvPr/>
        </p:nvSpPr>
        <p:spPr>
          <a:xfrm>
            <a:off x="2351825" y="5973350"/>
            <a:ext cx="6708900" cy="668100"/>
          </a:xfrm>
          <a:prstGeom prst="rect">
            <a:avLst/>
          </a:prstGeom>
          <a:solidFill>
            <a:srgbClr val="FFE504">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 name="Google Shape;226;p29"/>
          <p:cNvSpPr/>
          <p:nvPr/>
        </p:nvSpPr>
        <p:spPr>
          <a:xfrm rot="5400000">
            <a:off x="10314225" y="2732525"/>
            <a:ext cx="853200" cy="2512200"/>
          </a:xfrm>
          <a:prstGeom prst="wedgeRectCallout">
            <a:avLst>
              <a:gd name="adj1" fmla="val -20833"/>
              <a:gd name="adj2" fmla="val 62500"/>
            </a:avLst>
          </a:prstGeom>
          <a:noFill/>
          <a:ln w="28575"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txBox="1"/>
          <p:nvPr/>
        </p:nvSpPr>
        <p:spPr>
          <a:xfrm>
            <a:off x="9484725" y="3562025"/>
            <a:ext cx="2512200" cy="85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a:latin typeface="Century"/>
                <a:ea typeface="Century"/>
                <a:cs typeface="Century"/>
                <a:sym typeface="Century"/>
              </a:rPr>
              <a:t>Formally recognizes interstate nature of air pollution</a:t>
            </a:r>
            <a:endParaRPr sz="1700">
              <a:latin typeface="Century"/>
              <a:ea typeface="Century"/>
              <a:cs typeface="Century"/>
              <a:sym typeface="Century"/>
            </a:endParaRPr>
          </a:p>
        </p:txBody>
      </p:sp>
      <p:sp>
        <p:nvSpPr>
          <p:cNvPr id="228" name="Google Shape;228;p29"/>
          <p:cNvSpPr/>
          <p:nvPr/>
        </p:nvSpPr>
        <p:spPr>
          <a:xfrm rot="5400000">
            <a:off x="10406025" y="5051300"/>
            <a:ext cx="669600" cy="2512200"/>
          </a:xfrm>
          <a:prstGeom prst="wedgeRectCallout">
            <a:avLst>
              <a:gd name="adj1" fmla="val -20833"/>
              <a:gd name="adj2" fmla="val 62500"/>
            </a:avLst>
          </a:prstGeom>
          <a:noFill/>
          <a:ln w="28575"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txBox="1"/>
          <p:nvPr/>
        </p:nvSpPr>
        <p:spPr>
          <a:xfrm>
            <a:off x="9484725" y="5972600"/>
            <a:ext cx="2512200" cy="66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a:latin typeface="Century"/>
                <a:ea typeface="Century"/>
                <a:cs typeface="Century"/>
                <a:sym typeface="Century"/>
              </a:rPr>
              <a:t>Maintains emphasis on state rights</a:t>
            </a:r>
            <a:endParaRPr sz="1700">
              <a:latin typeface="Century"/>
              <a:ea typeface="Century"/>
              <a:cs typeface="Century"/>
              <a:sym typeface="Century"/>
            </a:endParaRPr>
          </a:p>
        </p:txBody>
      </p:sp>
      <p:sp>
        <p:nvSpPr>
          <p:cNvPr id="230" name="Google Shape;230;p29"/>
          <p:cNvSpPr txBox="1"/>
          <p:nvPr/>
        </p:nvSpPr>
        <p:spPr>
          <a:xfrm>
            <a:off x="329775" y="4977800"/>
            <a:ext cx="8730900" cy="1782600"/>
          </a:xfrm>
          <a:prstGeom prst="rect">
            <a:avLst/>
          </a:prstGeom>
          <a:solidFill>
            <a:srgbClr val="FFFFFF"/>
          </a:solidFill>
          <a:ln w="28575" cap="flat" cmpd="sng">
            <a:solidFill>
              <a:srgbClr val="0C343D"/>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None/>
            </a:pPr>
            <a:r>
              <a:rPr lang="en-US" sz="2400">
                <a:solidFill>
                  <a:schemeClr val="dk1"/>
                </a:solidFill>
                <a:latin typeface="Century"/>
                <a:ea typeface="Century"/>
                <a:cs typeface="Century"/>
                <a:sym typeface="Century"/>
              </a:rPr>
              <a:t>“The Secretary </a:t>
            </a:r>
            <a:r>
              <a:rPr lang="en-US" sz="2400" i="1">
                <a:solidFill>
                  <a:schemeClr val="dk1"/>
                </a:solidFill>
                <a:latin typeface="Century"/>
                <a:ea typeface="Century"/>
                <a:cs typeface="Century"/>
                <a:sym typeface="Century"/>
              </a:rPr>
              <a:t>may recommend</a:t>
            </a:r>
            <a:r>
              <a:rPr lang="en-US" sz="2400">
                <a:solidFill>
                  <a:schemeClr val="dk1"/>
                </a:solidFill>
                <a:latin typeface="Century"/>
                <a:ea typeface="Century"/>
                <a:cs typeface="Century"/>
                <a:sym typeface="Century"/>
              </a:rPr>
              <a:t> to such air pollution control agencies and to other appropriate organizations … criteria of air quality </a:t>
            </a:r>
            <a:r>
              <a:rPr lang="en-US" sz="2400" i="1">
                <a:solidFill>
                  <a:schemeClr val="dk1"/>
                </a:solidFill>
                <a:latin typeface="Century"/>
                <a:ea typeface="Century"/>
                <a:cs typeface="Century"/>
                <a:sym typeface="Century"/>
              </a:rPr>
              <a:t>as in his judgment may be necessary</a:t>
            </a:r>
            <a:r>
              <a:rPr lang="en-US" sz="2400">
                <a:solidFill>
                  <a:schemeClr val="dk1"/>
                </a:solidFill>
                <a:latin typeface="Century"/>
                <a:ea typeface="Century"/>
                <a:cs typeface="Century"/>
                <a:sym typeface="Century"/>
              </a:rPr>
              <a:t> to protect the public health and welfare.”</a:t>
            </a:r>
            <a:endParaRPr sz="2400">
              <a:solidFill>
                <a:schemeClr val="dk1"/>
              </a:solidFill>
              <a:latin typeface="Century"/>
              <a:ea typeface="Century"/>
              <a:cs typeface="Century"/>
              <a:sym typeface="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65"/>
          <p:cNvSpPr txBox="1">
            <a:spLocks noGrp="1"/>
          </p:cNvSpPr>
          <p:nvPr>
            <p:ph type="title"/>
          </p:nvPr>
        </p:nvSpPr>
        <p:spPr>
          <a:xfrm>
            <a:off x="838200" y="143294"/>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a:t>Legal Challenge: More than just partisan politics?</a:t>
            </a:r>
            <a:endParaRPr/>
          </a:p>
        </p:txBody>
      </p:sp>
      <p:sp>
        <p:nvSpPr>
          <p:cNvPr id="631" name="Google Shape;631;p65"/>
          <p:cNvSpPr txBox="1">
            <a:spLocks noGrp="1"/>
          </p:cNvSpPr>
          <p:nvPr>
            <p:ph type="body" idx="1"/>
          </p:nvPr>
        </p:nvSpPr>
        <p:spPr>
          <a:xfrm>
            <a:off x="838200" y="1136529"/>
            <a:ext cx="10515600" cy="664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600"/>
              <a:buNone/>
            </a:pPr>
            <a:r>
              <a:rPr lang="en-US" sz="3600" b="1"/>
              <a:t>West Virginia v. EPA </a:t>
            </a:r>
            <a:endParaRPr/>
          </a:p>
        </p:txBody>
      </p:sp>
      <p:pic>
        <p:nvPicPr>
          <p:cNvPr id="632" name="Google Shape;632;p65" descr="A close up of a map &#10; &#10;Description automatically generated"/>
          <p:cNvPicPr preferRelativeResize="0"/>
          <p:nvPr/>
        </p:nvPicPr>
        <p:blipFill rotWithShape="1">
          <a:blip r:embed="rId3">
            <a:alphaModFix/>
          </a:blip>
          <a:srcRect/>
          <a:stretch/>
        </p:blipFill>
        <p:spPr>
          <a:xfrm>
            <a:off x="6691086" y="1801185"/>
            <a:ext cx="5021943" cy="4509837"/>
          </a:xfrm>
          <a:prstGeom prst="rect">
            <a:avLst/>
          </a:prstGeom>
          <a:noFill/>
          <a:ln>
            <a:noFill/>
          </a:ln>
        </p:spPr>
      </p:pic>
      <p:sp>
        <p:nvSpPr>
          <p:cNvPr id="633" name="Google Shape;633;p65"/>
          <p:cNvSpPr txBox="1"/>
          <p:nvPr/>
        </p:nvSpPr>
        <p:spPr>
          <a:xfrm>
            <a:off x="624115" y="2008853"/>
            <a:ext cx="6066900" cy="2616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Are BSER 2 and 3 outside the authority of the Clean Air Act?</a:t>
            </a:r>
            <a:endParaRPr/>
          </a:p>
          <a:p>
            <a:pPr marL="800100" marR="0" lvl="1" indent="-34290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“inside the fenceline” vs. “outside the fenceline”</a:t>
            </a:r>
            <a:endParaRPr sz="2400" b="0" i="0" u="none" strike="noStrike" cap="none">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Clerical error in 1990 Amendments that state 111(d) can and cannot be applied to sources that are already regulated under 112 for HAPs</a:t>
            </a:r>
            <a:endParaRPr/>
          </a:p>
        </p:txBody>
      </p:sp>
      <p:sp>
        <p:nvSpPr>
          <p:cNvPr id="634" name="Google Shape;634;p65"/>
          <p:cNvSpPr txBox="1"/>
          <p:nvPr/>
        </p:nvSpPr>
        <p:spPr>
          <a:xfrm>
            <a:off x="624115" y="4899740"/>
            <a:ext cx="6066900" cy="1200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Supreme Court stays implementation of the CPP (5-4) on February 9, 2016</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Justice Scalia dies on February 13, 2016</a:t>
            </a:r>
            <a:endParaRPr/>
          </a:p>
        </p:txBody>
      </p:sp>
      <p:pic>
        <p:nvPicPr>
          <p:cNvPr id="635" name="Google Shape;635;p65"/>
          <p:cNvPicPr preferRelativeResize="0"/>
          <p:nvPr/>
        </p:nvPicPr>
        <p:blipFill>
          <a:blip r:embed="rId4">
            <a:alphaModFix/>
          </a:blip>
          <a:stretch>
            <a:fillRect/>
          </a:stretch>
        </p:blipFill>
        <p:spPr>
          <a:xfrm>
            <a:off x="262175" y="1994750"/>
            <a:ext cx="6526249" cy="4164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66"/>
          <p:cNvPicPr preferRelativeResize="0"/>
          <p:nvPr/>
        </p:nvPicPr>
        <p:blipFill rotWithShape="1">
          <a:blip r:embed="rId3">
            <a:alphaModFix/>
          </a:blip>
          <a:srcRect/>
          <a:stretch/>
        </p:blipFill>
        <p:spPr>
          <a:xfrm>
            <a:off x="1257672" y="309142"/>
            <a:ext cx="9676656" cy="630192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6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Rollback of CO</a:t>
            </a:r>
            <a:r>
              <a:rPr lang="en-US" baseline="-25000"/>
              <a:t>2</a:t>
            </a:r>
            <a:r>
              <a:rPr lang="en-US"/>
              <a:t> regulation under the CAA </a:t>
            </a:r>
            <a:endParaRPr/>
          </a:p>
        </p:txBody>
      </p:sp>
      <p:sp>
        <p:nvSpPr>
          <p:cNvPr id="646" name="Google Shape;646;p6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E.O. 13783: Promoting Energy Independence and Economic Growth (March 28, 2017)</a:t>
            </a:r>
            <a:endParaRPr/>
          </a:p>
          <a:p>
            <a:pPr marL="685800" lvl="1" indent="-228600" algn="l" rtl="0">
              <a:lnSpc>
                <a:spcPct val="90000"/>
              </a:lnSpc>
              <a:spcBef>
                <a:spcPts val="500"/>
              </a:spcBef>
              <a:spcAft>
                <a:spcPts val="0"/>
              </a:spcAft>
              <a:buClr>
                <a:schemeClr val="dk1"/>
              </a:buClr>
              <a:buSzPts val="2400"/>
              <a:buChar char="•"/>
            </a:pPr>
            <a:r>
              <a:rPr lang="en-US" b="1"/>
              <a:t>Review</a:t>
            </a:r>
            <a:r>
              <a:rPr lang="en-US"/>
              <a:t> + </a:t>
            </a:r>
            <a:r>
              <a:rPr lang="en-US">
                <a:solidFill>
                  <a:srgbClr val="FF0000"/>
                </a:solidFill>
              </a:rPr>
              <a:t>suspend, revise, or rescind</a:t>
            </a:r>
            <a:r>
              <a:rPr lang="en-US"/>
              <a:t>:</a:t>
            </a:r>
            <a:endParaRPr/>
          </a:p>
          <a:p>
            <a:pPr marL="1143000" lvl="2" indent="-228600" algn="l" rtl="0">
              <a:lnSpc>
                <a:spcPct val="90000"/>
              </a:lnSpc>
              <a:spcBef>
                <a:spcPts val="500"/>
              </a:spcBef>
              <a:spcAft>
                <a:spcPts val="0"/>
              </a:spcAft>
              <a:buClr>
                <a:schemeClr val="dk1"/>
              </a:buClr>
              <a:buSzPts val="2000"/>
              <a:buChar char="•"/>
            </a:pPr>
            <a:r>
              <a:rPr lang="en-US"/>
              <a:t>Clean Power Plan</a:t>
            </a:r>
            <a:endParaRPr/>
          </a:p>
          <a:p>
            <a:pPr marL="1143000" lvl="2" indent="-228600" algn="l" rtl="0">
              <a:lnSpc>
                <a:spcPct val="90000"/>
              </a:lnSpc>
              <a:spcBef>
                <a:spcPts val="500"/>
              </a:spcBef>
              <a:spcAft>
                <a:spcPts val="0"/>
              </a:spcAft>
              <a:buClr>
                <a:schemeClr val="dk1"/>
              </a:buClr>
              <a:buSzPts val="2000"/>
              <a:buChar char="•"/>
            </a:pPr>
            <a:r>
              <a:rPr lang="en-US"/>
              <a:t>CO</a:t>
            </a:r>
            <a:r>
              <a:rPr lang="en-US" baseline="-25000"/>
              <a:t>2</a:t>
            </a:r>
            <a:r>
              <a:rPr lang="en-US"/>
              <a:t> New Source Performance Standard</a:t>
            </a:r>
            <a:endParaRPr/>
          </a:p>
          <a:p>
            <a:pPr marL="685800" lvl="1" indent="-228600" algn="l" rtl="0">
              <a:lnSpc>
                <a:spcPct val="90000"/>
              </a:lnSpc>
              <a:spcBef>
                <a:spcPts val="500"/>
              </a:spcBef>
              <a:spcAft>
                <a:spcPts val="0"/>
              </a:spcAft>
              <a:buClr>
                <a:schemeClr val="dk1"/>
              </a:buClr>
              <a:buSzPts val="2400"/>
              <a:buChar char="•"/>
            </a:pPr>
            <a:r>
              <a:rPr lang="en-US"/>
              <a:t>Litigation has been held in abeyance since </a:t>
            </a:r>
            <a:endParaRPr/>
          </a:p>
          <a:p>
            <a:pPr marL="228600" lvl="0" indent="-228600" algn="l" rtl="0">
              <a:lnSpc>
                <a:spcPct val="90000"/>
              </a:lnSpc>
              <a:spcBef>
                <a:spcPts val="1000"/>
              </a:spcBef>
              <a:spcAft>
                <a:spcPts val="0"/>
              </a:spcAft>
              <a:buClr>
                <a:schemeClr val="dk1"/>
              </a:buClr>
              <a:buSzPts val="2800"/>
              <a:buChar char="•"/>
            </a:pPr>
            <a:r>
              <a:rPr lang="en-US"/>
              <a:t>Affordable Clean Energy Rule (Proposed: August 21, 2018)</a:t>
            </a:r>
            <a:endParaRPr/>
          </a:p>
          <a:p>
            <a:pPr marL="685800" lvl="1" indent="-228600" algn="l" rtl="0">
              <a:lnSpc>
                <a:spcPct val="90000"/>
              </a:lnSpc>
              <a:spcBef>
                <a:spcPts val="500"/>
              </a:spcBef>
              <a:spcAft>
                <a:spcPts val="0"/>
              </a:spcAft>
              <a:buClr>
                <a:schemeClr val="dk1"/>
              </a:buClr>
              <a:buSzPts val="2400"/>
              <a:buChar char="•"/>
            </a:pPr>
            <a:r>
              <a:rPr lang="en-US"/>
              <a:t>Replacement for the Clean Power Plan</a:t>
            </a:r>
            <a:endParaRPr/>
          </a:p>
          <a:p>
            <a:pPr marL="685800" lvl="1" indent="-76200" algn="l" rtl="0">
              <a:lnSpc>
                <a:spcPct val="90000"/>
              </a:lnSpc>
              <a:spcBef>
                <a:spcPts val="500"/>
              </a:spcBef>
              <a:spcAft>
                <a:spcPts val="0"/>
              </a:spcAft>
              <a:buClr>
                <a:schemeClr val="dk1"/>
              </a:buClr>
              <a:buSzPts val="2400"/>
              <a:buNone/>
            </a:pPr>
            <a:endParaRPr/>
          </a:p>
          <a:p>
            <a:pPr marL="1143000" lvl="2" indent="-101600" algn="l" rtl="0">
              <a:lnSpc>
                <a:spcPct val="90000"/>
              </a:lnSpc>
              <a:spcBef>
                <a:spcPts val="500"/>
              </a:spcBef>
              <a:spcAft>
                <a:spcPts val="0"/>
              </a:spcAft>
              <a:buClr>
                <a:schemeClr val="dk1"/>
              </a:buClr>
              <a:buSzPts val="2000"/>
              <a:buNone/>
            </a:pPr>
            <a:endParaRPr/>
          </a:p>
          <a:p>
            <a:pPr marL="685800" lvl="1" indent="-76200" algn="l" rtl="0">
              <a:lnSpc>
                <a:spcPct val="90000"/>
              </a:lnSpc>
              <a:spcBef>
                <a:spcPts val="500"/>
              </a:spcBef>
              <a:spcAft>
                <a:spcPts val="0"/>
              </a:spcAft>
              <a:buClr>
                <a:schemeClr val="dk1"/>
              </a:buClr>
              <a:buSzPts val="2400"/>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6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Round 2: Best System of Emission Reduction</a:t>
            </a:r>
            <a:endParaRPr/>
          </a:p>
        </p:txBody>
      </p:sp>
      <p:sp>
        <p:nvSpPr>
          <p:cNvPr id="653" name="Google Shape;653;p68"/>
          <p:cNvSpPr txBox="1">
            <a:spLocks noGrp="1"/>
          </p:cNvSpPr>
          <p:nvPr>
            <p:ph type="body" idx="1"/>
          </p:nvPr>
        </p:nvSpPr>
        <p:spPr>
          <a:xfrm>
            <a:off x="838200" y="1825625"/>
            <a:ext cx="9395400" cy="4351200"/>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chemeClr val="dk1"/>
              </a:buClr>
              <a:buSzPts val="2800"/>
              <a:buFont typeface="Calibri"/>
              <a:buAutoNum type="arabicPeriod"/>
            </a:pPr>
            <a:r>
              <a:rPr lang="en-US"/>
              <a:t>Improve heat rate of coal-steam plants (rate based)</a:t>
            </a:r>
            <a:endParaRPr/>
          </a:p>
          <a:p>
            <a:pPr marL="685800" lvl="1" indent="-228600" algn="l" rtl="0">
              <a:lnSpc>
                <a:spcPct val="90000"/>
              </a:lnSpc>
              <a:spcBef>
                <a:spcPts val="500"/>
              </a:spcBef>
              <a:spcAft>
                <a:spcPts val="0"/>
              </a:spcAft>
              <a:buClr>
                <a:schemeClr val="dk1"/>
              </a:buClr>
              <a:buSzPts val="2400"/>
              <a:buChar char="•"/>
            </a:pPr>
            <a:r>
              <a:rPr lang="en-US"/>
              <a:t>Capital and maintenance projects</a:t>
            </a:r>
            <a:endParaRPr/>
          </a:p>
          <a:p>
            <a:pPr marL="685800" lvl="1" indent="-228600" algn="l" rtl="0">
              <a:lnSpc>
                <a:spcPct val="90000"/>
              </a:lnSpc>
              <a:spcBef>
                <a:spcPts val="500"/>
              </a:spcBef>
              <a:spcAft>
                <a:spcPts val="0"/>
              </a:spcAft>
              <a:buClr>
                <a:schemeClr val="dk1"/>
              </a:buClr>
              <a:buSzPts val="2400"/>
              <a:buChar char="•"/>
            </a:pPr>
            <a:r>
              <a:rPr lang="en-US"/>
              <a:t>Operation</a:t>
            </a:r>
            <a:endParaRPr/>
          </a:p>
          <a:p>
            <a:pPr marL="514350" lvl="0" indent="-336550" algn="l" rtl="0">
              <a:lnSpc>
                <a:spcPct val="90000"/>
              </a:lnSpc>
              <a:spcBef>
                <a:spcPts val="1000"/>
              </a:spcBef>
              <a:spcAft>
                <a:spcPts val="0"/>
              </a:spcAft>
              <a:buClr>
                <a:schemeClr val="dk1"/>
              </a:buClr>
              <a:buSzPts val="2800"/>
              <a:buFont typeface="Calibri"/>
              <a:buNone/>
            </a:pP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strike="sngStrike"/>
              <a:t>Shifting generation from coal-steam to natural gas combined cycle power plants</a:t>
            </a:r>
            <a:endParaRPr/>
          </a:p>
          <a:p>
            <a:pPr marL="514350" lvl="0" indent="-336550" algn="l" rtl="0">
              <a:lnSpc>
                <a:spcPct val="90000"/>
              </a:lnSpc>
              <a:spcBef>
                <a:spcPts val="1000"/>
              </a:spcBef>
              <a:spcAft>
                <a:spcPts val="0"/>
              </a:spcAft>
              <a:buClr>
                <a:schemeClr val="dk1"/>
              </a:buClr>
              <a:buSzPts val="2800"/>
              <a:buFont typeface="Calibri"/>
              <a:buNone/>
            </a:pP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strike="sngStrike"/>
              <a:t>Shifting generation of all fossil fuel-based plants to zero-emitting renewables</a:t>
            </a:r>
            <a:endParaRPr/>
          </a:p>
        </p:txBody>
      </p:sp>
      <p:pic>
        <p:nvPicPr>
          <p:cNvPr id="654" name="Google Shape;654;p68" descr="A close up of a logo &#10; &#10;Description automatically generated"/>
          <p:cNvPicPr preferRelativeResize="0"/>
          <p:nvPr/>
        </p:nvPicPr>
        <p:blipFill rotWithShape="1">
          <a:blip r:embed="rId3">
            <a:alphaModFix/>
          </a:blip>
          <a:srcRect b="18580"/>
          <a:stretch/>
        </p:blipFill>
        <p:spPr>
          <a:xfrm>
            <a:off x="9881025" y="1554502"/>
            <a:ext cx="1652082" cy="1345099"/>
          </a:xfrm>
          <a:prstGeom prst="rect">
            <a:avLst/>
          </a:prstGeom>
          <a:noFill/>
          <a:ln>
            <a:noFill/>
          </a:ln>
        </p:spPr>
      </p:pic>
      <p:pic>
        <p:nvPicPr>
          <p:cNvPr id="655" name="Google Shape;655;p68" descr="A close up of a logo &#10; &#10;Description automatically generated"/>
          <p:cNvPicPr preferRelativeResize="0"/>
          <p:nvPr/>
        </p:nvPicPr>
        <p:blipFill rotWithShape="1">
          <a:blip r:embed="rId4">
            <a:alphaModFix/>
          </a:blip>
          <a:srcRect b="18300"/>
          <a:stretch/>
        </p:blipFill>
        <p:spPr>
          <a:xfrm>
            <a:off x="10574370" y="3300902"/>
            <a:ext cx="1714499" cy="1400782"/>
          </a:xfrm>
          <a:prstGeom prst="rect">
            <a:avLst/>
          </a:prstGeom>
          <a:noFill/>
          <a:ln>
            <a:noFill/>
          </a:ln>
        </p:spPr>
      </p:pic>
      <p:pic>
        <p:nvPicPr>
          <p:cNvPr id="656" name="Google Shape;656;p68" descr="A close up of a logo &#10; &#10;Description automatically generated"/>
          <p:cNvPicPr preferRelativeResize="0"/>
          <p:nvPr/>
        </p:nvPicPr>
        <p:blipFill rotWithShape="1">
          <a:blip r:embed="rId5">
            <a:alphaModFix/>
          </a:blip>
          <a:srcRect b="13472"/>
          <a:stretch/>
        </p:blipFill>
        <p:spPr>
          <a:xfrm>
            <a:off x="9837112" y="5086810"/>
            <a:ext cx="1618937" cy="1400782"/>
          </a:xfrm>
          <a:prstGeom prst="rect">
            <a:avLst/>
          </a:prstGeom>
          <a:noFill/>
          <a:ln>
            <a:noFill/>
          </a:ln>
        </p:spPr>
      </p:pic>
      <p:pic>
        <p:nvPicPr>
          <p:cNvPr id="657" name="Google Shape;657;p68" descr="A close up of a logo &#10; &#10;Description automatically generated"/>
          <p:cNvPicPr preferRelativeResize="0"/>
          <p:nvPr/>
        </p:nvPicPr>
        <p:blipFill rotWithShape="1">
          <a:blip r:embed="rId6">
            <a:alphaModFix/>
          </a:blip>
          <a:srcRect b="12907"/>
          <a:stretch/>
        </p:blipFill>
        <p:spPr>
          <a:xfrm>
            <a:off x="9011493" y="3382879"/>
            <a:ext cx="1516688" cy="1320917"/>
          </a:xfrm>
          <a:prstGeom prst="rect">
            <a:avLst/>
          </a:prstGeom>
          <a:noFill/>
          <a:ln>
            <a:noFill/>
          </a:ln>
        </p:spPr>
      </p:pic>
      <p:pic>
        <p:nvPicPr>
          <p:cNvPr id="658" name="Google Shape;658;p68" descr="Checkmark"/>
          <p:cNvPicPr preferRelativeResize="0"/>
          <p:nvPr/>
        </p:nvPicPr>
        <p:blipFill rotWithShape="1">
          <a:blip r:embed="rId7">
            <a:alphaModFix/>
          </a:blip>
          <a:srcRect/>
          <a:stretch/>
        </p:blipFill>
        <p:spPr>
          <a:xfrm>
            <a:off x="9365287" y="3527845"/>
            <a:ext cx="914400" cy="914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69" descr="https://www.washingtonpost.com/resizer/apXAW-YBciLY3ALEmL7wCZfXNjc=/1484x0/arc-anglerfish-washpost-prod-washpost.s3.amazonaws.com/public/2VC3XXVDHII6RI65FIMZD4DV2U.jpg"/>
          <p:cNvPicPr preferRelativeResize="0"/>
          <p:nvPr/>
        </p:nvPicPr>
        <p:blipFill rotWithShape="1">
          <a:blip r:embed="rId3">
            <a:alphaModFix/>
          </a:blip>
          <a:srcRect/>
          <a:stretch/>
        </p:blipFill>
        <p:spPr>
          <a:xfrm>
            <a:off x="1677988" y="0"/>
            <a:ext cx="8834438"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But wait there’s more…</a:t>
            </a:r>
            <a:endParaRPr/>
          </a:p>
        </p:txBody>
      </p:sp>
      <p:sp>
        <p:nvSpPr>
          <p:cNvPr id="669" name="Google Shape;669;p70"/>
          <p:cNvSpPr txBox="1">
            <a:spLocks noGrp="1"/>
          </p:cNvSpPr>
          <p:nvPr>
            <p:ph type="body" idx="1"/>
          </p:nvPr>
        </p:nvSpPr>
        <p:spPr>
          <a:xfrm>
            <a:off x="838200" y="1479641"/>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Affordable Clean Energy Rule also proposes changes to New Source Review</a:t>
            </a:r>
            <a:endParaRPr/>
          </a:p>
        </p:txBody>
      </p:sp>
      <p:pic>
        <p:nvPicPr>
          <p:cNvPr id="670" name="Google Shape;670;p70" descr="A screenshot of a cell phone &#10; &#10;Description automatically generated"/>
          <p:cNvPicPr preferRelativeResize="0"/>
          <p:nvPr/>
        </p:nvPicPr>
        <p:blipFill rotWithShape="1">
          <a:blip r:embed="rId3">
            <a:alphaModFix/>
          </a:blip>
          <a:srcRect/>
          <a:stretch/>
        </p:blipFill>
        <p:spPr>
          <a:xfrm>
            <a:off x="444242" y="3225314"/>
            <a:ext cx="6549663" cy="3063874"/>
          </a:xfrm>
          <a:prstGeom prst="rect">
            <a:avLst/>
          </a:prstGeom>
          <a:noFill/>
          <a:ln>
            <a:noFill/>
          </a:ln>
        </p:spPr>
      </p:pic>
      <p:sp>
        <p:nvSpPr>
          <p:cNvPr id="671" name="Google Shape;671;p70"/>
          <p:cNvSpPr/>
          <p:nvPr/>
        </p:nvSpPr>
        <p:spPr>
          <a:xfrm rot="-5400000">
            <a:off x="3475775" y="-292937"/>
            <a:ext cx="466500" cy="6570000"/>
          </a:xfrm>
          <a:prstGeom prst="rightBrace">
            <a:avLst>
              <a:gd name="adj1" fmla="val 8333"/>
              <a:gd name="adj2" fmla="val 49716"/>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72" name="Google Shape;672;p70"/>
          <p:cNvSpPr txBox="1"/>
          <p:nvPr/>
        </p:nvSpPr>
        <p:spPr>
          <a:xfrm>
            <a:off x="3236215" y="2294684"/>
            <a:ext cx="9657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Part A</a:t>
            </a:r>
            <a:endParaRPr/>
          </a:p>
        </p:txBody>
      </p:sp>
      <p:sp>
        <p:nvSpPr>
          <p:cNvPr id="673" name="Google Shape;673;p70"/>
          <p:cNvSpPr txBox="1"/>
          <p:nvPr/>
        </p:nvSpPr>
        <p:spPr>
          <a:xfrm>
            <a:off x="7979336" y="3148816"/>
            <a:ext cx="11310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Part C</a:t>
            </a:r>
            <a:endParaRPr/>
          </a:p>
        </p:txBody>
      </p:sp>
      <p:sp>
        <p:nvSpPr>
          <p:cNvPr id="674" name="Google Shape;674;p70"/>
          <p:cNvSpPr txBox="1"/>
          <p:nvPr/>
        </p:nvSpPr>
        <p:spPr>
          <a:xfrm>
            <a:off x="10224831" y="3115277"/>
            <a:ext cx="11694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Part D</a:t>
            </a:r>
            <a:endParaRPr/>
          </a:p>
        </p:txBody>
      </p:sp>
      <p:sp>
        <p:nvSpPr>
          <p:cNvPr id="675" name="Google Shape;675;p70"/>
          <p:cNvSpPr txBox="1"/>
          <p:nvPr/>
        </p:nvSpPr>
        <p:spPr>
          <a:xfrm>
            <a:off x="9851110" y="3736743"/>
            <a:ext cx="1917000" cy="2462100"/>
          </a:xfrm>
          <a:prstGeom prst="rect">
            <a:avLst/>
          </a:prstGeom>
          <a:no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Plan Requirements for Nonattainment Areas</a:t>
            </a:r>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342900" marR="0" lvl="0" indent="-20320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p:txBody>
      </p:sp>
      <p:sp>
        <p:nvSpPr>
          <p:cNvPr id="676" name="Google Shape;676;p70"/>
          <p:cNvSpPr txBox="1"/>
          <p:nvPr/>
        </p:nvSpPr>
        <p:spPr>
          <a:xfrm>
            <a:off x="7586379" y="3736743"/>
            <a:ext cx="1917000" cy="2462100"/>
          </a:xfrm>
          <a:prstGeom prst="rect">
            <a:avLst/>
          </a:prstGeom>
          <a:no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Prevention of Significant Deterioration of Air Quality</a:t>
            </a:r>
            <a:endParaRPr/>
          </a:p>
          <a:p>
            <a:pPr marL="342900" marR="0" lvl="0" indent="-20320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342900" marR="0" lvl="0" indent="-20320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342900" marR="0" lvl="0" indent="-203200" algn="l"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p:txBody>
      </p:sp>
      <p:sp>
        <p:nvSpPr>
          <p:cNvPr id="677" name="Google Shape;677;p70"/>
          <p:cNvSpPr/>
          <p:nvPr/>
        </p:nvSpPr>
        <p:spPr>
          <a:xfrm rot="-5400000">
            <a:off x="9354781" y="901457"/>
            <a:ext cx="466500" cy="4359900"/>
          </a:xfrm>
          <a:prstGeom prst="rightBrace">
            <a:avLst>
              <a:gd name="adj1" fmla="val 8333"/>
              <a:gd name="adj2" fmla="val 49716"/>
            </a:avLst>
          </a:prstGeom>
          <a:no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78" name="Google Shape;678;p70"/>
          <p:cNvSpPr txBox="1"/>
          <p:nvPr/>
        </p:nvSpPr>
        <p:spPr>
          <a:xfrm>
            <a:off x="8238364" y="2368765"/>
            <a:ext cx="26994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accent6"/>
                </a:solidFill>
                <a:latin typeface="Calibri"/>
                <a:ea typeface="Calibri"/>
                <a:cs typeface="Calibri"/>
                <a:sym typeface="Calibri"/>
              </a:rPr>
              <a:t>New Source Review</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7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“Modification” – a contentious word</a:t>
            </a:r>
            <a:endParaRPr/>
          </a:p>
        </p:txBody>
      </p:sp>
      <p:sp>
        <p:nvSpPr>
          <p:cNvPr id="685" name="Google Shape;685;p71"/>
          <p:cNvSpPr txBox="1">
            <a:spLocks noGrp="1"/>
          </p:cNvSpPr>
          <p:nvPr>
            <p:ph type="body" idx="1"/>
          </p:nvPr>
        </p:nvSpPr>
        <p:spPr>
          <a:xfrm>
            <a:off x="838200" y="2064365"/>
            <a:ext cx="10515600" cy="1699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b="1"/>
              <a:t>111(a)4: </a:t>
            </a:r>
            <a:r>
              <a:rPr lang="en-US" i="1"/>
              <a:t>The term “modification” means any physical change in, or change in method of operation of, a stationary source </a:t>
            </a:r>
            <a:r>
              <a:rPr lang="en-US" b="1" i="1" u="sng"/>
              <a:t>which increases the amount of any air pollutant</a:t>
            </a:r>
            <a:r>
              <a:rPr lang="en-US" i="1" u="sng"/>
              <a:t> </a:t>
            </a:r>
            <a:r>
              <a:rPr lang="en-US" i="1"/>
              <a:t>emitted by such source or which results in the emission of any air pollutant not previously emitted</a:t>
            </a:r>
            <a:endParaRPr/>
          </a:p>
        </p:txBody>
      </p:sp>
      <p:sp>
        <p:nvSpPr>
          <p:cNvPr id="686" name="Google Shape;686;p71"/>
          <p:cNvSpPr txBox="1"/>
          <p:nvPr/>
        </p:nvSpPr>
        <p:spPr>
          <a:xfrm>
            <a:off x="838200" y="4137281"/>
            <a:ext cx="10515600" cy="20955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How to establish an emissions baseline?</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How to predict future emissions of a plant?</a:t>
            </a:r>
            <a:endParaRPr/>
          </a:p>
          <a:p>
            <a:pPr marL="228600" marR="0" lvl="0" indent="-228600" algn="l" rtl="0">
              <a:lnSpc>
                <a:spcPct val="90000"/>
              </a:lnSpc>
              <a:spcBef>
                <a:spcPts val="1000"/>
              </a:spcBef>
              <a:spcAft>
                <a:spcPts val="0"/>
              </a:spcAft>
              <a:buClr>
                <a:srgbClr val="FF0000"/>
              </a:buClr>
              <a:buSzPts val="2800"/>
              <a:buFont typeface="Arial"/>
              <a:buChar char="•"/>
            </a:pPr>
            <a:r>
              <a:rPr lang="en-US" sz="2800">
                <a:solidFill>
                  <a:srgbClr val="FF0000"/>
                </a:solidFill>
                <a:latin typeface="Calibri"/>
                <a:ea typeface="Calibri"/>
                <a:cs typeface="Calibri"/>
                <a:sym typeface="Calibri"/>
              </a:rPr>
              <a:t>How to measure an “increase” in emissions?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Emissions increase?</a:t>
            </a:r>
            <a:endParaRPr/>
          </a:p>
        </p:txBody>
      </p:sp>
      <p:sp>
        <p:nvSpPr>
          <p:cNvPr id="693" name="Google Shape;693;p7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Conflicting definitions of the word modification exist between the NSPS (hourly) and the NSR (yearly)</a:t>
            </a:r>
            <a:endParaRPr/>
          </a:p>
          <a:p>
            <a:pPr marL="228600" lvl="0" indent="-228600" algn="l" rtl="0">
              <a:lnSpc>
                <a:spcPct val="90000"/>
              </a:lnSpc>
              <a:spcBef>
                <a:spcPts val="1000"/>
              </a:spcBef>
              <a:spcAft>
                <a:spcPts val="0"/>
              </a:spcAft>
              <a:buClr>
                <a:schemeClr val="dk1"/>
              </a:buClr>
              <a:buSzPts val="2800"/>
              <a:buChar char="•"/>
            </a:pPr>
            <a:r>
              <a:rPr lang="en-US"/>
              <a:t>In 1990s, Duke performed significant upgrades to its power plants that increased the capacity factor of the facilities</a:t>
            </a:r>
            <a:endParaRPr/>
          </a:p>
          <a:p>
            <a:pPr marL="685800" lvl="1" indent="-228600" algn="l" rtl="0">
              <a:lnSpc>
                <a:spcPct val="90000"/>
              </a:lnSpc>
              <a:spcBef>
                <a:spcPts val="500"/>
              </a:spcBef>
              <a:spcAft>
                <a:spcPts val="0"/>
              </a:spcAft>
              <a:buClr>
                <a:schemeClr val="dk1"/>
              </a:buClr>
              <a:buSzPts val="2400"/>
              <a:buChar char="•"/>
            </a:pPr>
            <a:r>
              <a:rPr lang="en-US"/>
              <a:t>No change in hourly emissions</a:t>
            </a:r>
            <a:endParaRPr/>
          </a:p>
          <a:p>
            <a:pPr marL="685800" lvl="1" indent="-228600" algn="l" rtl="0">
              <a:lnSpc>
                <a:spcPct val="90000"/>
              </a:lnSpc>
              <a:spcBef>
                <a:spcPts val="500"/>
              </a:spcBef>
              <a:spcAft>
                <a:spcPts val="0"/>
              </a:spcAft>
              <a:buClr>
                <a:schemeClr val="dk1"/>
              </a:buClr>
              <a:buSzPts val="2400"/>
              <a:buChar char="•"/>
            </a:pPr>
            <a:r>
              <a:rPr lang="en-US"/>
              <a:t>Increase in yearly emissions due to additional operational hours</a:t>
            </a:r>
            <a:endParaRPr/>
          </a:p>
          <a:p>
            <a:pPr marL="228600" lvl="0" indent="-228600" algn="l" rtl="0">
              <a:lnSpc>
                <a:spcPct val="90000"/>
              </a:lnSpc>
              <a:spcBef>
                <a:spcPts val="1000"/>
              </a:spcBef>
              <a:spcAft>
                <a:spcPts val="0"/>
              </a:spcAft>
              <a:buClr>
                <a:schemeClr val="dk1"/>
              </a:buClr>
              <a:buSzPts val="2800"/>
              <a:buChar char="•"/>
            </a:pPr>
            <a:r>
              <a:rPr lang="en-US"/>
              <a:t>EDF v. Duke (unanimous, 2007) affirming EPA’s ability to apply different definitions to two different regulatory authorities</a:t>
            </a:r>
            <a:endParaRPr/>
          </a:p>
          <a:p>
            <a:pPr marL="228600" lvl="0" indent="-228600" algn="l" rtl="0">
              <a:lnSpc>
                <a:spcPct val="90000"/>
              </a:lnSpc>
              <a:spcBef>
                <a:spcPts val="1000"/>
              </a:spcBef>
              <a:spcAft>
                <a:spcPts val="0"/>
              </a:spcAft>
              <a:buClr>
                <a:schemeClr val="dk1"/>
              </a:buClr>
              <a:buSzPts val="2800"/>
              <a:buChar char="•"/>
            </a:pPr>
            <a:r>
              <a:rPr lang="en-US" b="1"/>
              <a:t>Affordable Clean Energy Rule wants to change definition to modification to hourly </a:t>
            </a:r>
            <a:r>
              <a:rPr lang="en-US" b="1" i="1"/>
              <a:t>and</a:t>
            </a:r>
            <a:r>
              <a:rPr lang="en-US" b="1"/>
              <a:t> yearly</a:t>
            </a:r>
            <a:endParaRPr/>
          </a:p>
          <a:p>
            <a:pPr marL="0" lvl="0" indent="0" algn="l" rtl="0">
              <a:lnSpc>
                <a:spcPct val="90000"/>
              </a:lnSpc>
              <a:spcBef>
                <a:spcPts val="1000"/>
              </a:spcBef>
              <a:spcAft>
                <a:spcPts val="0"/>
              </a:spcAft>
              <a:buClr>
                <a:schemeClr val="dk1"/>
              </a:buClr>
              <a:buSzPts val="2800"/>
              <a:buNone/>
            </a:pPr>
            <a:endParaRPr/>
          </a:p>
        </p:txBody>
      </p:sp>
      <p:sp>
        <p:nvSpPr>
          <p:cNvPr id="694" name="Google Shape;694;p72"/>
          <p:cNvSpPr txBox="1"/>
          <p:nvPr/>
        </p:nvSpPr>
        <p:spPr>
          <a:xfrm>
            <a:off x="10282463" y="4717134"/>
            <a:ext cx="1672500" cy="831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remember:</a:t>
            </a:r>
            <a:endParaRPr/>
          </a:p>
          <a:p>
            <a:pPr marL="0" marR="0" lvl="0" indent="0" algn="ctr" rtl="0">
              <a:spcBef>
                <a:spcPts val="0"/>
              </a:spcBef>
              <a:spcAft>
                <a:spcPts val="0"/>
              </a:spcAft>
              <a:buNone/>
            </a:pPr>
            <a:r>
              <a:rPr lang="en-US" sz="2400" b="1">
                <a:solidFill>
                  <a:srgbClr val="FF0000"/>
                </a:solidFill>
                <a:latin typeface="Calibri"/>
                <a:ea typeface="Calibri"/>
                <a:cs typeface="Calibri"/>
                <a:sym typeface="Calibri"/>
              </a:rPr>
              <a:t>NSR ≠ NSPS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73"/>
          <p:cNvPicPr preferRelativeResize="0">
            <a:picLocks noGrp="1"/>
          </p:cNvPicPr>
          <p:nvPr>
            <p:ph type="body" idx="1"/>
          </p:nvPr>
        </p:nvPicPr>
        <p:blipFill rotWithShape="1">
          <a:blip r:embed="rId3">
            <a:alphaModFix/>
          </a:blip>
          <a:srcRect/>
          <a:stretch/>
        </p:blipFill>
        <p:spPr>
          <a:xfrm>
            <a:off x="1062563" y="643812"/>
            <a:ext cx="10066800" cy="5044800"/>
          </a:xfrm>
          <a:prstGeom prst="rect">
            <a:avLst/>
          </a:prstGeom>
          <a:noFill/>
          <a:ln>
            <a:noFill/>
          </a:ln>
        </p:spPr>
      </p:pic>
      <p:sp>
        <p:nvSpPr>
          <p:cNvPr id="701" name="Google Shape;701;p73"/>
          <p:cNvSpPr/>
          <p:nvPr/>
        </p:nvSpPr>
        <p:spPr>
          <a:xfrm>
            <a:off x="3508310" y="2836506"/>
            <a:ext cx="5561100" cy="3284400"/>
          </a:xfrm>
          <a:prstGeom prst="ellipse">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2" name="Google Shape;702;p73"/>
          <p:cNvSpPr txBox="1"/>
          <p:nvPr/>
        </p:nvSpPr>
        <p:spPr>
          <a:xfrm>
            <a:off x="2288196" y="6120888"/>
            <a:ext cx="80013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Change in NSR could extend the life of many old, predominantly coal plants and effect many other polluting industries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74"/>
          <p:cNvPicPr preferRelativeResize="0"/>
          <p:nvPr/>
        </p:nvPicPr>
        <p:blipFill>
          <a:blip r:embed="rId3">
            <a:alphaModFix/>
          </a:blip>
          <a:stretch>
            <a:fillRect/>
          </a:stretch>
        </p:blipFill>
        <p:spPr>
          <a:xfrm>
            <a:off x="6215332" y="3648496"/>
            <a:ext cx="4841343" cy="2695625"/>
          </a:xfrm>
          <a:prstGeom prst="rect">
            <a:avLst/>
          </a:prstGeom>
          <a:noFill/>
          <a:ln>
            <a:noFill/>
          </a:ln>
        </p:spPr>
      </p:pic>
      <p:pic>
        <p:nvPicPr>
          <p:cNvPr id="709" name="Google Shape;709;p74"/>
          <p:cNvPicPr preferRelativeResize="0"/>
          <p:nvPr/>
        </p:nvPicPr>
        <p:blipFill rotWithShape="1">
          <a:blip r:embed="rId4">
            <a:alphaModFix/>
          </a:blip>
          <a:srcRect r="41448" b="734"/>
          <a:stretch/>
        </p:blipFill>
        <p:spPr>
          <a:xfrm>
            <a:off x="633675" y="3648500"/>
            <a:ext cx="4602999" cy="3133450"/>
          </a:xfrm>
          <a:prstGeom prst="rect">
            <a:avLst/>
          </a:prstGeom>
          <a:noFill/>
          <a:ln>
            <a:noFill/>
          </a:ln>
        </p:spPr>
      </p:pic>
      <p:sp>
        <p:nvSpPr>
          <p:cNvPr id="710" name="Google Shape;710;p74"/>
          <p:cNvSpPr txBox="1">
            <a:spLocks noGrp="1"/>
          </p:cNvSpPr>
          <p:nvPr>
            <p:ph type="title"/>
          </p:nvPr>
        </p:nvSpPr>
        <p:spPr>
          <a:xfrm>
            <a:off x="0" y="1"/>
            <a:ext cx="12192000" cy="1113600"/>
          </a:xfrm>
          <a:prstGeom prst="rect">
            <a:avLst/>
          </a:prstGeom>
        </p:spPr>
        <p:txBody>
          <a:bodyPr spcFirstLastPara="1" wrap="square" lIns="182875" tIns="182875" rIns="182875" bIns="182875" anchor="t" anchorCtr="0">
            <a:noAutofit/>
          </a:bodyPr>
          <a:lstStyle/>
          <a:p>
            <a:pPr marL="0" lvl="0" indent="0" algn="l" rtl="0">
              <a:spcBef>
                <a:spcPts val="0"/>
              </a:spcBef>
              <a:spcAft>
                <a:spcPts val="0"/>
              </a:spcAft>
              <a:buNone/>
            </a:pPr>
            <a:r>
              <a:rPr lang="en-US"/>
              <a:t>Air Quality Today</a:t>
            </a:r>
            <a:endParaRPr/>
          </a:p>
        </p:txBody>
      </p:sp>
      <p:sp>
        <p:nvSpPr>
          <p:cNvPr id="711" name="Google Shape;711;p74"/>
          <p:cNvSpPr txBox="1">
            <a:spLocks noGrp="1"/>
          </p:cNvSpPr>
          <p:nvPr>
            <p:ph type="body" idx="1"/>
          </p:nvPr>
        </p:nvSpPr>
        <p:spPr>
          <a:xfrm>
            <a:off x="177600" y="771725"/>
            <a:ext cx="11836800" cy="2755200"/>
          </a:xfrm>
          <a:prstGeom prst="rect">
            <a:avLst/>
          </a:prstGeom>
          <a:ln w="28575" cap="flat" cmpd="sng">
            <a:solidFill>
              <a:srgbClr val="0C343D"/>
            </a:solidFill>
            <a:prstDash val="solid"/>
            <a:round/>
            <a:headEnd type="none" w="sm" len="sm"/>
            <a:tailEnd type="none" w="sm" len="sm"/>
          </a:ln>
        </p:spPr>
        <p:txBody>
          <a:bodyPr spcFirstLastPara="1" wrap="square" lIns="228600" tIns="228600" rIns="228600" bIns="228600" anchor="t" anchorCtr="0">
            <a:noAutofit/>
          </a:bodyPr>
          <a:lstStyle/>
          <a:p>
            <a:pPr marL="1943100" lvl="0" indent="-1943100" algn="l" rtl="0">
              <a:spcBef>
                <a:spcPts val="0"/>
              </a:spcBef>
              <a:spcAft>
                <a:spcPts val="0"/>
              </a:spcAft>
              <a:buNone/>
            </a:pPr>
            <a:r>
              <a:rPr lang="en-US" sz="2200" b="1"/>
              <a:t>President Trump’s comments on air quality in the United States:</a:t>
            </a:r>
            <a:endParaRPr sz="2200" b="1"/>
          </a:p>
          <a:p>
            <a:pPr marL="1943100" lvl="0" indent="-1943100" algn="l" rtl="0">
              <a:spcBef>
                <a:spcPts val="0"/>
              </a:spcBef>
              <a:spcAft>
                <a:spcPts val="0"/>
              </a:spcAft>
              <a:buNone/>
            </a:pPr>
            <a:endParaRPr sz="2200"/>
          </a:p>
          <a:p>
            <a:pPr marL="1943100" lvl="0" indent="-1943100" algn="l" rtl="0">
              <a:spcBef>
                <a:spcPts val="0"/>
              </a:spcBef>
              <a:spcAft>
                <a:spcPts val="0"/>
              </a:spcAft>
              <a:buNone/>
            </a:pPr>
            <a:r>
              <a:rPr lang="en-US" sz="2200"/>
              <a:t>August 21: 		</a:t>
            </a:r>
            <a:r>
              <a:rPr lang="en-US" sz="2200">
                <a:solidFill>
                  <a:srgbClr val="333333"/>
                </a:solidFill>
                <a:highlight>
                  <a:srgbClr val="FFFFFF"/>
                </a:highlight>
              </a:rPr>
              <a:t>“I want clean air. I want crystal clean water. And we’ve got it. We’ve got the cleanest country in the planet right now. There’s nobody cleaner than us, and it’s getting better and better.”</a:t>
            </a:r>
            <a:endParaRPr sz="2200">
              <a:solidFill>
                <a:srgbClr val="333333"/>
              </a:solidFill>
              <a:highlight>
                <a:srgbClr val="FFFFFF"/>
              </a:highlight>
            </a:endParaRPr>
          </a:p>
          <a:p>
            <a:pPr marL="1943100" lvl="0" indent="-1943100" algn="l" rtl="0">
              <a:spcBef>
                <a:spcPts val="0"/>
              </a:spcBef>
              <a:spcAft>
                <a:spcPts val="0"/>
              </a:spcAft>
              <a:buNone/>
            </a:pPr>
            <a:endParaRPr sz="2200">
              <a:solidFill>
                <a:srgbClr val="333333"/>
              </a:solidFill>
              <a:highlight>
                <a:srgbClr val="FFFFFF"/>
              </a:highlight>
            </a:endParaRPr>
          </a:p>
          <a:p>
            <a:pPr marL="1943100" lvl="0" indent="-1943100" algn="l" rtl="0">
              <a:spcBef>
                <a:spcPts val="0"/>
              </a:spcBef>
              <a:spcAft>
                <a:spcPts val="0"/>
              </a:spcAft>
              <a:buNone/>
            </a:pPr>
            <a:r>
              <a:rPr lang="en-US" sz="2200">
                <a:solidFill>
                  <a:srgbClr val="333333"/>
                </a:solidFill>
                <a:highlight>
                  <a:srgbClr val="FFFFFF"/>
                </a:highlight>
              </a:rPr>
              <a:t>November 27:	“</a:t>
            </a:r>
            <a:r>
              <a:rPr lang="en-US" sz="2200"/>
              <a:t>You look at our air and our water and it’s right now at a record clean.”</a:t>
            </a:r>
            <a:endParaRPr/>
          </a:p>
        </p:txBody>
      </p:sp>
      <p:sp>
        <p:nvSpPr>
          <p:cNvPr id="712" name="Google Shape;712;p74"/>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49</a:t>
            </a:fld>
            <a:endParaRPr/>
          </a:p>
        </p:txBody>
      </p:sp>
      <p:sp>
        <p:nvSpPr>
          <p:cNvPr id="713" name="Google Shape;713;p74"/>
          <p:cNvSpPr txBox="1"/>
          <p:nvPr/>
        </p:nvSpPr>
        <p:spPr>
          <a:xfrm>
            <a:off x="6298375" y="6339150"/>
            <a:ext cx="4758300" cy="4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Source: Environmental Performance Index</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0"/>
          <p:cNvSpPr txBox="1">
            <a:spLocks noGrp="1"/>
          </p:cNvSpPr>
          <p:nvPr>
            <p:ph type="title"/>
          </p:nvPr>
        </p:nvSpPr>
        <p:spPr>
          <a:xfrm>
            <a:off x="0" y="1"/>
            <a:ext cx="12192000" cy="1113600"/>
          </a:xfrm>
          <a:prstGeom prst="rect">
            <a:avLst/>
          </a:prstGeom>
        </p:spPr>
        <p:txBody>
          <a:bodyPr spcFirstLastPara="1" wrap="square" lIns="182875" tIns="182875" rIns="182875" bIns="182875" anchor="t" anchorCtr="0">
            <a:noAutofit/>
          </a:bodyPr>
          <a:lstStyle/>
          <a:p>
            <a:pPr marL="0" lvl="0" indent="0" algn="l" rtl="0">
              <a:spcBef>
                <a:spcPts val="0"/>
              </a:spcBef>
              <a:spcAft>
                <a:spcPts val="0"/>
              </a:spcAft>
              <a:buNone/>
            </a:pPr>
            <a:r>
              <a:rPr lang="en-US"/>
              <a:t>1970 Clean Air Act Amendments</a:t>
            </a:r>
            <a:endParaRPr/>
          </a:p>
        </p:txBody>
      </p:sp>
      <p:sp>
        <p:nvSpPr>
          <p:cNvPr id="237" name="Google Shape;237;p30"/>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a:p>
        </p:txBody>
      </p:sp>
      <p:pic>
        <p:nvPicPr>
          <p:cNvPr id="238" name="Google Shape;238;p30"/>
          <p:cNvPicPr preferRelativeResize="0"/>
          <p:nvPr/>
        </p:nvPicPr>
        <p:blipFill rotWithShape="1">
          <a:blip r:embed="rId3">
            <a:alphaModFix/>
          </a:blip>
          <a:srcRect b="3232"/>
          <a:stretch/>
        </p:blipFill>
        <p:spPr>
          <a:xfrm>
            <a:off x="639713" y="898475"/>
            <a:ext cx="7961974" cy="2012450"/>
          </a:xfrm>
          <a:prstGeom prst="rect">
            <a:avLst/>
          </a:prstGeom>
          <a:noFill/>
          <a:ln>
            <a:noFill/>
          </a:ln>
        </p:spPr>
      </p:pic>
      <p:pic>
        <p:nvPicPr>
          <p:cNvPr id="239" name="Google Shape;239;p30"/>
          <p:cNvPicPr preferRelativeResize="0"/>
          <p:nvPr/>
        </p:nvPicPr>
        <p:blipFill>
          <a:blip r:embed="rId4">
            <a:alphaModFix/>
          </a:blip>
          <a:stretch>
            <a:fillRect/>
          </a:stretch>
        </p:blipFill>
        <p:spPr>
          <a:xfrm>
            <a:off x="3324538" y="3162675"/>
            <a:ext cx="5542926" cy="3695299"/>
          </a:xfrm>
          <a:prstGeom prst="rect">
            <a:avLst/>
          </a:prstGeom>
          <a:noFill/>
          <a:ln>
            <a:noFill/>
          </a:ln>
        </p:spPr>
      </p:pic>
      <p:grpSp>
        <p:nvGrpSpPr>
          <p:cNvPr id="240" name="Google Shape;240;p30"/>
          <p:cNvGrpSpPr/>
          <p:nvPr/>
        </p:nvGrpSpPr>
        <p:grpSpPr>
          <a:xfrm>
            <a:off x="9040100" y="1088701"/>
            <a:ext cx="2512200" cy="2073983"/>
            <a:chOff x="9455875" y="539070"/>
            <a:chExt cx="2512200" cy="4031065"/>
          </a:xfrm>
        </p:grpSpPr>
        <p:sp>
          <p:nvSpPr>
            <p:cNvPr id="241" name="Google Shape;241;p30"/>
            <p:cNvSpPr/>
            <p:nvPr/>
          </p:nvSpPr>
          <p:spPr>
            <a:xfrm rot="5400000">
              <a:off x="8703175" y="1291770"/>
              <a:ext cx="4017600" cy="25122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0"/>
            <p:cNvSpPr txBox="1"/>
            <p:nvPr/>
          </p:nvSpPr>
          <p:spPr>
            <a:xfrm>
              <a:off x="9455875" y="552535"/>
              <a:ext cx="2512200" cy="401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a:latin typeface="Century"/>
                  <a:ea typeface="Century"/>
                  <a:cs typeface="Century"/>
                  <a:sym typeface="Century"/>
                </a:rPr>
                <a:t>1963 Clean Air Act Amendments: </a:t>
              </a:r>
              <a:endParaRPr sz="1700" b="1">
                <a:latin typeface="Century"/>
                <a:ea typeface="Century"/>
                <a:cs typeface="Century"/>
                <a:sym typeface="Century"/>
              </a:endParaRPr>
            </a:p>
            <a:p>
              <a:pPr marL="0" lvl="0" indent="0" algn="l" rtl="0">
                <a:spcBef>
                  <a:spcPts val="0"/>
                </a:spcBef>
                <a:spcAft>
                  <a:spcPts val="0"/>
                </a:spcAft>
                <a:buNone/>
              </a:pPr>
              <a:r>
                <a:rPr lang="en-US" sz="1700">
                  <a:latin typeface="Century"/>
                  <a:ea typeface="Century"/>
                  <a:cs typeface="Century"/>
                  <a:sym typeface="Century"/>
                </a:rPr>
                <a:t>“To improve, strengthen, and accelerate programs for the prevention of and abatement of air pollution.”</a:t>
              </a:r>
              <a:endParaRPr sz="1700">
                <a:latin typeface="Century"/>
                <a:ea typeface="Century"/>
                <a:cs typeface="Century"/>
                <a:sym typeface="Century"/>
              </a:endParaRPr>
            </a:p>
          </p:txBody>
        </p:sp>
      </p:grpSp>
      <p:sp>
        <p:nvSpPr>
          <p:cNvPr id="243" name="Google Shape;243;p30"/>
          <p:cNvSpPr/>
          <p:nvPr/>
        </p:nvSpPr>
        <p:spPr>
          <a:xfrm>
            <a:off x="2191125" y="1551000"/>
            <a:ext cx="6330000" cy="365100"/>
          </a:xfrm>
          <a:prstGeom prst="rect">
            <a:avLst/>
          </a:prstGeom>
          <a:solidFill>
            <a:srgbClr val="FFE504">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75"/>
          <p:cNvSpPr txBox="1">
            <a:spLocks noGrp="1"/>
          </p:cNvSpPr>
          <p:nvPr>
            <p:ph type="title"/>
          </p:nvPr>
        </p:nvSpPr>
        <p:spPr>
          <a:xfrm>
            <a:off x="0" y="1"/>
            <a:ext cx="12192000" cy="1113600"/>
          </a:xfrm>
          <a:prstGeom prst="rect">
            <a:avLst/>
          </a:prstGeom>
        </p:spPr>
        <p:txBody>
          <a:bodyPr spcFirstLastPara="1" wrap="square" lIns="182875" tIns="182875" rIns="182875" bIns="182875" anchor="t" anchorCtr="0">
            <a:noAutofit/>
          </a:bodyPr>
          <a:lstStyle/>
          <a:p>
            <a:pPr marL="0" lvl="0" indent="0" algn="l" rtl="0">
              <a:spcBef>
                <a:spcPts val="0"/>
              </a:spcBef>
              <a:spcAft>
                <a:spcPts val="0"/>
              </a:spcAft>
              <a:buNone/>
            </a:pPr>
            <a:r>
              <a:rPr lang="en-US"/>
              <a:t>The Legacy of the Clean Air Act</a:t>
            </a:r>
            <a:endParaRPr/>
          </a:p>
        </p:txBody>
      </p:sp>
      <p:sp>
        <p:nvSpPr>
          <p:cNvPr id="720" name="Google Shape;720;p75"/>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50</a:t>
            </a:fld>
            <a:endParaRPr/>
          </a:p>
        </p:txBody>
      </p:sp>
      <p:pic>
        <p:nvPicPr>
          <p:cNvPr id="721" name="Google Shape;721;p75"/>
          <p:cNvPicPr preferRelativeResize="0"/>
          <p:nvPr/>
        </p:nvPicPr>
        <p:blipFill>
          <a:blip r:embed="rId3">
            <a:alphaModFix/>
          </a:blip>
          <a:stretch>
            <a:fillRect/>
          </a:stretch>
        </p:blipFill>
        <p:spPr>
          <a:xfrm>
            <a:off x="185470" y="1646663"/>
            <a:ext cx="6337200" cy="3564675"/>
          </a:xfrm>
          <a:prstGeom prst="rect">
            <a:avLst/>
          </a:prstGeom>
          <a:noFill/>
          <a:ln>
            <a:noFill/>
          </a:ln>
        </p:spPr>
      </p:pic>
      <p:pic>
        <p:nvPicPr>
          <p:cNvPr id="722" name="Google Shape;722;p75" descr="Image result for carbon dioxide in the atmosphere mauna loa"/>
          <p:cNvPicPr preferRelativeResize="0"/>
          <p:nvPr/>
        </p:nvPicPr>
        <p:blipFill>
          <a:blip r:embed="rId4">
            <a:alphaModFix/>
          </a:blip>
          <a:stretch>
            <a:fillRect/>
          </a:stretch>
        </p:blipFill>
        <p:spPr>
          <a:xfrm>
            <a:off x="6630825" y="1566125"/>
            <a:ext cx="5042250" cy="3815949"/>
          </a:xfrm>
          <a:prstGeom prst="rect">
            <a:avLst/>
          </a:prstGeom>
          <a:noFill/>
          <a:ln>
            <a:noFill/>
          </a:ln>
        </p:spPr>
      </p:pic>
      <p:sp>
        <p:nvSpPr>
          <p:cNvPr id="723" name="Google Shape;723;p75"/>
          <p:cNvSpPr txBox="1"/>
          <p:nvPr/>
        </p:nvSpPr>
        <p:spPr>
          <a:xfrm>
            <a:off x="6793100" y="5337000"/>
            <a:ext cx="5042100" cy="7269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US" b="1"/>
              <a:t>Carbon emissions projected to rise by 3% in 2018</a:t>
            </a:r>
            <a:endParaRPr b="1"/>
          </a:p>
          <a:p>
            <a:pPr marL="914400" lvl="1" indent="-317500" algn="l" rtl="0">
              <a:spcBef>
                <a:spcPts val="0"/>
              </a:spcBef>
              <a:spcAft>
                <a:spcPts val="0"/>
              </a:spcAft>
              <a:buSzPts val="1400"/>
              <a:buChar char="○"/>
            </a:pPr>
            <a:r>
              <a:rPr lang="en-US"/>
              <a:t>Increase from transportation sector: cheap oil, bigger cars, more miles driven</a:t>
            </a:r>
            <a:endParaRPr/>
          </a:p>
          <a:p>
            <a:pPr marL="457200" lvl="0" indent="-317500" algn="l" rtl="0">
              <a:spcBef>
                <a:spcPts val="0"/>
              </a:spcBef>
              <a:spcAft>
                <a:spcPts val="0"/>
              </a:spcAft>
              <a:buSzPts val="1400"/>
              <a:buChar char="●"/>
            </a:pPr>
            <a:r>
              <a:rPr lang="en-US"/>
              <a:t>Already experienced 1°C warming since mid-century</a:t>
            </a:r>
            <a:endParaRPr/>
          </a:p>
          <a:p>
            <a:pPr marL="457200" lvl="0" indent="-317500" algn="l" rtl="0">
              <a:spcBef>
                <a:spcPts val="0"/>
              </a:spcBef>
              <a:spcAft>
                <a:spcPts val="0"/>
              </a:spcAft>
              <a:buSzPts val="1400"/>
              <a:buChar char="●"/>
            </a:pPr>
            <a:r>
              <a:rPr lang="en-US"/>
              <a:t>Emissions must be slashed to zero to avoid the worst effects of climate change  </a:t>
            </a:r>
            <a:endParaRPr/>
          </a:p>
        </p:txBody>
      </p:sp>
      <p:sp>
        <p:nvSpPr>
          <p:cNvPr id="724" name="Google Shape;724;p75"/>
          <p:cNvSpPr txBox="1"/>
          <p:nvPr/>
        </p:nvSpPr>
        <p:spPr>
          <a:xfrm>
            <a:off x="8220925" y="1113600"/>
            <a:ext cx="6230700" cy="7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t>CHALLENGE </a:t>
            </a:r>
            <a:endParaRPr sz="2400" b="1"/>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76"/>
          <p:cNvSpPr txBox="1">
            <a:spLocks noGrp="1"/>
          </p:cNvSpPr>
          <p:nvPr>
            <p:ph type="title"/>
          </p:nvPr>
        </p:nvSpPr>
        <p:spPr>
          <a:xfrm>
            <a:off x="831850" y="1709738"/>
            <a:ext cx="10515600" cy="2852700"/>
          </a:xfrm>
          <a:prstGeom prst="rect">
            <a:avLst/>
          </a:prstGeom>
        </p:spPr>
        <p:txBody>
          <a:bodyPr spcFirstLastPara="1" wrap="square" lIns="182875" tIns="182875" rIns="182875" bIns="182875" anchor="b" anchorCtr="0">
            <a:noAutofit/>
          </a:bodyPr>
          <a:lstStyle/>
          <a:p>
            <a:pPr marL="0" lvl="0" indent="0" algn="l" rtl="0">
              <a:spcBef>
                <a:spcPts val="0"/>
              </a:spcBef>
              <a:spcAft>
                <a:spcPts val="0"/>
              </a:spcAft>
              <a:buNone/>
            </a:pPr>
            <a:r>
              <a:rPr lang="en-US"/>
              <a:t>Extra Slides</a:t>
            </a:r>
            <a:endParaRPr/>
          </a:p>
        </p:txBody>
      </p:sp>
      <p:sp>
        <p:nvSpPr>
          <p:cNvPr id="731" name="Google Shape;731;p76"/>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732" name="Google Shape;732;p76"/>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77"/>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52</a:t>
            </a:fld>
            <a:endParaRPr/>
          </a:p>
        </p:txBody>
      </p:sp>
      <p:sp>
        <p:nvSpPr>
          <p:cNvPr id="739" name="Google Shape;739;p77"/>
          <p:cNvSpPr/>
          <p:nvPr/>
        </p:nvSpPr>
        <p:spPr>
          <a:xfrm>
            <a:off x="84975" y="96600"/>
            <a:ext cx="12022200" cy="548700"/>
          </a:xfrm>
          <a:prstGeom prst="rect">
            <a:avLst/>
          </a:prstGeom>
          <a:solidFill>
            <a:srgbClr val="134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Century"/>
                <a:ea typeface="Century"/>
                <a:cs typeface="Century"/>
                <a:sym typeface="Century"/>
              </a:rPr>
              <a:t>National Emission Standards for Hazardous Air Pollutants (HAPs): 1990</a:t>
            </a:r>
            <a:endParaRPr sz="2500">
              <a:solidFill>
                <a:srgbClr val="FFFFFF"/>
              </a:solidFill>
              <a:latin typeface="Century"/>
              <a:ea typeface="Century"/>
              <a:cs typeface="Century"/>
              <a:sym typeface="Century"/>
            </a:endParaRPr>
          </a:p>
        </p:txBody>
      </p:sp>
      <p:graphicFrame>
        <p:nvGraphicFramePr>
          <p:cNvPr id="740" name="Google Shape;740;p77"/>
          <p:cNvGraphicFramePr/>
          <p:nvPr/>
        </p:nvGraphicFramePr>
        <p:xfrm>
          <a:off x="-4775" y="754600"/>
          <a:ext cx="12201525" cy="5989100"/>
        </p:xfrm>
        <a:graphic>
          <a:graphicData uri="http://schemas.openxmlformats.org/drawingml/2006/table">
            <a:tbl>
              <a:tblPr>
                <a:noFill/>
                <a:tableStyleId>{A2C74B87-BA1F-4392-87F7-558B2E281ED3}</a:tableStyleId>
              </a:tblPr>
              <a:tblGrid>
                <a:gridCol w="1876425">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2314575">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2133600">
                  <a:extLst>
                    <a:ext uri="{9D8B030D-6E8A-4147-A177-3AD203B41FA5}">
                      <a16:colId xmlns:a16="http://schemas.microsoft.com/office/drawing/2014/main" val="20005"/>
                    </a:ext>
                  </a:extLst>
                </a:gridCol>
              </a:tblGrid>
              <a:tr h="243525">
                <a:tc>
                  <a:txBody>
                    <a:bodyPr/>
                    <a:lstStyle/>
                    <a:p>
                      <a:pPr marL="0" lvl="0" indent="0" algn="l" rtl="0">
                        <a:spcBef>
                          <a:spcPts val="0"/>
                        </a:spcBef>
                        <a:spcAft>
                          <a:spcPts val="0"/>
                        </a:spcAft>
                        <a:buNone/>
                      </a:pPr>
                      <a:r>
                        <a:rPr lang="en-US" sz="800">
                          <a:latin typeface="Century"/>
                          <a:ea typeface="Century"/>
                          <a:cs typeface="Century"/>
                          <a:sym typeface="Century"/>
                        </a:rPr>
                        <a:t>1. Acetaldehyde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33. Chlordane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65. Dimethyl formamide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97. Hydrochloric acid</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129. Pentachloronitrobenzene (Quintobenzene)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161. 2,4,5-Trichlorophenol</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00"/>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2. Acetamide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34. Chlorine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66. 1,1-Dimethyl hydrazine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98. Hydrogen fluoride (Hydrofluoric acid)</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130. Pentachlorophenol</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162. 2,4,6-Trichlorophenol</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01"/>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3. Acetonitrile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35. Chloroacetic acid</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67. Dimethyl phthalate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99. Hydrogen sulfide (See Modification)</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131. Phenol</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163. Triethylamine</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02"/>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4. Acetophenone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36. 2-Chloroacetophenone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68. Dimethyl sulfate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100. Hydroquinone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132. p-Phenylenediamine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164. Trifluralin</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03"/>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5. 2-Acetylaminofluorene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37. Chlorobenzene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69. 4,6-Dinitro-o-cresol, and salts</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101. Isophorone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133. Phosgene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165. 2,2,4-Trimethylpentane</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04"/>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6. Acrolein</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38. Chlorobenzilate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70. 2,4-Dinitrophenol</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102. Lindane (all isomers)</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134. Phosphine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166. Vinyl acetate</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05"/>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7. Acrylamide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39. Chloroform</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71. 2,4-Dinitrotoluene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103. Maleic anhydride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135. Phosphorus</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167. Vinyl bromide</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06"/>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8. Acrylic acid</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40. Chloromethyl methyl ether</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72. 1,4-Dioxane (1,4-Diethyleneoxide)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104. Methanol</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136. Phthalic anhydride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168. Vinyl chloride</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07"/>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9. Acrylonitrile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41. Chloroprene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73. 1,2-Diphenylhydrazine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105. Methoxychlor</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137. Polychlorinated biphenyls (Aroclors)</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169. Vinylidene chloride (1,1-Dichloroethylene)</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08"/>
                  </a:ext>
                </a:extLst>
              </a:tr>
              <a:tr h="243525">
                <a:tc>
                  <a:txBody>
                    <a:bodyPr/>
                    <a:lstStyle/>
                    <a:p>
                      <a:pPr marL="0" lvl="0" indent="0" algn="l" rtl="0">
                        <a:spcBef>
                          <a:spcPts val="0"/>
                        </a:spcBef>
                        <a:spcAft>
                          <a:spcPts val="0"/>
                        </a:spcAft>
                        <a:buNone/>
                      </a:pPr>
                      <a:r>
                        <a:rPr lang="en-US" sz="800">
                          <a:latin typeface="Century"/>
                          <a:ea typeface="Century"/>
                          <a:cs typeface="Century"/>
                          <a:sym typeface="Century"/>
                        </a:rPr>
                        <a:t>10. Allyl chloride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42. Cresols/Cresylic acid (isomers and mixture)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74. Epichlorohydrin (l-Chloro-2,3-epoxypropane)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106. Methyl bromide (Bromomethane)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138. 1,3-Propane sultone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170. Xylenes (isomers and mixture)</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09"/>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11. 4-Aminobiphenyl</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43. o-Cresol</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75. 1,2-Epoxybutane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107. Methyl chloride (Chloromethane)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139. beta-Propiolactone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171. o-Xylenes</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10"/>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12. Aniline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44. m-Cresol</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76. Ethyl acrylate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108. Methyl chloroform (1,1,1-Trichloroethane)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140. Propionaldehyde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172. m-Xylenes</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11"/>
                  </a:ext>
                </a:extLst>
              </a:tr>
              <a:tr h="243525">
                <a:tc>
                  <a:txBody>
                    <a:bodyPr/>
                    <a:lstStyle/>
                    <a:p>
                      <a:pPr marL="0" lvl="0" indent="0" algn="l" rtl="0">
                        <a:spcBef>
                          <a:spcPts val="0"/>
                        </a:spcBef>
                        <a:spcAft>
                          <a:spcPts val="0"/>
                        </a:spcAft>
                        <a:buNone/>
                      </a:pPr>
                      <a:r>
                        <a:rPr lang="en-US" sz="800">
                          <a:latin typeface="Century"/>
                          <a:ea typeface="Century"/>
                          <a:cs typeface="Century"/>
                          <a:sym typeface="Century"/>
                        </a:rPr>
                        <a:t>13. o-Anisidine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45. p-Cresol</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77. Ethyl benzene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109. Methyl ethyl ketone (2-Butanone) (See Modification)</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141. Propoxur (Baygon)</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173. p-Xylenes</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12"/>
                  </a:ext>
                </a:extLst>
              </a:tr>
              <a:tr h="243525">
                <a:tc>
                  <a:txBody>
                    <a:bodyPr/>
                    <a:lstStyle/>
                    <a:p>
                      <a:pPr marL="0" lvl="0" indent="0" algn="l" rtl="0">
                        <a:spcBef>
                          <a:spcPts val="0"/>
                        </a:spcBef>
                        <a:spcAft>
                          <a:spcPts val="0"/>
                        </a:spcAft>
                        <a:buNone/>
                      </a:pPr>
                      <a:r>
                        <a:rPr lang="en-US" sz="800">
                          <a:latin typeface="Century"/>
                          <a:ea typeface="Century"/>
                          <a:cs typeface="Century"/>
                          <a:sym typeface="Century"/>
                        </a:rPr>
                        <a:t>14. Asbestos</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46. Cumene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78. Ethyl carbamate (Urethane)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110. Methyl hydrazine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142. Propylene dichloride (1,2-Dichloropropane)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174. Antimony Compounds</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13"/>
                  </a:ext>
                </a:extLst>
              </a:tr>
              <a:tr h="243525">
                <a:tc>
                  <a:txBody>
                    <a:bodyPr/>
                    <a:lstStyle/>
                    <a:p>
                      <a:pPr marL="0" lvl="0" indent="0" algn="l" rtl="0">
                        <a:spcBef>
                          <a:spcPts val="0"/>
                        </a:spcBef>
                        <a:spcAft>
                          <a:spcPts val="0"/>
                        </a:spcAft>
                        <a:buNone/>
                      </a:pPr>
                      <a:r>
                        <a:rPr lang="en-US" sz="800">
                          <a:latin typeface="Century"/>
                          <a:ea typeface="Century"/>
                          <a:cs typeface="Century"/>
                          <a:sym typeface="Century"/>
                        </a:rPr>
                        <a:t>15. Benzene (including benzene from gasoline)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47. 2,4-D, salts and esters</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79. Ethyl chloride (Chloroethane)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111. Methyl iodide (Iodomethane)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143. Propylene oxide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175. Arsenic Compounds (inorganic including arsine)</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14"/>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16. Benzidine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48. DDE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80. Ethylene dibromide (Dibromoethane)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112. Methyl isobutyl ketone (Hexone)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144. 1,2-Propylenimine (2-Methyl aziridine)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176. Beryllium Compounds</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15"/>
                  </a:ext>
                </a:extLst>
              </a:tr>
              <a:tr h="243525">
                <a:tc>
                  <a:txBody>
                    <a:bodyPr/>
                    <a:lstStyle/>
                    <a:p>
                      <a:pPr marL="0" lvl="0" indent="0" algn="l" rtl="0">
                        <a:spcBef>
                          <a:spcPts val="0"/>
                        </a:spcBef>
                        <a:spcAft>
                          <a:spcPts val="0"/>
                        </a:spcAft>
                        <a:buNone/>
                      </a:pPr>
                      <a:r>
                        <a:rPr lang="en-US" sz="800">
                          <a:latin typeface="Century"/>
                          <a:ea typeface="Century"/>
                          <a:cs typeface="Century"/>
                          <a:sym typeface="Century"/>
                        </a:rPr>
                        <a:t>17. Benzotrichloride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49. Diazomethane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81. Ethylene dichloride (1,2-Dichloroethane)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113. Methyl isocyanate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145. Quinoline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177. Cadmium Compounds</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16"/>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18. Benzyl chloride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50. Dibenzofurans</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82. Ethylene glycol</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114. Methyl methacrylate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146. Quinone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178. Chromium Compounds</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17"/>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19. Biphenyl</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51. 1,2-Dibromo-3-chloropropane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83. Ethylene imine (Aziridine)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115. Methyl tert butyl ether</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147. Styrene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179. Cobalt Compounds</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18"/>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20. Bis(2-ethylhexyl)phthalate (DEHP)</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52. Dibutylphthalate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84. Ethylene oxide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116. 4,4-Methylene bis(2-chloroaniline)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148. Styrene oxide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180. Coke Oven Emissions</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19"/>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21. Bis(chloromethyl)ether</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53. 1,4-Dichlorobenzene(p)</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85. Ethylene thiourea</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117. Methylene chloride (Dichloromethane)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149. 2,3,7,8-Tetrachlorodibenzo-p-dioxin</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181. Cyanide Compounds 1</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20"/>
                  </a:ext>
                </a:extLst>
              </a:tr>
              <a:tr h="243525">
                <a:tc>
                  <a:txBody>
                    <a:bodyPr/>
                    <a:lstStyle/>
                    <a:p>
                      <a:pPr marL="0" lvl="0" indent="0" algn="l" rtl="0">
                        <a:spcBef>
                          <a:spcPts val="0"/>
                        </a:spcBef>
                        <a:spcAft>
                          <a:spcPts val="0"/>
                        </a:spcAft>
                        <a:buNone/>
                      </a:pPr>
                      <a:r>
                        <a:rPr lang="en-US" sz="800">
                          <a:latin typeface="Century"/>
                          <a:ea typeface="Century"/>
                          <a:cs typeface="Century"/>
                          <a:sym typeface="Century"/>
                        </a:rPr>
                        <a:t>22. Bromoform</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54. 3,3-Dichlorobenzidene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86. Ethylidene dichloride (1,1-Dichloroethane)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118. Methylene diphenyl diisocyanate (MDI)</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150. 1,1,2,2-Tetrachloroethane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182. Glycol ethers 2 (See Modification)</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21"/>
                  </a:ext>
                </a:extLst>
              </a:tr>
              <a:tr h="243525">
                <a:tc>
                  <a:txBody>
                    <a:bodyPr/>
                    <a:lstStyle/>
                    <a:p>
                      <a:pPr marL="0" lvl="0" indent="0" algn="l" rtl="0">
                        <a:spcBef>
                          <a:spcPts val="0"/>
                        </a:spcBef>
                        <a:spcAft>
                          <a:spcPts val="0"/>
                        </a:spcAft>
                        <a:buNone/>
                      </a:pPr>
                      <a:r>
                        <a:rPr lang="en-US" sz="800">
                          <a:latin typeface="Century"/>
                          <a:ea typeface="Century"/>
                          <a:cs typeface="Century"/>
                          <a:sym typeface="Century"/>
                        </a:rPr>
                        <a:t>23. 1,3-Butadiene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55. Dichloroethyl ether (Bis(2-chloroethyl)ether)</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87. Formaldehyde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119. 4,4'-Methylenedianiline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151. Tetrachloroethylene (Perchloroethylene)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183. Lead Compounds</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22"/>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24. Calcium cyanamide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56. 1,3-Dichloropropene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88. Heptachlor</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120. Naphthalene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152. Titanium tetrachloride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184. Manganese Compounds</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23"/>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25. Caprolactam (See Modification)</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57. Dichlorvos</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89. Hexachlorobenzene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121. Nitrobenzene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153. Toluene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185. Mercury Compounds</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24"/>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26. Captan</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58. Diethanolamine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90. Hexachlorobutadiene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122. 4-Nitrobiphenyl</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154. 2,4-Toluene diamine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186. Fine mineral fibers 3</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25"/>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27. Carbaryl</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59. N,N-Dimethylaniline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91. Hexachlorocyclopentadiene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123. 4-Nitrophenol</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155. 2,4-Toluene diisocyanate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187. Nickel Compounds</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26"/>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28. Carbon disulfide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60. Diethyl sulfate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92. Hexachloroethane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124. 2-Nitropropane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156. o-Toluidine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188. Polycyclic Organic Matter 4</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27"/>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29. Carbon tetrachloride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61. 3,3-Dimethoxybenzidine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93. Hexamethylene-1,6-diisocyanate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125. N-Nitroso-N-methylurea</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157. Toxaphene (chlorinated camphene)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189. Radionuclides (including radon) 5</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28"/>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30. Carbonyl sulfide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62. Dimethyl aminoazobenzene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94. Hexamethylphosphoramide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126. N-Nitrosodimethylamine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158. 1,2,4-Trichlorobenzene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190. Selenium Compounds</a:t>
                      </a:r>
                      <a:endParaRPr sz="800">
                        <a:latin typeface="Century"/>
                        <a:ea typeface="Century"/>
                        <a:cs typeface="Century"/>
                        <a:sym typeface="Century"/>
                      </a:endParaRPr>
                    </a:p>
                  </a:txBody>
                  <a:tcPr marL="9125" marR="9125" marT="9125" marB="9125"/>
                </a:tc>
                <a:extLst>
                  <a:ext uri="{0D108BD9-81ED-4DB2-BD59-A6C34878D82A}">
                    <a16:rowId xmlns:a16="http://schemas.microsoft.com/office/drawing/2014/main" val="10029"/>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31. Catechol</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63. 3,3'-Dimethyl benzidine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95. Hexane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127. N-Nitrosomorpholine</a:t>
                      </a:r>
                      <a:endParaRPr sz="800">
                        <a:latin typeface="Century"/>
                        <a:ea typeface="Century"/>
                        <a:cs typeface="Century"/>
                        <a:sym typeface="Century"/>
                      </a:endParaRPr>
                    </a:p>
                  </a:txBody>
                  <a:tcPr marL="9125" marR="9125" marT="9125" marB="9125"/>
                </a:tc>
                <a:tc gridSpan="2">
                  <a:txBody>
                    <a:bodyPr/>
                    <a:lstStyle/>
                    <a:p>
                      <a:pPr marL="0" lvl="0" indent="0" algn="l" rtl="0">
                        <a:spcBef>
                          <a:spcPts val="0"/>
                        </a:spcBef>
                        <a:spcAft>
                          <a:spcPts val="0"/>
                        </a:spcAft>
                        <a:buNone/>
                      </a:pPr>
                      <a:r>
                        <a:rPr lang="en-US" sz="800">
                          <a:latin typeface="Century"/>
                          <a:ea typeface="Century"/>
                          <a:cs typeface="Century"/>
                          <a:sym typeface="Century"/>
                        </a:rPr>
                        <a:t>159. 1,1,2-Trichloroethane</a:t>
                      </a:r>
                      <a:endParaRPr sz="800">
                        <a:latin typeface="Century"/>
                        <a:ea typeface="Century"/>
                        <a:cs typeface="Century"/>
                        <a:sym typeface="Century"/>
                      </a:endParaRPr>
                    </a:p>
                  </a:txBody>
                  <a:tcPr marL="9125" marR="9125" marT="9125" marB="9125"/>
                </a:tc>
                <a:tc hMerge="1">
                  <a:txBody>
                    <a:bodyPr/>
                    <a:lstStyle/>
                    <a:p>
                      <a:endParaRPr lang="en-US"/>
                    </a:p>
                  </a:txBody>
                  <a:tcPr/>
                </a:tc>
                <a:extLst>
                  <a:ext uri="{0D108BD9-81ED-4DB2-BD59-A6C34878D82A}">
                    <a16:rowId xmlns:a16="http://schemas.microsoft.com/office/drawing/2014/main" val="10030"/>
                  </a:ext>
                </a:extLst>
              </a:tr>
              <a:tr h="153100">
                <a:tc>
                  <a:txBody>
                    <a:bodyPr/>
                    <a:lstStyle/>
                    <a:p>
                      <a:pPr marL="0" lvl="0" indent="0" algn="l" rtl="0">
                        <a:spcBef>
                          <a:spcPts val="0"/>
                        </a:spcBef>
                        <a:spcAft>
                          <a:spcPts val="0"/>
                        </a:spcAft>
                        <a:buNone/>
                      </a:pPr>
                      <a:r>
                        <a:rPr lang="en-US" sz="800">
                          <a:latin typeface="Century"/>
                          <a:ea typeface="Century"/>
                          <a:cs typeface="Century"/>
                          <a:sym typeface="Century"/>
                        </a:rPr>
                        <a:t>32. Chloramben</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64. Dimethyl carbamoyl chloride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96. Hydrazine</a:t>
                      </a:r>
                      <a:endParaRPr sz="800">
                        <a:latin typeface="Century"/>
                        <a:ea typeface="Century"/>
                        <a:cs typeface="Century"/>
                        <a:sym typeface="Century"/>
                      </a:endParaRPr>
                    </a:p>
                  </a:txBody>
                  <a:tcPr marL="9125" marR="9125" marT="9125" marB="9125"/>
                </a:tc>
                <a:tc>
                  <a:txBody>
                    <a:bodyPr/>
                    <a:lstStyle/>
                    <a:p>
                      <a:pPr marL="0" lvl="0" indent="0" algn="l" rtl="0">
                        <a:spcBef>
                          <a:spcPts val="0"/>
                        </a:spcBef>
                        <a:spcAft>
                          <a:spcPts val="0"/>
                        </a:spcAft>
                        <a:buNone/>
                      </a:pPr>
                      <a:r>
                        <a:rPr lang="en-US" sz="800">
                          <a:latin typeface="Century"/>
                          <a:ea typeface="Century"/>
                          <a:cs typeface="Century"/>
                          <a:sym typeface="Century"/>
                        </a:rPr>
                        <a:t>128. Parathion</a:t>
                      </a:r>
                      <a:endParaRPr sz="800">
                        <a:latin typeface="Century"/>
                        <a:ea typeface="Century"/>
                        <a:cs typeface="Century"/>
                        <a:sym typeface="Century"/>
                      </a:endParaRPr>
                    </a:p>
                  </a:txBody>
                  <a:tcPr marL="9125" marR="9125" marT="9125" marB="9125"/>
                </a:tc>
                <a:tc gridSpan="2">
                  <a:txBody>
                    <a:bodyPr/>
                    <a:lstStyle/>
                    <a:p>
                      <a:pPr marL="0" lvl="0" indent="0" algn="l" rtl="0">
                        <a:spcBef>
                          <a:spcPts val="0"/>
                        </a:spcBef>
                        <a:spcAft>
                          <a:spcPts val="0"/>
                        </a:spcAft>
                        <a:buNone/>
                      </a:pPr>
                      <a:r>
                        <a:rPr lang="en-US" sz="800">
                          <a:latin typeface="Century"/>
                          <a:ea typeface="Century"/>
                          <a:cs typeface="Century"/>
                          <a:sym typeface="Century"/>
                        </a:rPr>
                        <a:t>160. Trichloroethylene</a:t>
                      </a:r>
                      <a:endParaRPr sz="800">
                        <a:latin typeface="Century"/>
                        <a:ea typeface="Century"/>
                        <a:cs typeface="Century"/>
                        <a:sym typeface="Century"/>
                      </a:endParaRPr>
                    </a:p>
                  </a:txBody>
                  <a:tcPr marL="9125" marR="9125" marT="9125" marB="9125"/>
                </a:tc>
                <a:tc hMerge="1">
                  <a:txBody>
                    <a:bodyPr/>
                    <a:lstStyle/>
                    <a:p>
                      <a:endParaRPr lang="en-US"/>
                    </a:p>
                  </a:txBody>
                  <a:tcPr/>
                </a:tc>
                <a:extLst>
                  <a:ext uri="{0D108BD9-81ED-4DB2-BD59-A6C34878D82A}">
                    <a16:rowId xmlns:a16="http://schemas.microsoft.com/office/drawing/2014/main" val="1003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1"/>
          <p:cNvSpPr/>
          <p:nvPr/>
        </p:nvSpPr>
        <p:spPr>
          <a:xfrm>
            <a:off x="375600" y="1993431"/>
            <a:ext cx="11440800" cy="1074000"/>
          </a:xfrm>
          <a:prstGeom prst="rect">
            <a:avLst/>
          </a:prstGeom>
          <a:solidFill>
            <a:srgbClr val="134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Century"/>
                <a:ea typeface="Century"/>
                <a:cs typeface="Century"/>
                <a:sym typeface="Century"/>
              </a:rPr>
              <a:t>National Emission Standards for Hazardous Air Pollutants (HAPs)</a:t>
            </a:r>
            <a:endParaRPr sz="2500">
              <a:solidFill>
                <a:srgbClr val="FFFFFF"/>
              </a:solidFill>
              <a:latin typeface="Century"/>
              <a:ea typeface="Century"/>
              <a:cs typeface="Century"/>
              <a:sym typeface="Century"/>
            </a:endParaRPr>
          </a:p>
        </p:txBody>
      </p:sp>
      <p:sp>
        <p:nvSpPr>
          <p:cNvPr id="250" name="Google Shape;250;p31"/>
          <p:cNvSpPr txBox="1">
            <a:spLocks noGrp="1"/>
          </p:cNvSpPr>
          <p:nvPr>
            <p:ph type="title"/>
          </p:nvPr>
        </p:nvSpPr>
        <p:spPr>
          <a:xfrm>
            <a:off x="0" y="1"/>
            <a:ext cx="12192000" cy="1113600"/>
          </a:xfrm>
          <a:prstGeom prst="rect">
            <a:avLst/>
          </a:prstGeom>
        </p:spPr>
        <p:txBody>
          <a:bodyPr spcFirstLastPara="1" wrap="square" lIns="182875" tIns="182875" rIns="182875" bIns="182875" anchor="t" anchorCtr="0">
            <a:noAutofit/>
          </a:bodyPr>
          <a:lstStyle/>
          <a:p>
            <a:pPr marL="0" lvl="0" indent="0" algn="l" rtl="0">
              <a:spcBef>
                <a:spcPts val="0"/>
              </a:spcBef>
              <a:spcAft>
                <a:spcPts val="0"/>
              </a:spcAft>
              <a:buNone/>
            </a:pPr>
            <a:r>
              <a:rPr lang="en-US"/>
              <a:t>1970 Clean Air Act Amendments</a:t>
            </a:r>
            <a:endParaRPr/>
          </a:p>
        </p:txBody>
      </p:sp>
      <p:sp>
        <p:nvSpPr>
          <p:cNvPr id="251" name="Google Shape;251;p31"/>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a:t>
            </a:fld>
            <a:endParaRPr/>
          </a:p>
        </p:txBody>
      </p:sp>
      <p:sp>
        <p:nvSpPr>
          <p:cNvPr id="252" name="Google Shape;252;p31"/>
          <p:cNvSpPr/>
          <p:nvPr/>
        </p:nvSpPr>
        <p:spPr>
          <a:xfrm>
            <a:off x="375600" y="783275"/>
            <a:ext cx="11440800" cy="1074000"/>
          </a:xfrm>
          <a:prstGeom prst="rect">
            <a:avLst/>
          </a:prstGeom>
          <a:solidFill>
            <a:srgbClr val="0C343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Century"/>
                <a:ea typeface="Century"/>
                <a:cs typeface="Century"/>
                <a:sym typeface="Century"/>
              </a:rPr>
              <a:t>National Ambient Air Quality Standards (NAAQS)</a:t>
            </a:r>
            <a:endParaRPr sz="2500">
              <a:solidFill>
                <a:srgbClr val="FFFFFF"/>
              </a:solidFill>
              <a:latin typeface="Century"/>
              <a:ea typeface="Century"/>
              <a:cs typeface="Century"/>
              <a:sym typeface="Century"/>
            </a:endParaRPr>
          </a:p>
        </p:txBody>
      </p:sp>
      <p:sp>
        <p:nvSpPr>
          <p:cNvPr id="253" name="Google Shape;253;p31"/>
          <p:cNvSpPr/>
          <p:nvPr/>
        </p:nvSpPr>
        <p:spPr>
          <a:xfrm>
            <a:off x="375600" y="4413735"/>
            <a:ext cx="11440800" cy="1074000"/>
          </a:xfrm>
          <a:prstGeom prst="rect">
            <a:avLst/>
          </a:prstGeom>
          <a:solidFill>
            <a:srgbClr val="76A5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Century"/>
                <a:ea typeface="Century"/>
                <a:cs typeface="Century"/>
                <a:sym typeface="Century"/>
              </a:rPr>
              <a:t>State Implementation Plans (SIPs) </a:t>
            </a:r>
            <a:endParaRPr sz="2500">
              <a:solidFill>
                <a:srgbClr val="FFFFFF"/>
              </a:solidFill>
              <a:latin typeface="Century"/>
              <a:ea typeface="Century"/>
              <a:cs typeface="Century"/>
              <a:sym typeface="Century"/>
            </a:endParaRPr>
          </a:p>
        </p:txBody>
      </p:sp>
      <p:sp>
        <p:nvSpPr>
          <p:cNvPr id="254" name="Google Shape;254;p31"/>
          <p:cNvSpPr/>
          <p:nvPr/>
        </p:nvSpPr>
        <p:spPr>
          <a:xfrm>
            <a:off x="375600" y="3203583"/>
            <a:ext cx="11440800" cy="1074000"/>
          </a:xfrm>
          <a:prstGeom prst="rect">
            <a:avLst/>
          </a:prstGeom>
          <a:solidFill>
            <a:srgbClr val="45818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Century"/>
                <a:ea typeface="Century"/>
                <a:cs typeface="Century"/>
                <a:sym typeface="Century"/>
              </a:rPr>
              <a:t>New &amp; Existing Source Performance Standards</a:t>
            </a:r>
            <a:endParaRPr sz="2500">
              <a:solidFill>
                <a:srgbClr val="FFFFFF"/>
              </a:solidFill>
              <a:latin typeface="Century"/>
              <a:ea typeface="Century"/>
              <a:cs typeface="Century"/>
              <a:sym typeface="Century"/>
            </a:endParaRPr>
          </a:p>
        </p:txBody>
      </p:sp>
      <p:sp>
        <p:nvSpPr>
          <p:cNvPr id="255" name="Google Shape;255;p31"/>
          <p:cNvSpPr/>
          <p:nvPr/>
        </p:nvSpPr>
        <p:spPr>
          <a:xfrm>
            <a:off x="375600" y="5623907"/>
            <a:ext cx="11440800" cy="1074000"/>
          </a:xfrm>
          <a:prstGeom prst="rect">
            <a:avLst/>
          </a:prstGeom>
          <a:solidFill>
            <a:srgbClr val="A2C4C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Century"/>
                <a:ea typeface="Century"/>
                <a:cs typeface="Century"/>
                <a:sym typeface="Century"/>
              </a:rPr>
              <a:t>Motor Vehicle &amp; Fuel Emission Standards</a:t>
            </a:r>
            <a:endParaRPr sz="2500">
              <a:solidFill>
                <a:srgbClr val="FFFFFF"/>
              </a:solidFill>
              <a:latin typeface="Century"/>
              <a:ea typeface="Century"/>
              <a:cs typeface="Century"/>
              <a:sym typeface="Centur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2"/>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a:p>
        </p:txBody>
      </p:sp>
      <p:sp>
        <p:nvSpPr>
          <p:cNvPr id="262" name="Google Shape;262;p32"/>
          <p:cNvSpPr/>
          <p:nvPr/>
        </p:nvSpPr>
        <p:spPr>
          <a:xfrm>
            <a:off x="84975" y="96600"/>
            <a:ext cx="12022200" cy="548700"/>
          </a:xfrm>
          <a:prstGeom prst="rect">
            <a:avLst/>
          </a:prstGeom>
          <a:solidFill>
            <a:srgbClr val="0C343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Century"/>
                <a:ea typeface="Century"/>
                <a:cs typeface="Century"/>
                <a:sym typeface="Century"/>
              </a:rPr>
              <a:t>National Ambient Air Quality Standards (NAAQS)</a:t>
            </a:r>
            <a:endParaRPr sz="2500">
              <a:solidFill>
                <a:srgbClr val="FFFFFF"/>
              </a:solidFill>
              <a:latin typeface="Century"/>
              <a:ea typeface="Century"/>
              <a:cs typeface="Century"/>
              <a:sym typeface="Century"/>
            </a:endParaRPr>
          </a:p>
        </p:txBody>
      </p:sp>
      <p:graphicFrame>
        <p:nvGraphicFramePr>
          <p:cNvPr id="263" name="Google Shape;263;p32"/>
          <p:cNvGraphicFramePr/>
          <p:nvPr/>
        </p:nvGraphicFramePr>
        <p:xfrm>
          <a:off x="84988" y="735725"/>
          <a:ext cx="12022175" cy="5660225"/>
        </p:xfrm>
        <a:graphic>
          <a:graphicData uri="http://schemas.openxmlformats.org/drawingml/2006/table">
            <a:tbl>
              <a:tblPr>
                <a:noFill/>
                <a:tableStyleId>{A2C74B87-BA1F-4392-87F7-558B2E281ED3}</a:tableStyleId>
              </a:tblPr>
              <a:tblGrid>
                <a:gridCol w="1947425">
                  <a:extLst>
                    <a:ext uri="{9D8B030D-6E8A-4147-A177-3AD203B41FA5}">
                      <a16:colId xmlns:a16="http://schemas.microsoft.com/office/drawing/2014/main" val="20000"/>
                    </a:ext>
                  </a:extLst>
                </a:gridCol>
                <a:gridCol w="1340575">
                  <a:extLst>
                    <a:ext uri="{9D8B030D-6E8A-4147-A177-3AD203B41FA5}">
                      <a16:colId xmlns:a16="http://schemas.microsoft.com/office/drawing/2014/main" val="20001"/>
                    </a:ext>
                  </a:extLst>
                </a:gridCol>
                <a:gridCol w="1340475">
                  <a:extLst>
                    <a:ext uri="{9D8B030D-6E8A-4147-A177-3AD203B41FA5}">
                      <a16:colId xmlns:a16="http://schemas.microsoft.com/office/drawing/2014/main" val="20002"/>
                    </a:ext>
                  </a:extLst>
                </a:gridCol>
                <a:gridCol w="1340475">
                  <a:extLst>
                    <a:ext uri="{9D8B030D-6E8A-4147-A177-3AD203B41FA5}">
                      <a16:colId xmlns:a16="http://schemas.microsoft.com/office/drawing/2014/main" val="20003"/>
                    </a:ext>
                  </a:extLst>
                </a:gridCol>
                <a:gridCol w="1814675">
                  <a:extLst>
                    <a:ext uri="{9D8B030D-6E8A-4147-A177-3AD203B41FA5}">
                      <a16:colId xmlns:a16="http://schemas.microsoft.com/office/drawing/2014/main" val="20004"/>
                    </a:ext>
                  </a:extLst>
                </a:gridCol>
                <a:gridCol w="4238550">
                  <a:extLst>
                    <a:ext uri="{9D8B030D-6E8A-4147-A177-3AD203B41FA5}">
                      <a16:colId xmlns:a16="http://schemas.microsoft.com/office/drawing/2014/main" val="20005"/>
                    </a:ext>
                  </a:extLst>
                </a:gridCol>
              </a:tblGrid>
              <a:tr h="317375">
                <a:tc>
                  <a:txBody>
                    <a:bodyPr/>
                    <a:lstStyle/>
                    <a:p>
                      <a:pPr marL="0" lvl="0" indent="0" algn="l" rtl="0">
                        <a:spcBef>
                          <a:spcPts val="0"/>
                        </a:spcBef>
                        <a:spcAft>
                          <a:spcPts val="0"/>
                        </a:spcAft>
                        <a:buNone/>
                      </a:pPr>
                      <a:r>
                        <a:rPr lang="en-US" sz="1450">
                          <a:solidFill>
                            <a:srgbClr val="FFFFFF"/>
                          </a:solidFill>
                        </a:rPr>
                        <a:t>Pollutant</a:t>
                      </a:r>
                      <a:endParaRPr sz="1450">
                        <a:solidFill>
                          <a:srgbClr val="FFFFFF"/>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0C343D"/>
                    </a:solidFill>
                  </a:tcPr>
                </a:tc>
                <a:tc>
                  <a:txBody>
                    <a:bodyPr/>
                    <a:lstStyle/>
                    <a:p>
                      <a:pPr marL="0" lvl="0" indent="0" algn="l" rtl="0">
                        <a:spcBef>
                          <a:spcPts val="0"/>
                        </a:spcBef>
                        <a:spcAft>
                          <a:spcPts val="0"/>
                        </a:spcAft>
                        <a:buNone/>
                      </a:pPr>
                      <a:r>
                        <a:rPr lang="en-US" sz="1450">
                          <a:solidFill>
                            <a:srgbClr val="FFFFFF"/>
                          </a:solidFill>
                        </a:rPr>
                        <a:t>Standard</a:t>
                      </a:r>
                      <a:endParaRPr sz="1450">
                        <a:solidFill>
                          <a:srgbClr val="FFFFFF"/>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0C343D"/>
                    </a:solidFill>
                  </a:tcPr>
                </a:tc>
                <a:tc>
                  <a:txBody>
                    <a:bodyPr/>
                    <a:lstStyle/>
                    <a:p>
                      <a:pPr marL="0" lvl="0" indent="0" algn="l" rtl="0">
                        <a:spcBef>
                          <a:spcPts val="0"/>
                        </a:spcBef>
                        <a:spcAft>
                          <a:spcPts val="0"/>
                        </a:spcAft>
                        <a:buNone/>
                      </a:pPr>
                      <a:r>
                        <a:rPr lang="en-US" sz="1450">
                          <a:solidFill>
                            <a:srgbClr val="FFFFFF"/>
                          </a:solidFill>
                        </a:rPr>
                        <a:t>Indicator</a:t>
                      </a:r>
                      <a:endParaRPr sz="1450">
                        <a:solidFill>
                          <a:srgbClr val="FFFFFF"/>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0C343D"/>
                    </a:solidFill>
                  </a:tcPr>
                </a:tc>
                <a:tc>
                  <a:txBody>
                    <a:bodyPr/>
                    <a:lstStyle/>
                    <a:p>
                      <a:pPr marL="0" lvl="0" indent="0" algn="l" rtl="0">
                        <a:spcBef>
                          <a:spcPts val="0"/>
                        </a:spcBef>
                        <a:spcAft>
                          <a:spcPts val="0"/>
                        </a:spcAft>
                        <a:buNone/>
                      </a:pPr>
                      <a:r>
                        <a:rPr lang="en-US" sz="1450">
                          <a:solidFill>
                            <a:srgbClr val="FFFFFF"/>
                          </a:solidFill>
                        </a:rPr>
                        <a:t>Average Time</a:t>
                      </a:r>
                      <a:endParaRPr sz="1450">
                        <a:solidFill>
                          <a:srgbClr val="FFFFFF"/>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0C343D"/>
                    </a:solidFill>
                  </a:tcPr>
                </a:tc>
                <a:tc>
                  <a:txBody>
                    <a:bodyPr/>
                    <a:lstStyle/>
                    <a:p>
                      <a:pPr marL="0" lvl="0" indent="0" algn="l" rtl="0">
                        <a:spcBef>
                          <a:spcPts val="0"/>
                        </a:spcBef>
                        <a:spcAft>
                          <a:spcPts val="0"/>
                        </a:spcAft>
                        <a:buNone/>
                      </a:pPr>
                      <a:r>
                        <a:rPr lang="en-US" sz="1450">
                          <a:solidFill>
                            <a:srgbClr val="FFFFFF"/>
                          </a:solidFill>
                        </a:rPr>
                        <a:t>Level</a:t>
                      </a:r>
                      <a:endParaRPr sz="1450">
                        <a:solidFill>
                          <a:srgbClr val="FFFFFF"/>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0C343D"/>
                    </a:solidFill>
                  </a:tcPr>
                </a:tc>
                <a:tc>
                  <a:txBody>
                    <a:bodyPr/>
                    <a:lstStyle/>
                    <a:p>
                      <a:pPr marL="0" lvl="0" indent="0" algn="l" rtl="0">
                        <a:spcBef>
                          <a:spcPts val="0"/>
                        </a:spcBef>
                        <a:spcAft>
                          <a:spcPts val="0"/>
                        </a:spcAft>
                        <a:buNone/>
                      </a:pPr>
                      <a:r>
                        <a:rPr lang="en-US" sz="1450">
                          <a:solidFill>
                            <a:srgbClr val="FFFFFF"/>
                          </a:solidFill>
                        </a:rPr>
                        <a:t>Form</a:t>
                      </a:r>
                      <a:endParaRPr sz="1450">
                        <a:solidFill>
                          <a:srgbClr val="FFFFFF"/>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0C343D"/>
                    </a:solidFill>
                  </a:tcPr>
                </a:tc>
                <a:extLst>
                  <a:ext uri="{0D108BD9-81ED-4DB2-BD59-A6C34878D82A}">
                    <a16:rowId xmlns:a16="http://schemas.microsoft.com/office/drawing/2014/main" val="10000"/>
                  </a:ext>
                </a:extLst>
              </a:tr>
              <a:tr h="317375">
                <a:tc rowSpan="2">
                  <a:txBody>
                    <a:bodyPr/>
                    <a:lstStyle/>
                    <a:p>
                      <a:pPr marL="0" lvl="0" indent="0" algn="l" rtl="0">
                        <a:spcBef>
                          <a:spcPts val="0"/>
                        </a:spcBef>
                        <a:spcAft>
                          <a:spcPts val="0"/>
                        </a:spcAft>
                        <a:buNone/>
                      </a:pPr>
                      <a:r>
                        <a:rPr lang="en-US" sz="1450"/>
                        <a:t>Carbon Monoxide (CO)</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rowSpan="2">
                  <a:txBody>
                    <a:bodyPr/>
                    <a:lstStyle/>
                    <a:p>
                      <a:pPr marL="0" lvl="0" indent="0" algn="l" rtl="0">
                        <a:spcBef>
                          <a:spcPts val="0"/>
                        </a:spcBef>
                        <a:spcAft>
                          <a:spcPts val="0"/>
                        </a:spcAft>
                        <a:buNone/>
                      </a:pPr>
                      <a:r>
                        <a:rPr lang="en-US" sz="1450"/>
                        <a:t>Both</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rowSpan="2">
                  <a:txBody>
                    <a:bodyPr/>
                    <a:lstStyle/>
                    <a:p>
                      <a:pPr marL="0" lvl="0" indent="0" algn="l" rtl="0">
                        <a:spcBef>
                          <a:spcPts val="0"/>
                        </a:spcBef>
                        <a:spcAft>
                          <a:spcPts val="0"/>
                        </a:spcAft>
                        <a:buNone/>
                      </a:pPr>
                      <a:r>
                        <a:rPr lang="en-US" sz="1450"/>
                        <a:t>CO</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1-hr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35 ppm</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Not to be exceeded more than once per year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173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US" sz="1450"/>
                        <a:t>8-hr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9 ppm</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Not to be exceeded more than once per year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47750">
                <a:tc>
                  <a:txBody>
                    <a:bodyPr/>
                    <a:lstStyle/>
                    <a:p>
                      <a:pPr marL="0" lvl="0" indent="0" algn="l" rtl="0">
                        <a:spcBef>
                          <a:spcPts val="0"/>
                        </a:spcBef>
                        <a:spcAft>
                          <a:spcPts val="0"/>
                        </a:spcAft>
                        <a:buNone/>
                      </a:pPr>
                      <a:r>
                        <a:rPr lang="en-US" sz="1450"/>
                        <a:t>Nitrogen Oxides (NOx)</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Both</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NO2</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Annual</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53 ppb</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Annual arithmetic mean</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810675">
                <a:tc>
                  <a:txBody>
                    <a:bodyPr/>
                    <a:lstStyle/>
                    <a:p>
                      <a:pPr marL="0" lvl="0" indent="0" algn="l" rtl="0">
                        <a:spcBef>
                          <a:spcPts val="0"/>
                        </a:spcBef>
                        <a:spcAft>
                          <a:spcPts val="0"/>
                        </a:spcAft>
                        <a:buNone/>
                      </a:pPr>
                      <a:r>
                        <a:rPr lang="en-US" sz="1450"/>
                        <a:t>Total photochemical oxidants (Ozone (O3)) </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Both</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Total photochemical oxidants</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1-hr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0.08 ppm</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Not to be exceeded more than once per year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17375">
                <a:tc rowSpan="4">
                  <a:txBody>
                    <a:bodyPr/>
                    <a:lstStyle/>
                    <a:p>
                      <a:pPr marL="0" lvl="0" indent="0" algn="l" rtl="0">
                        <a:spcBef>
                          <a:spcPts val="0"/>
                        </a:spcBef>
                        <a:spcAft>
                          <a:spcPts val="0"/>
                        </a:spcAft>
                        <a:buNone/>
                      </a:pPr>
                      <a:r>
                        <a:rPr lang="en-US" sz="1450"/>
                        <a:t>Particulate Matter (PM)</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rowSpan="2">
                  <a:txBody>
                    <a:bodyPr/>
                    <a:lstStyle/>
                    <a:p>
                      <a:pPr marL="0" lvl="0" indent="0" algn="l" rtl="0">
                        <a:spcBef>
                          <a:spcPts val="0"/>
                        </a:spcBef>
                        <a:spcAft>
                          <a:spcPts val="0"/>
                        </a:spcAft>
                        <a:buNone/>
                      </a:pPr>
                      <a:r>
                        <a:rPr lang="en-US" sz="1450"/>
                        <a:t>Primary</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rowSpan="4">
                  <a:txBody>
                    <a:bodyPr/>
                    <a:lstStyle/>
                    <a:p>
                      <a:pPr marL="0" lvl="0" indent="0" algn="l" rtl="0">
                        <a:spcBef>
                          <a:spcPts val="0"/>
                        </a:spcBef>
                        <a:spcAft>
                          <a:spcPts val="0"/>
                        </a:spcAft>
                        <a:buNone/>
                      </a:pPr>
                      <a:r>
                        <a:rPr lang="en-US" sz="1450"/>
                        <a:t>Total solid particulate</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24-hr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260 μg/m3</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Not to be exceeded more than once per year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173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US" sz="1450"/>
                        <a:t>Annual</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75 μg/m3</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Annual geometric mean</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17375">
                <a:tc vMerge="1">
                  <a:txBody>
                    <a:bodyPr/>
                    <a:lstStyle/>
                    <a:p>
                      <a:endParaRPr lang="en-US"/>
                    </a:p>
                  </a:txBody>
                  <a:tcPr/>
                </a:tc>
                <a:tc rowSpan="2">
                  <a:txBody>
                    <a:bodyPr/>
                    <a:lstStyle/>
                    <a:p>
                      <a:pPr marL="0" lvl="0" indent="0" algn="l" rtl="0">
                        <a:spcBef>
                          <a:spcPts val="0"/>
                        </a:spcBef>
                        <a:spcAft>
                          <a:spcPts val="0"/>
                        </a:spcAft>
                        <a:buNone/>
                      </a:pPr>
                      <a:r>
                        <a:rPr lang="en-US" sz="1450"/>
                        <a:t>Secondary</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US" sz="1450"/>
                        <a:t>24-hr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150 μg/m3</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Not to be exceeded more than once per year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173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US" sz="1450"/>
                        <a:t>Annual</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60 μg/m3</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Annual geometric mean</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17375">
                <a:tc rowSpan="4">
                  <a:txBody>
                    <a:bodyPr/>
                    <a:lstStyle/>
                    <a:p>
                      <a:pPr marL="0" lvl="0" indent="0" algn="l" rtl="0">
                        <a:spcBef>
                          <a:spcPts val="0"/>
                        </a:spcBef>
                        <a:spcAft>
                          <a:spcPts val="0"/>
                        </a:spcAft>
                        <a:buNone/>
                      </a:pPr>
                      <a:r>
                        <a:rPr lang="en-US" sz="1450"/>
                        <a:t>Sulfur Oxides (SOx)</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rowSpan="2">
                  <a:txBody>
                    <a:bodyPr/>
                    <a:lstStyle/>
                    <a:p>
                      <a:pPr marL="0" lvl="0" indent="0" algn="l" rtl="0">
                        <a:spcBef>
                          <a:spcPts val="0"/>
                        </a:spcBef>
                        <a:spcAft>
                          <a:spcPts val="0"/>
                        </a:spcAft>
                        <a:buNone/>
                      </a:pPr>
                      <a:r>
                        <a:rPr lang="en-US" sz="1450"/>
                        <a:t>Primary</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rowSpan="4">
                  <a:txBody>
                    <a:bodyPr/>
                    <a:lstStyle/>
                    <a:p>
                      <a:pPr marL="0" lvl="0" indent="0" algn="l" rtl="0">
                        <a:spcBef>
                          <a:spcPts val="0"/>
                        </a:spcBef>
                        <a:spcAft>
                          <a:spcPts val="0"/>
                        </a:spcAft>
                        <a:buNone/>
                      </a:pPr>
                      <a:r>
                        <a:rPr lang="en-US" sz="1450"/>
                        <a:t>SO2</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24-hr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0.14 ppm</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Not to be exceeded more than once per year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173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US" sz="1450"/>
                        <a:t>Annual</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0.03 ppm</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Annual arithmetic mean</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317375">
                <a:tc vMerge="1">
                  <a:txBody>
                    <a:bodyPr/>
                    <a:lstStyle/>
                    <a:p>
                      <a:endParaRPr lang="en-US"/>
                    </a:p>
                  </a:txBody>
                  <a:tcPr/>
                </a:tc>
                <a:tc rowSpan="2">
                  <a:txBody>
                    <a:bodyPr/>
                    <a:lstStyle/>
                    <a:p>
                      <a:pPr marL="0" lvl="0" indent="0" algn="l" rtl="0">
                        <a:spcBef>
                          <a:spcPts val="0"/>
                        </a:spcBef>
                        <a:spcAft>
                          <a:spcPts val="0"/>
                        </a:spcAft>
                        <a:buNone/>
                      </a:pPr>
                      <a:r>
                        <a:rPr lang="en-US" sz="1450"/>
                        <a:t>Secondary</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US" sz="1450"/>
                        <a:t>3-hr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0.5 ppm</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Not to be exceeded more than once per year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3173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US" sz="1450"/>
                        <a:t>Annual</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0.02 ppm</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Annual arithmetic mean</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810675">
                <a:tc>
                  <a:txBody>
                    <a:bodyPr/>
                    <a:lstStyle/>
                    <a:p>
                      <a:pPr marL="0" lvl="0" indent="0" algn="l" rtl="0">
                        <a:spcBef>
                          <a:spcPts val="0"/>
                        </a:spcBef>
                        <a:spcAft>
                          <a:spcPts val="0"/>
                        </a:spcAft>
                        <a:buNone/>
                      </a:pPr>
                      <a:r>
                        <a:rPr lang="en-US" sz="1450"/>
                        <a:t>Hydrocarbons</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Both</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Total non-methane hydrocarbons</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3-hr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0.24 ppm</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Not to be exceeded more than once per year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3"/>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a:t>
            </a:fld>
            <a:endParaRPr/>
          </a:p>
        </p:txBody>
      </p:sp>
      <p:sp>
        <p:nvSpPr>
          <p:cNvPr id="270" name="Google Shape;270;p33"/>
          <p:cNvSpPr/>
          <p:nvPr/>
        </p:nvSpPr>
        <p:spPr>
          <a:xfrm>
            <a:off x="84975" y="96600"/>
            <a:ext cx="12022200" cy="548700"/>
          </a:xfrm>
          <a:prstGeom prst="rect">
            <a:avLst/>
          </a:prstGeom>
          <a:solidFill>
            <a:srgbClr val="0C343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Century"/>
                <a:ea typeface="Century"/>
                <a:cs typeface="Century"/>
                <a:sym typeface="Century"/>
              </a:rPr>
              <a:t>National Ambient Air Quality Standards (NAAQS): Present</a:t>
            </a:r>
            <a:endParaRPr sz="2500">
              <a:solidFill>
                <a:srgbClr val="FFFFFF"/>
              </a:solidFill>
              <a:latin typeface="Century"/>
              <a:ea typeface="Century"/>
              <a:cs typeface="Century"/>
              <a:sym typeface="Century"/>
            </a:endParaRPr>
          </a:p>
        </p:txBody>
      </p:sp>
      <p:graphicFrame>
        <p:nvGraphicFramePr>
          <p:cNvPr id="271" name="Google Shape;271;p33"/>
          <p:cNvGraphicFramePr/>
          <p:nvPr/>
        </p:nvGraphicFramePr>
        <p:xfrm>
          <a:off x="84963" y="735725"/>
          <a:ext cx="12022200" cy="5765280"/>
        </p:xfrm>
        <a:graphic>
          <a:graphicData uri="http://schemas.openxmlformats.org/drawingml/2006/table">
            <a:tbl>
              <a:tblPr>
                <a:noFill/>
                <a:tableStyleId>{A2C74B87-BA1F-4392-87F7-558B2E281ED3}</a:tableStyleId>
              </a:tblPr>
              <a:tblGrid>
                <a:gridCol w="1269175">
                  <a:extLst>
                    <a:ext uri="{9D8B030D-6E8A-4147-A177-3AD203B41FA5}">
                      <a16:colId xmlns:a16="http://schemas.microsoft.com/office/drawing/2014/main" val="20000"/>
                    </a:ext>
                  </a:extLst>
                </a:gridCol>
                <a:gridCol w="678275">
                  <a:extLst>
                    <a:ext uri="{9D8B030D-6E8A-4147-A177-3AD203B41FA5}">
                      <a16:colId xmlns:a16="http://schemas.microsoft.com/office/drawing/2014/main" val="20001"/>
                    </a:ext>
                  </a:extLst>
                </a:gridCol>
                <a:gridCol w="1340575">
                  <a:extLst>
                    <a:ext uri="{9D8B030D-6E8A-4147-A177-3AD203B41FA5}">
                      <a16:colId xmlns:a16="http://schemas.microsoft.com/office/drawing/2014/main" val="20002"/>
                    </a:ext>
                  </a:extLst>
                </a:gridCol>
                <a:gridCol w="1340475">
                  <a:extLst>
                    <a:ext uri="{9D8B030D-6E8A-4147-A177-3AD203B41FA5}">
                      <a16:colId xmlns:a16="http://schemas.microsoft.com/office/drawing/2014/main" val="20003"/>
                    </a:ext>
                  </a:extLst>
                </a:gridCol>
                <a:gridCol w="1340475">
                  <a:extLst>
                    <a:ext uri="{9D8B030D-6E8A-4147-A177-3AD203B41FA5}">
                      <a16:colId xmlns:a16="http://schemas.microsoft.com/office/drawing/2014/main" val="20004"/>
                    </a:ext>
                  </a:extLst>
                </a:gridCol>
                <a:gridCol w="1814675">
                  <a:extLst>
                    <a:ext uri="{9D8B030D-6E8A-4147-A177-3AD203B41FA5}">
                      <a16:colId xmlns:a16="http://schemas.microsoft.com/office/drawing/2014/main" val="20005"/>
                    </a:ext>
                  </a:extLst>
                </a:gridCol>
                <a:gridCol w="4238550">
                  <a:extLst>
                    <a:ext uri="{9D8B030D-6E8A-4147-A177-3AD203B41FA5}">
                      <a16:colId xmlns:a16="http://schemas.microsoft.com/office/drawing/2014/main" val="20006"/>
                    </a:ext>
                  </a:extLst>
                </a:gridCol>
              </a:tblGrid>
              <a:tr h="365725">
                <a:tc>
                  <a:txBody>
                    <a:bodyPr/>
                    <a:lstStyle/>
                    <a:p>
                      <a:pPr marL="0" lvl="0" indent="0" algn="l" rtl="0">
                        <a:spcBef>
                          <a:spcPts val="0"/>
                        </a:spcBef>
                        <a:spcAft>
                          <a:spcPts val="0"/>
                        </a:spcAft>
                        <a:buNone/>
                      </a:pPr>
                      <a:r>
                        <a:rPr lang="en-US" sz="1450">
                          <a:solidFill>
                            <a:srgbClr val="FFFFFF"/>
                          </a:solidFill>
                        </a:rPr>
                        <a:t>Pollutant</a:t>
                      </a:r>
                      <a:endParaRPr sz="1450">
                        <a:solidFill>
                          <a:srgbClr val="FFFFFF"/>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0C343D"/>
                    </a:solidFill>
                  </a:tcPr>
                </a:tc>
                <a:tc>
                  <a:txBody>
                    <a:bodyPr/>
                    <a:lstStyle/>
                    <a:p>
                      <a:pPr marL="0" lvl="0" indent="0" algn="l" rtl="0">
                        <a:spcBef>
                          <a:spcPts val="0"/>
                        </a:spcBef>
                        <a:spcAft>
                          <a:spcPts val="0"/>
                        </a:spcAft>
                        <a:buNone/>
                      </a:pPr>
                      <a:endParaRPr sz="1450">
                        <a:solidFill>
                          <a:srgbClr val="FFFFFF"/>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0C343D"/>
                    </a:solidFill>
                  </a:tcPr>
                </a:tc>
                <a:tc>
                  <a:txBody>
                    <a:bodyPr/>
                    <a:lstStyle/>
                    <a:p>
                      <a:pPr marL="0" lvl="0" indent="0" algn="l" rtl="0">
                        <a:spcBef>
                          <a:spcPts val="0"/>
                        </a:spcBef>
                        <a:spcAft>
                          <a:spcPts val="0"/>
                        </a:spcAft>
                        <a:buNone/>
                      </a:pPr>
                      <a:r>
                        <a:rPr lang="en-US" sz="1450">
                          <a:solidFill>
                            <a:srgbClr val="FFFFFF"/>
                          </a:solidFill>
                        </a:rPr>
                        <a:t>Standard</a:t>
                      </a:r>
                      <a:endParaRPr sz="1450">
                        <a:solidFill>
                          <a:srgbClr val="FFFFFF"/>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0C343D"/>
                    </a:solidFill>
                  </a:tcPr>
                </a:tc>
                <a:tc>
                  <a:txBody>
                    <a:bodyPr/>
                    <a:lstStyle/>
                    <a:p>
                      <a:pPr marL="0" lvl="0" indent="0" algn="l" rtl="0">
                        <a:spcBef>
                          <a:spcPts val="0"/>
                        </a:spcBef>
                        <a:spcAft>
                          <a:spcPts val="0"/>
                        </a:spcAft>
                        <a:buNone/>
                      </a:pPr>
                      <a:r>
                        <a:rPr lang="en-US" sz="1450">
                          <a:solidFill>
                            <a:srgbClr val="FFFFFF"/>
                          </a:solidFill>
                        </a:rPr>
                        <a:t>Indicator</a:t>
                      </a:r>
                      <a:endParaRPr sz="1450">
                        <a:solidFill>
                          <a:srgbClr val="FFFFFF"/>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0C343D"/>
                    </a:solidFill>
                  </a:tcPr>
                </a:tc>
                <a:tc>
                  <a:txBody>
                    <a:bodyPr/>
                    <a:lstStyle/>
                    <a:p>
                      <a:pPr marL="0" lvl="0" indent="0" algn="l" rtl="0">
                        <a:spcBef>
                          <a:spcPts val="0"/>
                        </a:spcBef>
                        <a:spcAft>
                          <a:spcPts val="0"/>
                        </a:spcAft>
                        <a:buNone/>
                      </a:pPr>
                      <a:r>
                        <a:rPr lang="en-US" sz="1450">
                          <a:solidFill>
                            <a:srgbClr val="FFFFFF"/>
                          </a:solidFill>
                        </a:rPr>
                        <a:t>Average Time</a:t>
                      </a:r>
                      <a:endParaRPr sz="1450">
                        <a:solidFill>
                          <a:srgbClr val="FFFFFF"/>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0C343D"/>
                    </a:solidFill>
                  </a:tcPr>
                </a:tc>
                <a:tc>
                  <a:txBody>
                    <a:bodyPr/>
                    <a:lstStyle/>
                    <a:p>
                      <a:pPr marL="0" lvl="0" indent="0" algn="l" rtl="0">
                        <a:spcBef>
                          <a:spcPts val="0"/>
                        </a:spcBef>
                        <a:spcAft>
                          <a:spcPts val="0"/>
                        </a:spcAft>
                        <a:buNone/>
                      </a:pPr>
                      <a:r>
                        <a:rPr lang="en-US" sz="1450">
                          <a:solidFill>
                            <a:srgbClr val="FFFFFF"/>
                          </a:solidFill>
                        </a:rPr>
                        <a:t>Level</a:t>
                      </a:r>
                      <a:endParaRPr sz="1450">
                        <a:solidFill>
                          <a:srgbClr val="FFFFFF"/>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0C343D"/>
                    </a:solidFill>
                  </a:tcPr>
                </a:tc>
                <a:tc>
                  <a:txBody>
                    <a:bodyPr/>
                    <a:lstStyle/>
                    <a:p>
                      <a:pPr marL="0" lvl="0" indent="0" algn="l" rtl="0">
                        <a:spcBef>
                          <a:spcPts val="0"/>
                        </a:spcBef>
                        <a:spcAft>
                          <a:spcPts val="0"/>
                        </a:spcAft>
                        <a:buNone/>
                      </a:pPr>
                      <a:r>
                        <a:rPr lang="en-US" sz="1450">
                          <a:solidFill>
                            <a:srgbClr val="FFFFFF"/>
                          </a:solidFill>
                        </a:rPr>
                        <a:t>Form</a:t>
                      </a:r>
                      <a:endParaRPr sz="1450">
                        <a:solidFill>
                          <a:srgbClr val="FFFFFF"/>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solidFill>
                      <a:srgbClr val="0C343D"/>
                    </a:solidFill>
                  </a:tcPr>
                </a:tc>
                <a:extLst>
                  <a:ext uri="{0D108BD9-81ED-4DB2-BD59-A6C34878D82A}">
                    <a16:rowId xmlns:a16="http://schemas.microsoft.com/office/drawing/2014/main" val="10000"/>
                  </a:ext>
                </a:extLst>
              </a:tr>
              <a:tr h="243900">
                <a:tc rowSpan="2" gridSpan="2">
                  <a:txBody>
                    <a:bodyPr/>
                    <a:lstStyle/>
                    <a:p>
                      <a:pPr marL="0" lvl="0" indent="0" algn="l" rtl="0">
                        <a:spcBef>
                          <a:spcPts val="0"/>
                        </a:spcBef>
                        <a:spcAft>
                          <a:spcPts val="0"/>
                        </a:spcAft>
                        <a:buNone/>
                      </a:pPr>
                      <a:r>
                        <a:rPr lang="en-US" sz="1450"/>
                        <a:t>Carbon Monoxide (CO)</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rowSpan="2" hMerge="1">
                  <a:txBody>
                    <a:bodyPr/>
                    <a:lstStyle/>
                    <a:p>
                      <a:endParaRPr lang="en-US"/>
                    </a:p>
                  </a:txBody>
                  <a:tcPr/>
                </a:tc>
                <a:tc rowSpan="2">
                  <a:txBody>
                    <a:bodyPr/>
                    <a:lstStyle/>
                    <a:p>
                      <a:pPr marL="0" lvl="0" indent="0" algn="l" rtl="0">
                        <a:spcBef>
                          <a:spcPts val="0"/>
                        </a:spcBef>
                        <a:spcAft>
                          <a:spcPts val="0"/>
                        </a:spcAft>
                        <a:buNone/>
                      </a:pPr>
                      <a:r>
                        <a:rPr lang="en-US" sz="1450" strike="sngStrike"/>
                        <a:t>Both</a:t>
                      </a:r>
                      <a:r>
                        <a:rPr lang="en-US" sz="1450"/>
                        <a:t> </a:t>
                      </a:r>
                      <a:r>
                        <a:rPr lang="en-US" sz="1450">
                          <a:solidFill>
                            <a:srgbClr val="CC0000"/>
                          </a:solidFill>
                        </a:rPr>
                        <a:t>Primary</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rowSpan="2">
                  <a:txBody>
                    <a:bodyPr/>
                    <a:lstStyle/>
                    <a:p>
                      <a:pPr marL="0" lvl="0" indent="0" algn="l" rtl="0">
                        <a:spcBef>
                          <a:spcPts val="0"/>
                        </a:spcBef>
                        <a:spcAft>
                          <a:spcPts val="0"/>
                        </a:spcAft>
                        <a:buNone/>
                      </a:pPr>
                      <a:r>
                        <a:rPr lang="en-US" sz="1450"/>
                        <a:t>CO</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1-hr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35 ppm</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Not to be exceeded more than once per year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2200">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US" sz="1450"/>
                        <a:t>8-hr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9 ppm</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Not to be exceeded more than once per year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43900">
                <a:tc rowSpan="2" gridSpan="2">
                  <a:txBody>
                    <a:bodyPr/>
                    <a:lstStyle/>
                    <a:p>
                      <a:pPr marL="0" lvl="0" indent="0" algn="l" rtl="0">
                        <a:spcBef>
                          <a:spcPts val="0"/>
                        </a:spcBef>
                        <a:spcAft>
                          <a:spcPts val="0"/>
                        </a:spcAft>
                        <a:buNone/>
                      </a:pPr>
                      <a:r>
                        <a:rPr lang="en-US" sz="1450"/>
                        <a:t>Nitrogen Oxides (NOx)</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rowSpan="2" hMerge="1">
                  <a:txBody>
                    <a:bodyPr/>
                    <a:lstStyle/>
                    <a:p>
                      <a:endParaRPr lang="en-US"/>
                    </a:p>
                  </a:txBody>
                  <a:tcPr/>
                </a:tc>
                <a:tc>
                  <a:txBody>
                    <a:bodyPr/>
                    <a:lstStyle/>
                    <a:p>
                      <a:pPr marL="0" lvl="0" indent="0" algn="l" rtl="0">
                        <a:spcBef>
                          <a:spcPts val="0"/>
                        </a:spcBef>
                        <a:spcAft>
                          <a:spcPts val="0"/>
                        </a:spcAft>
                        <a:buNone/>
                      </a:pPr>
                      <a:r>
                        <a:rPr lang="en-US" sz="1450">
                          <a:solidFill>
                            <a:srgbClr val="CC0000"/>
                          </a:solidFill>
                        </a:rPr>
                        <a:t>Primary</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rowSpan="2">
                  <a:txBody>
                    <a:bodyPr/>
                    <a:lstStyle/>
                    <a:p>
                      <a:pPr marL="0" lvl="0" indent="0" algn="l" rtl="0">
                        <a:spcBef>
                          <a:spcPts val="0"/>
                        </a:spcBef>
                        <a:spcAft>
                          <a:spcPts val="0"/>
                        </a:spcAft>
                        <a:buNone/>
                      </a:pPr>
                      <a:r>
                        <a:rPr lang="en-US" sz="1450"/>
                        <a:t>NO2</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solidFill>
                            <a:srgbClr val="CC0000"/>
                          </a:solidFill>
                        </a:rPr>
                        <a:t>1-hr</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solidFill>
                            <a:srgbClr val="CC0000"/>
                          </a:solidFill>
                        </a:rPr>
                        <a:t>100 ppb</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solidFill>
                            <a:srgbClr val="CC0000"/>
                          </a:solidFill>
                        </a:rPr>
                        <a:t>98th percentile of 1-hr daily maximum concentrations, averaged over 3 years</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43900">
                <a:tc gridSpan="2" vMerge="1">
                  <a:txBody>
                    <a:bodyPr/>
                    <a:lstStyle/>
                    <a:p>
                      <a:endParaRPr lang="en-US"/>
                    </a:p>
                  </a:txBody>
                  <a:tcPr/>
                </a:tc>
                <a:tc hMerge="1" vMerge="1">
                  <a:txBody>
                    <a:bodyPr/>
                    <a:lstStyle/>
                    <a:p>
                      <a:endParaRPr lang="en-US"/>
                    </a:p>
                  </a:txBody>
                  <a:tcPr/>
                </a:tc>
                <a:tc>
                  <a:txBody>
                    <a:bodyPr/>
                    <a:lstStyle/>
                    <a:p>
                      <a:pPr marL="0" lvl="0" indent="0" algn="l" rtl="0">
                        <a:spcBef>
                          <a:spcPts val="0"/>
                        </a:spcBef>
                        <a:spcAft>
                          <a:spcPts val="0"/>
                        </a:spcAft>
                        <a:buNone/>
                      </a:pPr>
                      <a:r>
                        <a:rPr lang="en-US" sz="1450"/>
                        <a:t>Both</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US" sz="1450"/>
                        <a:t>Annual</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53 ppb</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Annual arithmetic mean</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65225">
                <a:tc gridSpan="2">
                  <a:txBody>
                    <a:bodyPr/>
                    <a:lstStyle/>
                    <a:p>
                      <a:pPr marL="0" lvl="0" indent="0" algn="l" rtl="0">
                        <a:spcBef>
                          <a:spcPts val="0"/>
                        </a:spcBef>
                        <a:spcAft>
                          <a:spcPts val="0"/>
                        </a:spcAft>
                        <a:buNone/>
                      </a:pPr>
                      <a:r>
                        <a:rPr lang="en-US" sz="1450" strike="sngStrike"/>
                        <a:t>Total photochemical oxidants (</a:t>
                      </a:r>
                      <a:r>
                        <a:rPr lang="en-US" sz="1450"/>
                        <a:t>Ozone (O3)</a:t>
                      </a:r>
                      <a:r>
                        <a:rPr lang="en-US" sz="1450" strike="sngStrike"/>
                        <a:t>)</a:t>
                      </a:r>
                      <a:r>
                        <a:rPr lang="en-US" sz="1450"/>
                        <a:t> </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l" rtl="0">
                        <a:spcBef>
                          <a:spcPts val="0"/>
                        </a:spcBef>
                        <a:spcAft>
                          <a:spcPts val="0"/>
                        </a:spcAft>
                        <a:buNone/>
                      </a:pPr>
                      <a:r>
                        <a:rPr lang="en-US" sz="1450"/>
                        <a:t>Both</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strike="sngStrike"/>
                        <a:t>Total photochemical oxidants</a:t>
                      </a:r>
                      <a:r>
                        <a:rPr lang="en-US" sz="1450"/>
                        <a:t> </a:t>
                      </a:r>
                      <a:r>
                        <a:rPr lang="en-US" sz="1450">
                          <a:solidFill>
                            <a:srgbClr val="CC0000"/>
                          </a:solidFill>
                        </a:rPr>
                        <a:t>O</a:t>
                      </a:r>
                      <a:r>
                        <a:rPr lang="en-US" sz="1450" baseline="-25000">
                          <a:solidFill>
                            <a:srgbClr val="CC0000"/>
                          </a:solidFill>
                        </a:rPr>
                        <a:t>3</a:t>
                      </a:r>
                      <a:endParaRPr sz="1450" baseline="-2500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strike="sngStrike"/>
                        <a:t>1-hr</a:t>
                      </a:r>
                      <a:r>
                        <a:rPr lang="en-US" sz="1450"/>
                        <a:t> </a:t>
                      </a:r>
                      <a:r>
                        <a:rPr lang="en-US" sz="1450">
                          <a:solidFill>
                            <a:srgbClr val="CC0000"/>
                          </a:solidFill>
                        </a:rPr>
                        <a:t>8-hr</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strike="sngStrike"/>
                        <a:t>0.08 ppm</a:t>
                      </a:r>
                      <a:r>
                        <a:rPr lang="en-US" sz="1450"/>
                        <a:t> </a:t>
                      </a:r>
                      <a:r>
                        <a:rPr lang="en-US" sz="1450">
                          <a:solidFill>
                            <a:srgbClr val="CC0000"/>
                          </a:solidFill>
                        </a:rPr>
                        <a:t>0.070 ppm</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strike="sngStrike"/>
                        <a:t>Not to be exceeded more than once per year</a:t>
                      </a:r>
                      <a:r>
                        <a:rPr lang="en-US" sz="1450"/>
                        <a:t> </a:t>
                      </a:r>
                      <a:r>
                        <a:rPr lang="en-US" sz="1450">
                          <a:solidFill>
                            <a:srgbClr val="CC0000"/>
                          </a:solidFill>
                        </a:rPr>
                        <a:t>Annual fourth-highest daily maximum 8-hour concentration, averaged over 3 years</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43900">
                <a:tc rowSpan="4">
                  <a:txBody>
                    <a:bodyPr/>
                    <a:lstStyle/>
                    <a:p>
                      <a:pPr marL="0" lvl="0" indent="0" algn="l" rtl="0">
                        <a:spcBef>
                          <a:spcPts val="0"/>
                        </a:spcBef>
                        <a:spcAft>
                          <a:spcPts val="0"/>
                        </a:spcAft>
                        <a:buNone/>
                      </a:pPr>
                      <a:r>
                        <a:rPr lang="en-US" sz="1450"/>
                        <a:t>Particulate Matter (PM)</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rowSpan="3">
                  <a:txBody>
                    <a:bodyPr/>
                    <a:lstStyle/>
                    <a:p>
                      <a:pPr marL="0" lvl="0" indent="0" algn="l" rtl="0">
                        <a:spcBef>
                          <a:spcPts val="0"/>
                        </a:spcBef>
                        <a:spcAft>
                          <a:spcPts val="0"/>
                        </a:spcAft>
                        <a:buNone/>
                      </a:pPr>
                      <a:r>
                        <a:rPr lang="en-US" sz="1450">
                          <a:solidFill>
                            <a:srgbClr val="CC0000"/>
                          </a:solidFill>
                        </a:rPr>
                        <a:t>PM</a:t>
                      </a:r>
                      <a:r>
                        <a:rPr lang="en-US" sz="1450" baseline="-25000">
                          <a:solidFill>
                            <a:srgbClr val="CC0000"/>
                          </a:solidFill>
                        </a:rPr>
                        <a:t>2.5</a:t>
                      </a:r>
                      <a:endParaRPr sz="1450" baseline="-2500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Primary</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rowSpan="3">
                  <a:txBody>
                    <a:bodyPr/>
                    <a:lstStyle/>
                    <a:p>
                      <a:pPr marL="0" lvl="0" indent="0" algn="l" rtl="0">
                        <a:spcBef>
                          <a:spcPts val="0"/>
                        </a:spcBef>
                        <a:spcAft>
                          <a:spcPts val="0"/>
                        </a:spcAft>
                        <a:buNone/>
                      </a:pPr>
                      <a:r>
                        <a:rPr lang="en-US" sz="1450" strike="sngStrike"/>
                        <a:t>Total Solid Particulate</a:t>
                      </a:r>
                      <a:r>
                        <a:rPr lang="en-US" sz="1450">
                          <a:solidFill>
                            <a:srgbClr val="CC0000"/>
                          </a:solidFill>
                        </a:rPr>
                        <a:t> PM</a:t>
                      </a:r>
                      <a:r>
                        <a:rPr lang="en-US" sz="1450" baseline="-25000">
                          <a:solidFill>
                            <a:srgbClr val="CC0000"/>
                          </a:solidFill>
                        </a:rPr>
                        <a:t>2.5</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Annual</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strike="sngStrike">
                          <a:solidFill>
                            <a:schemeClr val="dk1"/>
                          </a:solidFill>
                        </a:rPr>
                        <a:t>75 μg/m3</a:t>
                      </a:r>
                      <a:r>
                        <a:rPr lang="en-US" sz="1450">
                          <a:solidFill>
                            <a:schemeClr val="dk1"/>
                          </a:solidFill>
                        </a:rPr>
                        <a:t>  </a:t>
                      </a:r>
                      <a:r>
                        <a:rPr lang="en-US" sz="1450">
                          <a:solidFill>
                            <a:srgbClr val="CC0000"/>
                          </a:solidFill>
                        </a:rPr>
                        <a:t>12.0 μg/m3</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450">
                          <a:solidFill>
                            <a:schemeClr val="dk1"/>
                          </a:solidFill>
                        </a:rPr>
                        <a:t>Annual </a:t>
                      </a:r>
                      <a:r>
                        <a:rPr lang="en-US" sz="1450" strike="sngStrike">
                          <a:solidFill>
                            <a:schemeClr val="dk1"/>
                          </a:solidFill>
                        </a:rPr>
                        <a:t>geometric</a:t>
                      </a:r>
                      <a:r>
                        <a:rPr lang="en-US" sz="1450">
                          <a:solidFill>
                            <a:schemeClr val="dk1"/>
                          </a:solidFill>
                        </a:rPr>
                        <a:t> mean, </a:t>
                      </a:r>
                      <a:r>
                        <a:rPr lang="en-US" sz="1450">
                          <a:solidFill>
                            <a:srgbClr val="CC0000"/>
                          </a:solidFill>
                        </a:rPr>
                        <a:t>averaged over 3 years</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4390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US" sz="1450"/>
                        <a:t>Secondary</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US" sz="1450"/>
                        <a:t>Annual</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450" strike="sngStrike">
                          <a:solidFill>
                            <a:schemeClr val="dk1"/>
                          </a:solidFill>
                        </a:rPr>
                        <a:t>60 μg/m3</a:t>
                      </a:r>
                      <a:r>
                        <a:rPr lang="en-US" sz="1450">
                          <a:solidFill>
                            <a:schemeClr val="dk1"/>
                          </a:solidFill>
                        </a:rPr>
                        <a:t> </a:t>
                      </a:r>
                      <a:r>
                        <a:rPr lang="en-US" sz="1450">
                          <a:solidFill>
                            <a:srgbClr val="CC0000"/>
                          </a:solidFill>
                        </a:rPr>
                        <a:t>15.0 μg/m3</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Annual </a:t>
                      </a:r>
                      <a:r>
                        <a:rPr lang="en-US" sz="1450" strike="sngStrike"/>
                        <a:t>geometric</a:t>
                      </a:r>
                      <a:r>
                        <a:rPr lang="en-US" sz="1450"/>
                        <a:t> mean, </a:t>
                      </a:r>
                      <a:r>
                        <a:rPr lang="en-US" sz="1450">
                          <a:solidFill>
                            <a:srgbClr val="CC0000"/>
                          </a:solidFill>
                        </a:rPr>
                        <a:t>averaged over 3 years</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4390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US" sz="1450"/>
                        <a:t>Both</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US" sz="1450"/>
                        <a:t>24-hr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strike="sngStrike"/>
                        <a:t>260 and 150 </a:t>
                      </a:r>
                      <a:r>
                        <a:rPr lang="en-US" sz="1450" strike="sngStrike">
                          <a:solidFill>
                            <a:schemeClr val="dk1"/>
                          </a:solidFill>
                        </a:rPr>
                        <a:t> μg/m3</a:t>
                      </a:r>
                      <a:r>
                        <a:rPr lang="en-US" sz="1450">
                          <a:solidFill>
                            <a:schemeClr val="dk1"/>
                          </a:solidFill>
                        </a:rPr>
                        <a:t> </a:t>
                      </a:r>
                      <a:r>
                        <a:rPr lang="en-US" sz="1450">
                          <a:solidFill>
                            <a:srgbClr val="CC0000"/>
                          </a:solidFill>
                        </a:rPr>
                        <a:t>35 μg/m3</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strike="sngStrike">
                          <a:solidFill>
                            <a:schemeClr val="dk1"/>
                          </a:solidFill>
                        </a:rPr>
                        <a:t>Not to be exceeded more than once per year</a:t>
                      </a:r>
                      <a:r>
                        <a:rPr lang="en-US" sz="1450">
                          <a:solidFill>
                            <a:schemeClr val="dk1"/>
                          </a:solidFill>
                        </a:rPr>
                        <a:t> </a:t>
                      </a:r>
                      <a:r>
                        <a:rPr lang="en-US" sz="1450">
                          <a:solidFill>
                            <a:srgbClr val="CC0000"/>
                          </a:solidFill>
                        </a:rPr>
                        <a:t>98th percentile, averaged over 3 years</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752225">
                <a:tc vMerge="1">
                  <a:txBody>
                    <a:bodyPr/>
                    <a:lstStyle/>
                    <a:p>
                      <a:endParaRPr lang="en-US"/>
                    </a:p>
                  </a:txBody>
                  <a:tcPr/>
                </a:tc>
                <a:tc>
                  <a:txBody>
                    <a:bodyPr/>
                    <a:lstStyle/>
                    <a:p>
                      <a:pPr marL="0" lvl="0" indent="0" algn="l" rtl="0">
                        <a:spcBef>
                          <a:spcPts val="0"/>
                        </a:spcBef>
                        <a:spcAft>
                          <a:spcPts val="0"/>
                        </a:spcAft>
                        <a:buNone/>
                      </a:pPr>
                      <a:r>
                        <a:rPr lang="en-US" sz="1450">
                          <a:solidFill>
                            <a:srgbClr val="CC0000"/>
                          </a:solidFill>
                        </a:rPr>
                        <a:t>PM</a:t>
                      </a:r>
                      <a:r>
                        <a:rPr lang="en-US" sz="1450" baseline="-25000">
                          <a:solidFill>
                            <a:srgbClr val="CC0000"/>
                          </a:solidFill>
                        </a:rPr>
                        <a:t>10</a:t>
                      </a:r>
                      <a:endParaRPr sz="1450" baseline="-2500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Both</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450" strike="sngStrike">
                          <a:solidFill>
                            <a:schemeClr val="dk1"/>
                          </a:solidFill>
                        </a:rPr>
                        <a:t>Total Solid Particulate</a:t>
                      </a:r>
                      <a:r>
                        <a:rPr lang="en-US" sz="1450">
                          <a:solidFill>
                            <a:schemeClr val="dk1"/>
                          </a:solidFill>
                        </a:rPr>
                        <a:t> </a:t>
                      </a:r>
                      <a:r>
                        <a:rPr lang="en-US" sz="1450">
                          <a:solidFill>
                            <a:srgbClr val="CC0000"/>
                          </a:solidFill>
                        </a:rPr>
                        <a:t>PM</a:t>
                      </a:r>
                      <a:r>
                        <a:rPr lang="en-US" sz="1450" baseline="-25000">
                          <a:solidFill>
                            <a:srgbClr val="CC0000"/>
                          </a:solidFill>
                        </a:rPr>
                        <a:t>10</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24-hr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strike="sngStrike">
                          <a:solidFill>
                            <a:schemeClr val="dk1"/>
                          </a:solidFill>
                        </a:rPr>
                        <a:t>260 and </a:t>
                      </a:r>
                      <a:r>
                        <a:rPr lang="en-US" sz="1450"/>
                        <a:t>150 μg/m3</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Not to be exceeded more than once per year </a:t>
                      </a:r>
                      <a:r>
                        <a:rPr lang="en-US" sz="1450">
                          <a:solidFill>
                            <a:srgbClr val="CC0000"/>
                          </a:solidFill>
                        </a:rPr>
                        <a:t>on average over 3 years</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43900">
                <a:tc rowSpan="2" gridSpan="2">
                  <a:txBody>
                    <a:bodyPr/>
                    <a:lstStyle/>
                    <a:p>
                      <a:pPr marL="0" lvl="0" indent="0" algn="l" rtl="0">
                        <a:spcBef>
                          <a:spcPts val="0"/>
                        </a:spcBef>
                        <a:spcAft>
                          <a:spcPts val="0"/>
                        </a:spcAft>
                        <a:buNone/>
                      </a:pPr>
                      <a:r>
                        <a:rPr lang="en-US" sz="1450"/>
                        <a:t>Sulfur Oxides (SOx)</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rowSpan="2" hMerge="1">
                  <a:txBody>
                    <a:bodyPr/>
                    <a:lstStyle/>
                    <a:p>
                      <a:endParaRPr lang="en-US"/>
                    </a:p>
                  </a:txBody>
                  <a:tcPr/>
                </a:tc>
                <a:tc>
                  <a:txBody>
                    <a:bodyPr/>
                    <a:lstStyle/>
                    <a:p>
                      <a:pPr marL="0" lvl="0" indent="0" algn="l" rtl="0">
                        <a:spcBef>
                          <a:spcPts val="0"/>
                        </a:spcBef>
                        <a:spcAft>
                          <a:spcPts val="0"/>
                        </a:spcAft>
                        <a:buNone/>
                      </a:pPr>
                      <a:r>
                        <a:rPr lang="en-US" sz="1450"/>
                        <a:t>Primary</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rowSpan="2">
                  <a:txBody>
                    <a:bodyPr/>
                    <a:lstStyle/>
                    <a:p>
                      <a:pPr marL="0" lvl="0" indent="0" algn="l" rtl="0">
                        <a:spcBef>
                          <a:spcPts val="0"/>
                        </a:spcBef>
                        <a:spcAft>
                          <a:spcPts val="0"/>
                        </a:spcAft>
                        <a:buNone/>
                      </a:pPr>
                      <a:r>
                        <a:rPr lang="en-US" sz="1450"/>
                        <a:t>SO2</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strike="sngStrike"/>
                        <a:t>24-hr</a:t>
                      </a:r>
                      <a:r>
                        <a:rPr lang="en-US" sz="1450"/>
                        <a:t> </a:t>
                      </a:r>
                      <a:r>
                        <a:rPr lang="en-US" sz="1450">
                          <a:solidFill>
                            <a:srgbClr val="CC0000"/>
                          </a:solidFill>
                        </a:rPr>
                        <a:t>1-hr</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strike="sngStrike"/>
                        <a:t>0.14 ppm</a:t>
                      </a:r>
                      <a:r>
                        <a:rPr lang="en-US" sz="1450"/>
                        <a:t> </a:t>
                      </a:r>
                      <a:r>
                        <a:rPr lang="en-US" sz="1450">
                          <a:solidFill>
                            <a:srgbClr val="CC0000"/>
                          </a:solidFill>
                        </a:rPr>
                        <a:t>75 ppb</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strike="sngStrike"/>
                        <a:t>Not to be exceeded more than once per year</a:t>
                      </a:r>
                      <a:r>
                        <a:rPr lang="en-US" sz="1450"/>
                        <a:t> 99th percentile of 1-hour daily maximum concentrations, averaged over 3 years</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43900">
                <a:tc gridSpan="2" vMerge="1">
                  <a:txBody>
                    <a:bodyPr/>
                    <a:lstStyle/>
                    <a:p>
                      <a:endParaRPr lang="en-US"/>
                    </a:p>
                  </a:txBody>
                  <a:tcPr/>
                </a:tc>
                <a:tc hMerge="1" vMerge="1">
                  <a:txBody>
                    <a:bodyPr/>
                    <a:lstStyle/>
                    <a:p>
                      <a:endParaRPr lang="en-US"/>
                    </a:p>
                  </a:txBody>
                  <a:tcPr/>
                </a:tc>
                <a:tc>
                  <a:txBody>
                    <a:bodyPr/>
                    <a:lstStyle/>
                    <a:p>
                      <a:pPr marL="0" lvl="0" indent="0" algn="l" rtl="0">
                        <a:spcBef>
                          <a:spcPts val="0"/>
                        </a:spcBef>
                        <a:spcAft>
                          <a:spcPts val="0"/>
                        </a:spcAft>
                        <a:buNone/>
                      </a:pPr>
                      <a:r>
                        <a:rPr lang="en-US" sz="1450"/>
                        <a:t>Secondary</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US" sz="1450"/>
                        <a:t>3-hr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0.5 ppm</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t>Not to be exceeded more than once per year</a:t>
                      </a:r>
                      <a:endParaRPr sz="1450"/>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48650">
                <a:tc gridSpan="2">
                  <a:txBody>
                    <a:bodyPr/>
                    <a:lstStyle/>
                    <a:p>
                      <a:pPr marL="0" lvl="0" indent="0" algn="l" rtl="0">
                        <a:spcBef>
                          <a:spcPts val="0"/>
                        </a:spcBef>
                        <a:spcAft>
                          <a:spcPts val="0"/>
                        </a:spcAft>
                        <a:buNone/>
                      </a:pPr>
                      <a:r>
                        <a:rPr lang="en-US" sz="1450" strike="sngStrike"/>
                        <a:t>Hydrocarbons</a:t>
                      </a:r>
                      <a:r>
                        <a:rPr lang="en-US" sz="1450"/>
                        <a:t> </a:t>
                      </a:r>
                      <a:r>
                        <a:rPr lang="en-US" sz="1450">
                          <a:solidFill>
                            <a:srgbClr val="CC0000"/>
                          </a:solidFill>
                        </a:rPr>
                        <a:t>Lead (Pb)</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l" rtl="0">
                        <a:spcBef>
                          <a:spcPts val="0"/>
                        </a:spcBef>
                        <a:spcAft>
                          <a:spcPts val="0"/>
                        </a:spcAft>
                        <a:buNone/>
                      </a:pPr>
                      <a:r>
                        <a:rPr lang="en-US" sz="1450">
                          <a:solidFill>
                            <a:srgbClr val="CC0000"/>
                          </a:solidFill>
                        </a:rPr>
                        <a:t>Both</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solidFill>
                            <a:srgbClr val="CC0000"/>
                          </a:solidFill>
                        </a:rPr>
                        <a:t>Pb</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solidFill>
                            <a:srgbClr val="CC0000"/>
                          </a:solidFill>
                        </a:rPr>
                        <a:t>Rolling 3-mo.</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solidFill>
                            <a:srgbClr val="CC0000"/>
                          </a:solidFill>
                        </a:rPr>
                        <a:t>0.15 μg/m3</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450">
                          <a:solidFill>
                            <a:srgbClr val="CC0000"/>
                          </a:solidFill>
                        </a:rPr>
                        <a:t>Not to be exceeded</a:t>
                      </a:r>
                      <a:endParaRPr sz="1450">
                        <a:solidFill>
                          <a:srgbClr val="CC0000"/>
                        </a:solidFill>
                      </a:endParaRPr>
                    </a:p>
                  </a:txBody>
                  <a:tcPr marL="91425" marR="91425" marT="9125" marB="9125" anchor="ctr">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4"/>
          <p:cNvSpPr txBox="1">
            <a:spLocks noGrp="1"/>
          </p:cNvSpPr>
          <p:nvPr>
            <p:ph type="sldNum" idx="12"/>
          </p:nvPr>
        </p:nvSpPr>
        <p:spPr>
          <a:xfrm>
            <a:off x="0" y="6492873"/>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a:t>
            </a:fld>
            <a:endParaRPr/>
          </a:p>
        </p:txBody>
      </p:sp>
      <p:sp>
        <p:nvSpPr>
          <p:cNvPr id="278" name="Google Shape;278;p34"/>
          <p:cNvSpPr/>
          <p:nvPr/>
        </p:nvSpPr>
        <p:spPr>
          <a:xfrm>
            <a:off x="84975" y="96600"/>
            <a:ext cx="12022200" cy="548700"/>
          </a:xfrm>
          <a:prstGeom prst="rect">
            <a:avLst/>
          </a:prstGeom>
          <a:solidFill>
            <a:srgbClr val="134F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Century"/>
                <a:ea typeface="Century"/>
                <a:cs typeface="Century"/>
                <a:sym typeface="Century"/>
              </a:rPr>
              <a:t>National Emission Standards for Hazardous Air Pollutants (HAPs)</a:t>
            </a:r>
            <a:endParaRPr sz="2500">
              <a:solidFill>
                <a:srgbClr val="FFFFFF"/>
              </a:solidFill>
              <a:latin typeface="Century"/>
              <a:ea typeface="Century"/>
              <a:cs typeface="Century"/>
              <a:sym typeface="Century"/>
            </a:endParaRPr>
          </a:p>
        </p:txBody>
      </p:sp>
      <p:sp>
        <p:nvSpPr>
          <p:cNvPr id="279" name="Google Shape;279;p34"/>
          <p:cNvSpPr txBox="1">
            <a:spLocks noGrp="1"/>
          </p:cNvSpPr>
          <p:nvPr>
            <p:ph type="body" idx="1"/>
          </p:nvPr>
        </p:nvSpPr>
        <p:spPr>
          <a:xfrm>
            <a:off x="313025" y="954000"/>
            <a:ext cx="6953400" cy="5230200"/>
          </a:xfrm>
          <a:prstGeom prst="rect">
            <a:avLst/>
          </a:prstGeom>
          <a:noFill/>
          <a:ln w="38100" cap="flat" cmpd="sng">
            <a:solidFill>
              <a:srgbClr val="134F5C"/>
            </a:solidFill>
            <a:prstDash val="solid"/>
            <a:round/>
            <a:headEnd type="none" w="sm" len="sm"/>
            <a:tailEnd type="none" w="sm" len="sm"/>
          </a:ln>
        </p:spPr>
        <p:txBody>
          <a:bodyPr spcFirstLastPara="1" wrap="square" lIns="685800" tIns="91425" rIns="685800" bIns="91425" anchor="ctr" anchorCtr="0">
            <a:noAutofit/>
          </a:bodyPr>
          <a:lstStyle/>
          <a:p>
            <a:pPr marL="0" lvl="0" indent="0" algn="l" rtl="0">
              <a:lnSpc>
                <a:spcPct val="100000"/>
              </a:lnSpc>
              <a:spcBef>
                <a:spcPts val="0"/>
              </a:spcBef>
              <a:spcAft>
                <a:spcPts val="0"/>
              </a:spcAft>
              <a:buNone/>
            </a:pPr>
            <a:r>
              <a:rPr lang="en-US" sz="2400" b="1"/>
              <a:t>“</a:t>
            </a:r>
            <a:r>
              <a:rPr lang="en-US" sz="2400"/>
              <a:t>The term 'hazardous air pollutant' means an air pollutant to which no ambient air quality standard is applicable and which </a:t>
            </a:r>
            <a:r>
              <a:rPr lang="en-US" sz="2400" i="1"/>
              <a:t>in the judgment of the administrator</a:t>
            </a:r>
            <a:r>
              <a:rPr lang="en-US" sz="2400"/>
              <a:t> may cause, or contribute to, an increase in mortality or an increase in serious irreversible, or incapacitating reversible, illness.”</a:t>
            </a:r>
            <a:endParaRPr sz="2200"/>
          </a:p>
        </p:txBody>
      </p:sp>
      <p:sp>
        <p:nvSpPr>
          <p:cNvPr id="280" name="Google Shape;280;p34"/>
          <p:cNvSpPr txBox="1">
            <a:spLocks noGrp="1"/>
          </p:cNvSpPr>
          <p:nvPr>
            <p:ph type="body" idx="1"/>
          </p:nvPr>
        </p:nvSpPr>
        <p:spPr>
          <a:xfrm>
            <a:off x="7933800" y="954000"/>
            <a:ext cx="3893400" cy="5230200"/>
          </a:xfrm>
          <a:prstGeom prst="rect">
            <a:avLst/>
          </a:prstGeom>
        </p:spPr>
        <p:txBody>
          <a:bodyPr spcFirstLastPara="1" wrap="square" lIns="91425" tIns="45700" rIns="91425" bIns="45700" anchor="ctr" anchorCtr="0">
            <a:noAutofit/>
          </a:bodyPr>
          <a:lstStyle/>
          <a:p>
            <a:pPr marL="457200" lvl="0" indent="-381000" algn="l" rtl="0">
              <a:spcBef>
                <a:spcPts val="1000"/>
              </a:spcBef>
              <a:spcAft>
                <a:spcPts val="0"/>
              </a:spcAft>
              <a:buSzPts val="2400"/>
              <a:buFont typeface="Century"/>
              <a:buAutoNum type="arabicPeriod"/>
            </a:pPr>
            <a:r>
              <a:rPr lang="en-US" sz="2400"/>
              <a:t>Asbestos</a:t>
            </a:r>
            <a:endParaRPr sz="2400"/>
          </a:p>
          <a:p>
            <a:pPr marL="457200" lvl="0" indent="-381000" algn="l" rtl="0">
              <a:spcBef>
                <a:spcPts val="0"/>
              </a:spcBef>
              <a:spcAft>
                <a:spcPts val="0"/>
              </a:spcAft>
              <a:buSzPts val="2400"/>
              <a:buFont typeface="Century"/>
              <a:buAutoNum type="arabicPeriod"/>
            </a:pPr>
            <a:r>
              <a:rPr lang="en-US" sz="2400"/>
              <a:t>Benzene</a:t>
            </a:r>
            <a:endParaRPr sz="2400"/>
          </a:p>
          <a:p>
            <a:pPr marL="457200" lvl="0" indent="-381000" algn="l" rtl="0">
              <a:spcBef>
                <a:spcPts val="0"/>
              </a:spcBef>
              <a:spcAft>
                <a:spcPts val="0"/>
              </a:spcAft>
              <a:buSzPts val="2400"/>
              <a:buFont typeface="Century"/>
              <a:buAutoNum type="arabicPeriod"/>
            </a:pPr>
            <a:r>
              <a:rPr lang="en-US" sz="2400"/>
              <a:t>Beryllium</a:t>
            </a:r>
            <a:endParaRPr sz="2400"/>
          </a:p>
          <a:p>
            <a:pPr marL="457200" lvl="0" indent="-381000" algn="l" rtl="0">
              <a:spcBef>
                <a:spcPts val="0"/>
              </a:spcBef>
              <a:spcAft>
                <a:spcPts val="0"/>
              </a:spcAft>
              <a:buSzPts val="2400"/>
              <a:buFont typeface="Century"/>
              <a:buAutoNum type="arabicPeriod"/>
            </a:pPr>
            <a:r>
              <a:rPr lang="en-US" sz="2400"/>
              <a:t>Coke oven emissions</a:t>
            </a:r>
            <a:endParaRPr sz="2400"/>
          </a:p>
          <a:p>
            <a:pPr marL="457200" lvl="0" indent="-381000" algn="l" rtl="0">
              <a:spcBef>
                <a:spcPts val="0"/>
              </a:spcBef>
              <a:spcAft>
                <a:spcPts val="0"/>
              </a:spcAft>
              <a:buSzPts val="2400"/>
              <a:buFont typeface="Century"/>
              <a:buAutoNum type="arabicPeriod"/>
            </a:pPr>
            <a:r>
              <a:rPr lang="en-US" sz="2400"/>
              <a:t>Inorganic arsenic</a:t>
            </a:r>
            <a:endParaRPr sz="2400"/>
          </a:p>
          <a:p>
            <a:pPr marL="457200" lvl="0" indent="-381000" algn="l" rtl="0">
              <a:spcBef>
                <a:spcPts val="0"/>
              </a:spcBef>
              <a:spcAft>
                <a:spcPts val="0"/>
              </a:spcAft>
              <a:buSzPts val="2400"/>
              <a:buFont typeface="Century"/>
              <a:buAutoNum type="arabicPeriod"/>
            </a:pPr>
            <a:r>
              <a:rPr lang="en-US" sz="2400"/>
              <a:t>Mercury</a:t>
            </a:r>
            <a:endParaRPr sz="2400"/>
          </a:p>
          <a:p>
            <a:pPr marL="457200" lvl="0" indent="-381000" algn="l" rtl="0">
              <a:spcBef>
                <a:spcPts val="0"/>
              </a:spcBef>
              <a:spcAft>
                <a:spcPts val="0"/>
              </a:spcAft>
              <a:buSzPts val="2400"/>
              <a:buFont typeface="Century"/>
              <a:buAutoNum type="arabicPeriod"/>
            </a:pPr>
            <a:r>
              <a:rPr lang="en-US" sz="2400"/>
              <a:t>Radionuclides</a:t>
            </a:r>
            <a:endParaRPr sz="2400"/>
          </a:p>
          <a:p>
            <a:pPr marL="457200" lvl="0" indent="-381000" algn="l" rtl="0">
              <a:spcBef>
                <a:spcPts val="0"/>
              </a:spcBef>
              <a:spcAft>
                <a:spcPts val="0"/>
              </a:spcAft>
              <a:buSzPts val="2400"/>
              <a:buFont typeface="Century"/>
              <a:buAutoNum type="arabicPeriod"/>
            </a:pPr>
            <a:r>
              <a:rPr lang="en-US" sz="2400"/>
              <a:t>Vinyl chloride</a:t>
            </a:r>
            <a:endParaRPr sz="2400"/>
          </a:p>
        </p:txBody>
      </p:sp>
    </p:spTree>
  </p:cSld>
  <p:clrMapOvr>
    <a:masterClrMapping/>
  </p:clrMapOvr>
</p:sld>
</file>

<file path=ppt/theme/theme1.xml><?xml version="1.0" encoding="utf-8"?>
<a:theme xmlns:a="http://schemas.openxmlformats.org/drawingml/2006/main" name="ch4_presentation_theme">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6883</Words>
  <Application>Microsoft Macintosh PowerPoint</Application>
  <PresentationFormat>Widescreen</PresentationFormat>
  <Paragraphs>951</Paragraphs>
  <Slides>52</Slides>
  <Notes>52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52</vt:i4>
      </vt:variant>
    </vt:vector>
  </HeadingPairs>
  <TitlesOfParts>
    <vt:vector size="62" baseType="lpstr">
      <vt:lpstr>Calibri</vt:lpstr>
      <vt:lpstr>Century</vt:lpstr>
      <vt:lpstr>Arial</vt:lpstr>
      <vt:lpstr>Verdana</vt:lpstr>
      <vt:lpstr>Roboto</vt:lpstr>
      <vt:lpstr>Century Gothic</vt:lpstr>
      <vt:lpstr>Georgia</vt:lpstr>
      <vt:lpstr>Noto Sans Symbols</vt:lpstr>
      <vt:lpstr>ch4_presentation_theme</vt:lpstr>
      <vt:lpstr>Office Theme</vt:lpstr>
      <vt:lpstr>Scientific and Political Evolutions of the Clean Air Act</vt:lpstr>
      <vt:lpstr>Air Pollution in the Mid-20th Century</vt:lpstr>
      <vt:lpstr>1955 Air Pollution Control Act</vt:lpstr>
      <vt:lpstr>1963 Clean Air Act</vt:lpstr>
      <vt:lpstr>1970 Clean Air Act Amendments</vt:lpstr>
      <vt:lpstr>1970 Clean Air Act Amendments</vt:lpstr>
      <vt:lpstr>PowerPoint Presentation</vt:lpstr>
      <vt:lpstr>PowerPoint Presentation</vt:lpstr>
      <vt:lpstr>PowerPoint Presentation</vt:lpstr>
      <vt:lpstr>PowerPoint Presentation</vt:lpstr>
      <vt:lpstr>CO2 New Source Performance Standard</vt:lpstr>
      <vt:lpstr>PowerPoint Presentation</vt:lpstr>
      <vt:lpstr>PowerPoint Presentation</vt:lpstr>
      <vt:lpstr>1977: Introduction of New Source Review</vt:lpstr>
      <vt:lpstr>New Source Review:</vt:lpstr>
      <vt:lpstr>1990 Clean Air Act Amendments</vt:lpstr>
      <vt:lpstr>1990 Clean Air Act Amendments</vt:lpstr>
      <vt:lpstr>1990 Clean Air Act Amendments</vt:lpstr>
      <vt:lpstr>The Legacy of the Clean Air Act</vt:lpstr>
      <vt:lpstr>Ground-Level Ozone Remains a Challenge</vt:lpstr>
      <vt:lpstr>Understanding Ground-Level Ozone Formation</vt:lpstr>
      <vt:lpstr>Understanding Ground-Level Ozone Formation </vt:lpstr>
      <vt:lpstr>Understanding Ground-Level Ozone Formation </vt:lpstr>
      <vt:lpstr>Understanding Ground-Level Ozone Formation </vt:lpstr>
      <vt:lpstr>Understanding Ozone: VOC- and NOx-Limited Regimes</vt:lpstr>
      <vt:lpstr>Regulating Ozone</vt:lpstr>
      <vt:lpstr>Regulating Greenhouse Gas Emissions under the Clean Air Act</vt:lpstr>
      <vt:lpstr>Title 1: A three-pronged approach, little opportunity</vt:lpstr>
      <vt:lpstr>Title II: Moving sources, weaker standards</vt:lpstr>
      <vt:lpstr>Endangerment finding</vt:lpstr>
      <vt:lpstr>Timeline</vt:lpstr>
      <vt:lpstr>PowerPoint Presentation</vt:lpstr>
      <vt:lpstr>CO2 New Source Performance Standard</vt:lpstr>
      <vt:lpstr>111(b): CO2 New Source Performance Standard</vt:lpstr>
      <vt:lpstr>111(d): Clean Power Plan</vt:lpstr>
      <vt:lpstr>PowerPoint Presentation</vt:lpstr>
      <vt:lpstr>Best System of Emission Reduction</vt:lpstr>
      <vt:lpstr>State Implementation Plans</vt:lpstr>
      <vt:lpstr>State Implementation Plans</vt:lpstr>
      <vt:lpstr>Legal Challenge: More than just partisan politics?</vt:lpstr>
      <vt:lpstr>PowerPoint Presentation</vt:lpstr>
      <vt:lpstr>Rollback of CO2 regulation under the CAA </vt:lpstr>
      <vt:lpstr>Round 2: Best System of Emission Reduction</vt:lpstr>
      <vt:lpstr>PowerPoint Presentation</vt:lpstr>
      <vt:lpstr>But wait there’s more…</vt:lpstr>
      <vt:lpstr>“Modification” – a contentious word</vt:lpstr>
      <vt:lpstr>Emissions increase?</vt:lpstr>
      <vt:lpstr>PowerPoint Presentation</vt:lpstr>
      <vt:lpstr>Air Quality Today</vt:lpstr>
      <vt:lpstr>The Legacy of the Clean Air Act</vt:lpstr>
      <vt:lpstr>Extra Slides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and Political Evolutions of the Clean Air Act</dc:title>
  <cp:lastModifiedBy>Pollack, Daniel</cp:lastModifiedBy>
  <cp:revision>1</cp:revision>
  <dcterms:modified xsi:type="dcterms:W3CDTF">2018-12-08T21:25:08Z</dcterms:modified>
</cp:coreProperties>
</file>