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7" r:id="rId7"/>
    <p:sldId id="279" r:id="rId8"/>
    <p:sldId id="275" r:id="rId9"/>
    <p:sldId id="276" r:id="rId10"/>
    <p:sldId id="280" r:id="rId11"/>
    <p:sldId id="281" r:id="rId12"/>
    <p:sldId id="282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3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3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5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1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9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2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4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8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4E2EF-CC29-DE4E-BA01-C538DC7D3107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41B6-21FD-1741-B360-904C39D7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arcticstation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nap.aq" TargetMode="External"/><Relationship Id="rId2" Type="http://schemas.openxmlformats.org/officeDocument/2006/relationships/hyperlink" Target="https://www.asoc.org/storage/documents/Meetings/ATCM/XXXIII/tin_et_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uthpolestation.com/trivia/00s/windfarm2.html" TargetMode="External"/><Relationship Id="rId5" Type="http://schemas.openxmlformats.org/officeDocument/2006/relationships/hyperlink" Target="http://www.usap.gov/sps" TargetMode="External"/><Relationship Id="rId4" Type="http://schemas.openxmlformats.org/officeDocument/2006/relationships/hyperlink" Target="http://large.stanford.edu/courses/2014/ph241/reid2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tuff.co.nz/environment/103481983/kiwis-fear-cancer-after-working-near-leaky-us-nuclear-reactor-in-antarctic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Renewable Energy at Permanent Stations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6417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Fuel requirements vary widely depending on number of people, research equipment, operating times, </a:t>
            </a:r>
            <a:r>
              <a:rPr lang="en-US" sz="2000" dirty="0" err="1"/>
              <a:t>etc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Wasa</a:t>
            </a:r>
            <a:r>
              <a:rPr lang="en-US" sz="2000" dirty="0"/>
              <a:t> station (SWE) holds 12-16 people and operates summer only.  Runs nearly 100% on solar. </a:t>
            </a:r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Princess Elisabeth station (BEL) built in 2007-2008 with the goal of being a “zero emission station”</a:t>
            </a:r>
          </a:p>
          <a:p>
            <a:pPr lvl="1"/>
            <a:r>
              <a:rPr lang="en-US" sz="1800" dirty="0"/>
              <a:t>Buildings minimize snow drift</a:t>
            </a:r>
            <a:br>
              <a:rPr lang="en-US" sz="1800" dirty="0"/>
            </a:br>
            <a:r>
              <a:rPr lang="en-US" sz="1800" dirty="0"/>
              <a:t>and maximize heat efficiency</a:t>
            </a:r>
          </a:p>
          <a:p>
            <a:pPr lvl="1"/>
            <a:r>
              <a:rPr lang="en-US" sz="1800" dirty="0"/>
              <a:t>Nine specialized wind turbines</a:t>
            </a:r>
          </a:p>
          <a:p>
            <a:pPr lvl="1"/>
            <a:r>
              <a:rPr lang="en-US" sz="1800" dirty="0"/>
              <a:t>PV panels and solar thermal panels</a:t>
            </a:r>
          </a:p>
          <a:p>
            <a:pPr lvl="1"/>
            <a:r>
              <a:rPr lang="en-US" sz="1800" dirty="0"/>
              <a:t>Smart grid</a:t>
            </a:r>
          </a:p>
          <a:p>
            <a:pPr lvl="1"/>
            <a:r>
              <a:rPr lang="en-US" sz="1800" dirty="0"/>
              <a:t>Efficient water treatment </a:t>
            </a:r>
            <a:br>
              <a:rPr lang="en-US" sz="1400" dirty="0"/>
            </a:br>
            <a:r>
              <a:rPr lang="en-US" sz="1800" dirty="0"/>
              <a:t>and recycling</a:t>
            </a:r>
          </a:p>
          <a:p>
            <a:pPr lvl="1"/>
            <a:r>
              <a:rPr lang="en-US" sz="1800" dirty="0"/>
              <a:t>Summer only (for now)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48" y="3851378"/>
            <a:ext cx="4333877" cy="2440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6610" y="6241934"/>
            <a:ext cx="2080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www.antarcticstation.org</a:t>
            </a:r>
            <a:endParaRPr lang="en-US" sz="1400" dirty="0"/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3035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Future Prospects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4"/>
            <a:ext cx="9153526" cy="297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Data needed to conduct proper cost-benefit analysis:</a:t>
            </a:r>
          </a:p>
          <a:p>
            <a:pPr lvl="1"/>
            <a:r>
              <a:rPr lang="en-US" sz="1600" dirty="0"/>
              <a:t>Fuel consumption and cost</a:t>
            </a:r>
          </a:p>
          <a:p>
            <a:pPr lvl="1"/>
            <a:r>
              <a:rPr lang="en-US" sz="1600" dirty="0"/>
              <a:t>Wind speed and variability</a:t>
            </a:r>
          </a:p>
          <a:p>
            <a:pPr lvl="1"/>
            <a:r>
              <a:rPr lang="en-US" sz="1600" dirty="0"/>
              <a:t>Temperature and variability</a:t>
            </a:r>
          </a:p>
          <a:p>
            <a:pPr lvl="1"/>
            <a:r>
              <a:rPr lang="en-US" sz="1600" dirty="0"/>
              <a:t>Construction available on-site, ease of transport</a:t>
            </a:r>
          </a:p>
          <a:p>
            <a:pPr lvl="1"/>
            <a:r>
              <a:rPr lang="en-US" sz="1600" dirty="0"/>
              <a:t>Estimated fuel displaced by turbines given model and uptime</a:t>
            </a:r>
          </a:p>
          <a:p>
            <a:pPr lvl="1"/>
            <a:r>
              <a:rPr lang="en-US" sz="1600" dirty="0"/>
              <a:t>Man-hours and flight hours required for installation</a:t>
            </a:r>
          </a:p>
          <a:p>
            <a:pPr lvl="1"/>
            <a:endParaRPr lang="en-US" sz="1600" dirty="0"/>
          </a:p>
          <a:p>
            <a:r>
              <a:rPr lang="en-US" sz="2000" dirty="0"/>
              <a:t>Detailed analyses done for McMurdo and South Pole Stations (2005)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9526" y="3720434"/>
            <a:ext cx="4325425" cy="297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/>
              <a:t>McMurdo</a:t>
            </a:r>
          </a:p>
          <a:p>
            <a:pPr lvl="2"/>
            <a:r>
              <a:rPr lang="en-US" sz="1600" dirty="0"/>
              <a:t>Three sites considered</a:t>
            </a:r>
          </a:p>
          <a:p>
            <a:pPr lvl="2"/>
            <a:r>
              <a:rPr lang="en-US" sz="1600" dirty="0"/>
              <a:t>Two turbine models considered</a:t>
            </a:r>
          </a:p>
          <a:p>
            <a:pPr lvl="2"/>
            <a:r>
              <a:rPr lang="en-US" sz="1600" dirty="0"/>
              <a:t>Up to $4M in 20-year savings (turbines considered have 30-year lifetimes)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10731" y="3760118"/>
            <a:ext cx="4325425" cy="297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/>
              <a:t>Amundsen-Scott South Pole</a:t>
            </a:r>
          </a:p>
          <a:p>
            <a:pPr lvl="2"/>
            <a:r>
              <a:rPr lang="en-US" sz="1600" dirty="0"/>
              <a:t>Difficult due to planned station upgrade</a:t>
            </a:r>
          </a:p>
          <a:p>
            <a:pPr lvl="2"/>
            <a:r>
              <a:rPr lang="en-US" sz="1600" dirty="0"/>
              <a:t>Only one turbine model even close to proper operating conditions, needs modification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</a:rPr>
              <a:t>Done before switching to getting fuel via traverse</a:t>
            </a:r>
          </a:p>
        </p:txBody>
      </p:sp>
    </p:spTree>
    <p:extLst>
      <p:ext uri="{BB962C8B-B14F-4D97-AF65-F5344CB8AC3E}">
        <p14:creationId xmlns:p14="http://schemas.microsoft.com/office/powerpoint/2010/main" val="275758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Wind Turbine Installation at McMurdo, 2008-09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3" y="627279"/>
            <a:ext cx="3903214" cy="292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17" y="3132613"/>
            <a:ext cx="4967183" cy="37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Conclusions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598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Antarctica poses many unique challenges for both energy efficiency and deployment of renewables</a:t>
            </a:r>
          </a:p>
          <a:p>
            <a:pPr lvl="1"/>
            <a:r>
              <a:rPr lang="en-US" sz="1800" dirty="0"/>
              <a:t>Weather (cold and wind)</a:t>
            </a:r>
          </a:p>
          <a:p>
            <a:pPr lvl="1"/>
            <a:r>
              <a:rPr lang="en-US" sz="1800" dirty="0"/>
              <a:t>Accessibility</a:t>
            </a:r>
          </a:p>
          <a:p>
            <a:pPr lvl="1"/>
            <a:r>
              <a:rPr lang="en-US" sz="1800" dirty="0"/>
              <a:t>Extra effort needed by national programs and product manufacturers</a:t>
            </a:r>
          </a:p>
          <a:p>
            <a:pPr lvl="1"/>
            <a:endParaRPr lang="en-US" sz="1800" dirty="0"/>
          </a:p>
          <a:p>
            <a:r>
              <a:rPr lang="en-US" sz="2000" dirty="0"/>
              <a:t>Despite this, more than 1/3 of all permanent stations currently use renewables </a:t>
            </a:r>
          </a:p>
          <a:p>
            <a:pPr lvl="1"/>
            <a:r>
              <a:rPr lang="en-US" sz="1600" dirty="0"/>
              <a:t>Wind turbines by far the most efficient</a:t>
            </a:r>
          </a:p>
          <a:p>
            <a:pPr lvl="1"/>
            <a:r>
              <a:rPr lang="en-US" sz="1600" dirty="0"/>
              <a:t>Solar very efficient for summer-only stations and field camps</a:t>
            </a:r>
          </a:p>
          <a:p>
            <a:pPr lvl="1"/>
            <a:endParaRPr lang="en-US" sz="1600" dirty="0"/>
          </a:p>
          <a:p>
            <a:r>
              <a:rPr lang="en-US" sz="2000" dirty="0"/>
              <a:t>Energy efficiency is a top priority for many stations</a:t>
            </a:r>
          </a:p>
          <a:p>
            <a:pPr lvl="1"/>
            <a:r>
              <a:rPr lang="en-US" sz="1600" dirty="0"/>
              <a:t>Insulation, recycling wasted heat</a:t>
            </a:r>
          </a:p>
          <a:p>
            <a:pPr lvl="1"/>
            <a:r>
              <a:rPr lang="en-US" sz="1600" dirty="0"/>
              <a:t>Building design</a:t>
            </a:r>
          </a:p>
          <a:p>
            <a:pPr lvl="1"/>
            <a:r>
              <a:rPr lang="en-US" sz="1600" dirty="0"/>
              <a:t>Conscious use of water and power</a:t>
            </a:r>
          </a:p>
          <a:p>
            <a:endParaRPr lang="en-US" sz="2000" dirty="0"/>
          </a:p>
          <a:p>
            <a:r>
              <a:rPr lang="en-US" sz="2000" dirty="0"/>
              <a:t>Future outlook</a:t>
            </a:r>
          </a:p>
          <a:p>
            <a:pPr lvl="1"/>
            <a:r>
              <a:rPr lang="en-US" sz="1600" dirty="0"/>
              <a:t>Very specific data needed for accurate cost-benefit estimates</a:t>
            </a:r>
          </a:p>
          <a:p>
            <a:pPr lvl="1"/>
            <a:r>
              <a:rPr lang="en-US" sz="1600" dirty="0"/>
              <a:t>Up to each individual nation to supply this data, analyze, and progress toward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3338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Sources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4"/>
            <a:ext cx="9153526" cy="58514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Tin T, et al., Energy efficiency and renewable energy under extreme conditions: Case studies from Antarctica, Renewable Energy (2009), doi:10.1016/j.renene.2009.10.020 </a:t>
            </a:r>
          </a:p>
          <a:p>
            <a:pPr lvl="1"/>
            <a:r>
              <a:rPr lang="en-US" sz="1600" dirty="0">
                <a:hlinkClick r:id="rId2"/>
              </a:rPr>
              <a:t>https://www.asoc.org/storage/documents/Meetings/ATCM/XXXIII/tin_et_al.pdf</a:t>
            </a:r>
            <a:endParaRPr lang="en-US" sz="1600" dirty="0"/>
          </a:p>
          <a:p>
            <a:pPr lvl="1"/>
            <a:endParaRPr lang="en-US" sz="1600" dirty="0">
              <a:effectLst/>
            </a:endParaRPr>
          </a:p>
          <a:p>
            <a:r>
              <a:rPr lang="en-US" sz="2000" dirty="0">
                <a:effectLst/>
              </a:rPr>
              <a:t>Council of Managers of National Antarctic Programs (COMNAP)</a:t>
            </a:r>
          </a:p>
          <a:p>
            <a:pPr lvl="1"/>
            <a:r>
              <a:rPr lang="en-US" sz="1600" dirty="0">
                <a:hlinkClick r:id="rId3"/>
              </a:rPr>
              <a:t>www.c</a:t>
            </a:r>
            <a:r>
              <a:rPr lang="en-US" sz="1600" dirty="0">
                <a:effectLst/>
                <a:hlinkClick r:id="rId3"/>
              </a:rPr>
              <a:t>omnap.aq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  <a:p>
            <a:pPr lvl="1"/>
            <a:endParaRPr lang="en-US" sz="1600" dirty="0">
              <a:effectLst/>
            </a:endParaRPr>
          </a:p>
          <a:p>
            <a:r>
              <a:rPr lang="en-US" sz="2000" dirty="0"/>
              <a:t>Baring-Gould, I &amp; </a:t>
            </a:r>
            <a:r>
              <a:rPr lang="en-US" sz="2000" dirty="0" err="1"/>
              <a:t>Robichaud</a:t>
            </a:r>
            <a:r>
              <a:rPr lang="en-US" sz="2000" dirty="0"/>
              <a:t>, </a:t>
            </a:r>
            <a:r>
              <a:rPr lang="en-US" sz="2000" dirty="0" err="1"/>
              <a:t>Robi</a:t>
            </a:r>
            <a:r>
              <a:rPr lang="en-US" sz="2000" dirty="0"/>
              <a:t> &amp; McLain, Kevin. (2018). Power Needs at McMurdo Station and Amundsen-Scott South Pole Station, Antarctica. </a:t>
            </a:r>
          </a:p>
          <a:p>
            <a:pPr lvl="1"/>
            <a:endParaRPr lang="en-US" sz="1600" dirty="0"/>
          </a:p>
          <a:p>
            <a:r>
              <a:rPr lang="en-US" sz="2000" dirty="0"/>
              <a:t>Nuclear Power at McMurdo Station, Antarctica.  Stanford course website.</a:t>
            </a:r>
          </a:p>
          <a:p>
            <a:pPr lvl="1"/>
            <a:r>
              <a:rPr lang="en-US" sz="1600" dirty="0">
                <a:hlinkClick r:id="rId4"/>
              </a:rPr>
              <a:t>http://large.stanford.edu/courses/2014/ph241/reid2/</a:t>
            </a:r>
            <a:endParaRPr lang="en-US" sz="1600" dirty="0"/>
          </a:p>
          <a:p>
            <a:pPr lvl="1"/>
            <a:endParaRPr lang="en-US" sz="1600" dirty="0"/>
          </a:p>
          <a:p>
            <a:r>
              <a:rPr lang="en-US" sz="2000" dirty="0"/>
              <a:t>United States Antarctic Program Science Planning Summary</a:t>
            </a:r>
          </a:p>
          <a:p>
            <a:pPr lvl="1"/>
            <a:r>
              <a:rPr lang="en-US" sz="1600" dirty="0">
                <a:hlinkClick r:id="rId5"/>
              </a:rPr>
              <a:t>www.usap.gov/sps</a:t>
            </a:r>
            <a:endParaRPr lang="en-US" sz="1600" dirty="0"/>
          </a:p>
          <a:p>
            <a:pPr lvl="1"/>
            <a:endParaRPr lang="en-US" sz="1600" dirty="0"/>
          </a:p>
          <a:p>
            <a:r>
              <a:rPr lang="en-US" sz="2000" dirty="0"/>
              <a:t>Info on McMurdo Wind Farm </a:t>
            </a:r>
          </a:p>
          <a:p>
            <a:pPr lvl="1"/>
            <a:r>
              <a:rPr lang="en-US" sz="1600" dirty="0">
                <a:hlinkClick r:id="rId6"/>
              </a:rPr>
              <a:t>http://www.southpolestation.com/trivia/00s/windfarm2.html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46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Wind Farms at Permanent Stations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6417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Persistent katabatic winds make wind the most promising (and currently most used) form of renewable energy for the continent.  </a:t>
            </a:r>
          </a:p>
          <a:p>
            <a:endParaRPr lang="en-US" sz="2000" dirty="0"/>
          </a:p>
          <a:p>
            <a:r>
              <a:rPr lang="en-US" sz="2000" dirty="0"/>
              <a:t>Case study, </a:t>
            </a:r>
            <a:r>
              <a:rPr lang="en-US" sz="2000" dirty="0" err="1"/>
              <a:t>Mawson</a:t>
            </a:r>
            <a:r>
              <a:rPr lang="en-US" sz="2000" dirty="0"/>
              <a:t> station (AUS) : three 300 kW wind turbines successfully operated for six years</a:t>
            </a:r>
          </a:p>
          <a:p>
            <a:pPr lvl="1"/>
            <a:r>
              <a:rPr lang="en-US" sz="2000" dirty="0"/>
              <a:t>50 people in summer, 3 in winter</a:t>
            </a:r>
          </a:p>
          <a:p>
            <a:pPr lvl="1"/>
            <a:r>
              <a:rPr lang="en-US" sz="2000" dirty="0" err="1"/>
              <a:t>Avg</a:t>
            </a:r>
            <a:r>
              <a:rPr lang="en-US" sz="2000" dirty="0"/>
              <a:t> annual wind speed 25 mph, gusts can peak 150 mph</a:t>
            </a:r>
          </a:p>
          <a:p>
            <a:pPr lvl="1"/>
            <a:endParaRPr lang="en-US" sz="2000" dirty="0"/>
          </a:p>
          <a:p>
            <a:r>
              <a:rPr lang="en-US" sz="2000" dirty="0"/>
              <a:t>Challenges encountered over this study</a:t>
            </a:r>
          </a:p>
          <a:p>
            <a:pPr lvl="1"/>
            <a:r>
              <a:rPr lang="en-US" sz="1800" dirty="0"/>
              <a:t>Extremely high winds coupled with the cold (- 12</a:t>
            </a:r>
            <a:r>
              <a:rPr lang="en-US" sz="1800" baseline="30000" dirty="0"/>
              <a:t>o</a:t>
            </a:r>
            <a:r>
              <a:rPr lang="en-US" sz="1800" dirty="0"/>
              <a:t> C annual)</a:t>
            </a:r>
          </a:p>
          <a:p>
            <a:pPr lvl="1"/>
            <a:r>
              <a:rPr lang="en-US" sz="1800" dirty="0"/>
              <a:t>Size of turbine limited by size of crane that could deploy to station</a:t>
            </a:r>
          </a:p>
          <a:p>
            <a:pPr lvl="1"/>
            <a:r>
              <a:rPr lang="en-US" sz="1800" dirty="0"/>
              <a:t>Turbine manufacturers mostly unwilling to make technical modifications</a:t>
            </a:r>
          </a:p>
          <a:p>
            <a:pPr lvl="1"/>
            <a:r>
              <a:rPr lang="en-US" sz="1800" dirty="0"/>
              <a:t>Gearboxes / hydraulics / oil seals specifically high maintenance in these conditions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623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Wind Farms at Permanent Stations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2365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Solutions</a:t>
            </a:r>
          </a:p>
          <a:p>
            <a:pPr lvl="1"/>
            <a:r>
              <a:rPr lang="en-US" sz="1800" dirty="0"/>
              <a:t>Low-temperature steel in all tower castings and components</a:t>
            </a:r>
          </a:p>
          <a:p>
            <a:pPr lvl="1"/>
            <a:r>
              <a:rPr lang="en-US" sz="1800" dirty="0"/>
              <a:t>Shorter tower due to wind and crane restrictions</a:t>
            </a:r>
          </a:p>
          <a:p>
            <a:pPr lvl="1"/>
            <a:r>
              <a:rPr lang="en-US" sz="1800" dirty="0"/>
              <a:t>Variable speed, variable pitch turbines with </a:t>
            </a:r>
            <a:r>
              <a:rPr lang="en-US" sz="1800" dirty="0" err="1"/>
              <a:t>gearboxless</a:t>
            </a:r>
            <a:r>
              <a:rPr lang="en-US" sz="1800" dirty="0"/>
              <a:t> design (</a:t>
            </a:r>
            <a:r>
              <a:rPr lang="en-US" sz="1800" dirty="0" err="1"/>
              <a:t>Enercon</a:t>
            </a:r>
            <a:r>
              <a:rPr lang="en-US" sz="1800" dirty="0"/>
              <a:t> + </a:t>
            </a:r>
            <a:r>
              <a:rPr lang="en-US" sz="1800" dirty="0" err="1"/>
              <a:t>Powercorp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 Special attachment to tower entrance to avoid snow buildup</a:t>
            </a:r>
          </a:p>
          <a:p>
            <a:pPr lvl="1"/>
            <a:r>
              <a:rPr lang="en-US" sz="1800" dirty="0"/>
              <a:t>No de-icing needed!  Dry atmosphere.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353" y="3619500"/>
            <a:ext cx="5616612" cy="282574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9526" y="3257550"/>
            <a:ext cx="3136901" cy="345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6-year Results</a:t>
            </a:r>
          </a:p>
          <a:p>
            <a:pPr lvl="1"/>
            <a:r>
              <a:rPr lang="en-US" sz="1800" dirty="0"/>
              <a:t>Annual </a:t>
            </a:r>
            <a:r>
              <a:rPr lang="en-US" sz="1800" dirty="0" err="1"/>
              <a:t>avg</a:t>
            </a:r>
            <a:r>
              <a:rPr lang="en-US" sz="1800" dirty="0"/>
              <a:t> 35% penetration </a:t>
            </a:r>
          </a:p>
          <a:p>
            <a:pPr lvl="1"/>
            <a:r>
              <a:rPr lang="en-US" sz="1800" dirty="0" err="1"/>
              <a:t>Avg</a:t>
            </a:r>
            <a:r>
              <a:rPr lang="en-US" sz="1800" dirty="0"/>
              <a:t> 32% fuel saving </a:t>
            </a:r>
            <a:r>
              <a:rPr lang="en-US" sz="1800" dirty="0" err="1"/>
              <a:t>vs</a:t>
            </a:r>
            <a:r>
              <a:rPr lang="en-US" sz="1800" dirty="0"/>
              <a:t> before study</a:t>
            </a:r>
          </a:p>
          <a:p>
            <a:pPr lvl="1"/>
            <a:r>
              <a:rPr lang="en-US" sz="1800" dirty="0"/>
              <a:t>93% turbine total uptime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4243" y="6384224"/>
            <a:ext cx="117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Tin et al 2009</a:t>
            </a:r>
          </a:p>
        </p:txBody>
      </p:sp>
    </p:spTree>
    <p:extLst>
      <p:ext uri="{BB962C8B-B14F-4D97-AF65-F5344CB8AC3E}">
        <p14:creationId xmlns:p14="http://schemas.microsoft.com/office/powerpoint/2010/main" val="77543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Wind Farms at Permanent Stations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136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Case study, Georg von </a:t>
            </a:r>
            <a:r>
              <a:rPr lang="en-US" sz="2000" dirty="0" err="1"/>
              <a:t>Neumayer</a:t>
            </a:r>
            <a:r>
              <a:rPr lang="en-US" sz="2000" dirty="0"/>
              <a:t> (GER)</a:t>
            </a:r>
          </a:p>
          <a:p>
            <a:pPr lvl="1"/>
            <a:r>
              <a:rPr lang="en-US" sz="2000" dirty="0"/>
              <a:t>50 people in summer, 10 in winter	</a:t>
            </a:r>
          </a:p>
          <a:p>
            <a:pPr lvl="1"/>
            <a:r>
              <a:rPr lang="en-US" sz="2000" dirty="0"/>
              <a:t>Exists atop </a:t>
            </a:r>
            <a:r>
              <a:rPr lang="en-US" sz="2000" dirty="0" err="1"/>
              <a:t>Ekstrom</a:t>
            </a:r>
            <a:r>
              <a:rPr lang="en-US" sz="2000" dirty="0"/>
              <a:t> ice shelf, not on land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pPr lvl="1"/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190749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20 kW vertical axis wind turbine (VAWT) operated for 18 years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190749"/>
            <a:ext cx="457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New 30kW horizontal axis designed, developed to be lifted off ice and moved one meter every year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3775"/>
            <a:ext cx="9144000" cy="2984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6708" y="6448984"/>
            <a:ext cx="117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Tin et al 2009</a:t>
            </a:r>
          </a:p>
        </p:txBody>
      </p:sp>
    </p:spTree>
    <p:extLst>
      <p:ext uri="{BB962C8B-B14F-4D97-AF65-F5344CB8AC3E}">
        <p14:creationId xmlns:p14="http://schemas.microsoft.com/office/powerpoint/2010/main" val="230802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Solar Farms at Permanent Stations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2365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Much less used than wind, but still very useful for summer stations</a:t>
            </a:r>
          </a:p>
          <a:p>
            <a:pPr lvl="1"/>
            <a:r>
              <a:rPr lang="en-US" sz="2000" dirty="0" err="1"/>
              <a:t>Wasa</a:t>
            </a:r>
            <a:r>
              <a:rPr lang="en-US" sz="2000" dirty="0"/>
              <a:t> station and Princess Elisabeth station examples (earlier slides)</a:t>
            </a:r>
          </a:p>
          <a:p>
            <a:pPr lvl="1"/>
            <a:endParaRPr lang="en-US" sz="2000" dirty="0"/>
          </a:p>
          <a:p>
            <a:r>
              <a:rPr lang="en-US" sz="2000" dirty="0"/>
              <a:t>Syowa station (JPN) has 110 people in summer / 20 in winter</a:t>
            </a:r>
          </a:p>
          <a:p>
            <a:pPr lvl="1"/>
            <a:r>
              <a:rPr lang="en-US" sz="2000" dirty="0"/>
              <a:t>55kW of PV panels displace ~5% fuel costs despite long winter</a:t>
            </a:r>
          </a:p>
          <a:p>
            <a:pPr lvl="1"/>
            <a:r>
              <a:rPr lang="en-US" sz="2000" dirty="0"/>
              <a:t>Solar thermal panels also used for heating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1730"/>
            <a:ext cx="9144000" cy="2829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6708" y="6359695"/>
            <a:ext cx="117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Tin et al 2009</a:t>
            </a:r>
          </a:p>
        </p:txBody>
      </p:sp>
    </p:spTree>
    <p:extLst>
      <p:ext uri="{BB962C8B-B14F-4D97-AF65-F5344CB8AC3E}">
        <p14:creationId xmlns:p14="http://schemas.microsoft.com/office/powerpoint/2010/main" val="4212558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4" y="3770529"/>
            <a:ext cx="4363813" cy="2912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Aside </a:t>
            </a:r>
            <a:r>
              <a:rPr lang="mr-IN" sz="2800" dirty="0"/>
              <a:t>–</a:t>
            </a:r>
            <a:r>
              <a:rPr lang="en-US" sz="2800" dirty="0"/>
              <a:t> Nuclear Reactor at McMurdo Station (PM-3A)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5064125" cy="6000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Approved by Congress 1960, established and first criticality 1962</a:t>
            </a:r>
          </a:p>
          <a:p>
            <a:endParaRPr lang="en-US" sz="1600" dirty="0"/>
          </a:p>
          <a:p>
            <a:r>
              <a:rPr lang="en-US" sz="2000" dirty="0"/>
              <a:t>Potential benefits:</a:t>
            </a:r>
          </a:p>
          <a:p>
            <a:pPr lvl="1"/>
            <a:r>
              <a:rPr lang="en-US" sz="2000" dirty="0"/>
              <a:t>More economical power than fuel</a:t>
            </a:r>
          </a:p>
          <a:p>
            <a:pPr lvl="1"/>
            <a:r>
              <a:rPr lang="en-US" sz="2000" dirty="0"/>
              <a:t>Waste heat used for water desalination</a:t>
            </a:r>
          </a:p>
          <a:p>
            <a:pPr lvl="1"/>
            <a:endParaRPr lang="en-US" sz="1600" dirty="0"/>
          </a:p>
          <a:p>
            <a:r>
              <a:rPr lang="en-US" sz="2000" dirty="0"/>
              <a:t>Limitations</a:t>
            </a:r>
          </a:p>
          <a:p>
            <a:pPr lvl="1"/>
            <a:r>
              <a:rPr lang="en-US" sz="2000" dirty="0"/>
              <a:t>Made portable (fit inside LC-130)</a:t>
            </a:r>
          </a:p>
          <a:p>
            <a:pPr lvl="1"/>
            <a:r>
              <a:rPr lang="en-US" sz="2000" dirty="0"/>
              <a:t>Waste would be returned to US</a:t>
            </a:r>
          </a:p>
          <a:p>
            <a:pPr lvl="1"/>
            <a:r>
              <a:rPr lang="en-US" sz="2000" dirty="0"/>
              <a:t>Delivery/installation must be done in summer</a:t>
            </a:r>
          </a:p>
          <a:p>
            <a:pPr lvl="1"/>
            <a:endParaRPr lang="en-US" sz="1600" dirty="0"/>
          </a:p>
          <a:p>
            <a:r>
              <a:rPr lang="en-US" sz="2000" dirty="0" err="1"/>
              <a:t>Decomissioned</a:t>
            </a:r>
            <a:r>
              <a:rPr lang="en-US" sz="2000" dirty="0"/>
              <a:t> in 10 years</a:t>
            </a:r>
          </a:p>
          <a:p>
            <a:pPr lvl="1"/>
            <a:r>
              <a:rPr lang="en-US" sz="2000" dirty="0"/>
              <a:t>Poor uptime</a:t>
            </a:r>
          </a:p>
          <a:p>
            <a:pPr lvl="1"/>
            <a:r>
              <a:rPr lang="en-US" sz="2000" dirty="0"/>
              <a:t>Corrosion cracking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667" y="627279"/>
            <a:ext cx="2449296" cy="3079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907" y="6179672"/>
            <a:ext cx="412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Inside LC-130</a:t>
            </a:r>
            <a:br>
              <a:rPr lang="en-US" sz="1400" dirty="0"/>
            </a:br>
            <a:r>
              <a:rPr lang="en-US" sz="1400" dirty="0" err="1"/>
              <a:t>popantarctica.wordpress.com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062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Aside </a:t>
            </a:r>
            <a:r>
              <a:rPr lang="mr-IN" sz="2800" dirty="0"/>
              <a:t>–</a:t>
            </a:r>
            <a:r>
              <a:rPr lang="en-US" sz="2800" dirty="0"/>
              <a:t> Nuclear Reactor at McMurdo Station (PM-3A)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44000" cy="3043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Health &amp; environmental after-effects</a:t>
            </a:r>
          </a:p>
          <a:p>
            <a:pPr lvl="1"/>
            <a:r>
              <a:rPr lang="en-US" sz="1600" dirty="0"/>
              <a:t>Cracks in containment vessel, coolant leak into surrounding soil</a:t>
            </a:r>
          </a:p>
          <a:p>
            <a:pPr lvl="1"/>
            <a:r>
              <a:rPr lang="en-US" sz="1600" dirty="0"/>
              <a:t>9000 cubic meters of soil shipped to US</a:t>
            </a:r>
          </a:p>
          <a:p>
            <a:pPr lvl="1"/>
            <a:r>
              <a:rPr lang="en-US" sz="1600" dirty="0"/>
              <a:t>Cleanup lasted another 7 years</a:t>
            </a:r>
          </a:p>
          <a:p>
            <a:pPr lvl="1"/>
            <a:r>
              <a:rPr lang="en-US" sz="1600" dirty="0"/>
              <a:t>223 reports of abnormal radiation exposure to crew, 14 leading to injury</a:t>
            </a:r>
          </a:p>
          <a:p>
            <a:pPr lvl="1"/>
            <a:r>
              <a:rPr lang="en-US" sz="1600" dirty="0"/>
              <a:t>Abnormally high levels of tritium and beta activity in drinking water in late 1960s</a:t>
            </a:r>
          </a:p>
          <a:p>
            <a:pPr lvl="1"/>
            <a:endParaRPr lang="en-US" sz="1600" dirty="0"/>
          </a:p>
          <a:p>
            <a:r>
              <a:rPr lang="en-US" sz="2000" dirty="0">
                <a:hlinkClick r:id="rId2"/>
              </a:rPr>
              <a:t>Kiwis fear cancer after working near leaky US nuclear reactor in Antarctica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(May 2018 article)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46" y="3363269"/>
            <a:ext cx="4878493" cy="34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Field Camps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5"/>
            <a:ext cx="9153526" cy="530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Temporary stations used to house few people over weeks, not months</a:t>
            </a:r>
          </a:p>
          <a:p>
            <a:pPr lvl="1"/>
            <a:r>
              <a:rPr lang="en-US" sz="2000" dirty="0"/>
              <a:t>Only done in summer</a:t>
            </a:r>
          </a:p>
          <a:p>
            <a:endParaRPr lang="en-US" sz="2000" dirty="0"/>
          </a:p>
          <a:p>
            <a:r>
              <a:rPr lang="en-US" sz="2000" dirty="0"/>
              <a:t>Benefits of renewables </a:t>
            </a:r>
          </a:p>
          <a:p>
            <a:pPr lvl="1"/>
            <a:r>
              <a:rPr lang="en-US" sz="2000" dirty="0"/>
              <a:t>Saves on transporting fuel</a:t>
            </a:r>
          </a:p>
          <a:p>
            <a:pPr lvl="1"/>
            <a:r>
              <a:rPr lang="en-US" sz="2000" dirty="0"/>
              <a:t>Makes low (or zero) atmospheric emission possible for environmental studies</a:t>
            </a:r>
          </a:p>
          <a:p>
            <a:pPr lvl="1"/>
            <a:r>
              <a:rPr lang="en-US" sz="2000" dirty="0"/>
              <a:t>Battery-backed solar panels can allow instruments to run continuously</a:t>
            </a:r>
          </a:p>
          <a:p>
            <a:pPr lvl="1"/>
            <a:r>
              <a:rPr lang="en-US" sz="2000" dirty="0"/>
              <a:t>Small solar panels take advantage of 24-hour sun</a:t>
            </a:r>
          </a:p>
          <a:p>
            <a:pPr lvl="1"/>
            <a:endParaRPr lang="en-US" sz="2000" dirty="0"/>
          </a:p>
          <a:p>
            <a:r>
              <a:rPr lang="en-US" sz="2000" dirty="0"/>
              <a:t>Primary challenge is power consumption of scientific instruments</a:t>
            </a:r>
          </a:p>
          <a:p>
            <a:pPr lvl="1"/>
            <a:r>
              <a:rPr lang="en-US" sz="2000" dirty="0"/>
              <a:t>Example: Low Power Magnetometer, only 0.5W to measure Earth’s 3D magnetic field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1702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27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	Current Status -- Overview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46124"/>
            <a:ext cx="9153526" cy="611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From COMNAP Antarctic Station catalogue:</a:t>
            </a:r>
          </a:p>
          <a:p>
            <a:pPr lvl="1"/>
            <a:r>
              <a:rPr lang="en-US" sz="2000" dirty="0"/>
              <a:t>76 (permanent) stations listed across all countries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Detailed statistics hard to find.  Up to each individual nation to </a:t>
            </a:r>
            <a:br>
              <a:rPr lang="en-US" sz="2000" dirty="0"/>
            </a:br>
            <a:r>
              <a:rPr lang="en-US" sz="2000" dirty="0"/>
              <a:t>maximize efficiency and use renewables.</a:t>
            </a:r>
          </a:p>
          <a:p>
            <a:pPr lvl="1"/>
            <a:r>
              <a:rPr lang="en-US" sz="2000" dirty="0"/>
              <a:t>Many countries have stations making this effort!</a:t>
            </a:r>
          </a:p>
          <a:p>
            <a:pPr lvl="2"/>
            <a:r>
              <a:rPr lang="en-US" sz="1600" dirty="0"/>
              <a:t>Environmentally conscious building designs </a:t>
            </a:r>
          </a:p>
          <a:p>
            <a:pPr lvl="2"/>
            <a:r>
              <a:rPr lang="en-US" sz="1600" dirty="0"/>
              <a:t>Use of solar (in summer) and wind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0" y="1635124"/>
            <a:ext cx="4254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83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7869</TotalTime>
  <Words>963</Words>
  <Application>Microsoft Macintosh PowerPoint</Application>
  <PresentationFormat>On-screen Show (4:3)</PresentationFormat>
  <Paragraphs>162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Corbel</vt:lpstr>
      <vt:lpstr>Office Theme</vt:lpstr>
      <vt:lpstr> Renewable Energy at Permanent Stations</vt:lpstr>
      <vt:lpstr> Wind Farms at Permanent Stations</vt:lpstr>
      <vt:lpstr> Wind Farms at Permanent Stations</vt:lpstr>
      <vt:lpstr> Wind Farms at Permanent Stations</vt:lpstr>
      <vt:lpstr> Solar Farms at Permanent Stations</vt:lpstr>
      <vt:lpstr> Aside – Nuclear Reactor at McMurdo Station (PM-3A)</vt:lpstr>
      <vt:lpstr> Aside – Nuclear Reactor at McMurdo Station (PM-3A)</vt:lpstr>
      <vt:lpstr> Field Camps</vt:lpstr>
      <vt:lpstr> Current Status -- Overview</vt:lpstr>
      <vt:lpstr> Future Prospects</vt:lpstr>
      <vt:lpstr> Wind Turbine Installation at McMurdo, 2008-09</vt:lpstr>
      <vt:lpstr> Conclusions</vt:lpstr>
      <vt:lpstr>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Efficiency and Challenges in Antarctica</dc:title>
  <dc:creator>Tyler St. Germaine</dc:creator>
  <cp:lastModifiedBy>Pollack, Daniel</cp:lastModifiedBy>
  <cp:revision>76</cp:revision>
  <dcterms:created xsi:type="dcterms:W3CDTF">2018-10-23T19:42:46Z</dcterms:created>
  <dcterms:modified xsi:type="dcterms:W3CDTF">2018-11-12T15:42:47Z</dcterms:modified>
</cp:coreProperties>
</file>