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7" r:id="rId1"/>
  </p:sldMasterIdLst>
  <p:notesMasterIdLst>
    <p:notesMasterId r:id="rId39"/>
  </p:notesMasterIdLst>
  <p:sldIdLst>
    <p:sldId id="271" r:id="rId2"/>
    <p:sldId id="272" r:id="rId3"/>
    <p:sldId id="275" r:id="rId4"/>
    <p:sldId id="291" r:id="rId5"/>
    <p:sldId id="292" r:id="rId6"/>
    <p:sldId id="293" r:id="rId7"/>
    <p:sldId id="294" r:id="rId8"/>
    <p:sldId id="273" r:id="rId9"/>
    <p:sldId id="298" r:id="rId10"/>
    <p:sldId id="274" r:id="rId11"/>
    <p:sldId id="295" r:id="rId12"/>
    <p:sldId id="281" r:id="rId13"/>
    <p:sldId id="282" r:id="rId14"/>
    <p:sldId id="299" r:id="rId15"/>
    <p:sldId id="276" r:id="rId16"/>
    <p:sldId id="283" r:id="rId17"/>
    <p:sldId id="284" r:id="rId18"/>
    <p:sldId id="285" r:id="rId19"/>
    <p:sldId id="296" r:id="rId20"/>
    <p:sldId id="297" r:id="rId21"/>
    <p:sldId id="286" r:id="rId22"/>
    <p:sldId id="264" r:id="rId23"/>
    <p:sldId id="265" r:id="rId24"/>
    <p:sldId id="266" r:id="rId25"/>
    <p:sldId id="300" r:id="rId26"/>
    <p:sldId id="287" r:id="rId27"/>
    <p:sldId id="301" r:id="rId28"/>
    <p:sldId id="302" r:id="rId29"/>
    <p:sldId id="289" r:id="rId30"/>
    <p:sldId id="305" r:id="rId31"/>
    <p:sldId id="304" r:id="rId32"/>
    <p:sldId id="303" r:id="rId33"/>
    <p:sldId id="288" r:id="rId34"/>
    <p:sldId id="306" r:id="rId35"/>
    <p:sldId id="307" r:id="rId36"/>
    <p:sldId id="308" r:id="rId37"/>
    <p:sldId id="309" r:id="rId38"/>
  </p:sldIdLst>
  <p:sldSz cx="10080625" cy="7559675"/>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667" autoAdjust="0"/>
    <p:restoredTop sz="94685"/>
  </p:normalViewPr>
  <p:slideViewPr>
    <p:cSldViewPr snapToGrid="0">
      <p:cViewPr varScale="1">
        <p:scale>
          <a:sx n="77" d="100"/>
          <a:sy n="77" d="100"/>
        </p:scale>
        <p:origin x="30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A6A086DC-8716-474E-842D-F4DC2A1F4095}" type="datetimeFigureOut">
              <a:rPr lang="en-US" smtClean="0"/>
              <a:t>10/8/18</a:t>
            </a:fld>
            <a:endParaRPr lang="en-US"/>
          </a:p>
        </p:txBody>
      </p:sp>
      <p:sp>
        <p:nvSpPr>
          <p:cNvPr id="4" name="Slide Image Placeholder 3"/>
          <p:cNvSpPr>
            <a:spLocks noGrp="1" noRot="1" noChangeAspect="1"/>
          </p:cNvSpPr>
          <p:nvPr>
            <p:ph type="sldImg" idx="2"/>
          </p:nvPr>
        </p:nvSpPr>
        <p:spPr>
          <a:xfrm>
            <a:off x="1624013" y="1257300"/>
            <a:ext cx="4524375"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C74FADB5-FAB2-418E-96F9-4C10AD1A676D}" type="slidenum">
              <a:rPr lang="en-US" smtClean="0"/>
              <a:t>‹#›</a:t>
            </a:fld>
            <a:endParaRPr lang="en-US"/>
          </a:p>
        </p:txBody>
      </p:sp>
    </p:spTree>
    <p:extLst>
      <p:ext uri="{BB962C8B-B14F-4D97-AF65-F5344CB8AC3E}">
        <p14:creationId xmlns:p14="http://schemas.microsoft.com/office/powerpoint/2010/main" val="2460417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pa.gov/energy/greenhouse-gas-equivalencies-calculator"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Slow ramp.</a:t>
            </a:r>
          </a:p>
        </p:txBody>
      </p:sp>
      <p:sp>
        <p:nvSpPr>
          <p:cNvPr id="4" name="Slide Number Placeholder 3"/>
          <p:cNvSpPr>
            <a:spLocks noGrp="1"/>
          </p:cNvSpPr>
          <p:nvPr>
            <p:ph type="sldNum" sz="quarter" idx="5"/>
          </p:nvPr>
        </p:nvSpPr>
        <p:spPr/>
        <p:txBody>
          <a:bodyPr/>
          <a:lstStyle/>
          <a:p>
            <a:fld id="{C74FADB5-FAB2-418E-96F9-4C10AD1A676D}" type="slidenum">
              <a:rPr lang="en-US" smtClean="0"/>
              <a:t>13</a:t>
            </a:fld>
            <a:endParaRPr lang="en-US"/>
          </a:p>
        </p:txBody>
      </p:sp>
    </p:spTree>
    <p:extLst>
      <p:ext uri="{BB962C8B-B14F-4D97-AF65-F5344CB8AC3E}">
        <p14:creationId xmlns:p14="http://schemas.microsoft.com/office/powerpoint/2010/main" val="841460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FADB5-FAB2-418E-96F9-4C10AD1A676D}" type="slidenum">
              <a:rPr lang="en-US" smtClean="0"/>
              <a:t>30</a:t>
            </a:fld>
            <a:endParaRPr lang="en-US"/>
          </a:p>
        </p:txBody>
      </p:sp>
    </p:spTree>
    <p:extLst>
      <p:ext uri="{BB962C8B-B14F-4D97-AF65-F5344CB8AC3E}">
        <p14:creationId xmlns:p14="http://schemas.microsoft.com/office/powerpoint/2010/main" val="2149172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FADB5-FAB2-418E-96F9-4C10AD1A676D}" type="slidenum">
              <a:rPr lang="en-US" smtClean="0"/>
              <a:t>31</a:t>
            </a:fld>
            <a:endParaRPr lang="en-US"/>
          </a:p>
        </p:txBody>
      </p:sp>
    </p:spTree>
    <p:extLst>
      <p:ext uri="{BB962C8B-B14F-4D97-AF65-F5344CB8AC3E}">
        <p14:creationId xmlns:p14="http://schemas.microsoft.com/office/powerpoint/2010/main" val="3304297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FADB5-FAB2-418E-96F9-4C10AD1A676D}" type="slidenum">
              <a:rPr lang="en-US" smtClean="0"/>
              <a:t>32</a:t>
            </a:fld>
            <a:endParaRPr lang="en-US"/>
          </a:p>
        </p:txBody>
      </p:sp>
    </p:spTree>
    <p:extLst>
      <p:ext uri="{BB962C8B-B14F-4D97-AF65-F5344CB8AC3E}">
        <p14:creationId xmlns:p14="http://schemas.microsoft.com/office/powerpoint/2010/main" val="3198579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FADB5-FAB2-418E-96F9-4C10AD1A676D}" type="slidenum">
              <a:rPr lang="en-US" smtClean="0"/>
              <a:t>17</a:t>
            </a:fld>
            <a:endParaRPr lang="en-US"/>
          </a:p>
        </p:txBody>
      </p:sp>
    </p:spTree>
    <p:extLst>
      <p:ext uri="{BB962C8B-B14F-4D97-AF65-F5344CB8AC3E}">
        <p14:creationId xmlns:p14="http://schemas.microsoft.com/office/powerpoint/2010/main" val="3562360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Skip after 5 mins.</a:t>
            </a:r>
          </a:p>
        </p:txBody>
      </p:sp>
      <p:sp>
        <p:nvSpPr>
          <p:cNvPr id="4" name="Slide Number Placeholder 3"/>
          <p:cNvSpPr>
            <a:spLocks noGrp="1"/>
          </p:cNvSpPr>
          <p:nvPr>
            <p:ph type="sldNum" sz="quarter" idx="5"/>
          </p:nvPr>
        </p:nvSpPr>
        <p:spPr/>
        <p:txBody>
          <a:bodyPr/>
          <a:lstStyle/>
          <a:p>
            <a:fld id="{C74FADB5-FAB2-418E-96F9-4C10AD1A676D}" type="slidenum">
              <a:rPr lang="en-US" smtClean="0"/>
              <a:t>21</a:t>
            </a:fld>
            <a:endParaRPr lang="en-US"/>
          </a:p>
        </p:txBody>
      </p:sp>
    </p:spTree>
    <p:extLst>
      <p:ext uri="{BB962C8B-B14F-4D97-AF65-F5344CB8AC3E}">
        <p14:creationId xmlns:p14="http://schemas.microsoft.com/office/powerpoint/2010/main" val="618863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Purchasing this oil would cost drivers an additional $193 to $236 billion cumulatively between now and 2035, again depending on oil prices.</a:t>
            </a:r>
            <a:endParaRPr lang="en-US" dirty="0"/>
          </a:p>
        </p:txBody>
      </p:sp>
      <p:sp>
        <p:nvSpPr>
          <p:cNvPr id="4" name="Slide Number Placeholder 3"/>
          <p:cNvSpPr>
            <a:spLocks noGrp="1"/>
          </p:cNvSpPr>
          <p:nvPr>
            <p:ph type="sldNum" sz="quarter" idx="5"/>
          </p:nvPr>
        </p:nvSpPr>
        <p:spPr/>
        <p:txBody>
          <a:bodyPr/>
          <a:lstStyle/>
          <a:p>
            <a:fld id="{C74FADB5-FAB2-418E-96F9-4C10AD1A676D}" type="slidenum">
              <a:rPr lang="en-US" smtClean="0"/>
              <a:t>23</a:t>
            </a:fld>
            <a:endParaRPr lang="en-US"/>
          </a:p>
        </p:txBody>
      </p:sp>
    </p:spTree>
    <p:extLst>
      <p:ext uri="{BB962C8B-B14F-4D97-AF65-F5344CB8AC3E}">
        <p14:creationId xmlns:p14="http://schemas.microsoft.com/office/powerpoint/2010/main" val="2053126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dirty="0">
                <a:solidFill>
                  <a:schemeClr val="tx1"/>
                </a:solidFill>
                <a:effectLst/>
                <a:latin typeface="+mn-lt"/>
                <a:ea typeface="+mn-ea"/>
                <a:cs typeface="+mn-cs"/>
                <a:hlinkClick r:id="rId3"/>
              </a:rPr>
              <a:t>the equivalent of opening 28 new coal plants</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C74FADB5-FAB2-418E-96F9-4C10AD1A676D}" type="slidenum">
              <a:rPr lang="en-US" smtClean="0"/>
              <a:t>24</a:t>
            </a:fld>
            <a:endParaRPr lang="en-US"/>
          </a:p>
        </p:txBody>
      </p:sp>
    </p:spTree>
    <p:extLst>
      <p:ext uri="{BB962C8B-B14F-4D97-AF65-F5344CB8AC3E}">
        <p14:creationId xmlns:p14="http://schemas.microsoft.com/office/powerpoint/2010/main" val="3283858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EPA is proposing to withdraw the January 9, 2013 waiver of CAA preemption for California’s Advanced Clean Car (ACC) program, Zero Emissions Vehicle (ZEV) mandate, and Greenhouse Gas (GHG) standards that are applicable to model years 2021 through 2025. </a:t>
            </a:r>
          </a:p>
        </p:txBody>
      </p:sp>
      <p:sp>
        <p:nvSpPr>
          <p:cNvPr id="4" name="Slide Number Placeholder 3"/>
          <p:cNvSpPr>
            <a:spLocks noGrp="1"/>
          </p:cNvSpPr>
          <p:nvPr>
            <p:ph type="sldNum" sz="quarter" idx="5"/>
          </p:nvPr>
        </p:nvSpPr>
        <p:spPr/>
        <p:txBody>
          <a:bodyPr/>
          <a:lstStyle/>
          <a:p>
            <a:fld id="{C74FADB5-FAB2-418E-96F9-4C10AD1A676D}" type="slidenum">
              <a:rPr lang="en-US" smtClean="0"/>
              <a:t>26</a:t>
            </a:fld>
            <a:endParaRPr lang="en-US"/>
          </a:p>
        </p:txBody>
      </p:sp>
    </p:spTree>
    <p:extLst>
      <p:ext uri="{BB962C8B-B14F-4D97-AF65-F5344CB8AC3E}">
        <p14:creationId xmlns:p14="http://schemas.microsoft.com/office/powerpoint/2010/main" val="1708391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EPA is proposing to withdraw the January 9, 2013 waiver of CAA preemption for California’s Advanced Clean Car (ACC) program, Zero Emissions Vehicle (ZEV) mandate, and Greenhouse Gas (GHG) standards that are applicable to model years 2021 through 2025. </a:t>
            </a:r>
          </a:p>
        </p:txBody>
      </p:sp>
      <p:sp>
        <p:nvSpPr>
          <p:cNvPr id="4" name="Slide Number Placeholder 3"/>
          <p:cNvSpPr>
            <a:spLocks noGrp="1"/>
          </p:cNvSpPr>
          <p:nvPr>
            <p:ph type="sldNum" sz="quarter" idx="5"/>
          </p:nvPr>
        </p:nvSpPr>
        <p:spPr/>
        <p:txBody>
          <a:bodyPr/>
          <a:lstStyle/>
          <a:p>
            <a:fld id="{C74FADB5-FAB2-418E-96F9-4C10AD1A676D}" type="slidenum">
              <a:rPr lang="en-US" smtClean="0"/>
              <a:t>27</a:t>
            </a:fld>
            <a:endParaRPr lang="en-US"/>
          </a:p>
        </p:txBody>
      </p:sp>
    </p:spTree>
    <p:extLst>
      <p:ext uri="{BB962C8B-B14F-4D97-AF65-F5344CB8AC3E}">
        <p14:creationId xmlns:p14="http://schemas.microsoft.com/office/powerpoint/2010/main" val="3208511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EPA is proposing to withdraw the January 9, 2013 waiver of CAA preemption for California’s Advanced Clean Car (ACC) program, Zero Emissions Vehicle (ZEV) mandate, and Greenhouse Gas (GHG) standards that are applicable to model years 2021 through 2025. </a:t>
            </a:r>
          </a:p>
        </p:txBody>
      </p:sp>
      <p:sp>
        <p:nvSpPr>
          <p:cNvPr id="4" name="Slide Number Placeholder 3"/>
          <p:cNvSpPr>
            <a:spLocks noGrp="1"/>
          </p:cNvSpPr>
          <p:nvPr>
            <p:ph type="sldNum" sz="quarter" idx="5"/>
          </p:nvPr>
        </p:nvSpPr>
        <p:spPr/>
        <p:txBody>
          <a:bodyPr/>
          <a:lstStyle/>
          <a:p>
            <a:fld id="{C74FADB5-FAB2-418E-96F9-4C10AD1A676D}" type="slidenum">
              <a:rPr lang="en-US" smtClean="0"/>
              <a:t>28</a:t>
            </a:fld>
            <a:endParaRPr lang="en-US"/>
          </a:p>
        </p:txBody>
      </p:sp>
    </p:spTree>
    <p:extLst>
      <p:ext uri="{BB962C8B-B14F-4D97-AF65-F5344CB8AC3E}">
        <p14:creationId xmlns:p14="http://schemas.microsoft.com/office/powerpoint/2010/main" val="1456654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FADB5-FAB2-418E-96F9-4C10AD1A676D}" type="slidenum">
              <a:rPr lang="en-US" smtClean="0"/>
              <a:t>29</a:t>
            </a:fld>
            <a:endParaRPr lang="en-US"/>
          </a:p>
        </p:txBody>
      </p:sp>
    </p:spTree>
    <p:extLst>
      <p:ext uri="{BB962C8B-B14F-4D97-AF65-F5344CB8AC3E}">
        <p14:creationId xmlns:p14="http://schemas.microsoft.com/office/powerpoint/2010/main" val="4054330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C48F4-3A5A-4E5A-A853-506A1BED657E}"/>
              </a:ext>
            </a:extLst>
          </p:cNvPr>
          <p:cNvSpPr>
            <a:spLocks noGrp="1"/>
          </p:cNvSpPr>
          <p:nvPr>
            <p:ph type="ctrTitle"/>
          </p:nvPr>
        </p:nvSpPr>
        <p:spPr>
          <a:xfrm>
            <a:off x="1260078" y="1237197"/>
            <a:ext cx="7560469" cy="2631887"/>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73DF3398-0076-4053-9520-949D98F35878}"/>
              </a:ext>
            </a:extLst>
          </p:cNvPr>
          <p:cNvSpPr>
            <a:spLocks noGrp="1"/>
          </p:cNvSpPr>
          <p:nvPr>
            <p:ph type="subTitle" idx="1"/>
          </p:nvPr>
        </p:nvSpPr>
        <p:spPr>
          <a:xfrm>
            <a:off x="1260078" y="3970580"/>
            <a:ext cx="7560469" cy="1825171"/>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371CF8F9-0C02-45B2-942D-A2563C2A6161}"/>
              </a:ext>
            </a:extLst>
          </p:cNvPr>
          <p:cNvSpPr>
            <a:spLocks noGrp="1"/>
          </p:cNvSpPr>
          <p:nvPr>
            <p:ph type="dt" sz="half" idx="10"/>
          </p:nvPr>
        </p:nvSpPr>
        <p:spPr/>
        <p:txBody>
          <a:bodyPr/>
          <a:lstStyle/>
          <a:p>
            <a:r>
              <a:rPr lang="en-US" sz="1400" b="0" strike="noStrike" spc="-1">
                <a:solidFill>
                  <a:srgbClr val="000000"/>
                </a:solidFill>
                <a:uFill>
                  <a:solidFill>
                    <a:srgbClr val="FFFFFF"/>
                  </a:solidFill>
                </a:uFill>
                <a:latin typeface="Times New Roman"/>
              </a:rPr>
              <a:t>&lt;date/time&gt;</a:t>
            </a:r>
          </a:p>
        </p:txBody>
      </p:sp>
      <p:sp>
        <p:nvSpPr>
          <p:cNvPr id="5" name="Footer Placeholder 4">
            <a:extLst>
              <a:ext uri="{FF2B5EF4-FFF2-40B4-BE49-F238E27FC236}">
                <a16:creationId xmlns:a16="http://schemas.microsoft.com/office/drawing/2014/main" id="{1A558DBF-EC2C-4D8F-926C-A186AAD0DF5F}"/>
              </a:ext>
            </a:extLst>
          </p:cNvPr>
          <p:cNvSpPr>
            <a:spLocks noGrp="1"/>
          </p:cNvSpPr>
          <p:nvPr>
            <p:ph type="ftr" sz="quarter" idx="11"/>
          </p:nvPr>
        </p:nvSpPr>
        <p:spPr/>
        <p:txBody>
          <a:bodyPr/>
          <a:lstStyle/>
          <a:p>
            <a:pPr algn="ctr"/>
            <a:r>
              <a:rPr lang="en-US" sz="1400" b="0" strike="noStrike" spc="-1">
                <a:solidFill>
                  <a:srgbClr val="000000"/>
                </a:solidFill>
                <a:uFill>
                  <a:solidFill>
                    <a:srgbClr val="FFFFFF"/>
                  </a:solidFill>
                </a:uFill>
                <a:latin typeface="Times New Roman"/>
              </a:rPr>
              <a:t>&lt;footer&gt;</a:t>
            </a:r>
          </a:p>
        </p:txBody>
      </p:sp>
      <p:sp>
        <p:nvSpPr>
          <p:cNvPr id="6" name="Slide Number Placeholder 5">
            <a:extLst>
              <a:ext uri="{FF2B5EF4-FFF2-40B4-BE49-F238E27FC236}">
                <a16:creationId xmlns:a16="http://schemas.microsoft.com/office/drawing/2014/main" id="{1EEDEB27-430B-4789-8C04-C12807CDA06A}"/>
              </a:ext>
            </a:extLst>
          </p:cNvPr>
          <p:cNvSpPr>
            <a:spLocks noGrp="1"/>
          </p:cNvSpPr>
          <p:nvPr>
            <p:ph type="sldNum" sz="quarter" idx="12"/>
          </p:nvPr>
        </p:nvSpPr>
        <p:spPr/>
        <p:txBody>
          <a:bodyPr/>
          <a:lstStyle/>
          <a:p>
            <a:pPr algn="r"/>
            <a:fld id="{ADE887EF-BA0C-4631-BEDB-763446BB93BF}" type="slidenum">
              <a:rPr lang="en-US" sz="1400" b="0" strike="noStrike" spc="-1" smtClean="0">
                <a:solidFill>
                  <a:srgbClr val="000000"/>
                </a:solidFill>
                <a:uFill>
                  <a:solidFill>
                    <a:srgbClr val="FFFFFF"/>
                  </a:solidFill>
                </a:uFill>
                <a:latin typeface="Times New Roman"/>
              </a:rPr>
              <a:t>‹#›</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04249298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9A94D-9126-4F00-8530-A5A2BFCB1F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B9E81D-83A7-44E9-B0A0-0FA071292CB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B0E17B-E514-4C24-B2D5-DC559ADC6F7B}"/>
              </a:ext>
            </a:extLst>
          </p:cNvPr>
          <p:cNvSpPr>
            <a:spLocks noGrp="1"/>
          </p:cNvSpPr>
          <p:nvPr>
            <p:ph type="dt" sz="half" idx="10"/>
          </p:nvPr>
        </p:nvSpPr>
        <p:spPr/>
        <p:txBody>
          <a:bodyPr/>
          <a:lstStyle/>
          <a:p>
            <a:r>
              <a:rPr lang="en-US" sz="1400" b="0" strike="noStrike" spc="-1">
                <a:solidFill>
                  <a:srgbClr val="000000"/>
                </a:solidFill>
                <a:uFill>
                  <a:solidFill>
                    <a:srgbClr val="FFFFFF"/>
                  </a:solidFill>
                </a:uFill>
                <a:latin typeface="Times New Roman"/>
              </a:rPr>
              <a:t>&lt;date/time&gt;</a:t>
            </a:r>
          </a:p>
        </p:txBody>
      </p:sp>
      <p:sp>
        <p:nvSpPr>
          <p:cNvPr id="5" name="Footer Placeholder 4">
            <a:extLst>
              <a:ext uri="{FF2B5EF4-FFF2-40B4-BE49-F238E27FC236}">
                <a16:creationId xmlns:a16="http://schemas.microsoft.com/office/drawing/2014/main" id="{F52A62E4-03FF-4815-A0F3-942520E8F3B6}"/>
              </a:ext>
            </a:extLst>
          </p:cNvPr>
          <p:cNvSpPr>
            <a:spLocks noGrp="1"/>
          </p:cNvSpPr>
          <p:nvPr>
            <p:ph type="ftr" sz="quarter" idx="11"/>
          </p:nvPr>
        </p:nvSpPr>
        <p:spPr/>
        <p:txBody>
          <a:bodyPr/>
          <a:lstStyle/>
          <a:p>
            <a:pPr algn="ctr"/>
            <a:r>
              <a:rPr lang="en-US" sz="1400" b="0" strike="noStrike" spc="-1">
                <a:solidFill>
                  <a:srgbClr val="000000"/>
                </a:solidFill>
                <a:uFill>
                  <a:solidFill>
                    <a:srgbClr val="FFFFFF"/>
                  </a:solidFill>
                </a:uFill>
                <a:latin typeface="Times New Roman"/>
              </a:rPr>
              <a:t>&lt;footer&gt;</a:t>
            </a:r>
          </a:p>
        </p:txBody>
      </p:sp>
      <p:sp>
        <p:nvSpPr>
          <p:cNvPr id="6" name="Slide Number Placeholder 5">
            <a:extLst>
              <a:ext uri="{FF2B5EF4-FFF2-40B4-BE49-F238E27FC236}">
                <a16:creationId xmlns:a16="http://schemas.microsoft.com/office/drawing/2014/main" id="{733F784E-BB0E-47CC-BD9E-DEB10A130975}"/>
              </a:ext>
            </a:extLst>
          </p:cNvPr>
          <p:cNvSpPr>
            <a:spLocks noGrp="1"/>
          </p:cNvSpPr>
          <p:nvPr>
            <p:ph type="sldNum" sz="quarter" idx="12"/>
          </p:nvPr>
        </p:nvSpPr>
        <p:spPr/>
        <p:txBody>
          <a:bodyPr/>
          <a:lstStyle/>
          <a:p>
            <a:pPr algn="r"/>
            <a:fld id="{ADE887EF-BA0C-4631-BEDB-763446BB93BF}" type="slidenum">
              <a:rPr lang="en-US" sz="1400" b="0" strike="noStrike" spc="-1" smtClean="0">
                <a:solidFill>
                  <a:srgbClr val="000000"/>
                </a:solidFill>
                <a:uFill>
                  <a:solidFill>
                    <a:srgbClr val="FFFFFF"/>
                  </a:solidFill>
                </a:uFill>
                <a:latin typeface="Times New Roman"/>
              </a:rPr>
              <a:t>‹#›</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48995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7595C2-2C20-49D0-B228-6A33E99EB217}"/>
              </a:ext>
            </a:extLst>
          </p:cNvPr>
          <p:cNvSpPr>
            <a:spLocks noGrp="1"/>
          </p:cNvSpPr>
          <p:nvPr>
            <p:ph type="title" orient="vert"/>
          </p:nvPr>
        </p:nvSpPr>
        <p:spPr>
          <a:xfrm>
            <a:off x="7213947" y="402483"/>
            <a:ext cx="2173635" cy="64064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B85B4C-4D5B-4F30-A8E7-F9A73EEF8642}"/>
              </a:ext>
            </a:extLst>
          </p:cNvPr>
          <p:cNvSpPr>
            <a:spLocks noGrp="1"/>
          </p:cNvSpPr>
          <p:nvPr>
            <p:ph type="body" orient="vert" idx="1"/>
          </p:nvPr>
        </p:nvSpPr>
        <p:spPr>
          <a:xfrm>
            <a:off x="693043" y="402483"/>
            <a:ext cx="6394896" cy="6406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A8CD81-253D-4715-87BD-E64E93791C46}"/>
              </a:ext>
            </a:extLst>
          </p:cNvPr>
          <p:cNvSpPr>
            <a:spLocks noGrp="1"/>
          </p:cNvSpPr>
          <p:nvPr>
            <p:ph type="dt" sz="half" idx="10"/>
          </p:nvPr>
        </p:nvSpPr>
        <p:spPr/>
        <p:txBody>
          <a:bodyPr/>
          <a:lstStyle/>
          <a:p>
            <a:r>
              <a:rPr lang="en-US" sz="1400" b="0" strike="noStrike" spc="-1">
                <a:solidFill>
                  <a:srgbClr val="000000"/>
                </a:solidFill>
                <a:uFill>
                  <a:solidFill>
                    <a:srgbClr val="FFFFFF"/>
                  </a:solidFill>
                </a:uFill>
                <a:latin typeface="Times New Roman"/>
              </a:rPr>
              <a:t>&lt;date/time&gt;</a:t>
            </a:r>
          </a:p>
        </p:txBody>
      </p:sp>
      <p:sp>
        <p:nvSpPr>
          <p:cNvPr id="5" name="Footer Placeholder 4">
            <a:extLst>
              <a:ext uri="{FF2B5EF4-FFF2-40B4-BE49-F238E27FC236}">
                <a16:creationId xmlns:a16="http://schemas.microsoft.com/office/drawing/2014/main" id="{A987EC96-9969-4A06-A529-036605E79D3D}"/>
              </a:ext>
            </a:extLst>
          </p:cNvPr>
          <p:cNvSpPr>
            <a:spLocks noGrp="1"/>
          </p:cNvSpPr>
          <p:nvPr>
            <p:ph type="ftr" sz="quarter" idx="11"/>
          </p:nvPr>
        </p:nvSpPr>
        <p:spPr/>
        <p:txBody>
          <a:bodyPr/>
          <a:lstStyle/>
          <a:p>
            <a:pPr algn="ctr"/>
            <a:r>
              <a:rPr lang="en-US" sz="1400" b="0" strike="noStrike" spc="-1">
                <a:solidFill>
                  <a:srgbClr val="000000"/>
                </a:solidFill>
                <a:uFill>
                  <a:solidFill>
                    <a:srgbClr val="FFFFFF"/>
                  </a:solidFill>
                </a:uFill>
                <a:latin typeface="Times New Roman"/>
              </a:rPr>
              <a:t>&lt;footer&gt;</a:t>
            </a:r>
          </a:p>
        </p:txBody>
      </p:sp>
      <p:sp>
        <p:nvSpPr>
          <p:cNvPr id="6" name="Slide Number Placeholder 5">
            <a:extLst>
              <a:ext uri="{FF2B5EF4-FFF2-40B4-BE49-F238E27FC236}">
                <a16:creationId xmlns:a16="http://schemas.microsoft.com/office/drawing/2014/main" id="{6ABAEE46-FD06-4029-939D-6FC6BA5AC947}"/>
              </a:ext>
            </a:extLst>
          </p:cNvPr>
          <p:cNvSpPr>
            <a:spLocks noGrp="1"/>
          </p:cNvSpPr>
          <p:nvPr>
            <p:ph type="sldNum" sz="quarter" idx="12"/>
          </p:nvPr>
        </p:nvSpPr>
        <p:spPr/>
        <p:txBody>
          <a:bodyPr/>
          <a:lstStyle/>
          <a:p>
            <a:pPr algn="r"/>
            <a:fld id="{ADE887EF-BA0C-4631-BEDB-763446BB93BF}" type="slidenum">
              <a:rPr lang="en-US" sz="1400" b="0" strike="noStrike" spc="-1" smtClean="0">
                <a:solidFill>
                  <a:srgbClr val="000000"/>
                </a:solidFill>
                <a:uFill>
                  <a:solidFill>
                    <a:srgbClr val="FFFFFF"/>
                  </a:solidFill>
                </a:uFill>
                <a:latin typeface="Times New Roman"/>
              </a:rPr>
              <a:t>‹#›</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66257256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725B1-472A-4556-9E1B-6E467920F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B20EB2-96DA-40BD-9D80-0DDAF7024B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F0DD57-68C6-4902-B72B-85D5CF6FA775}"/>
              </a:ext>
            </a:extLst>
          </p:cNvPr>
          <p:cNvSpPr>
            <a:spLocks noGrp="1"/>
          </p:cNvSpPr>
          <p:nvPr>
            <p:ph type="dt" sz="half" idx="10"/>
          </p:nvPr>
        </p:nvSpPr>
        <p:spPr/>
        <p:txBody>
          <a:bodyPr/>
          <a:lstStyle/>
          <a:p>
            <a:r>
              <a:rPr lang="en-US" sz="1400" b="0" strike="noStrike" spc="-1">
                <a:solidFill>
                  <a:srgbClr val="000000"/>
                </a:solidFill>
                <a:uFill>
                  <a:solidFill>
                    <a:srgbClr val="FFFFFF"/>
                  </a:solidFill>
                </a:uFill>
                <a:latin typeface="Times New Roman"/>
              </a:rPr>
              <a:t>&lt;date/time&gt;</a:t>
            </a:r>
          </a:p>
        </p:txBody>
      </p:sp>
      <p:sp>
        <p:nvSpPr>
          <p:cNvPr id="5" name="Footer Placeholder 4">
            <a:extLst>
              <a:ext uri="{FF2B5EF4-FFF2-40B4-BE49-F238E27FC236}">
                <a16:creationId xmlns:a16="http://schemas.microsoft.com/office/drawing/2014/main" id="{682F1CFA-70B2-4CD7-ACEC-C4BF910FE472}"/>
              </a:ext>
            </a:extLst>
          </p:cNvPr>
          <p:cNvSpPr>
            <a:spLocks noGrp="1"/>
          </p:cNvSpPr>
          <p:nvPr>
            <p:ph type="ftr" sz="quarter" idx="11"/>
          </p:nvPr>
        </p:nvSpPr>
        <p:spPr/>
        <p:txBody>
          <a:bodyPr/>
          <a:lstStyle/>
          <a:p>
            <a:pPr algn="ctr"/>
            <a:r>
              <a:rPr lang="en-US" sz="1400" b="0" strike="noStrike" spc="-1">
                <a:solidFill>
                  <a:srgbClr val="000000"/>
                </a:solidFill>
                <a:uFill>
                  <a:solidFill>
                    <a:srgbClr val="FFFFFF"/>
                  </a:solidFill>
                </a:uFill>
                <a:latin typeface="Times New Roman"/>
              </a:rPr>
              <a:t>&lt;footer&gt;</a:t>
            </a:r>
          </a:p>
        </p:txBody>
      </p:sp>
      <p:sp>
        <p:nvSpPr>
          <p:cNvPr id="6" name="Slide Number Placeholder 5">
            <a:extLst>
              <a:ext uri="{FF2B5EF4-FFF2-40B4-BE49-F238E27FC236}">
                <a16:creationId xmlns:a16="http://schemas.microsoft.com/office/drawing/2014/main" id="{8E9CDF01-3E14-4B42-AD08-D6DB4E07857B}"/>
              </a:ext>
            </a:extLst>
          </p:cNvPr>
          <p:cNvSpPr>
            <a:spLocks noGrp="1"/>
          </p:cNvSpPr>
          <p:nvPr>
            <p:ph type="sldNum" sz="quarter" idx="12"/>
          </p:nvPr>
        </p:nvSpPr>
        <p:spPr/>
        <p:txBody>
          <a:bodyPr/>
          <a:lstStyle/>
          <a:p>
            <a:pPr algn="r"/>
            <a:fld id="{ADE887EF-BA0C-4631-BEDB-763446BB93BF}" type="slidenum">
              <a:rPr lang="en-US" sz="1400" b="0" strike="noStrike" spc="-1" smtClean="0">
                <a:solidFill>
                  <a:srgbClr val="000000"/>
                </a:solidFill>
                <a:uFill>
                  <a:solidFill>
                    <a:srgbClr val="FFFFFF"/>
                  </a:solidFill>
                </a:uFill>
                <a:latin typeface="Times New Roman"/>
              </a:rPr>
              <a:t>‹#›</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4076814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421AB-6B07-463D-A249-E46265A3EEA9}"/>
              </a:ext>
            </a:extLst>
          </p:cNvPr>
          <p:cNvSpPr>
            <a:spLocks noGrp="1"/>
          </p:cNvSpPr>
          <p:nvPr>
            <p:ph type="title"/>
          </p:nvPr>
        </p:nvSpPr>
        <p:spPr>
          <a:xfrm>
            <a:off x="687793" y="1884670"/>
            <a:ext cx="8694539" cy="3144614"/>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4817DEFB-08EB-4A3D-A6F0-D13A72EDCF2C}"/>
              </a:ext>
            </a:extLst>
          </p:cNvPr>
          <p:cNvSpPr>
            <a:spLocks noGrp="1"/>
          </p:cNvSpPr>
          <p:nvPr>
            <p:ph type="body" idx="1"/>
          </p:nvPr>
        </p:nvSpPr>
        <p:spPr>
          <a:xfrm>
            <a:off x="687793" y="5059034"/>
            <a:ext cx="8694539" cy="1653678"/>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B9E666-2D4E-4106-A85D-3C17D572E28D}"/>
              </a:ext>
            </a:extLst>
          </p:cNvPr>
          <p:cNvSpPr>
            <a:spLocks noGrp="1"/>
          </p:cNvSpPr>
          <p:nvPr>
            <p:ph type="dt" sz="half" idx="10"/>
          </p:nvPr>
        </p:nvSpPr>
        <p:spPr/>
        <p:txBody>
          <a:bodyPr/>
          <a:lstStyle/>
          <a:p>
            <a:r>
              <a:rPr lang="en-US" sz="1400" b="0" strike="noStrike" spc="-1">
                <a:solidFill>
                  <a:srgbClr val="000000"/>
                </a:solidFill>
                <a:uFill>
                  <a:solidFill>
                    <a:srgbClr val="FFFFFF"/>
                  </a:solidFill>
                </a:uFill>
                <a:latin typeface="Times New Roman"/>
              </a:rPr>
              <a:t>&lt;date/time&gt;</a:t>
            </a:r>
          </a:p>
        </p:txBody>
      </p:sp>
      <p:sp>
        <p:nvSpPr>
          <p:cNvPr id="5" name="Footer Placeholder 4">
            <a:extLst>
              <a:ext uri="{FF2B5EF4-FFF2-40B4-BE49-F238E27FC236}">
                <a16:creationId xmlns:a16="http://schemas.microsoft.com/office/drawing/2014/main" id="{6990C743-E10C-4D7E-89F9-E7EF231058E6}"/>
              </a:ext>
            </a:extLst>
          </p:cNvPr>
          <p:cNvSpPr>
            <a:spLocks noGrp="1"/>
          </p:cNvSpPr>
          <p:nvPr>
            <p:ph type="ftr" sz="quarter" idx="11"/>
          </p:nvPr>
        </p:nvSpPr>
        <p:spPr/>
        <p:txBody>
          <a:bodyPr/>
          <a:lstStyle/>
          <a:p>
            <a:pPr algn="ctr"/>
            <a:r>
              <a:rPr lang="en-US" sz="1400" b="0" strike="noStrike" spc="-1">
                <a:solidFill>
                  <a:srgbClr val="000000"/>
                </a:solidFill>
                <a:uFill>
                  <a:solidFill>
                    <a:srgbClr val="FFFFFF"/>
                  </a:solidFill>
                </a:uFill>
                <a:latin typeface="Times New Roman"/>
              </a:rPr>
              <a:t>&lt;footer&gt;</a:t>
            </a:r>
          </a:p>
        </p:txBody>
      </p:sp>
      <p:sp>
        <p:nvSpPr>
          <p:cNvPr id="6" name="Slide Number Placeholder 5">
            <a:extLst>
              <a:ext uri="{FF2B5EF4-FFF2-40B4-BE49-F238E27FC236}">
                <a16:creationId xmlns:a16="http://schemas.microsoft.com/office/drawing/2014/main" id="{171CF9F5-E68A-42F9-9CC3-F1B5CE04AA74}"/>
              </a:ext>
            </a:extLst>
          </p:cNvPr>
          <p:cNvSpPr>
            <a:spLocks noGrp="1"/>
          </p:cNvSpPr>
          <p:nvPr>
            <p:ph type="sldNum" sz="quarter" idx="12"/>
          </p:nvPr>
        </p:nvSpPr>
        <p:spPr/>
        <p:txBody>
          <a:bodyPr/>
          <a:lstStyle/>
          <a:p>
            <a:pPr algn="r"/>
            <a:fld id="{ADE887EF-BA0C-4631-BEDB-763446BB93BF}" type="slidenum">
              <a:rPr lang="en-US" sz="1400" b="0" strike="noStrike" spc="-1" smtClean="0">
                <a:solidFill>
                  <a:srgbClr val="000000"/>
                </a:solidFill>
                <a:uFill>
                  <a:solidFill>
                    <a:srgbClr val="FFFFFF"/>
                  </a:solidFill>
                </a:uFill>
                <a:latin typeface="Times New Roman"/>
              </a:rPr>
              <a:t>‹#›</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20019403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81E5B-8E1A-45F9-AE64-75495EC5AD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101077-ED3E-4DCF-8519-E8578B42C162}"/>
              </a:ext>
            </a:extLst>
          </p:cNvPr>
          <p:cNvSpPr>
            <a:spLocks noGrp="1"/>
          </p:cNvSpPr>
          <p:nvPr>
            <p:ph sz="half" idx="1"/>
          </p:nvPr>
        </p:nvSpPr>
        <p:spPr>
          <a:xfrm>
            <a:off x="693043" y="2012414"/>
            <a:ext cx="4284266"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4A905B-A944-4378-B8F2-91AE98FF9148}"/>
              </a:ext>
            </a:extLst>
          </p:cNvPr>
          <p:cNvSpPr>
            <a:spLocks noGrp="1"/>
          </p:cNvSpPr>
          <p:nvPr>
            <p:ph sz="half" idx="2"/>
          </p:nvPr>
        </p:nvSpPr>
        <p:spPr>
          <a:xfrm>
            <a:off x="5103316" y="2012414"/>
            <a:ext cx="4284266"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5CED98-15BF-4F28-AAF7-6ADAC37E2011}"/>
              </a:ext>
            </a:extLst>
          </p:cNvPr>
          <p:cNvSpPr>
            <a:spLocks noGrp="1"/>
          </p:cNvSpPr>
          <p:nvPr>
            <p:ph type="dt" sz="half" idx="10"/>
          </p:nvPr>
        </p:nvSpPr>
        <p:spPr/>
        <p:txBody>
          <a:bodyPr/>
          <a:lstStyle/>
          <a:p>
            <a:r>
              <a:rPr lang="en-US" sz="1400" b="0" strike="noStrike" spc="-1">
                <a:solidFill>
                  <a:srgbClr val="000000"/>
                </a:solidFill>
                <a:uFill>
                  <a:solidFill>
                    <a:srgbClr val="FFFFFF"/>
                  </a:solidFill>
                </a:uFill>
                <a:latin typeface="Times New Roman"/>
              </a:rPr>
              <a:t>&lt;date/time&gt;</a:t>
            </a:r>
          </a:p>
        </p:txBody>
      </p:sp>
      <p:sp>
        <p:nvSpPr>
          <p:cNvPr id="6" name="Footer Placeholder 5">
            <a:extLst>
              <a:ext uri="{FF2B5EF4-FFF2-40B4-BE49-F238E27FC236}">
                <a16:creationId xmlns:a16="http://schemas.microsoft.com/office/drawing/2014/main" id="{C411A6FA-2A4A-42CE-978A-36318A9467A2}"/>
              </a:ext>
            </a:extLst>
          </p:cNvPr>
          <p:cNvSpPr>
            <a:spLocks noGrp="1"/>
          </p:cNvSpPr>
          <p:nvPr>
            <p:ph type="ftr" sz="quarter" idx="11"/>
          </p:nvPr>
        </p:nvSpPr>
        <p:spPr/>
        <p:txBody>
          <a:bodyPr/>
          <a:lstStyle/>
          <a:p>
            <a:pPr algn="ctr"/>
            <a:r>
              <a:rPr lang="en-US" sz="1400" b="0" strike="noStrike" spc="-1">
                <a:solidFill>
                  <a:srgbClr val="000000"/>
                </a:solidFill>
                <a:uFill>
                  <a:solidFill>
                    <a:srgbClr val="FFFFFF"/>
                  </a:solidFill>
                </a:uFill>
                <a:latin typeface="Times New Roman"/>
              </a:rPr>
              <a:t>&lt;footer&gt;</a:t>
            </a:r>
          </a:p>
        </p:txBody>
      </p:sp>
      <p:sp>
        <p:nvSpPr>
          <p:cNvPr id="7" name="Slide Number Placeholder 6">
            <a:extLst>
              <a:ext uri="{FF2B5EF4-FFF2-40B4-BE49-F238E27FC236}">
                <a16:creationId xmlns:a16="http://schemas.microsoft.com/office/drawing/2014/main" id="{0EC5DE4C-04A9-4C70-914D-2FFECB1AD4D9}"/>
              </a:ext>
            </a:extLst>
          </p:cNvPr>
          <p:cNvSpPr>
            <a:spLocks noGrp="1"/>
          </p:cNvSpPr>
          <p:nvPr>
            <p:ph type="sldNum" sz="quarter" idx="12"/>
          </p:nvPr>
        </p:nvSpPr>
        <p:spPr/>
        <p:txBody>
          <a:bodyPr/>
          <a:lstStyle/>
          <a:p>
            <a:pPr algn="r"/>
            <a:fld id="{ADE887EF-BA0C-4631-BEDB-763446BB93BF}" type="slidenum">
              <a:rPr lang="en-US" sz="1400" b="0" strike="noStrike" spc="-1" smtClean="0">
                <a:solidFill>
                  <a:srgbClr val="000000"/>
                </a:solidFill>
                <a:uFill>
                  <a:solidFill>
                    <a:srgbClr val="FFFFFF"/>
                  </a:solidFill>
                </a:uFill>
                <a:latin typeface="Times New Roman"/>
              </a:rPr>
              <a:t>‹#›</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128907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EDAB1-5DD2-49CC-9BA3-029EC3F9A69F}"/>
              </a:ext>
            </a:extLst>
          </p:cNvPr>
          <p:cNvSpPr>
            <a:spLocks noGrp="1"/>
          </p:cNvSpPr>
          <p:nvPr>
            <p:ph type="title"/>
          </p:nvPr>
        </p:nvSpPr>
        <p:spPr>
          <a:xfrm>
            <a:off x="694356" y="402483"/>
            <a:ext cx="8694539" cy="1461188"/>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C2D54C-8B8A-4A82-84DE-1C0F2A202F93}"/>
              </a:ext>
            </a:extLst>
          </p:cNvPr>
          <p:cNvSpPr>
            <a:spLocks noGrp="1"/>
          </p:cNvSpPr>
          <p:nvPr>
            <p:ph type="body" idx="1"/>
          </p:nvPr>
        </p:nvSpPr>
        <p:spPr>
          <a:xfrm>
            <a:off x="694357" y="1853171"/>
            <a:ext cx="4264576" cy="908210"/>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Edit Master text styles</a:t>
            </a:r>
          </a:p>
        </p:txBody>
      </p:sp>
      <p:sp>
        <p:nvSpPr>
          <p:cNvPr id="4" name="Content Placeholder 3">
            <a:extLst>
              <a:ext uri="{FF2B5EF4-FFF2-40B4-BE49-F238E27FC236}">
                <a16:creationId xmlns:a16="http://schemas.microsoft.com/office/drawing/2014/main" id="{A90477E4-2E4E-4C1B-B099-83322D73F857}"/>
              </a:ext>
            </a:extLst>
          </p:cNvPr>
          <p:cNvSpPr>
            <a:spLocks noGrp="1"/>
          </p:cNvSpPr>
          <p:nvPr>
            <p:ph sz="half" idx="2"/>
          </p:nvPr>
        </p:nvSpPr>
        <p:spPr>
          <a:xfrm>
            <a:off x="694357" y="2761381"/>
            <a:ext cx="4264576"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83FED4-DE3C-436A-87BB-9DDA1F9EC74F}"/>
              </a:ext>
            </a:extLst>
          </p:cNvPr>
          <p:cNvSpPr>
            <a:spLocks noGrp="1"/>
          </p:cNvSpPr>
          <p:nvPr>
            <p:ph type="body" sz="quarter" idx="3"/>
          </p:nvPr>
        </p:nvSpPr>
        <p:spPr>
          <a:xfrm>
            <a:off x="5103316" y="1853171"/>
            <a:ext cx="4285579" cy="908210"/>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Edit Master text styles</a:t>
            </a:r>
          </a:p>
        </p:txBody>
      </p:sp>
      <p:sp>
        <p:nvSpPr>
          <p:cNvPr id="6" name="Content Placeholder 5">
            <a:extLst>
              <a:ext uri="{FF2B5EF4-FFF2-40B4-BE49-F238E27FC236}">
                <a16:creationId xmlns:a16="http://schemas.microsoft.com/office/drawing/2014/main" id="{0754CF1D-9266-4B5F-9CAC-2F363FC61263}"/>
              </a:ext>
            </a:extLst>
          </p:cNvPr>
          <p:cNvSpPr>
            <a:spLocks noGrp="1"/>
          </p:cNvSpPr>
          <p:nvPr>
            <p:ph sz="quarter" idx="4"/>
          </p:nvPr>
        </p:nvSpPr>
        <p:spPr>
          <a:xfrm>
            <a:off x="5103316" y="2761381"/>
            <a:ext cx="4285579"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B40D33-A90C-4A73-8414-10CF665A35A9}"/>
              </a:ext>
            </a:extLst>
          </p:cNvPr>
          <p:cNvSpPr>
            <a:spLocks noGrp="1"/>
          </p:cNvSpPr>
          <p:nvPr>
            <p:ph type="dt" sz="half" idx="10"/>
          </p:nvPr>
        </p:nvSpPr>
        <p:spPr/>
        <p:txBody>
          <a:bodyPr/>
          <a:lstStyle/>
          <a:p>
            <a:r>
              <a:rPr lang="en-US" sz="1400" b="0" strike="noStrike" spc="-1">
                <a:solidFill>
                  <a:srgbClr val="000000"/>
                </a:solidFill>
                <a:uFill>
                  <a:solidFill>
                    <a:srgbClr val="FFFFFF"/>
                  </a:solidFill>
                </a:uFill>
                <a:latin typeface="Times New Roman"/>
              </a:rPr>
              <a:t>&lt;date/time&gt;</a:t>
            </a:r>
          </a:p>
        </p:txBody>
      </p:sp>
      <p:sp>
        <p:nvSpPr>
          <p:cNvPr id="8" name="Footer Placeholder 7">
            <a:extLst>
              <a:ext uri="{FF2B5EF4-FFF2-40B4-BE49-F238E27FC236}">
                <a16:creationId xmlns:a16="http://schemas.microsoft.com/office/drawing/2014/main" id="{CF1EDF32-A6DD-41B3-A162-8D212ABCBA20}"/>
              </a:ext>
            </a:extLst>
          </p:cNvPr>
          <p:cNvSpPr>
            <a:spLocks noGrp="1"/>
          </p:cNvSpPr>
          <p:nvPr>
            <p:ph type="ftr" sz="quarter" idx="11"/>
          </p:nvPr>
        </p:nvSpPr>
        <p:spPr/>
        <p:txBody>
          <a:bodyPr/>
          <a:lstStyle/>
          <a:p>
            <a:pPr algn="ctr"/>
            <a:r>
              <a:rPr lang="en-US" sz="1400" b="0" strike="noStrike" spc="-1">
                <a:solidFill>
                  <a:srgbClr val="000000"/>
                </a:solidFill>
                <a:uFill>
                  <a:solidFill>
                    <a:srgbClr val="FFFFFF"/>
                  </a:solidFill>
                </a:uFill>
                <a:latin typeface="Times New Roman"/>
              </a:rPr>
              <a:t>&lt;footer&gt;</a:t>
            </a:r>
          </a:p>
        </p:txBody>
      </p:sp>
      <p:sp>
        <p:nvSpPr>
          <p:cNvPr id="9" name="Slide Number Placeholder 8">
            <a:extLst>
              <a:ext uri="{FF2B5EF4-FFF2-40B4-BE49-F238E27FC236}">
                <a16:creationId xmlns:a16="http://schemas.microsoft.com/office/drawing/2014/main" id="{03EC064A-A5B6-49CA-A99B-F9138932CEEF}"/>
              </a:ext>
            </a:extLst>
          </p:cNvPr>
          <p:cNvSpPr>
            <a:spLocks noGrp="1"/>
          </p:cNvSpPr>
          <p:nvPr>
            <p:ph type="sldNum" sz="quarter" idx="12"/>
          </p:nvPr>
        </p:nvSpPr>
        <p:spPr/>
        <p:txBody>
          <a:bodyPr/>
          <a:lstStyle/>
          <a:p>
            <a:pPr algn="r"/>
            <a:fld id="{ADE887EF-BA0C-4631-BEDB-763446BB93BF}" type="slidenum">
              <a:rPr lang="en-US" sz="1400" b="0" strike="noStrike" spc="-1" smtClean="0">
                <a:solidFill>
                  <a:srgbClr val="000000"/>
                </a:solidFill>
                <a:uFill>
                  <a:solidFill>
                    <a:srgbClr val="FFFFFF"/>
                  </a:solidFill>
                </a:uFill>
                <a:latin typeface="Times New Roman"/>
              </a:rPr>
              <a:t>‹#›</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744795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DF305-1A78-4DB7-8E08-55A51D1CC7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099401-F9BE-417C-B146-DD95F9BE993B}"/>
              </a:ext>
            </a:extLst>
          </p:cNvPr>
          <p:cNvSpPr>
            <a:spLocks noGrp="1"/>
          </p:cNvSpPr>
          <p:nvPr>
            <p:ph type="dt" sz="half" idx="10"/>
          </p:nvPr>
        </p:nvSpPr>
        <p:spPr/>
        <p:txBody>
          <a:bodyPr/>
          <a:lstStyle/>
          <a:p>
            <a:fld id="{3C633830-2244-49AE-BC4A-47F415C177C6}" type="datetimeFigureOut">
              <a:rPr lang="en-US" smtClean="0"/>
              <a:t>10/8/18</a:t>
            </a:fld>
            <a:endParaRPr lang="en-US" dirty="0"/>
          </a:p>
        </p:txBody>
      </p:sp>
      <p:sp>
        <p:nvSpPr>
          <p:cNvPr id="4" name="Footer Placeholder 3">
            <a:extLst>
              <a:ext uri="{FF2B5EF4-FFF2-40B4-BE49-F238E27FC236}">
                <a16:creationId xmlns:a16="http://schemas.microsoft.com/office/drawing/2014/main" id="{BDCE55CE-739F-4E35-BF47-98AEDA5F1A7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1671A0B-B257-45B5-9F10-CAAE597C6628}"/>
              </a:ext>
            </a:extLst>
          </p:cNvPr>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208718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0AABA9-A2A5-4A5E-AECC-0A02615A74F9}"/>
              </a:ext>
            </a:extLst>
          </p:cNvPr>
          <p:cNvSpPr>
            <a:spLocks noGrp="1"/>
          </p:cNvSpPr>
          <p:nvPr>
            <p:ph type="dt" sz="half" idx="10"/>
          </p:nvPr>
        </p:nvSpPr>
        <p:spPr/>
        <p:txBody>
          <a:bodyPr/>
          <a:lstStyle/>
          <a:p>
            <a:r>
              <a:rPr lang="en-US" sz="1400" b="0" strike="noStrike" spc="-1">
                <a:solidFill>
                  <a:srgbClr val="000000"/>
                </a:solidFill>
                <a:uFill>
                  <a:solidFill>
                    <a:srgbClr val="FFFFFF"/>
                  </a:solidFill>
                </a:uFill>
                <a:latin typeface="Times New Roman"/>
              </a:rPr>
              <a:t>&lt;date/time&gt;</a:t>
            </a:r>
          </a:p>
        </p:txBody>
      </p:sp>
      <p:sp>
        <p:nvSpPr>
          <p:cNvPr id="3" name="Footer Placeholder 2">
            <a:extLst>
              <a:ext uri="{FF2B5EF4-FFF2-40B4-BE49-F238E27FC236}">
                <a16:creationId xmlns:a16="http://schemas.microsoft.com/office/drawing/2014/main" id="{912F4534-725C-4F5E-9CA5-56CB550FAB8B}"/>
              </a:ext>
            </a:extLst>
          </p:cNvPr>
          <p:cNvSpPr>
            <a:spLocks noGrp="1"/>
          </p:cNvSpPr>
          <p:nvPr>
            <p:ph type="ftr" sz="quarter" idx="11"/>
          </p:nvPr>
        </p:nvSpPr>
        <p:spPr/>
        <p:txBody>
          <a:bodyPr/>
          <a:lstStyle/>
          <a:p>
            <a:pPr algn="ctr"/>
            <a:r>
              <a:rPr lang="en-US" sz="1400" b="0" strike="noStrike" spc="-1">
                <a:solidFill>
                  <a:srgbClr val="000000"/>
                </a:solidFill>
                <a:uFill>
                  <a:solidFill>
                    <a:srgbClr val="FFFFFF"/>
                  </a:solidFill>
                </a:uFill>
                <a:latin typeface="Times New Roman"/>
              </a:rPr>
              <a:t>&lt;footer&gt;</a:t>
            </a:r>
          </a:p>
        </p:txBody>
      </p:sp>
      <p:sp>
        <p:nvSpPr>
          <p:cNvPr id="4" name="Slide Number Placeholder 3">
            <a:extLst>
              <a:ext uri="{FF2B5EF4-FFF2-40B4-BE49-F238E27FC236}">
                <a16:creationId xmlns:a16="http://schemas.microsoft.com/office/drawing/2014/main" id="{E6AFB556-58E9-4F2A-9682-FB4E62F75A58}"/>
              </a:ext>
            </a:extLst>
          </p:cNvPr>
          <p:cNvSpPr>
            <a:spLocks noGrp="1"/>
          </p:cNvSpPr>
          <p:nvPr>
            <p:ph type="sldNum" sz="quarter" idx="12"/>
          </p:nvPr>
        </p:nvSpPr>
        <p:spPr/>
        <p:txBody>
          <a:bodyPr/>
          <a:lstStyle/>
          <a:p>
            <a:pPr algn="r"/>
            <a:fld id="{ADE887EF-BA0C-4631-BEDB-763446BB93BF}" type="slidenum">
              <a:rPr lang="en-US" sz="1400" b="0" strike="noStrike" spc="-1" smtClean="0">
                <a:solidFill>
                  <a:srgbClr val="000000"/>
                </a:solidFill>
                <a:uFill>
                  <a:solidFill>
                    <a:srgbClr val="FFFFFF"/>
                  </a:solidFill>
                </a:uFill>
                <a:latin typeface="Times New Roman"/>
              </a:rPr>
              <a:t>‹#›</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73650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85194-4A94-4762-93E5-DA746554575A}"/>
              </a:ext>
            </a:extLst>
          </p:cNvPr>
          <p:cNvSpPr>
            <a:spLocks noGrp="1"/>
          </p:cNvSpPr>
          <p:nvPr>
            <p:ph type="title"/>
          </p:nvPr>
        </p:nvSpPr>
        <p:spPr>
          <a:xfrm>
            <a:off x="694356" y="503978"/>
            <a:ext cx="3251264" cy="1763924"/>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41081052-6E07-4EEB-841E-EBB5C94FA799}"/>
              </a:ext>
            </a:extLst>
          </p:cNvPr>
          <p:cNvSpPr>
            <a:spLocks noGrp="1"/>
          </p:cNvSpPr>
          <p:nvPr>
            <p:ph idx="1"/>
          </p:nvPr>
        </p:nvSpPr>
        <p:spPr>
          <a:xfrm>
            <a:off x="4285579" y="1088454"/>
            <a:ext cx="5103316" cy="5372269"/>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27A977-1DBB-4C99-B822-2E40741F35D5}"/>
              </a:ext>
            </a:extLst>
          </p:cNvPr>
          <p:cNvSpPr>
            <a:spLocks noGrp="1"/>
          </p:cNvSpPr>
          <p:nvPr>
            <p:ph type="body" sz="half" idx="2"/>
          </p:nvPr>
        </p:nvSpPr>
        <p:spPr>
          <a:xfrm>
            <a:off x="694356" y="2267902"/>
            <a:ext cx="3251264" cy="4201570"/>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Edit Master text styles</a:t>
            </a:r>
          </a:p>
        </p:txBody>
      </p:sp>
      <p:sp>
        <p:nvSpPr>
          <p:cNvPr id="5" name="Date Placeholder 4">
            <a:extLst>
              <a:ext uri="{FF2B5EF4-FFF2-40B4-BE49-F238E27FC236}">
                <a16:creationId xmlns:a16="http://schemas.microsoft.com/office/drawing/2014/main" id="{D3B396F4-61CC-45C6-9464-76696F8DEA89}"/>
              </a:ext>
            </a:extLst>
          </p:cNvPr>
          <p:cNvSpPr>
            <a:spLocks noGrp="1"/>
          </p:cNvSpPr>
          <p:nvPr>
            <p:ph type="dt" sz="half" idx="10"/>
          </p:nvPr>
        </p:nvSpPr>
        <p:spPr/>
        <p:txBody>
          <a:bodyPr/>
          <a:lstStyle/>
          <a:p>
            <a:r>
              <a:rPr lang="en-US" sz="1400" b="0" strike="noStrike" spc="-1">
                <a:solidFill>
                  <a:srgbClr val="000000"/>
                </a:solidFill>
                <a:uFill>
                  <a:solidFill>
                    <a:srgbClr val="FFFFFF"/>
                  </a:solidFill>
                </a:uFill>
                <a:latin typeface="Times New Roman"/>
              </a:rPr>
              <a:t>&lt;date/time&gt;</a:t>
            </a:r>
          </a:p>
        </p:txBody>
      </p:sp>
      <p:sp>
        <p:nvSpPr>
          <p:cNvPr id="6" name="Footer Placeholder 5">
            <a:extLst>
              <a:ext uri="{FF2B5EF4-FFF2-40B4-BE49-F238E27FC236}">
                <a16:creationId xmlns:a16="http://schemas.microsoft.com/office/drawing/2014/main" id="{81312288-9594-424F-811C-A30BEE149E4F}"/>
              </a:ext>
            </a:extLst>
          </p:cNvPr>
          <p:cNvSpPr>
            <a:spLocks noGrp="1"/>
          </p:cNvSpPr>
          <p:nvPr>
            <p:ph type="ftr" sz="quarter" idx="11"/>
          </p:nvPr>
        </p:nvSpPr>
        <p:spPr/>
        <p:txBody>
          <a:bodyPr/>
          <a:lstStyle/>
          <a:p>
            <a:pPr algn="ctr"/>
            <a:r>
              <a:rPr lang="en-US" sz="1400" b="0" strike="noStrike" spc="-1">
                <a:solidFill>
                  <a:srgbClr val="000000"/>
                </a:solidFill>
                <a:uFill>
                  <a:solidFill>
                    <a:srgbClr val="FFFFFF"/>
                  </a:solidFill>
                </a:uFill>
                <a:latin typeface="Times New Roman"/>
              </a:rPr>
              <a:t>&lt;footer&gt;</a:t>
            </a:r>
          </a:p>
        </p:txBody>
      </p:sp>
      <p:sp>
        <p:nvSpPr>
          <p:cNvPr id="7" name="Slide Number Placeholder 6">
            <a:extLst>
              <a:ext uri="{FF2B5EF4-FFF2-40B4-BE49-F238E27FC236}">
                <a16:creationId xmlns:a16="http://schemas.microsoft.com/office/drawing/2014/main" id="{8B588E72-1FE7-42C9-8DB4-D217C1313580}"/>
              </a:ext>
            </a:extLst>
          </p:cNvPr>
          <p:cNvSpPr>
            <a:spLocks noGrp="1"/>
          </p:cNvSpPr>
          <p:nvPr>
            <p:ph type="sldNum" sz="quarter" idx="12"/>
          </p:nvPr>
        </p:nvSpPr>
        <p:spPr/>
        <p:txBody>
          <a:bodyPr/>
          <a:lstStyle/>
          <a:p>
            <a:pPr algn="r"/>
            <a:fld id="{ADE887EF-BA0C-4631-BEDB-763446BB93BF}" type="slidenum">
              <a:rPr lang="en-US" sz="1400" b="0" strike="noStrike" spc="-1" smtClean="0">
                <a:solidFill>
                  <a:srgbClr val="000000"/>
                </a:solidFill>
                <a:uFill>
                  <a:solidFill>
                    <a:srgbClr val="FFFFFF"/>
                  </a:solidFill>
                </a:uFill>
                <a:latin typeface="Times New Roman"/>
              </a:rPr>
              <a:t>‹#›</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427478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424AC-9173-4B3A-9F9E-948EF5F34C0A}"/>
              </a:ext>
            </a:extLst>
          </p:cNvPr>
          <p:cNvSpPr>
            <a:spLocks noGrp="1"/>
          </p:cNvSpPr>
          <p:nvPr>
            <p:ph type="title"/>
          </p:nvPr>
        </p:nvSpPr>
        <p:spPr>
          <a:xfrm>
            <a:off x="694356" y="503978"/>
            <a:ext cx="3251264" cy="1763924"/>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6CBE7D13-BF51-46D1-B525-3B8959121DA9}"/>
              </a:ext>
            </a:extLst>
          </p:cNvPr>
          <p:cNvSpPr>
            <a:spLocks noGrp="1"/>
          </p:cNvSpPr>
          <p:nvPr>
            <p:ph type="pic" idx="1"/>
          </p:nvPr>
        </p:nvSpPr>
        <p:spPr>
          <a:xfrm>
            <a:off x="4285579" y="1088454"/>
            <a:ext cx="5103316" cy="5372269"/>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27A269D3-04BB-4F2D-9FAD-7924F73E686C}"/>
              </a:ext>
            </a:extLst>
          </p:cNvPr>
          <p:cNvSpPr>
            <a:spLocks noGrp="1"/>
          </p:cNvSpPr>
          <p:nvPr>
            <p:ph type="body" sz="half" idx="2"/>
          </p:nvPr>
        </p:nvSpPr>
        <p:spPr>
          <a:xfrm>
            <a:off x="694356" y="2267902"/>
            <a:ext cx="3251264" cy="4201570"/>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Edit Master text styles</a:t>
            </a:r>
          </a:p>
        </p:txBody>
      </p:sp>
      <p:sp>
        <p:nvSpPr>
          <p:cNvPr id="5" name="Date Placeholder 4">
            <a:extLst>
              <a:ext uri="{FF2B5EF4-FFF2-40B4-BE49-F238E27FC236}">
                <a16:creationId xmlns:a16="http://schemas.microsoft.com/office/drawing/2014/main" id="{D2E182C4-81CF-4919-953F-E614206E8EE2}"/>
              </a:ext>
            </a:extLst>
          </p:cNvPr>
          <p:cNvSpPr>
            <a:spLocks noGrp="1"/>
          </p:cNvSpPr>
          <p:nvPr>
            <p:ph type="dt" sz="half" idx="10"/>
          </p:nvPr>
        </p:nvSpPr>
        <p:spPr/>
        <p:txBody>
          <a:bodyPr/>
          <a:lstStyle/>
          <a:p>
            <a:r>
              <a:rPr lang="en-US" sz="1400" b="0" strike="noStrike" spc="-1">
                <a:solidFill>
                  <a:srgbClr val="000000"/>
                </a:solidFill>
                <a:uFill>
                  <a:solidFill>
                    <a:srgbClr val="FFFFFF"/>
                  </a:solidFill>
                </a:uFill>
                <a:latin typeface="Times New Roman"/>
              </a:rPr>
              <a:t>&lt;date/time&gt;</a:t>
            </a:r>
          </a:p>
        </p:txBody>
      </p:sp>
      <p:sp>
        <p:nvSpPr>
          <p:cNvPr id="6" name="Footer Placeholder 5">
            <a:extLst>
              <a:ext uri="{FF2B5EF4-FFF2-40B4-BE49-F238E27FC236}">
                <a16:creationId xmlns:a16="http://schemas.microsoft.com/office/drawing/2014/main" id="{89D9FFE9-ABD2-454B-90BD-A574B988C4C9}"/>
              </a:ext>
            </a:extLst>
          </p:cNvPr>
          <p:cNvSpPr>
            <a:spLocks noGrp="1"/>
          </p:cNvSpPr>
          <p:nvPr>
            <p:ph type="ftr" sz="quarter" idx="11"/>
          </p:nvPr>
        </p:nvSpPr>
        <p:spPr/>
        <p:txBody>
          <a:bodyPr/>
          <a:lstStyle/>
          <a:p>
            <a:pPr algn="ctr"/>
            <a:r>
              <a:rPr lang="en-US" sz="1400" b="0" strike="noStrike" spc="-1">
                <a:solidFill>
                  <a:srgbClr val="000000"/>
                </a:solidFill>
                <a:uFill>
                  <a:solidFill>
                    <a:srgbClr val="FFFFFF"/>
                  </a:solidFill>
                </a:uFill>
                <a:latin typeface="Times New Roman"/>
              </a:rPr>
              <a:t>&lt;footer&gt;</a:t>
            </a:r>
          </a:p>
        </p:txBody>
      </p:sp>
      <p:sp>
        <p:nvSpPr>
          <p:cNvPr id="7" name="Slide Number Placeholder 6">
            <a:extLst>
              <a:ext uri="{FF2B5EF4-FFF2-40B4-BE49-F238E27FC236}">
                <a16:creationId xmlns:a16="http://schemas.microsoft.com/office/drawing/2014/main" id="{F6E95CD8-253B-4905-A755-55FBB13299B2}"/>
              </a:ext>
            </a:extLst>
          </p:cNvPr>
          <p:cNvSpPr>
            <a:spLocks noGrp="1"/>
          </p:cNvSpPr>
          <p:nvPr>
            <p:ph type="sldNum" sz="quarter" idx="12"/>
          </p:nvPr>
        </p:nvSpPr>
        <p:spPr/>
        <p:txBody>
          <a:bodyPr/>
          <a:lstStyle/>
          <a:p>
            <a:pPr algn="r"/>
            <a:fld id="{ADE887EF-BA0C-4631-BEDB-763446BB93BF}" type="slidenum">
              <a:rPr lang="en-US" sz="1400" b="0" strike="noStrike" spc="-1" smtClean="0">
                <a:solidFill>
                  <a:srgbClr val="000000"/>
                </a:solidFill>
                <a:uFill>
                  <a:solidFill>
                    <a:srgbClr val="FFFFFF"/>
                  </a:solidFill>
                </a:uFill>
                <a:latin typeface="Times New Roman"/>
              </a:rPr>
              <a:t>‹#›</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032304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85AA8E-1F6F-412F-A435-76FAA1849E3D}"/>
              </a:ext>
            </a:extLst>
          </p:cNvPr>
          <p:cNvSpPr>
            <a:spLocks noGrp="1"/>
          </p:cNvSpPr>
          <p:nvPr>
            <p:ph type="title"/>
          </p:nvPr>
        </p:nvSpPr>
        <p:spPr>
          <a:xfrm>
            <a:off x="693043" y="402483"/>
            <a:ext cx="8694539" cy="14611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02ED0E-2CBA-4679-A30E-AFB72D747A66}"/>
              </a:ext>
            </a:extLst>
          </p:cNvPr>
          <p:cNvSpPr>
            <a:spLocks noGrp="1"/>
          </p:cNvSpPr>
          <p:nvPr>
            <p:ph type="body" idx="1"/>
          </p:nvPr>
        </p:nvSpPr>
        <p:spPr>
          <a:xfrm>
            <a:off x="693043" y="2012414"/>
            <a:ext cx="8694539" cy="479654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A0E062-1F7E-4B8C-A6D0-BE4369E6C86C}"/>
              </a:ext>
            </a:extLst>
          </p:cNvPr>
          <p:cNvSpPr>
            <a:spLocks noGrp="1"/>
          </p:cNvSpPr>
          <p:nvPr>
            <p:ph type="dt" sz="half" idx="2"/>
          </p:nvPr>
        </p:nvSpPr>
        <p:spPr>
          <a:xfrm>
            <a:off x="693043" y="7006699"/>
            <a:ext cx="2268141" cy="402483"/>
          </a:xfrm>
          <a:prstGeom prst="rect">
            <a:avLst/>
          </a:prstGeom>
        </p:spPr>
        <p:txBody>
          <a:bodyPr vert="horz" lIns="91440" tIns="45720" rIns="91440" bIns="45720" rtlCol="0" anchor="ctr"/>
          <a:lstStyle>
            <a:lvl1pPr algn="l">
              <a:defRPr sz="992">
                <a:solidFill>
                  <a:schemeClr val="tx1">
                    <a:tint val="75000"/>
                  </a:schemeClr>
                </a:solidFill>
              </a:defRPr>
            </a:lvl1pPr>
          </a:lstStyle>
          <a:p>
            <a:r>
              <a:rPr lang="en-US" sz="1400" b="0" strike="noStrike" spc="-1">
                <a:solidFill>
                  <a:srgbClr val="000000"/>
                </a:solidFill>
                <a:uFill>
                  <a:solidFill>
                    <a:srgbClr val="FFFFFF"/>
                  </a:solidFill>
                </a:uFill>
                <a:latin typeface="Times New Roman"/>
              </a:rPr>
              <a:t>&lt;date/time&gt;</a:t>
            </a:r>
          </a:p>
        </p:txBody>
      </p:sp>
      <p:sp>
        <p:nvSpPr>
          <p:cNvPr id="5" name="Footer Placeholder 4">
            <a:extLst>
              <a:ext uri="{FF2B5EF4-FFF2-40B4-BE49-F238E27FC236}">
                <a16:creationId xmlns:a16="http://schemas.microsoft.com/office/drawing/2014/main" id="{3B74E738-160B-4EF8-9D9C-91A98544878B}"/>
              </a:ext>
            </a:extLst>
          </p:cNvPr>
          <p:cNvSpPr>
            <a:spLocks noGrp="1"/>
          </p:cNvSpPr>
          <p:nvPr>
            <p:ph type="ftr" sz="quarter" idx="3"/>
          </p:nvPr>
        </p:nvSpPr>
        <p:spPr>
          <a:xfrm>
            <a:off x="3339207" y="7006699"/>
            <a:ext cx="3402211" cy="402483"/>
          </a:xfrm>
          <a:prstGeom prst="rect">
            <a:avLst/>
          </a:prstGeom>
        </p:spPr>
        <p:txBody>
          <a:bodyPr vert="horz" lIns="91440" tIns="45720" rIns="91440" bIns="45720" rtlCol="0" anchor="ctr"/>
          <a:lstStyle>
            <a:lvl1pPr algn="ctr">
              <a:defRPr sz="992">
                <a:solidFill>
                  <a:schemeClr val="tx1">
                    <a:tint val="75000"/>
                  </a:schemeClr>
                </a:solidFill>
              </a:defRPr>
            </a:lvl1pPr>
          </a:lstStyle>
          <a:p>
            <a:pPr algn="ctr"/>
            <a:r>
              <a:rPr lang="en-US" sz="1400" b="0" strike="noStrike" spc="-1">
                <a:solidFill>
                  <a:srgbClr val="000000"/>
                </a:solidFill>
                <a:uFill>
                  <a:solidFill>
                    <a:srgbClr val="FFFFFF"/>
                  </a:solidFill>
                </a:uFill>
                <a:latin typeface="Times New Roman"/>
              </a:rPr>
              <a:t>&lt;footer&gt;</a:t>
            </a:r>
          </a:p>
        </p:txBody>
      </p:sp>
      <p:sp>
        <p:nvSpPr>
          <p:cNvPr id="6" name="Slide Number Placeholder 5">
            <a:extLst>
              <a:ext uri="{FF2B5EF4-FFF2-40B4-BE49-F238E27FC236}">
                <a16:creationId xmlns:a16="http://schemas.microsoft.com/office/drawing/2014/main" id="{956B1024-F810-497A-8FCC-B946D65DAE7C}"/>
              </a:ext>
            </a:extLst>
          </p:cNvPr>
          <p:cNvSpPr>
            <a:spLocks noGrp="1"/>
          </p:cNvSpPr>
          <p:nvPr>
            <p:ph type="sldNum" sz="quarter" idx="4"/>
          </p:nvPr>
        </p:nvSpPr>
        <p:spPr>
          <a:xfrm>
            <a:off x="7119441" y="7006699"/>
            <a:ext cx="2268141" cy="402483"/>
          </a:xfrm>
          <a:prstGeom prst="rect">
            <a:avLst/>
          </a:prstGeom>
        </p:spPr>
        <p:txBody>
          <a:bodyPr vert="horz" lIns="91440" tIns="45720" rIns="91440" bIns="45720" rtlCol="0" anchor="ctr"/>
          <a:lstStyle>
            <a:lvl1pPr algn="r">
              <a:defRPr sz="992">
                <a:solidFill>
                  <a:schemeClr val="tx1">
                    <a:tint val="75000"/>
                  </a:schemeClr>
                </a:solidFill>
              </a:defRPr>
            </a:lvl1pPr>
          </a:lstStyle>
          <a:p>
            <a:pPr algn="r"/>
            <a:fld id="{ADE887EF-BA0C-4631-BEDB-763446BB93BF}" type="slidenum">
              <a:rPr lang="en-US" sz="1400" b="0" strike="noStrike" spc="-1" smtClean="0">
                <a:solidFill>
                  <a:srgbClr val="000000"/>
                </a:solidFill>
                <a:uFill>
                  <a:solidFill>
                    <a:srgbClr val="FFFFFF"/>
                  </a:solidFill>
                </a:uFill>
                <a:latin typeface="Times New Roman"/>
              </a:rPr>
              <a:t>‹#›</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54466102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qmgr7Pqxbko" TargetMode="Externa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hyperlink" Target="https://www.nytimes.com/2018/03/30/climate/epa-auto-pollution-pruitt.html" TargetMode="External"/><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hyperlink" Target="https://www.theatlantic.com/science/archive/2018/06/how-the-carmakers-trumped-themselves/56240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nytimes.com/2018/03/30/climate/epa-auto-pollution-pruitt.html" TargetMode="External"/><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hyperlink" Target="https://www.theatlantic.com/science/archive/2018/06/how-the-carmakers-trumped-themselves/56240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www.nytimes.com/2018/03/30/climate/epa-auto-pollution-pruitt.html" TargetMode="External"/><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hyperlink" Target="https://www.theatlantic.com/science/archive/2018/06/how-the-carmakers-trumped-themselves/562400/"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qCBBqN15eLs" TargetMode="Externa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nytimes.com/2007/12/19/washington/20epa-web.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epa.gov/regulations-emissions-vehicles-and-engines/safer-affordable-fuel-efficient-safe-vehicles-proposed"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epa.gov/regulations-emissions-vehicles-and-engines/safer-affordable-fuel-efficient-safe-vehicles-proposed"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epa.gov/regulations-emissions-vehicles-and-engines/safer-affordable-fuel-efficient-safe-vehicles-propose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nytimes.com/2007/12/19/washington/20epa-web.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nytimes.com/2007/12/19/washington/20epa-web.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nytimes.com/2007/12/19/washington/20epa-web.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nytimes.com/2007/12/19/washington/20epa-web.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sYjMCZTGbSU"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3144" y="0"/>
            <a:ext cx="9020879" cy="7559675"/>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9DF059-1F85-441C-ABE0-9B778522964D}"/>
              </a:ext>
            </a:extLst>
          </p:cNvPr>
          <p:cNvSpPr>
            <a:spLocks noGrp="1"/>
          </p:cNvSpPr>
          <p:nvPr>
            <p:ph type="ctrTitle"/>
          </p:nvPr>
        </p:nvSpPr>
        <p:spPr>
          <a:xfrm>
            <a:off x="2517980" y="2252760"/>
            <a:ext cx="5047914" cy="2238862"/>
          </a:xfrm>
        </p:spPr>
        <p:txBody>
          <a:bodyPr>
            <a:normAutofit/>
          </a:bodyPr>
          <a:lstStyle/>
          <a:p>
            <a:r>
              <a:rPr lang="en-US" sz="3500" dirty="0">
                <a:solidFill>
                  <a:srgbClr val="FFFFFF"/>
                </a:solidFill>
              </a:rPr>
              <a:t>California vs. the EPA: How current forces are shaping the future of U.S. car efficiency standards</a:t>
            </a:r>
          </a:p>
        </p:txBody>
      </p:sp>
      <p:sp>
        <p:nvSpPr>
          <p:cNvPr id="3" name="Subtitle 2">
            <a:extLst>
              <a:ext uri="{FF2B5EF4-FFF2-40B4-BE49-F238E27FC236}">
                <a16:creationId xmlns:a16="http://schemas.microsoft.com/office/drawing/2014/main" id="{D0A82D29-AB36-4D55-A325-9672E946C574}"/>
              </a:ext>
            </a:extLst>
          </p:cNvPr>
          <p:cNvSpPr>
            <a:spLocks noGrp="1"/>
          </p:cNvSpPr>
          <p:nvPr>
            <p:ph type="subTitle" idx="1"/>
          </p:nvPr>
        </p:nvSpPr>
        <p:spPr>
          <a:xfrm>
            <a:off x="2517980" y="4868848"/>
            <a:ext cx="5047914" cy="1019644"/>
          </a:xfrm>
        </p:spPr>
        <p:txBody>
          <a:bodyPr>
            <a:normAutofit lnSpcReduction="10000"/>
          </a:bodyPr>
          <a:lstStyle/>
          <a:p>
            <a:r>
              <a:rPr lang="en-US" sz="1800" dirty="0">
                <a:solidFill>
                  <a:srgbClr val="FFFFFF"/>
                </a:solidFill>
              </a:rPr>
              <a:t>Harvard Energy Journal Club</a:t>
            </a:r>
          </a:p>
          <a:p>
            <a:r>
              <a:rPr lang="en-US" sz="1800" dirty="0">
                <a:solidFill>
                  <a:srgbClr val="FFFFFF"/>
                </a:solidFill>
              </a:rPr>
              <a:t>10/4/18</a:t>
            </a:r>
          </a:p>
          <a:p>
            <a:r>
              <a:rPr lang="en-US" sz="1800" dirty="0">
                <a:solidFill>
                  <a:srgbClr val="FFFFFF"/>
                </a:solidFill>
              </a:rPr>
              <a:t>Felix Barber</a:t>
            </a:r>
          </a:p>
          <a:p>
            <a:endParaRPr lang="en-US" sz="1800" dirty="0">
              <a:solidFill>
                <a:srgbClr val="FFFFFF"/>
              </a:solidFill>
            </a:endParaRPr>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0080625" cy="7559675"/>
          </a:xfrm>
          <a:prstGeom prst="rect">
            <a:avLst/>
          </a:prstGeom>
        </p:spPr>
      </p:pic>
    </p:spTree>
    <p:extLst>
      <p:ext uri="{BB962C8B-B14F-4D97-AF65-F5344CB8AC3E}">
        <p14:creationId xmlns:p14="http://schemas.microsoft.com/office/powerpoint/2010/main" val="2881686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CB353-CD3C-4BB3-B7F2-855BF324E75C}"/>
              </a:ext>
            </a:extLst>
          </p:cNvPr>
          <p:cNvSpPr>
            <a:spLocks noGrp="1"/>
          </p:cNvSpPr>
          <p:nvPr>
            <p:ph type="title"/>
          </p:nvPr>
        </p:nvSpPr>
        <p:spPr/>
        <p:txBody>
          <a:bodyPr/>
          <a:lstStyle/>
          <a:p>
            <a:r>
              <a:rPr lang="en-US" dirty="0"/>
              <a:t>How do the CAFE standards work?</a:t>
            </a:r>
          </a:p>
        </p:txBody>
      </p:sp>
      <p:sp>
        <p:nvSpPr>
          <p:cNvPr id="3" name="Content Placeholder 2">
            <a:extLst>
              <a:ext uri="{FF2B5EF4-FFF2-40B4-BE49-F238E27FC236}">
                <a16:creationId xmlns:a16="http://schemas.microsoft.com/office/drawing/2014/main" id="{D8F3B925-ADCE-4FAC-862B-6128404A5CD0}"/>
              </a:ext>
            </a:extLst>
          </p:cNvPr>
          <p:cNvSpPr>
            <a:spLocks noGrp="1"/>
          </p:cNvSpPr>
          <p:nvPr>
            <p:ph idx="1"/>
          </p:nvPr>
        </p:nvSpPr>
        <p:spPr/>
        <p:txBody>
          <a:bodyPr/>
          <a:lstStyle/>
          <a:p>
            <a:r>
              <a:rPr lang="en-US" dirty="0"/>
              <a:t>Corporate Average Fuel Economy (CAFE) standards first established in 1975.</a:t>
            </a:r>
          </a:p>
          <a:p>
            <a:r>
              <a:rPr lang="en-US" dirty="0">
                <a:solidFill>
                  <a:schemeClr val="bg1">
                    <a:lumMod val="75000"/>
                  </a:schemeClr>
                </a:solidFill>
              </a:rPr>
              <a:t>Phase I of current standards: 2012–2016</a:t>
            </a:r>
          </a:p>
          <a:p>
            <a:pPr marL="892363" lvl="1" indent="-514350">
              <a:buFont typeface="+mj-lt"/>
              <a:buAutoNum type="romanLcPeriod"/>
            </a:pPr>
            <a:r>
              <a:rPr lang="en-US" dirty="0">
                <a:solidFill>
                  <a:schemeClr val="bg1">
                    <a:lumMod val="75000"/>
                  </a:schemeClr>
                </a:solidFill>
              </a:rPr>
              <a:t>Global warming pollution standards of 250 grams per mile, on average, for model year (MY) 2016 vehicles</a:t>
            </a:r>
          </a:p>
          <a:p>
            <a:pPr marL="892363" lvl="1" indent="-514350">
              <a:buFont typeface="+mj-lt"/>
              <a:buAutoNum type="romanLcPeriod"/>
            </a:pPr>
            <a:r>
              <a:rPr lang="en-US" dirty="0">
                <a:solidFill>
                  <a:schemeClr val="bg1">
                    <a:lumMod val="75000"/>
                  </a:schemeClr>
                </a:solidFill>
              </a:rPr>
              <a:t>Fuel efficiency standards with a new vehicle average of 34.1 miles per gallon (mpg) in MY2016</a:t>
            </a:r>
          </a:p>
          <a:p>
            <a:r>
              <a:rPr lang="en-US" dirty="0">
                <a:solidFill>
                  <a:schemeClr val="bg1">
                    <a:lumMod val="75000"/>
                  </a:schemeClr>
                </a:solidFill>
              </a:rPr>
              <a:t>Phase II of current standards: 2017–2025</a:t>
            </a:r>
          </a:p>
          <a:p>
            <a:pPr marL="378013" lvl="1" indent="0">
              <a:buNone/>
            </a:pPr>
            <a:r>
              <a:rPr lang="en-US" dirty="0">
                <a:solidFill>
                  <a:schemeClr val="bg1">
                    <a:lumMod val="75000"/>
                  </a:schemeClr>
                </a:solidFill>
              </a:rPr>
              <a:t>Global warming pollution standards of 163 grams per mile, on average, for model year (MY) 2025 vehicles. Equivalent of 54.5 mpg.</a:t>
            </a:r>
          </a:p>
          <a:p>
            <a:pPr marL="892363" lvl="1" indent="-514350">
              <a:buFont typeface="+mj-lt"/>
              <a:buAutoNum type="romanLcPeriod"/>
            </a:pPr>
            <a:endParaRPr lang="en-US" dirty="0"/>
          </a:p>
        </p:txBody>
      </p:sp>
      <p:sp>
        <p:nvSpPr>
          <p:cNvPr id="4" name="TextBox 3">
            <a:extLst>
              <a:ext uri="{FF2B5EF4-FFF2-40B4-BE49-F238E27FC236}">
                <a16:creationId xmlns:a16="http://schemas.microsoft.com/office/drawing/2014/main" id="{D5A51317-4741-44C3-86BD-8FBC5E1852CF}"/>
              </a:ext>
            </a:extLst>
          </p:cNvPr>
          <p:cNvSpPr txBox="1"/>
          <p:nvPr/>
        </p:nvSpPr>
        <p:spPr>
          <a:xfrm>
            <a:off x="831272" y="6957701"/>
            <a:ext cx="8167255" cy="307777"/>
          </a:xfrm>
          <a:prstGeom prst="rect">
            <a:avLst/>
          </a:prstGeom>
          <a:noFill/>
        </p:spPr>
        <p:txBody>
          <a:bodyPr wrap="square" rtlCol="0">
            <a:spAutoFit/>
          </a:bodyPr>
          <a:lstStyle/>
          <a:p>
            <a:r>
              <a:rPr lang="en-US" sz="1400" spc="-1" dirty="0">
                <a:solidFill>
                  <a:srgbClr val="000000"/>
                </a:solidFill>
                <a:uFill>
                  <a:solidFill>
                    <a:srgbClr val="FFFFFF"/>
                  </a:solidFill>
                </a:uFill>
                <a:latin typeface="Arial"/>
              </a:rPr>
              <a:t>https://www.ucsusa.org/clean-vehicles/fuel-efficiency/fuel-economy-basics.html#.W7OJOBRRepd</a:t>
            </a:r>
          </a:p>
        </p:txBody>
      </p:sp>
    </p:spTree>
    <p:extLst>
      <p:ext uri="{BB962C8B-B14F-4D97-AF65-F5344CB8AC3E}">
        <p14:creationId xmlns:p14="http://schemas.microsoft.com/office/powerpoint/2010/main" val="3954118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CB353-CD3C-4BB3-B7F2-855BF324E75C}"/>
              </a:ext>
            </a:extLst>
          </p:cNvPr>
          <p:cNvSpPr>
            <a:spLocks noGrp="1"/>
          </p:cNvSpPr>
          <p:nvPr>
            <p:ph type="title"/>
          </p:nvPr>
        </p:nvSpPr>
        <p:spPr/>
        <p:txBody>
          <a:bodyPr/>
          <a:lstStyle/>
          <a:p>
            <a:r>
              <a:rPr lang="en-US" dirty="0"/>
              <a:t>How do the CAFE standards work?</a:t>
            </a:r>
          </a:p>
        </p:txBody>
      </p:sp>
      <p:sp>
        <p:nvSpPr>
          <p:cNvPr id="3" name="Content Placeholder 2">
            <a:extLst>
              <a:ext uri="{FF2B5EF4-FFF2-40B4-BE49-F238E27FC236}">
                <a16:creationId xmlns:a16="http://schemas.microsoft.com/office/drawing/2014/main" id="{D8F3B925-ADCE-4FAC-862B-6128404A5CD0}"/>
              </a:ext>
            </a:extLst>
          </p:cNvPr>
          <p:cNvSpPr>
            <a:spLocks noGrp="1"/>
          </p:cNvSpPr>
          <p:nvPr>
            <p:ph idx="1"/>
          </p:nvPr>
        </p:nvSpPr>
        <p:spPr/>
        <p:txBody>
          <a:bodyPr/>
          <a:lstStyle/>
          <a:p>
            <a:r>
              <a:rPr lang="en-US" dirty="0"/>
              <a:t>Corporate Average Fuel Economy (CAFE) standards first established in 1975.</a:t>
            </a:r>
          </a:p>
          <a:p>
            <a:r>
              <a:rPr lang="en-US" dirty="0"/>
              <a:t>Phase I of current standards: 2012–2016</a:t>
            </a:r>
          </a:p>
          <a:p>
            <a:pPr marL="892363" lvl="1" indent="-514350">
              <a:buFont typeface="+mj-lt"/>
              <a:buAutoNum type="romanLcPeriod"/>
            </a:pPr>
            <a:r>
              <a:rPr lang="en-US" dirty="0"/>
              <a:t>Global warming pollution standards of 250 grams per mile, on average, for model year (MY) 2016 vehicles</a:t>
            </a:r>
          </a:p>
          <a:p>
            <a:pPr marL="892363" lvl="1" indent="-514350">
              <a:buFont typeface="+mj-lt"/>
              <a:buAutoNum type="romanLcPeriod"/>
            </a:pPr>
            <a:r>
              <a:rPr lang="en-US" dirty="0"/>
              <a:t>Fuel efficiency standards with a new vehicle average of 34.1 miles per gallon (mpg) in MY2016</a:t>
            </a:r>
          </a:p>
          <a:p>
            <a:r>
              <a:rPr lang="en-US" dirty="0">
                <a:solidFill>
                  <a:schemeClr val="bg1">
                    <a:lumMod val="75000"/>
                  </a:schemeClr>
                </a:solidFill>
              </a:rPr>
              <a:t>Phase II of current standards: 2017–2025</a:t>
            </a:r>
          </a:p>
          <a:p>
            <a:pPr marL="378013" lvl="1" indent="0">
              <a:buNone/>
            </a:pPr>
            <a:r>
              <a:rPr lang="en-US" dirty="0">
                <a:solidFill>
                  <a:schemeClr val="bg1">
                    <a:lumMod val="75000"/>
                  </a:schemeClr>
                </a:solidFill>
              </a:rPr>
              <a:t>Global warming pollution standards of 163 grams per mile, on average, for model year (MY) 2025 vehicles. Equivalent of 54.5 mpg.</a:t>
            </a:r>
          </a:p>
          <a:p>
            <a:pPr marL="892363" lvl="1" indent="-514350">
              <a:buFont typeface="+mj-lt"/>
              <a:buAutoNum type="romanLcPeriod"/>
            </a:pPr>
            <a:endParaRPr lang="en-US" dirty="0"/>
          </a:p>
        </p:txBody>
      </p:sp>
      <p:sp>
        <p:nvSpPr>
          <p:cNvPr id="4" name="TextBox 3">
            <a:extLst>
              <a:ext uri="{FF2B5EF4-FFF2-40B4-BE49-F238E27FC236}">
                <a16:creationId xmlns:a16="http://schemas.microsoft.com/office/drawing/2014/main" id="{D5A51317-4741-44C3-86BD-8FBC5E1852CF}"/>
              </a:ext>
            </a:extLst>
          </p:cNvPr>
          <p:cNvSpPr txBox="1"/>
          <p:nvPr/>
        </p:nvSpPr>
        <p:spPr>
          <a:xfrm>
            <a:off x="831272" y="6957701"/>
            <a:ext cx="8167255" cy="307777"/>
          </a:xfrm>
          <a:prstGeom prst="rect">
            <a:avLst/>
          </a:prstGeom>
          <a:noFill/>
        </p:spPr>
        <p:txBody>
          <a:bodyPr wrap="square" rtlCol="0">
            <a:spAutoFit/>
          </a:bodyPr>
          <a:lstStyle/>
          <a:p>
            <a:r>
              <a:rPr lang="en-US" sz="1400" spc="-1" dirty="0">
                <a:solidFill>
                  <a:srgbClr val="000000"/>
                </a:solidFill>
                <a:uFill>
                  <a:solidFill>
                    <a:srgbClr val="FFFFFF"/>
                  </a:solidFill>
                </a:uFill>
                <a:latin typeface="Arial"/>
              </a:rPr>
              <a:t>https://www.ucsusa.org/clean-vehicles/fuel-efficiency/fuel-economy-basics.html#.W7OJOBRRepd</a:t>
            </a:r>
          </a:p>
        </p:txBody>
      </p:sp>
    </p:spTree>
    <p:extLst>
      <p:ext uri="{BB962C8B-B14F-4D97-AF65-F5344CB8AC3E}">
        <p14:creationId xmlns:p14="http://schemas.microsoft.com/office/powerpoint/2010/main" val="3464123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CB353-CD3C-4BB3-B7F2-855BF324E75C}"/>
              </a:ext>
            </a:extLst>
          </p:cNvPr>
          <p:cNvSpPr>
            <a:spLocks noGrp="1"/>
          </p:cNvSpPr>
          <p:nvPr>
            <p:ph type="title"/>
          </p:nvPr>
        </p:nvSpPr>
        <p:spPr/>
        <p:txBody>
          <a:bodyPr/>
          <a:lstStyle/>
          <a:p>
            <a:r>
              <a:rPr lang="en-US" dirty="0"/>
              <a:t>How do the CAFE standards work?</a:t>
            </a:r>
          </a:p>
        </p:txBody>
      </p:sp>
      <p:sp>
        <p:nvSpPr>
          <p:cNvPr id="3" name="Content Placeholder 2">
            <a:extLst>
              <a:ext uri="{FF2B5EF4-FFF2-40B4-BE49-F238E27FC236}">
                <a16:creationId xmlns:a16="http://schemas.microsoft.com/office/drawing/2014/main" id="{D8F3B925-ADCE-4FAC-862B-6128404A5CD0}"/>
              </a:ext>
            </a:extLst>
          </p:cNvPr>
          <p:cNvSpPr>
            <a:spLocks noGrp="1"/>
          </p:cNvSpPr>
          <p:nvPr>
            <p:ph idx="1"/>
          </p:nvPr>
        </p:nvSpPr>
        <p:spPr/>
        <p:txBody>
          <a:bodyPr/>
          <a:lstStyle/>
          <a:p>
            <a:r>
              <a:rPr lang="en-US" dirty="0"/>
              <a:t>Corporate Average Fuel Economy (CAFE) standards first established in 1975.</a:t>
            </a:r>
          </a:p>
          <a:p>
            <a:r>
              <a:rPr lang="en-US" dirty="0"/>
              <a:t>Phase I of current standards: 2012–2016</a:t>
            </a:r>
          </a:p>
          <a:p>
            <a:pPr marL="892363" lvl="1" indent="-514350">
              <a:buFont typeface="+mj-lt"/>
              <a:buAutoNum type="romanLcPeriod"/>
            </a:pPr>
            <a:r>
              <a:rPr lang="en-US" dirty="0"/>
              <a:t>Global warming pollution standards of 250 grams per mile, on average, for model year (MY) 2016 vehicles</a:t>
            </a:r>
          </a:p>
          <a:p>
            <a:pPr marL="892363" lvl="1" indent="-514350">
              <a:buFont typeface="+mj-lt"/>
              <a:buAutoNum type="romanLcPeriod"/>
            </a:pPr>
            <a:r>
              <a:rPr lang="en-US" dirty="0"/>
              <a:t>Fuel efficiency standards with a new vehicle average of 34.1 miles per gallon (mpg) in MY2016</a:t>
            </a:r>
          </a:p>
          <a:p>
            <a:r>
              <a:rPr lang="en-US" dirty="0"/>
              <a:t>Phase II of current standards: 2017–2025</a:t>
            </a:r>
          </a:p>
          <a:p>
            <a:pPr marL="378013" lvl="1" indent="0">
              <a:buNone/>
            </a:pPr>
            <a:r>
              <a:rPr lang="en-US" dirty="0"/>
              <a:t>Global warming pollution standards of 163 grams per mile, on average, for model year (MY) 2025 vehicles. Equivalent of 54.5 mpg.</a:t>
            </a:r>
          </a:p>
          <a:p>
            <a:pPr marL="892363" lvl="1" indent="-514350">
              <a:buFont typeface="+mj-lt"/>
              <a:buAutoNum type="romanLcPeriod"/>
            </a:pPr>
            <a:endParaRPr lang="en-US" dirty="0"/>
          </a:p>
        </p:txBody>
      </p:sp>
      <p:sp>
        <p:nvSpPr>
          <p:cNvPr id="4" name="TextBox 3">
            <a:extLst>
              <a:ext uri="{FF2B5EF4-FFF2-40B4-BE49-F238E27FC236}">
                <a16:creationId xmlns:a16="http://schemas.microsoft.com/office/drawing/2014/main" id="{D5A51317-4741-44C3-86BD-8FBC5E1852CF}"/>
              </a:ext>
            </a:extLst>
          </p:cNvPr>
          <p:cNvSpPr txBox="1"/>
          <p:nvPr/>
        </p:nvSpPr>
        <p:spPr>
          <a:xfrm>
            <a:off x="831272" y="6957701"/>
            <a:ext cx="8167255" cy="307777"/>
          </a:xfrm>
          <a:prstGeom prst="rect">
            <a:avLst/>
          </a:prstGeom>
          <a:noFill/>
        </p:spPr>
        <p:txBody>
          <a:bodyPr wrap="square" rtlCol="0">
            <a:spAutoFit/>
          </a:bodyPr>
          <a:lstStyle/>
          <a:p>
            <a:r>
              <a:rPr lang="en-US" sz="1400" spc="-1" dirty="0">
                <a:solidFill>
                  <a:srgbClr val="000000"/>
                </a:solidFill>
                <a:uFill>
                  <a:solidFill>
                    <a:srgbClr val="FFFFFF"/>
                  </a:solidFill>
                </a:uFill>
                <a:latin typeface="Arial"/>
              </a:rPr>
              <a:t>https://www.ucsusa.org/clean-vehicles/fuel-efficiency/fuel-economy-basics.html#.W7OJOBRRepd</a:t>
            </a:r>
          </a:p>
        </p:txBody>
      </p:sp>
    </p:spTree>
    <p:extLst>
      <p:ext uri="{BB962C8B-B14F-4D97-AF65-F5344CB8AC3E}">
        <p14:creationId xmlns:p14="http://schemas.microsoft.com/office/powerpoint/2010/main" val="2986331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761F1-1D10-4B37-96C2-A749229A2851}"/>
              </a:ext>
            </a:extLst>
          </p:cNvPr>
          <p:cNvSpPr>
            <a:spLocks noGrp="1"/>
          </p:cNvSpPr>
          <p:nvPr>
            <p:ph type="title"/>
          </p:nvPr>
        </p:nvSpPr>
        <p:spPr/>
        <p:txBody>
          <a:bodyPr/>
          <a:lstStyle/>
          <a:p>
            <a:r>
              <a:rPr lang="en-US" dirty="0"/>
              <a:t>In a global context</a:t>
            </a:r>
          </a:p>
        </p:txBody>
      </p:sp>
      <p:pic>
        <p:nvPicPr>
          <p:cNvPr id="5" name="Content Placeholder 4">
            <a:extLst>
              <a:ext uri="{FF2B5EF4-FFF2-40B4-BE49-F238E27FC236}">
                <a16:creationId xmlns:a16="http://schemas.microsoft.com/office/drawing/2014/main" id="{9D86F321-65CA-45D8-AFE4-41BB32592335}"/>
              </a:ext>
            </a:extLst>
          </p:cNvPr>
          <p:cNvPicPr>
            <a:picLocks noGrp="1"/>
          </p:cNvPicPr>
          <p:nvPr>
            <p:ph idx="1"/>
          </p:nvPr>
        </p:nvPicPr>
        <p:blipFill>
          <a:blip r:embed="rId3"/>
          <a:stretch/>
        </p:blipFill>
        <p:spPr>
          <a:xfrm>
            <a:off x="1104618" y="1556761"/>
            <a:ext cx="7871387" cy="5355935"/>
          </a:xfrm>
          <a:prstGeom prst="rect">
            <a:avLst/>
          </a:prstGeom>
          <a:ln>
            <a:noFill/>
          </a:ln>
        </p:spPr>
      </p:pic>
      <p:sp>
        <p:nvSpPr>
          <p:cNvPr id="6" name="TextBox 5">
            <a:extLst>
              <a:ext uri="{FF2B5EF4-FFF2-40B4-BE49-F238E27FC236}">
                <a16:creationId xmlns:a16="http://schemas.microsoft.com/office/drawing/2014/main" id="{4362D8FF-17B2-4883-8337-EEFC5EB4B5A5}"/>
              </a:ext>
            </a:extLst>
          </p:cNvPr>
          <p:cNvSpPr txBox="1"/>
          <p:nvPr/>
        </p:nvSpPr>
        <p:spPr>
          <a:xfrm>
            <a:off x="431943" y="6993081"/>
            <a:ext cx="9216736" cy="646331"/>
          </a:xfrm>
          <a:prstGeom prst="rect">
            <a:avLst/>
          </a:prstGeom>
          <a:noFill/>
        </p:spPr>
        <p:txBody>
          <a:bodyPr wrap="square" rtlCol="0">
            <a:spAutoFit/>
          </a:bodyPr>
          <a:lstStyle/>
          <a:p>
            <a:pPr algn="ctr"/>
            <a:r>
              <a:rPr lang="en-US" sz="1200" spc="-1" dirty="0">
                <a:solidFill>
                  <a:srgbClr val="000000"/>
                </a:solidFill>
                <a:uFill>
                  <a:solidFill>
                    <a:srgbClr val="FFFFFF"/>
                  </a:solidFill>
                </a:uFill>
                <a:latin typeface="Arial"/>
              </a:rPr>
              <a:t>Source: ICCT 2017 global update. LIGHT-DUTY VEHICLE  GREENHOUSE GAS AND  FUEL ECONOMY STANDARDS. https://www.theicct.org/sites/default/files/publications/2017-Global-LDV-Standards-Update_ICCT-Report_23062017_vF.pdf</a:t>
            </a:r>
          </a:p>
          <a:p>
            <a:pPr algn="ctr"/>
            <a:endParaRPr lang="en-US" sz="1200" dirty="0"/>
          </a:p>
        </p:txBody>
      </p:sp>
    </p:spTree>
    <p:extLst>
      <p:ext uri="{BB962C8B-B14F-4D97-AF65-F5344CB8AC3E}">
        <p14:creationId xmlns:p14="http://schemas.microsoft.com/office/powerpoint/2010/main" val="1993141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9BCF2F-5838-4B9A-833B-3CA547A769E7}"/>
              </a:ext>
            </a:extLst>
          </p:cNvPr>
          <p:cNvSpPr>
            <a:spLocks noGrp="1"/>
          </p:cNvSpPr>
          <p:nvPr>
            <p:ph type="title"/>
          </p:nvPr>
        </p:nvSpPr>
        <p:spPr>
          <a:xfrm>
            <a:off x="694356" y="503977"/>
            <a:ext cx="3251264" cy="1065049"/>
          </a:xfrm>
        </p:spPr>
        <p:txBody>
          <a:bodyPr>
            <a:normAutofit/>
          </a:bodyPr>
          <a:lstStyle/>
          <a:p>
            <a:r>
              <a:rPr lang="en-US" sz="3600" dirty="0"/>
              <a:t>Contents</a:t>
            </a:r>
            <a:endParaRPr lang="en-US" dirty="0"/>
          </a:p>
        </p:txBody>
      </p:sp>
      <p:pic>
        <p:nvPicPr>
          <p:cNvPr id="8" name="Content Placeholder 7">
            <a:extLst>
              <a:ext uri="{FF2B5EF4-FFF2-40B4-BE49-F238E27FC236}">
                <a16:creationId xmlns:a16="http://schemas.microsoft.com/office/drawing/2014/main" id="{57F08EA1-0347-44DE-85B1-3DA4A3CAC0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0312" y="2176914"/>
            <a:ext cx="4114800" cy="3044952"/>
          </a:xfrm>
        </p:spPr>
      </p:pic>
      <p:sp>
        <p:nvSpPr>
          <p:cNvPr id="6" name="Text Placeholder 5">
            <a:extLst>
              <a:ext uri="{FF2B5EF4-FFF2-40B4-BE49-F238E27FC236}">
                <a16:creationId xmlns:a16="http://schemas.microsoft.com/office/drawing/2014/main" id="{C6309591-69CB-494B-937D-87CAFC765275}"/>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US" sz="2000" dirty="0">
                <a:solidFill>
                  <a:schemeClr val="bg1">
                    <a:lumMod val="75000"/>
                  </a:schemeClr>
                </a:solidFill>
              </a:rPr>
              <a:t>Setting the scene</a:t>
            </a:r>
          </a:p>
          <a:p>
            <a:pPr marL="285750" indent="-285750">
              <a:buFont typeface="Arial" panose="020B0604020202020204" pitchFamily="34" charset="0"/>
              <a:buChar char="•"/>
            </a:pPr>
            <a:r>
              <a:rPr lang="en-US" sz="2000" dirty="0">
                <a:solidFill>
                  <a:schemeClr val="bg1">
                    <a:lumMod val="75000"/>
                  </a:schemeClr>
                </a:solidFill>
              </a:rPr>
              <a:t>What are the current CAFE standards?</a:t>
            </a:r>
          </a:p>
          <a:p>
            <a:pPr marL="285750" indent="-285750">
              <a:buFont typeface="Arial" panose="020B0604020202020204" pitchFamily="34" charset="0"/>
              <a:buChar char="•"/>
            </a:pPr>
            <a:r>
              <a:rPr lang="en-US" sz="2000" dirty="0"/>
              <a:t>The EPA’s new proposed rule</a:t>
            </a:r>
          </a:p>
          <a:p>
            <a:pPr marL="285750" indent="-285750">
              <a:buFont typeface="Arial" panose="020B0604020202020204" pitchFamily="34" charset="0"/>
              <a:buChar char="•"/>
            </a:pPr>
            <a:r>
              <a:rPr lang="en-US" sz="2000" dirty="0">
                <a:solidFill>
                  <a:schemeClr val="bg1">
                    <a:lumMod val="75000"/>
                  </a:schemeClr>
                </a:solidFill>
              </a:rPr>
              <a:t>The California waivers</a:t>
            </a:r>
          </a:p>
          <a:p>
            <a:pPr marL="285750" indent="-285750">
              <a:buFont typeface="Arial" panose="020B0604020202020204" pitchFamily="34" charset="0"/>
              <a:buChar char="•"/>
            </a:pPr>
            <a:r>
              <a:rPr lang="en-US" sz="2000" dirty="0">
                <a:solidFill>
                  <a:schemeClr val="bg1">
                    <a:lumMod val="75000"/>
                  </a:schemeClr>
                </a:solidFill>
              </a:rPr>
              <a:t>Where are we going?</a:t>
            </a:r>
          </a:p>
          <a:p>
            <a:endParaRPr lang="en-US" sz="2000" dirty="0"/>
          </a:p>
        </p:txBody>
      </p:sp>
    </p:spTree>
    <p:extLst>
      <p:ext uri="{BB962C8B-B14F-4D97-AF65-F5344CB8AC3E}">
        <p14:creationId xmlns:p14="http://schemas.microsoft.com/office/powerpoint/2010/main" val="2972772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A3DA8-3962-463F-B894-35FEBC6D3A13}"/>
              </a:ext>
            </a:extLst>
          </p:cNvPr>
          <p:cNvSpPr>
            <a:spLocks noGrp="1"/>
          </p:cNvSpPr>
          <p:nvPr>
            <p:ph type="title"/>
          </p:nvPr>
        </p:nvSpPr>
        <p:spPr/>
        <p:txBody>
          <a:bodyPr/>
          <a:lstStyle/>
          <a:p>
            <a:pPr algn="ctr"/>
            <a:r>
              <a:rPr lang="en-US" dirty="0"/>
              <a:t>What’s the catch?</a:t>
            </a:r>
          </a:p>
        </p:txBody>
      </p:sp>
      <p:sp>
        <p:nvSpPr>
          <p:cNvPr id="3" name="Content Placeholder 2">
            <a:extLst>
              <a:ext uri="{FF2B5EF4-FFF2-40B4-BE49-F238E27FC236}">
                <a16:creationId xmlns:a16="http://schemas.microsoft.com/office/drawing/2014/main" id="{8B5E2317-505A-4767-AABD-0F6AC7C65C2A}"/>
              </a:ext>
            </a:extLst>
          </p:cNvPr>
          <p:cNvSpPr>
            <a:spLocks noGrp="1"/>
          </p:cNvSpPr>
          <p:nvPr>
            <p:ph idx="1"/>
          </p:nvPr>
        </p:nvSpPr>
        <p:spPr>
          <a:xfrm>
            <a:off x="693043" y="3124242"/>
            <a:ext cx="8694539" cy="4796544"/>
          </a:xfrm>
        </p:spPr>
        <p:txBody>
          <a:bodyPr>
            <a:normAutofit/>
          </a:bodyPr>
          <a:lstStyle/>
          <a:p>
            <a:pPr marL="0" indent="0" algn="ctr">
              <a:buNone/>
            </a:pPr>
            <a:r>
              <a:rPr lang="en-US" sz="3600" dirty="0">
                <a:latin typeface="+mj-lt"/>
              </a:rPr>
              <a:t>Auto manufacturers went along with Obama administration provided that in 2017 this could be revisited by the current administration.</a:t>
            </a:r>
          </a:p>
          <a:p>
            <a:pPr marL="0" indent="0" algn="ctr">
              <a:buNone/>
            </a:pPr>
            <a:endParaRPr lang="en-US" sz="3600" dirty="0">
              <a:latin typeface="+mj-lt"/>
            </a:endParaRPr>
          </a:p>
        </p:txBody>
      </p:sp>
    </p:spTree>
    <p:extLst>
      <p:ext uri="{BB962C8B-B14F-4D97-AF65-F5344CB8AC3E}">
        <p14:creationId xmlns:p14="http://schemas.microsoft.com/office/powerpoint/2010/main" val="3704301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A3DA8-3962-463F-B894-35FEBC6D3A13}"/>
              </a:ext>
            </a:extLst>
          </p:cNvPr>
          <p:cNvSpPr>
            <a:spLocks noGrp="1"/>
          </p:cNvSpPr>
          <p:nvPr>
            <p:ph type="title"/>
          </p:nvPr>
        </p:nvSpPr>
        <p:spPr/>
        <p:txBody>
          <a:bodyPr/>
          <a:lstStyle/>
          <a:p>
            <a:pPr algn="ctr"/>
            <a:r>
              <a:rPr lang="en-US" dirty="0"/>
              <a:t>What’s the catch?</a:t>
            </a:r>
          </a:p>
        </p:txBody>
      </p:sp>
      <p:sp>
        <p:nvSpPr>
          <p:cNvPr id="3" name="Content Placeholder 2">
            <a:extLst>
              <a:ext uri="{FF2B5EF4-FFF2-40B4-BE49-F238E27FC236}">
                <a16:creationId xmlns:a16="http://schemas.microsoft.com/office/drawing/2014/main" id="{8B5E2317-505A-4767-AABD-0F6AC7C65C2A}"/>
              </a:ext>
            </a:extLst>
          </p:cNvPr>
          <p:cNvSpPr>
            <a:spLocks noGrp="1"/>
          </p:cNvSpPr>
          <p:nvPr>
            <p:ph idx="1"/>
          </p:nvPr>
        </p:nvSpPr>
        <p:spPr>
          <a:xfrm>
            <a:off x="693043" y="3124242"/>
            <a:ext cx="8694539" cy="4796544"/>
          </a:xfrm>
        </p:spPr>
        <p:txBody>
          <a:bodyPr>
            <a:normAutofit/>
          </a:bodyPr>
          <a:lstStyle/>
          <a:p>
            <a:pPr marL="0" indent="0" algn="ctr">
              <a:buNone/>
            </a:pPr>
            <a:r>
              <a:rPr lang="en-US" sz="3600" dirty="0">
                <a:latin typeface="+mj-lt"/>
              </a:rPr>
              <a:t>Auto manufacturers went along with Obama administration provided that in 2017 this could be revisited by the current administration.</a:t>
            </a:r>
          </a:p>
          <a:p>
            <a:pPr marL="0" indent="0" algn="ctr">
              <a:buNone/>
            </a:pPr>
            <a:endParaRPr lang="en-US" sz="3600" dirty="0">
              <a:latin typeface="+mj-lt"/>
            </a:endParaRPr>
          </a:p>
          <a:p>
            <a:pPr marL="0" indent="0" algn="ctr">
              <a:buNone/>
            </a:pPr>
            <a:r>
              <a:rPr lang="en-US" sz="3600" dirty="0">
                <a:latin typeface="+mj-lt"/>
              </a:rPr>
              <a:t>Enter Trump.</a:t>
            </a:r>
          </a:p>
        </p:txBody>
      </p:sp>
    </p:spTree>
    <p:extLst>
      <p:ext uri="{BB962C8B-B14F-4D97-AF65-F5344CB8AC3E}">
        <p14:creationId xmlns:p14="http://schemas.microsoft.com/office/powerpoint/2010/main" val="2929211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4D874-BEFE-4800-8875-B8E6324663C0}"/>
              </a:ext>
            </a:extLst>
          </p:cNvPr>
          <p:cNvSpPr>
            <a:spLocks noGrp="1"/>
          </p:cNvSpPr>
          <p:nvPr>
            <p:ph type="title"/>
          </p:nvPr>
        </p:nvSpPr>
        <p:spPr/>
        <p:txBody>
          <a:bodyPr/>
          <a:lstStyle/>
          <a:p>
            <a:r>
              <a:rPr lang="en-US" dirty="0"/>
              <a:t>How the (former) head of the E.P.A. views climate change</a:t>
            </a:r>
          </a:p>
        </p:txBody>
      </p:sp>
      <p:pic>
        <p:nvPicPr>
          <p:cNvPr id="4" name="Online Media 3" title="Sanders Grills EPA Nominee on Climate Change">
            <a:hlinkClick r:id="" action="ppaction://media"/>
            <a:extLst>
              <a:ext uri="{FF2B5EF4-FFF2-40B4-BE49-F238E27FC236}">
                <a16:creationId xmlns:a16="http://schemas.microsoft.com/office/drawing/2014/main" id="{EE443E8F-271D-478E-92D9-ABCF58C4534F}"/>
              </a:ext>
            </a:extLst>
          </p:cNvPr>
          <p:cNvPicPr>
            <a:picLocks noGrp="1" noRot="1" noChangeAspect="1"/>
          </p:cNvPicPr>
          <p:nvPr>
            <p:ph idx="1"/>
            <a:videoFile r:link="rId1"/>
          </p:nvPr>
        </p:nvPicPr>
        <p:blipFill>
          <a:blip r:embed="rId4"/>
          <a:stretch>
            <a:fillRect/>
          </a:stretch>
        </p:blipFill>
        <p:spPr>
          <a:xfrm>
            <a:off x="1441096" y="2387183"/>
            <a:ext cx="7198431" cy="4049118"/>
          </a:xfrm>
          <a:prstGeom prst="rect">
            <a:avLst/>
          </a:prstGeom>
        </p:spPr>
      </p:pic>
    </p:spTree>
    <p:extLst>
      <p:ext uri="{BB962C8B-B14F-4D97-AF65-F5344CB8AC3E}">
        <p14:creationId xmlns:p14="http://schemas.microsoft.com/office/powerpoint/2010/main" val="359725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92128-AA15-47B5-920F-C39ACEA4A7EA}"/>
              </a:ext>
            </a:extLst>
          </p:cNvPr>
          <p:cNvSpPr>
            <a:spLocks noGrp="1"/>
          </p:cNvSpPr>
          <p:nvPr>
            <p:ph type="title"/>
          </p:nvPr>
        </p:nvSpPr>
        <p:spPr/>
        <p:txBody>
          <a:bodyPr/>
          <a:lstStyle/>
          <a:p>
            <a:r>
              <a:rPr lang="en-US" dirty="0"/>
              <a:t>What’s the new plan?</a:t>
            </a:r>
          </a:p>
        </p:txBody>
      </p:sp>
      <p:sp>
        <p:nvSpPr>
          <p:cNvPr id="3" name="Content Placeholder 2">
            <a:extLst>
              <a:ext uri="{FF2B5EF4-FFF2-40B4-BE49-F238E27FC236}">
                <a16:creationId xmlns:a16="http://schemas.microsoft.com/office/drawing/2014/main" id="{07AC3D79-E8E2-4571-A88E-A0EF6CCC576D}"/>
              </a:ext>
            </a:extLst>
          </p:cNvPr>
          <p:cNvSpPr>
            <a:spLocks noGrp="1"/>
          </p:cNvSpPr>
          <p:nvPr>
            <p:ph sz="half" idx="1"/>
          </p:nvPr>
        </p:nvSpPr>
        <p:spPr>
          <a:xfrm>
            <a:off x="592282" y="2012414"/>
            <a:ext cx="2940627" cy="4796544"/>
          </a:xfrm>
        </p:spPr>
        <p:txBody>
          <a:bodyPr>
            <a:normAutofit fontScale="92500" lnSpcReduction="10000"/>
          </a:bodyPr>
          <a:lstStyle/>
          <a:p>
            <a:r>
              <a:rPr lang="en-US" dirty="0"/>
              <a:t>Lobbying by auto industry in 2017 to review standards got more than they bargained for [1, 2].</a:t>
            </a:r>
          </a:p>
          <a:p>
            <a:r>
              <a:rPr lang="en-US" dirty="0">
                <a:solidFill>
                  <a:schemeClr val="bg1">
                    <a:lumMod val="75000"/>
                  </a:schemeClr>
                </a:solidFill>
              </a:rPr>
              <a:t>The E.P.A.’s new proposed rule freezes fuel efficiency standards at 2020 levels.</a:t>
            </a:r>
          </a:p>
          <a:p>
            <a:r>
              <a:rPr lang="en-US" dirty="0">
                <a:solidFill>
                  <a:schemeClr val="bg1">
                    <a:lumMod val="75000"/>
                  </a:schemeClr>
                </a:solidFill>
              </a:rPr>
              <a:t>Proposal to revoke California’s waiver to set higher vehicle emissions standards and encourage Zero Emissions Vehicles.</a:t>
            </a:r>
          </a:p>
        </p:txBody>
      </p:sp>
      <p:pic>
        <p:nvPicPr>
          <p:cNvPr id="4" name="Picture 3">
            <a:extLst>
              <a:ext uri="{FF2B5EF4-FFF2-40B4-BE49-F238E27FC236}">
                <a16:creationId xmlns:a16="http://schemas.microsoft.com/office/drawing/2014/main" id="{CF2FF2A0-54A3-4157-B346-2BD8F2E8F907}"/>
              </a:ext>
            </a:extLst>
          </p:cNvPr>
          <p:cNvPicPr/>
          <p:nvPr/>
        </p:nvPicPr>
        <p:blipFill>
          <a:blip r:embed="rId2"/>
          <a:stretch/>
        </p:blipFill>
        <p:spPr>
          <a:xfrm>
            <a:off x="3661121" y="2334532"/>
            <a:ext cx="6022571" cy="3826851"/>
          </a:xfrm>
          <a:prstGeom prst="rect">
            <a:avLst/>
          </a:prstGeom>
          <a:ln>
            <a:noFill/>
          </a:ln>
        </p:spPr>
      </p:pic>
      <p:sp>
        <p:nvSpPr>
          <p:cNvPr id="6" name="TextBox 5">
            <a:extLst>
              <a:ext uri="{FF2B5EF4-FFF2-40B4-BE49-F238E27FC236}">
                <a16:creationId xmlns:a16="http://schemas.microsoft.com/office/drawing/2014/main" id="{41F3B589-EA9B-4AA9-B6FF-90570FE5C023}"/>
              </a:ext>
            </a:extLst>
          </p:cNvPr>
          <p:cNvSpPr txBox="1"/>
          <p:nvPr/>
        </p:nvSpPr>
        <p:spPr>
          <a:xfrm>
            <a:off x="256622" y="7013864"/>
            <a:ext cx="9756069" cy="830997"/>
          </a:xfrm>
          <a:prstGeom prst="rect">
            <a:avLst/>
          </a:prstGeom>
          <a:noFill/>
        </p:spPr>
        <p:txBody>
          <a:bodyPr wrap="none" rtlCol="0">
            <a:spAutoFit/>
          </a:bodyPr>
          <a:lstStyle/>
          <a:p>
            <a:r>
              <a:rPr lang="en-US" sz="1600" spc="-1" dirty="0">
                <a:solidFill>
                  <a:srgbClr val="000000"/>
                </a:solidFill>
                <a:uFill>
                  <a:solidFill>
                    <a:srgbClr val="FFFFFF"/>
                  </a:solidFill>
                </a:uFill>
                <a:latin typeface="Arial"/>
              </a:rPr>
              <a:t>[1] </a:t>
            </a:r>
            <a:r>
              <a:rPr lang="en-US" sz="1600" spc="-1" dirty="0">
                <a:solidFill>
                  <a:srgbClr val="000000"/>
                </a:solidFill>
                <a:uFill>
                  <a:solidFill>
                    <a:srgbClr val="FFFFFF"/>
                  </a:solidFill>
                </a:uFill>
                <a:latin typeface="Arial"/>
                <a:hlinkClick r:id="rId3"/>
              </a:rPr>
              <a:t>https://www.nytimes.com/2018/03/30/climate/epa-auto-pollution-pruitt.html</a:t>
            </a:r>
            <a:endParaRPr lang="en-US" sz="1600" spc="-1" dirty="0">
              <a:solidFill>
                <a:srgbClr val="000000"/>
              </a:solidFill>
              <a:uFill>
                <a:solidFill>
                  <a:srgbClr val="FFFFFF"/>
                </a:solidFill>
              </a:uFill>
              <a:latin typeface="Arial"/>
            </a:endParaRPr>
          </a:p>
          <a:p>
            <a:r>
              <a:rPr lang="en-US" sz="1600" spc="-1" dirty="0">
                <a:solidFill>
                  <a:srgbClr val="000000"/>
                </a:solidFill>
                <a:uFill>
                  <a:solidFill>
                    <a:srgbClr val="FFFFFF"/>
                  </a:solidFill>
                </a:uFill>
                <a:latin typeface="Arial"/>
              </a:rPr>
              <a:t>[2] </a:t>
            </a:r>
            <a:r>
              <a:rPr lang="en-US" sz="1600" spc="-1" dirty="0">
                <a:solidFill>
                  <a:srgbClr val="000000"/>
                </a:solidFill>
                <a:uFill>
                  <a:solidFill>
                    <a:srgbClr val="FFFFFF"/>
                  </a:solidFill>
                </a:uFill>
                <a:latin typeface="Arial"/>
                <a:hlinkClick r:id="rId4"/>
              </a:rPr>
              <a:t>https://www.theatlantic.com/science/archive/2018/06/how-the-carmakers-trumped-themselves/562400/</a:t>
            </a:r>
            <a:endParaRPr lang="en-US" sz="1600" spc="-1" dirty="0">
              <a:solidFill>
                <a:srgbClr val="000000"/>
              </a:solidFill>
              <a:uFill>
                <a:solidFill>
                  <a:srgbClr val="FFFFFF"/>
                </a:solidFill>
              </a:uFill>
              <a:latin typeface="Arial"/>
            </a:endParaRPr>
          </a:p>
          <a:p>
            <a:endParaRPr lang="en-US" sz="1600"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024398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92128-AA15-47B5-920F-C39ACEA4A7EA}"/>
              </a:ext>
            </a:extLst>
          </p:cNvPr>
          <p:cNvSpPr>
            <a:spLocks noGrp="1"/>
          </p:cNvSpPr>
          <p:nvPr>
            <p:ph type="title"/>
          </p:nvPr>
        </p:nvSpPr>
        <p:spPr/>
        <p:txBody>
          <a:bodyPr/>
          <a:lstStyle/>
          <a:p>
            <a:r>
              <a:rPr lang="en-US" dirty="0"/>
              <a:t>What’s the new plan?</a:t>
            </a:r>
          </a:p>
        </p:txBody>
      </p:sp>
      <p:sp>
        <p:nvSpPr>
          <p:cNvPr id="3" name="Content Placeholder 2">
            <a:extLst>
              <a:ext uri="{FF2B5EF4-FFF2-40B4-BE49-F238E27FC236}">
                <a16:creationId xmlns:a16="http://schemas.microsoft.com/office/drawing/2014/main" id="{07AC3D79-E8E2-4571-A88E-A0EF6CCC576D}"/>
              </a:ext>
            </a:extLst>
          </p:cNvPr>
          <p:cNvSpPr>
            <a:spLocks noGrp="1"/>
          </p:cNvSpPr>
          <p:nvPr>
            <p:ph sz="half" idx="1"/>
          </p:nvPr>
        </p:nvSpPr>
        <p:spPr>
          <a:xfrm>
            <a:off x="592282" y="2012414"/>
            <a:ext cx="2940627" cy="4796544"/>
          </a:xfrm>
        </p:spPr>
        <p:txBody>
          <a:bodyPr>
            <a:normAutofit fontScale="92500" lnSpcReduction="10000"/>
          </a:bodyPr>
          <a:lstStyle/>
          <a:p>
            <a:r>
              <a:rPr lang="en-US" dirty="0"/>
              <a:t>Lobbying by auto industry in 2017 to review standards got more than they bargained for [1, 2].</a:t>
            </a:r>
          </a:p>
          <a:p>
            <a:r>
              <a:rPr lang="en-US" dirty="0"/>
              <a:t>The E.P.A.’s new proposed rule freezes fuel efficiency standards at 2020 levels.</a:t>
            </a:r>
          </a:p>
          <a:p>
            <a:r>
              <a:rPr lang="en-US" dirty="0">
                <a:solidFill>
                  <a:schemeClr val="bg1">
                    <a:lumMod val="75000"/>
                  </a:schemeClr>
                </a:solidFill>
              </a:rPr>
              <a:t>Proposal to revoke California’s waiver to set higher vehicle emissions standards and encourage Zero Emissions Vehicles.</a:t>
            </a:r>
          </a:p>
        </p:txBody>
      </p:sp>
      <p:pic>
        <p:nvPicPr>
          <p:cNvPr id="4" name="Picture 3">
            <a:extLst>
              <a:ext uri="{FF2B5EF4-FFF2-40B4-BE49-F238E27FC236}">
                <a16:creationId xmlns:a16="http://schemas.microsoft.com/office/drawing/2014/main" id="{CF2FF2A0-54A3-4157-B346-2BD8F2E8F907}"/>
              </a:ext>
            </a:extLst>
          </p:cNvPr>
          <p:cNvPicPr/>
          <p:nvPr/>
        </p:nvPicPr>
        <p:blipFill>
          <a:blip r:embed="rId2"/>
          <a:stretch/>
        </p:blipFill>
        <p:spPr>
          <a:xfrm>
            <a:off x="3661121" y="2334532"/>
            <a:ext cx="6022571" cy="3826851"/>
          </a:xfrm>
          <a:prstGeom prst="rect">
            <a:avLst/>
          </a:prstGeom>
          <a:ln>
            <a:noFill/>
          </a:ln>
        </p:spPr>
      </p:pic>
      <p:sp>
        <p:nvSpPr>
          <p:cNvPr id="6" name="TextBox 5">
            <a:extLst>
              <a:ext uri="{FF2B5EF4-FFF2-40B4-BE49-F238E27FC236}">
                <a16:creationId xmlns:a16="http://schemas.microsoft.com/office/drawing/2014/main" id="{41F3B589-EA9B-4AA9-B6FF-90570FE5C023}"/>
              </a:ext>
            </a:extLst>
          </p:cNvPr>
          <p:cNvSpPr txBox="1"/>
          <p:nvPr/>
        </p:nvSpPr>
        <p:spPr>
          <a:xfrm>
            <a:off x="256622" y="7013864"/>
            <a:ext cx="9756069" cy="830997"/>
          </a:xfrm>
          <a:prstGeom prst="rect">
            <a:avLst/>
          </a:prstGeom>
          <a:noFill/>
        </p:spPr>
        <p:txBody>
          <a:bodyPr wrap="none" rtlCol="0">
            <a:spAutoFit/>
          </a:bodyPr>
          <a:lstStyle/>
          <a:p>
            <a:r>
              <a:rPr lang="en-US" sz="1600" spc="-1" dirty="0">
                <a:solidFill>
                  <a:srgbClr val="000000"/>
                </a:solidFill>
                <a:uFill>
                  <a:solidFill>
                    <a:srgbClr val="FFFFFF"/>
                  </a:solidFill>
                </a:uFill>
                <a:latin typeface="Arial"/>
              </a:rPr>
              <a:t>[1] </a:t>
            </a:r>
            <a:r>
              <a:rPr lang="en-US" sz="1600" spc="-1" dirty="0">
                <a:solidFill>
                  <a:srgbClr val="000000"/>
                </a:solidFill>
                <a:uFill>
                  <a:solidFill>
                    <a:srgbClr val="FFFFFF"/>
                  </a:solidFill>
                </a:uFill>
                <a:latin typeface="Arial"/>
                <a:hlinkClick r:id="rId3"/>
              </a:rPr>
              <a:t>https://www.nytimes.com/2018/03/30/climate/epa-auto-pollution-pruitt.html</a:t>
            </a:r>
            <a:endParaRPr lang="en-US" sz="1600" spc="-1" dirty="0">
              <a:solidFill>
                <a:srgbClr val="000000"/>
              </a:solidFill>
              <a:uFill>
                <a:solidFill>
                  <a:srgbClr val="FFFFFF"/>
                </a:solidFill>
              </a:uFill>
              <a:latin typeface="Arial"/>
            </a:endParaRPr>
          </a:p>
          <a:p>
            <a:r>
              <a:rPr lang="en-US" sz="1600" spc="-1" dirty="0">
                <a:solidFill>
                  <a:srgbClr val="000000"/>
                </a:solidFill>
                <a:uFill>
                  <a:solidFill>
                    <a:srgbClr val="FFFFFF"/>
                  </a:solidFill>
                </a:uFill>
                <a:latin typeface="Arial"/>
              </a:rPr>
              <a:t>[2] </a:t>
            </a:r>
            <a:r>
              <a:rPr lang="en-US" sz="1600" spc="-1" dirty="0">
                <a:solidFill>
                  <a:srgbClr val="000000"/>
                </a:solidFill>
                <a:uFill>
                  <a:solidFill>
                    <a:srgbClr val="FFFFFF"/>
                  </a:solidFill>
                </a:uFill>
                <a:latin typeface="Arial"/>
                <a:hlinkClick r:id="rId4"/>
              </a:rPr>
              <a:t>https://www.theatlantic.com/science/archive/2018/06/how-the-carmakers-trumped-themselves/562400/</a:t>
            </a:r>
            <a:endParaRPr lang="en-US" sz="1600" spc="-1" dirty="0">
              <a:solidFill>
                <a:srgbClr val="000000"/>
              </a:solidFill>
              <a:uFill>
                <a:solidFill>
                  <a:srgbClr val="FFFFFF"/>
                </a:solidFill>
              </a:uFill>
              <a:latin typeface="Arial"/>
            </a:endParaRPr>
          </a:p>
          <a:p>
            <a:endParaRPr lang="en-US" sz="1600"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027043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9BCF2F-5838-4B9A-833B-3CA547A769E7}"/>
              </a:ext>
            </a:extLst>
          </p:cNvPr>
          <p:cNvSpPr>
            <a:spLocks noGrp="1"/>
          </p:cNvSpPr>
          <p:nvPr>
            <p:ph type="title"/>
          </p:nvPr>
        </p:nvSpPr>
        <p:spPr>
          <a:xfrm>
            <a:off x="694356" y="503977"/>
            <a:ext cx="3251264" cy="1065049"/>
          </a:xfrm>
        </p:spPr>
        <p:txBody>
          <a:bodyPr>
            <a:normAutofit/>
          </a:bodyPr>
          <a:lstStyle/>
          <a:p>
            <a:r>
              <a:rPr lang="en-US" sz="3600" dirty="0"/>
              <a:t>Contents</a:t>
            </a:r>
            <a:endParaRPr lang="en-US" dirty="0"/>
          </a:p>
        </p:txBody>
      </p:sp>
      <p:pic>
        <p:nvPicPr>
          <p:cNvPr id="8" name="Content Placeholder 7">
            <a:extLst>
              <a:ext uri="{FF2B5EF4-FFF2-40B4-BE49-F238E27FC236}">
                <a16:creationId xmlns:a16="http://schemas.microsoft.com/office/drawing/2014/main" id="{57F08EA1-0347-44DE-85B1-3DA4A3CAC0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0312" y="2176914"/>
            <a:ext cx="4114800" cy="3044952"/>
          </a:xfrm>
        </p:spPr>
      </p:pic>
      <p:sp>
        <p:nvSpPr>
          <p:cNvPr id="6" name="Text Placeholder 5">
            <a:extLst>
              <a:ext uri="{FF2B5EF4-FFF2-40B4-BE49-F238E27FC236}">
                <a16:creationId xmlns:a16="http://schemas.microsoft.com/office/drawing/2014/main" id="{C6309591-69CB-494B-937D-87CAFC765275}"/>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US" sz="2000" dirty="0"/>
              <a:t>Setting the scene</a:t>
            </a:r>
          </a:p>
          <a:p>
            <a:pPr marL="285750" indent="-285750">
              <a:buFont typeface="Arial" panose="020B0604020202020204" pitchFamily="34" charset="0"/>
              <a:buChar char="•"/>
            </a:pPr>
            <a:r>
              <a:rPr lang="en-US" sz="2000" dirty="0"/>
              <a:t>What are the current CAFE standards?</a:t>
            </a:r>
          </a:p>
          <a:p>
            <a:pPr marL="285750" indent="-285750">
              <a:buFont typeface="Arial" panose="020B0604020202020204" pitchFamily="34" charset="0"/>
              <a:buChar char="•"/>
            </a:pPr>
            <a:r>
              <a:rPr lang="en-US" sz="2000" dirty="0"/>
              <a:t>The EPA’s new proposed rule</a:t>
            </a:r>
          </a:p>
          <a:p>
            <a:pPr marL="285750" indent="-285750">
              <a:buFont typeface="Arial" panose="020B0604020202020204" pitchFamily="34" charset="0"/>
              <a:buChar char="•"/>
            </a:pPr>
            <a:r>
              <a:rPr lang="en-US" sz="2000" dirty="0"/>
              <a:t>The California waivers</a:t>
            </a:r>
          </a:p>
          <a:p>
            <a:pPr marL="285750" indent="-285750">
              <a:buFont typeface="Arial" panose="020B0604020202020204" pitchFamily="34" charset="0"/>
              <a:buChar char="•"/>
            </a:pPr>
            <a:r>
              <a:rPr lang="en-US" sz="2000" dirty="0"/>
              <a:t>Where are we going?</a:t>
            </a:r>
          </a:p>
          <a:p>
            <a:endParaRPr lang="en-US" sz="2000" dirty="0"/>
          </a:p>
        </p:txBody>
      </p:sp>
    </p:spTree>
    <p:extLst>
      <p:ext uri="{BB962C8B-B14F-4D97-AF65-F5344CB8AC3E}">
        <p14:creationId xmlns:p14="http://schemas.microsoft.com/office/powerpoint/2010/main" val="1797485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92128-AA15-47B5-920F-C39ACEA4A7EA}"/>
              </a:ext>
            </a:extLst>
          </p:cNvPr>
          <p:cNvSpPr>
            <a:spLocks noGrp="1"/>
          </p:cNvSpPr>
          <p:nvPr>
            <p:ph type="title"/>
          </p:nvPr>
        </p:nvSpPr>
        <p:spPr/>
        <p:txBody>
          <a:bodyPr/>
          <a:lstStyle/>
          <a:p>
            <a:r>
              <a:rPr lang="en-US" dirty="0"/>
              <a:t>What’s the new plan?</a:t>
            </a:r>
          </a:p>
        </p:txBody>
      </p:sp>
      <p:sp>
        <p:nvSpPr>
          <p:cNvPr id="3" name="Content Placeholder 2">
            <a:extLst>
              <a:ext uri="{FF2B5EF4-FFF2-40B4-BE49-F238E27FC236}">
                <a16:creationId xmlns:a16="http://schemas.microsoft.com/office/drawing/2014/main" id="{07AC3D79-E8E2-4571-A88E-A0EF6CCC576D}"/>
              </a:ext>
            </a:extLst>
          </p:cNvPr>
          <p:cNvSpPr>
            <a:spLocks noGrp="1"/>
          </p:cNvSpPr>
          <p:nvPr>
            <p:ph sz="half" idx="1"/>
          </p:nvPr>
        </p:nvSpPr>
        <p:spPr>
          <a:xfrm>
            <a:off x="592282" y="2012414"/>
            <a:ext cx="2940627" cy="4796544"/>
          </a:xfrm>
        </p:spPr>
        <p:txBody>
          <a:bodyPr>
            <a:normAutofit fontScale="92500" lnSpcReduction="10000"/>
          </a:bodyPr>
          <a:lstStyle/>
          <a:p>
            <a:r>
              <a:rPr lang="en-US" dirty="0"/>
              <a:t>Lobbying by auto industry in 2017 to review standards got more than they bargained for [1, 2].</a:t>
            </a:r>
          </a:p>
          <a:p>
            <a:r>
              <a:rPr lang="en-US" dirty="0"/>
              <a:t>The E.P.A.’s new proposed rule freezes fuel efficiency standards at 2020 levels.</a:t>
            </a:r>
          </a:p>
          <a:p>
            <a:r>
              <a:rPr lang="en-US" dirty="0"/>
              <a:t>Proposal to revoke California’s waiver to set higher vehicle emissions standards and encourage Zero Emissions Vehicles.</a:t>
            </a:r>
          </a:p>
        </p:txBody>
      </p:sp>
      <p:pic>
        <p:nvPicPr>
          <p:cNvPr id="4" name="Picture 3">
            <a:extLst>
              <a:ext uri="{FF2B5EF4-FFF2-40B4-BE49-F238E27FC236}">
                <a16:creationId xmlns:a16="http://schemas.microsoft.com/office/drawing/2014/main" id="{CF2FF2A0-54A3-4157-B346-2BD8F2E8F907}"/>
              </a:ext>
            </a:extLst>
          </p:cNvPr>
          <p:cNvPicPr/>
          <p:nvPr/>
        </p:nvPicPr>
        <p:blipFill>
          <a:blip r:embed="rId2"/>
          <a:stretch/>
        </p:blipFill>
        <p:spPr>
          <a:xfrm>
            <a:off x="3661121" y="2334532"/>
            <a:ext cx="6022571" cy="3826851"/>
          </a:xfrm>
          <a:prstGeom prst="rect">
            <a:avLst/>
          </a:prstGeom>
          <a:ln>
            <a:noFill/>
          </a:ln>
        </p:spPr>
      </p:pic>
      <p:sp>
        <p:nvSpPr>
          <p:cNvPr id="6" name="TextBox 5">
            <a:extLst>
              <a:ext uri="{FF2B5EF4-FFF2-40B4-BE49-F238E27FC236}">
                <a16:creationId xmlns:a16="http://schemas.microsoft.com/office/drawing/2014/main" id="{41F3B589-EA9B-4AA9-B6FF-90570FE5C023}"/>
              </a:ext>
            </a:extLst>
          </p:cNvPr>
          <p:cNvSpPr txBox="1"/>
          <p:nvPr/>
        </p:nvSpPr>
        <p:spPr>
          <a:xfrm>
            <a:off x="256622" y="7013864"/>
            <a:ext cx="9756069" cy="830997"/>
          </a:xfrm>
          <a:prstGeom prst="rect">
            <a:avLst/>
          </a:prstGeom>
          <a:noFill/>
        </p:spPr>
        <p:txBody>
          <a:bodyPr wrap="none" rtlCol="0">
            <a:spAutoFit/>
          </a:bodyPr>
          <a:lstStyle/>
          <a:p>
            <a:r>
              <a:rPr lang="en-US" sz="1600" spc="-1" dirty="0">
                <a:solidFill>
                  <a:srgbClr val="000000"/>
                </a:solidFill>
                <a:uFill>
                  <a:solidFill>
                    <a:srgbClr val="FFFFFF"/>
                  </a:solidFill>
                </a:uFill>
                <a:latin typeface="Arial"/>
              </a:rPr>
              <a:t>[1] </a:t>
            </a:r>
            <a:r>
              <a:rPr lang="en-US" sz="1600" spc="-1" dirty="0">
                <a:solidFill>
                  <a:srgbClr val="000000"/>
                </a:solidFill>
                <a:uFill>
                  <a:solidFill>
                    <a:srgbClr val="FFFFFF"/>
                  </a:solidFill>
                </a:uFill>
                <a:latin typeface="Arial"/>
                <a:hlinkClick r:id="rId3"/>
              </a:rPr>
              <a:t>https://www.nytimes.com/2018/03/30/climate/epa-auto-pollution-pruitt.html</a:t>
            </a:r>
            <a:endParaRPr lang="en-US" sz="1600" spc="-1" dirty="0">
              <a:solidFill>
                <a:srgbClr val="000000"/>
              </a:solidFill>
              <a:uFill>
                <a:solidFill>
                  <a:srgbClr val="FFFFFF"/>
                </a:solidFill>
              </a:uFill>
              <a:latin typeface="Arial"/>
            </a:endParaRPr>
          </a:p>
          <a:p>
            <a:r>
              <a:rPr lang="en-US" sz="1600" spc="-1" dirty="0">
                <a:solidFill>
                  <a:srgbClr val="000000"/>
                </a:solidFill>
                <a:uFill>
                  <a:solidFill>
                    <a:srgbClr val="FFFFFF"/>
                  </a:solidFill>
                </a:uFill>
                <a:latin typeface="Arial"/>
              </a:rPr>
              <a:t>[2] </a:t>
            </a:r>
            <a:r>
              <a:rPr lang="en-US" sz="1600" spc="-1" dirty="0">
                <a:solidFill>
                  <a:srgbClr val="000000"/>
                </a:solidFill>
                <a:uFill>
                  <a:solidFill>
                    <a:srgbClr val="FFFFFF"/>
                  </a:solidFill>
                </a:uFill>
                <a:latin typeface="Arial"/>
                <a:hlinkClick r:id="rId4"/>
              </a:rPr>
              <a:t>https://www.theatlantic.com/science/archive/2018/06/how-the-carmakers-trumped-themselves/562400/</a:t>
            </a:r>
            <a:endParaRPr lang="en-US" sz="1600" spc="-1" dirty="0">
              <a:solidFill>
                <a:srgbClr val="000000"/>
              </a:solidFill>
              <a:uFill>
                <a:solidFill>
                  <a:srgbClr val="FFFFFF"/>
                </a:solidFill>
              </a:uFill>
              <a:latin typeface="Arial"/>
            </a:endParaRPr>
          </a:p>
          <a:p>
            <a:endParaRPr lang="en-US" sz="1600"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253161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29C6E7-5261-47EE-8A39-32DBB0526DA4}"/>
              </a:ext>
            </a:extLst>
          </p:cNvPr>
          <p:cNvSpPr>
            <a:spLocks noGrp="1"/>
          </p:cNvSpPr>
          <p:nvPr>
            <p:ph type="title"/>
          </p:nvPr>
        </p:nvSpPr>
        <p:spPr/>
        <p:txBody>
          <a:bodyPr/>
          <a:lstStyle/>
          <a:p>
            <a:r>
              <a:rPr lang="en-US" dirty="0"/>
              <a:t>Sen. Markey Questions Acting E.P.A. administrator Andrew Wheeler </a:t>
            </a:r>
          </a:p>
        </p:txBody>
      </p:sp>
      <p:pic>
        <p:nvPicPr>
          <p:cNvPr id="7" name="Online Media 6" title="Sen. Markey Questions Acting EPA Administrator Andrew Wheeler">
            <a:hlinkClick r:id="" action="ppaction://media"/>
            <a:extLst>
              <a:ext uri="{FF2B5EF4-FFF2-40B4-BE49-F238E27FC236}">
                <a16:creationId xmlns:a16="http://schemas.microsoft.com/office/drawing/2014/main" id="{A8B3ECE3-D2FA-4C44-A789-58D48FDD90EB}"/>
              </a:ext>
            </a:extLst>
          </p:cNvPr>
          <p:cNvPicPr>
            <a:picLocks noGrp="1" noRot="1" noChangeAspect="1"/>
          </p:cNvPicPr>
          <p:nvPr>
            <p:ph idx="1"/>
            <a:videoFile r:link="rId1"/>
          </p:nvPr>
        </p:nvPicPr>
        <p:blipFill>
          <a:blip r:embed="rId4"/>
          <a:stretch>
            <a:fillRect/>
          </a:stretch>
        </p:blipFill>
        <p:spPr>
          <a:xfrm>
            <a:off x="1118978" y="2315748"/>
            <a:ext cx="7842667" cy="4411500"/>
          </a:xfrm>
          <a:prstGeom prst="rect">
            <a:avLst/>
          </a:prstGeom>
        </p:spPr>
      </p:pic>
    </p:spTree>
    <p:extLst>
      <p:ext uri="{BB962C8B-B14F-4D97-AF65-F5344CB8AC3E}">
        <p14:creationId xmlns:p14="http://schemas.microsoft.com/office/powerpoint/2010/main" val="1070462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p:nvPr/>
        </p:nvPicPr>
        <p:blipFill>
          <a:blip r:embed="rId2"/>
          <a:stretch/>
        </p:blipFill>
        <p:spPr>
          <a:xfrm>
            <a:off x="578263" y="1037783"/>
            <a:ext cx="8924098" cy="5819857"/>
          </a:xfrm>
          <a:prstGeom prst="rect">
            <a:avLst/>
          </a:prstGeom>
          <a:ln>
            <a:noFill/>
          </a:ln>
        </p:spPr>
      </p:pic>
      <p:sp>
        <p:nvSpPr>
          <p:cNvPr id="2" name="TextBox 1">
            <a:extLst>
              <a:ext uri="{FF2B5EF4-FFF2-40B4-BE49-F238E27FC236}">
                <a16:creationId xmlns:a16="http://schemas.microsoft.com/office/drawing/2014/main" id="{865D1DC0-B908-4047-8666-813D8535AED6}"/>
              </a:ext>
            </a:extLst>
          </p:cNvPr>
          <p:cNvSpPr txBox="1"/>
          <p:nvPr/>
        </p:nvSpPr>
        <p:spPr>
          <a:xfrm>
            <a:off x="488373" y="7034645"/>
            <a:ext cx="6010300" cy="523220"/>
          </a:xfrm>
          <a:prstGeom prst="rect">
            <a:avLst/>
          </a:prstGeom>
          <a:noFill/>
        </p:spPr>
        <p:txBody>
          <a:bodyPr wrap="none" rtlCol="0">
            <a:spAutoFit/>
          </a:bodyPr>
          <a:lstStyle/>
          <a:p>
            <a:r>
              <a:rPr lang="en-US" sz="1400" dirty="0"/>
              <a:t>https://rhg.com/research/sizing-up-a-potential-fuel-economy-standards-freeze/</a:t>
            </a:r>
          </a:p>
          <a:p>
            <a:endParaRPr lang="en-US" sz="14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p:cNvPicPr/>
          <p:nvPr/>
        </p:nvPicPr>
        <p:blipFill>
          <a:blip r:embed="rId3"/>
          <a:stretch/>
        </p:blipFill>
        <p:spPr>
          <a:xfrm>
            <a:off x="698400" y="934560"/>
            <a:ext cx="8762760" cy="5733720"/>
          </a:xfrm>
          <a:prstGeom prst="rect">
            <a:avLst/>
          </a:prstGeom>
          <a:ln>
            <a:noFill/>
          </a:ln>
        </p:spPr>
      </p:pic>
      <p:sp>
        <p:nvSpPr>
          <p:cNvPr id="63" name="TextShape 1"/>
          <p:cNvSpPr txBox="1"/>
          <p:nvPr/>
        </p:nvSpPr>
        <p:spPr>
          <a:xfrm>
            <a:off x="905760" y="6877440"/>
            <a:ext cx="8055360" cy="346320"/>
          </a:xfrm>
          <a:prstGeom prst="rect">
            <a:avLst/>
          </a:prstGeom>
          <a:noFill/>
          <a:ln>
            <a:noFill/>
          </a:ln>
        </p:spPr>
        <p:txBody>
          <a:bodyPr lIns="90000" tIns="45000" rIns="90000" bIns="45000"/>
          <a:lstStyle/>
          <a:p>
            <a:endParaRPr lang="en-US" sz="1800" b="0" strike="noStrike" spc="-1" dirty="0">
              <a:solidFill>
                <a:srgbClr val="000000"/>
              </a:solidFill>
              <a:uFill>
                <a:solidFill>
                  <a:srgbClr val="FFFFFF"/>
                </a:solidFill>
              </a:uFill>
              <a:latin typeface="Arial"/>
            </a:endParaRPr>
          </a:p>
        </p:txBody>
      </p:sp>
      <p:sp>
        <p:nvSpPr>
          <p:cNvPr id="2" name="TextBox 1">
            <a:extLst>
              <a:ext uri="{FF2B5EF4-FFF2-40B4-BE49-F238E27FC236}">
                <a16:creationId xmlns:a16="http://schemas.microsoft.com/office/drawing/2014/main" id="{E57C34F6-B251-42BC-A90C-AAAD51DA61D3}"/>
              </a:ext>
            </a:extLst>
          </p:cNvPr>
          <p:cNvSpPr txBox="1"/>
          <p:nvPr/>
        </p:nvSpPr>
        <p:spPr>
          <a:xfrm>
            <a:off x="498764" y="6877440"/>
            <a:ext cx="6825458" cy="584775"/>
          </a:xfrm>
          <a:prstGeom prst="rect">
            <a:avLst/>
          </a:prstGeom>
          <a:noFill/>
        </p:spPr>
        <p:txBody>
          <a:bodyPr wrap="none" rtlCol="0">
            <a:spAutoFit/>
          </a:bodyPr>
          <a:lstStyle/>
          <a:p>
            <a:r>
              <a:rPr lang="en-US" sz="1600" dirty="0"/>
              <a:t>https://rhg.com/research/sizing-up-a-potential-fuel-economy-standards-freeze/</a:t>
            </a:r>
          </a:p>
          <a:p>
            <a:endParaRPr lang="en-US" sz="16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p:cNvPicPr/>
          <p:nvPr/>
        </p:nvPicPr>
        <p:blipFill>
          <a:blip r:embed="rId3"/>
          <a:stretch/>
        </p:blipFill>
        <p:spPr>
          <a:xfrm>
            <a:off x="698400" y="873650"/>
            <a:ext cx="8762760" cy="5952600"/>
          </a:xfrm>
          <a:prstGeom prst="rect">
            <a:avLst/>
          </a:prstGeom>
          <a:ln>
            <a:noFill/>
          </a:ln>
        </p:spPr>
      </p:pic>
      <p:sp>
        <p:nvSpPr>
          <p:cNvPr id="3" name="TextBox 2">
            <a:extLst>
              <a:ext uri="{FF2B5EF4-FFF2-40B4-BE49-F238E27FC236}">
                <a16:creationId xmlns:a16="http://schemas.microsoft.com/office/drawing/2014/main" id="{B7F464D0-7679-4965-80F9-137F949F7B14}"/>
              </a:ext>
            </a:extLst>
          </p:cNvPr>
          <p:cNvSpPr txBox="1"/>
          <p:nvPr/>
        </p:nvSpPr>
        <p:spPr>
          <a:xfrm>
            <a:off x="498764" y="6877440"/>
            <a:ext cx="6825458" cy="584775"/>
          </a:xfrm>
          <a:prstGeom prst="rect">
            <a:avLst/>
          </a:prstGeom>
          <a:noFill/>
        </p:spPr>
        <p:txBody>
          <a:bodyPr wrap="none" rtlCol="0">
            <a:spAutoFit/>
          </a:bodyPr>
          <a:lstStyle/>
          <a:p>
            <a:r>
              <a:rPr lang="en-US" sz="1600" dirty="0"/>
              <a:t>https://rhg.com/research/sizing-up-a-potential-fuel-economy-standards-freeze/</a:t>
            </a:r>
          </a:p>
          <a:p>
            <a:endParaRPr lang="en-US" sz="16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9BCF2F-5838-4B9A-833B-3CA547A769E7}"/>
              </a:ext>
            </a:extLst>
          </p:cNvPr>
          <p:cNvSpPr>
            <a:spLocks noGrp="1"/>
          </p:cNvSpPr>
          <p:nvPr>
            <p:ph type="title"/>
          </p:nvPr>
        </p:nvSpPr>
        <p:spPr>
          <a:xfrm>
            <a:off x="694356" y="503977"/>
            <a:ext cx="3251264" cy="1065049"/>
          </a:xfrm>
        </p:spPr>
        <p:txBody>
          <a:bodyPr>
            <a:normAutofit/>
          </a:bodyPr>
          <a:lstStyle/>
          <a:p>
            <a:r>
              <a:rPr lang="en-US" sz="3600" dirty="0"/>
              <a:t>Contents</a:t>
            </a:r>
            <a:endParaRPr lang="en-US" dirty="0"/>
          </a:p>
        </p:txBody>
      </p:sp>
      <p:pic>
        <p:nvPicPr>
          <p:cNvPr id="8" name="Content Placeholder 7">
            <a:extLst>
              <a:ext uri="{FF2B5EF4-FFF2-40B4-BE49-F238E27FC236}">
                <a16:creationId xmlns:a16="http://schemas.microsoft.com/office/drawing/2014/main" id="{57F08EA1-0347-44DE-85B1-3DA4A3CAC0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0312" y="2176914"/>
            <a:ext cx="4114800" cy="3044952"/>
          </a:xfrm>
        </p:spPr>
      </p:pic>
      <p:sp>
        <p:nvSpPr>
          <p:cNvPr id="6" name="Text Placeholder 5">
            <a:extLst>
              <a:ext uri="{FF2B5EF4-FFF2-40B4-BE49-F238E27FC236}">
                <a16:creationId xmlns:a16="http://schemas.microsoft.com/office/drawing/2014/main" id="{C6309591-69CB-494B-937D-87CAFC765275}"/>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US" sz="2000" dirty="0">
                <a:solidFill>
                  <a:schemeClr val="bg1">
                    <a:lumMod val="75000"/>
                  </a:schemeClr>
                </a:solidFill>
              </a:rPr>
              <a:t>Setting the scene</a:t>
            </a:r>
          </a:p>
          <a:p>
            <a:pPr marL="285750" indent="-285750">
              <a:buFont typeface="Arial" panose="020B0604020202020204" pitchFamily="34" charset="0"/>
              <a:buChar char="•"/>
            </a:pPr>
            <a:r>
              <a:rPr lang="en-US" sz="2000" dirty="0">
                <a:solidFill>
                  <a:schemeClr val="bg1">
                    <a:lumMod val="75000"/>
                  </a:schemeClr>
                </a:solidFill>
              </a:rPr>
              <a:t>What are the current CAFE standards?</a:t>
            </a:r>
          </a:p>
          <a:p>
            <a:pPr marL="285750" indent="-285750">
              <a:buFont typeface="Arial" panose="020B0604020202020204" pitchFamily="34" charset="0"/>
              <a:buChar char="•"/>
            </a:pPr>
            <a:r>
              <a:rPr lang="en-US" sz="2000" dirty="0">
                <a:solidFill>
                  <a:schemeClr val="bg1">
                    <a:lumMod val="75000"/>
                  </a:schemeClr>
                </a:solidFill>
              </a:rPr>
              <a:t>The EPA’s new proposed rule</a:t>
            </a:r>
          </a:p>
          <a:p>
            <a:pPr marL="285750" indent="-285750">
              <a:buFont typeface="Arial" panose="020B0604020202020204" pitchFamily="34" charset="0"/>
              <a:buChar char="•"/>
            </a:pPr>
            <a:r>
              <a:rPr lang="en-US" sz="2000" dirty="0"/>
              <a:t>The California waivers</a:t>
            </a:r>
          </a:p>
          <a:p>
            <a:pPr marL="285750" indent="-285750">
              <a:buFont typeface="Arial" panose="020B0604020202020204" pitchFamily="34" charset="0"/>
              <a:buChar char="•"/>
            </a:pPr>
            <a:r>
              <a:rPr lang="en-US" sz="2000" dirty="0">
                <a:solidFill>
                  <a:schemeClr val="bg1">
                    <a:lumMod val="75000"/>
                  </a:schemeClr>
                </a:solidFill>
              </a:rPr>
              <a:t>Where are we going?</a:t>
            </a:r>
          </a:p>
          <a:p>
            <a:endParaRPr lang="en-US" sz="2000" dirty="0"/>
          </a:p>
        </p:txBody>
      </p:sp>
    </p:spTree>
    <p:extLst>
      <p:ext uri="{BB962C8B-B14F-4D97-AF65-F5344CB8AC3E}">
        <p14:creationId xmlns:p14="http://schemas.microsoft.com/office/powerpoint/2010/main" val="2217924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4BCAE-3E57-43DE-9C66-C77CF0B8046C}"/>
              </a:ext>
            </a:extLst>
          </p:cNvPr>
          <p:cNvSpPr>
            <a:spLocks noGrp="1"/>
          </p:cNvSpPr>
          <p:nvPr>
            <p:ph type="title"/>
          </p:nvPr>
        </p:nvSpPr>
        <p:spPr/>
        <p:txBody>
          <a:bodyPr/>
          <a:lstStyle/>
          <a:p>
            <a:r>
              <a:rPr lang="en-US" dirty="0"/>
              <a:t>Legal challenge to California’s waiver</a:t>
            </a:r>
          </a:p>
        </p:txBody>
      </p:sp>
      <p:sp>
        <p:nvSpPr>
          <p:cNvPr id="3" name="Content Placeholder 2">
            <a:extLst>
              <a:ext uri="{FF2B5EF4-FFF2-40B4-BE49-F238E27FC236}">
                <a16:creationId xmlns:a16="http://schemas.microsoft.com/office/drawing/2014/main" id="{EF86C61D-D563-4400-A1A2-9825E23F5DAB}"/>
              </a:ext>
            </a:extLst>
          </p:cNvPr>
          <p:cNvSpPr>
            <a:spLocks noGrp="1"/>
          </p:cNvSpPr>
          <p:nvPr>
            <p:ph idx="1"/>
          </p:nvPr>
        </p:nvSpPr>
        <p:spPr/>
        <p:txBody>
          <a:bodyPr>
            <a:normAutofit/>
          </a:bodyPr>
          <a:lstStyle/>
          <a:p>
            <a:r>
              <a:rPr lang="en-US" dirty="0"/>
              <a:t>EPA is proposing to withdraw the 2013 waiver for California’s Advanced Clean Car (ACC) program, Zero Emissions Vehicle (ZEV) mandate, and Greenhouse Gas (GHG) standards</a:t>
            </a:r>
          </a:p>
          <a:p>
            <a:r>
              <a:rPr lang="en-US" dirty="0">
                <a:solidFill>
                  <a:schemeClr val="bg1">
                    <a:lumMod val="75000"/>
                  </a:schemeClr>
                </a:solidFill>
              </a:rPr>
              <a:t>Waiver is allowed based on 1970 clean air act, and is followed by 13 states as well as the District of Columbia.</a:t>
            </a:r>
          </a:p>
          <a:p>
            <a:r>
              <a:rPr lang="en-US" dirty="0">
                <a:solidFill>
                  <a:schemeClr val="bg1">
                    <a:lumMod val="75000"/>
                  </a:schemeClr>
                </a:solidFill>
              </a:rPr>
              <a:t>Under CAA section 209(b)(1)(B), E.P.A. proposes to find that California does not need its GHG and ZEV standards to meet compelling and extraordinary conditions because:</a:t>
            </a:r>
          </a:p>
          <a:p>
            <a:pPr marL="892363" lvl="1" indent="-514350">
              <a:buFont typeface="+mj-lt"/>
              <a:buAutoNum type="romanLcPeriod"/>
            </a:pPr>
            <a:r>
              <a:rPr lang="en-US" dirty="0">
                <a:solidFill>
                  <a:schemeClr val="bg1">
                    <a:lumMod val="75000"/>
                  </a:schemeClr>
                </a:solidFill>
              </a:rPr>
              <a:t>those standards address environmental problems that are not particular or unique to California;</a:t>
            </a:r>
          </a:p>
          <a:p>
            <a:pPr marL="892363" lvl="1" indent="-514350">
              <a:buFont typeface="+mj-lt"/>
              <a:buAutoNum type="romanLcPeriod"/>
            </a:pPr>
            <a:r>
              <a:rPr lang="en-US" dirty="0">
                <a:solidFill>
                  <a:schemeClr val="bg1">
                    <a:lumMod val="75000"/>
                  </a:schemeClr>
                </a:solidFill>
              </a:rPr>
              <a:t>That are not caused by emissions or other factors particular or unique to California; and </a:t>
            </a:r>
          </a:p>
          <a:p>
            <a:pPr marL="892363" lvl="1" indent="-514350">
              <a:buFont typeface="+mj-lt"/>
              <a:buAutoNum type="romanLcPeriod"/>
            </a:pPr>
            <a:r>
              <a:rPr lang="en-US" dirty="0">
                <a:solidFill>
                  <a:schemeClr val="bg1">
                    <a:lumMod val="75000"/>
                  </a:schemeClr>
                </a:solidFill>
              </a:rPr>
              <a:t>for which the standards will not provide any remedy particular or unique to California.</a:t>
            </a:r>
          </a:p>
        </p:txBody>
      </p:sp>
      <p:sp>
        <p:nvSpPr>
          <p:cNvPr id="4" name="TextBox 3">
            <a:extLst>
              <a:ext uri="{FF2B5EF4-FFF2-40B4-BE49-F238E27FC236}">
                <a16:creationId xmlns:a16="http://schemas.microsoft.com/office/drawing/2014/main" id="{E0931E7F-CCEF-492A-AB23-A333AD9C0AA9}"/>
              </a:ext>
            </a:extLst>
          </p:cNvPr>
          <p:cNvSpPr txBox="1"/>
          <p:nvPr/>
        </p:nvSpPr>
        <p:spPr>
          <a:xfrm>
            <a:off x="2099186" y="6972526"/>
            <a:ext cx="5882251" cy="369332"/>
          </a:xfrm>
          <a:prstGeom prst="rect">
            <a:avLst/>
          </a:prstGeom>
          <a:noFill/>
        </p:spPr>
        <p:txBody>
          <a:bodyPr wrap="none" rtlCol="0">
            <a:spAutoFit/>
          </a:bodyPr>
          <a:lstStyle/>
          <a:p>
            <a:r>
              <a:rPr lang="en-US" dirty="0"/>
              <a:t>https://nepis.epa.gov/Exe/ZyPDF.cgi?Dockey=P100V26M.pdf</a:t>
            </a:r>
          </a:p>
        </p:txBody>
      </p:sp>
    </p:spTree>
    <p:extLst>
      <p:ext uri="{BB962C8B-B14F-4D97-AF65-F5344CB8AC3E}">
        <p14:creationId xmlns:p14="http://schemas.microsoft.com/office/powerpoint/2010/main" val="1070275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4BCAE-3E57-43DE-9C66-C77CF0B8046C}"/>
              </a:ext>
            </a:extLst>
          </p:cNvPr>
          <p:cNvSpPr>
            <a:spLocks noGrp="1"/>
          </p:cNvSpPr>
          <p:nvPr>
            <p:ph type="title"/>
          </p:nvPr>
        </p:nvSpPr>
        <p:spPr/>
        <p:txBody>
          <a:bodyPr/>
          <a:lstStyle/>
          <a:p>
            <a:r>
              <a:rPr lang="en-US" dirty="0"/>
              <a:t>Legal challenge to California’s waiver</a:t>
            </a:r>
          </a:p>
        </p:txBody>
      </p:sp>
      <p:sp>
        <p:nvSpPr>
          <p:cNvPr id="3" name="Content Placeholder 2">
            <a:extLst>
              <a:ext uri="{FF2B5EF4-FFF2-40B4-BE49-F238E27FC236}">
                <a16:creationId xmlns:a16="http://schemas.microsoft.com/office/drawing/2014/main" id="{EF86C61D-D563-4400-A1A2-9825E23F5DAB}"/>
              </a:ext>
            </a:extLst>
          </p:cNvPr>
          <p:cNvSpPr>
            <a:spLocks noGrp="1"/>
          </p:cNvSpPr>
          <p:nvPr>
            <p:ph idx="1"/>
          </p:nvPr>
        </p:nvSpPr>
        <p:spPr/>
        <p:txBody>
          <a:bodyPr>
            <a:normAutofit/>
          </a:bodyPr>
          <a:lstStyle/>
          <a:p>
            <a:r>
              <a:rPr lang="en-US" dirty="0"/>
              <a:t>EPA is proposing to withdraw the 2013 waiver for California’s Advanced Clean Car (ACC) program, Zero Emissions Vehicle (ZEV) mandate, and Greenhouse Gas (GHG) standards</a:t>
            </a:r>
          </a:p>
          <a:p>
            <a:r>
              <a:rPr lang="en-US" dirty="0"/>
              <a:t>Waiver is allowed based on 1970 clean air act, and is followed by 13 states as well as the District of Columbia.</a:t>
            </a:r>
          </a:p>
          <a:p>
            <a:r>
              <a:rPr lang="en-US" dirty="0">
                <a:solidFill>
                  <a:schemeClr val="bg1">
                    <a:lumMod val="75000"/>
                  </a:schemeClr>
                </a:solidFill>
              </a:rPr>
              <a:t>Under CAA section 209(b)(1)(B), E.P.A. proposes to find that California does not need its GHG and ZEV standards to meet compelling and extraordinary conditions because:</a:t>
            </a:r>
          </a:p>
          <a:p>
            <a:pPr marL="892363" lvl="1" indent="-514350">
              <a:buFont typeface="+mj-lt"/>
              <a:buAutoNum type="romanLcPeriod"/>
            </a:pPr>
            <a:r>
              <a:rPr lang="en-US" dirty="0">
                <a:solidFill>
                  <a:schemeClr val="bg1">
                    <a:lumMod val="75000"/>
                  </a:schemeClr>
                </a:solidFill>
              </a:rPr>
              <a:t>those standards address environmental problems that are not particular or unique to California;</a:t>
            </a:r>
          </a:p>
          <a:p>
            <a:pPr marL="892363" lvl="1" indent="-514350">
              <a:buFont typeface="+mj-lt"/>
              <a:buAutoNum type="romanLcPeriod"/>
            </a:pPr>
            <a:r>
              <a:rPr lang="en-US" dirty="0">
                <a:solidFill>
                  <a:schemeClr val="bg1">
                    <a:lumMod val="75000"/>
                  </a:schemeClr>
                </a:solidFill>
              </a:rPr>
              <a:t>That are not caused by emissions or other factors particular or unique to California; and </a:t>
            </a:r>
          </a:p>
          <a:p>
            <a:pPr marL="892363" lvl="1" indent="-514350">
              <a:buFont typeface="+mj-lt"/>
              <a:buAutoNum type="romanLcPeriod"/>
            </a:pPr>
            <a:r>
              <a:rPr lang="en-US" dirty="0">
                <a:solidFill>
                  <a:schemeClr val="bg1">
                    <a:lumMod val="75000"/>
                  </a:schemeClr>
                </a:solidFill>
              </a:rPr>
              <a:t>for which the standards will not provide any remedy particular or unique to California.</a:t>
            </a:r>
          </a:p>
        </p:txBody>
      </p:sp>
      <p:sp>
        <p:nvSpPr>
          <p:cNvPr id="4" name="TextBox 3">
            <a:extLst>
              <a:ext uri="{FF2B5EF4-FFF2-40B4-BE49-F238E27FC236}">
                <a16:creationId xmlns:a16="http://schemas.microsoft.com/office/drawing/2014/main" id="{E0931E7F-CCEF-492A-AB23-A333AD9C0AA9}"/>
              </a:ext>
            </a:extLst>
          </p:cNvPr>
          <p:cNvSpPr txBox="1"/>
          <p:nvPr/>
        </p:nvSpPr>
        <p:spPr>
          <a:xfrm>
            <a:off x="2099186" y="6972526"/>
            <a:ext cx="5882251" cy="369332"/>
          </a:xfrm>
          <a:prstGeom prst="rect">
            <a:avLst/>
          </a:prstGeom>
          <a:noFill/>
        </p:spPr>
        <p:txBody>
          <a:bodyPr wrap="none" rtlCol="0">
            <a:spAutoFit/>
          </a:bodyPr>
          <a:lstStyle/>
          <a:p>
            <a:r>
              <a:rPr lang="en-US" dirty="0"/>
              <a:t>https://nepis.epa.gov/Exe/ZyPDF.cgi?Dockey=P100V26M.pdf</a:t>
            </a:r>
          </a:p>
        </p:txBody>
      </p:sp>
    </p:spTree>
    <p:extLst>
      <p:ext uri="{BB962C8B-B14F-4D97-AF65-F5344CB8AC3E}">
        <p14:creationId xmlns:p14="http://schemas.microsoft.com/office/powerpoint/2010/main" val="4020850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4BCAE-3E57-43DE-9C66-C77CF0B8046C}"/>
              </a:ext>
            </a:extLst>
          </p:cNvPr>
          <p:cNvSpPr>
            <a:spLocks noGrp="1"/>
          </p:cNvSpPr>
          <p:nvPr>
            <p:ph type="title"/>
          </p:nvPr>
        </p:nvSpPr>
        <p:spPr/>
        <p:txBody>
          <a:bodyPr/>
          <a:lstStyle/>
          <a:p>
            <a:r>
              <a:rPr lang="en-US" dirty="0"/>
              <a:t>Legal challenge to California’s waiver</a:t>
            </a:r>
          </a:p>
        </p:txBody>
      </p:sp>
      <p:sp>
        <p:nvSpPr>
          <p:cNvPr id="3" name="Content Placeholder 2">
            <a:extLst>
              <a:ext uri="{FF2B5EF4-FFF2-40B4-BE49-F238E27FC236}">
                <a16:creationId xmlns:a16="http://schemas.microsoft.com/office/drawing/2014/main" id="{EF86C61D-D563-4400-A1A2-9825E23F5DAB}"/>
              </a:ext>
            </a:extLst>
          </p:cNvPr>
          <p:cNvSpPr>
            <a:spLocks noGrp="1"/>
          </p:cNvSpPr>
          <p:nvPr>
            <p:ph idx="1"/>
          </p:nvPr>
        </p:nvSpPr>
        <p:spPr/>
        <p:txBody>
          <a:bodyPr>
            <a:normAutofit/>
          </a:bodyPr>
          <a:lstStyle/>
          <a:p>
            <a:r>
              <a:rPr lang="en-US" dirty="0"/>
              <a:t>EPA is proposing to withdraw the 2013 waiver for California’s Advanced Clean Car (ACC) program, Zero Emissions Vehicle (ZEV) mandate, and Greenhouse Gas (GHG) standards</a:t>
            </a:r>
          </a:p>
          <a:p>
            <a:r>
              <a:rPr lang="en-US" dirty="0"/>
              <a:t>Waiver is allowed based on 1970 clean air act, and is followed by 13 states as well as the District of Columbia.</a:t>
            </a:r>
          </a:p>
          <a:p>
            <a:r>
              <a:rPr lang="en-US" dirty="0"/>
              <a:t>Under CAA section 209(b)(1)(B), E.P.A. proposes to find that California does not need its GHG and ZEV standards to meet compelling and extraordinary conditions because:</a:t>
            </a:r>
          </a:p>
          <a:p>
            <a:pPr marL="892363" lvl="1" indent="-514350">
              <a:buFont typeface="+mj-lt"/>
              <a:buAutoNum type="romanLcPeriod"/>
            </a:pPr>
            <a:r>
              <a:rPr lang="en-US" dirty="0"/>
              <a:t>those standards address environmental problems that are not particular or unique to California;</a:t>
            </a:r>
          </a:p>
          <a:p>
            <a:pPr marL="892363" lvl="1" indent="-514350">
              <a:buFont typeface="+mj-lt"/>
              <a:buAutoNum type="romanLcPeriod"/>
            </a:pPr>
            <a:r>
              <a:rPr lang="en-US" dirty="0"/>
              <a:t>That are not caused by emissions or other factors particular or unique to California; and </a:t>
            </a:r>
          </a:p>
          <a:p>
            <a:pPr marL="892363" lvl="1" indent="-514350">
              <a:buFont typeface="+mj-lt"/>
              <a:buAutoNum type="romanLcPeriod"/>
            </a:pPr>
            <a:r>
              <a:rPr lang="en-US" dirty="0"/>
              <a:t>for which the standards will not provide any remedy particular or unique to California.</a:t>
            </a:r>
          </a:p>
        </p:txBody>
      </p:sp>
      <p:sp>
        <p:nvSpPr>
          <p:cNvPr id="4" name="TextBox 3">
            <a:extLst>
              <a:ext uri="{FF2B5EF4-FFF2-40B4-BE49-F238E27FC236}">
                <a16:creationId xmlns:a16="http://schemas.microsoft.com/office/drawing/2014/main" id="{E0931E7F-CCEF-492A-AB23-A333AD9C0AA9}"/>
              </a:ext>
            </a:extLst>
          </p:cNvPr>
          <p:cNvSpPr txBox="1"/>
          <p:nvPr/>
        </p:nvSpPr>
        <p:spPr>
          <a:xfrm>
            <a:off x="2099186" y="6972526"/>
            <a:ext cx="5882251" cy="369332"/>
          </a:xfrm>
          <a:prstGeom prst="rect">
            <a:avLst/>
          </a:prstGeom>
          <a:noFill/>
        </p:spPr>
        <p:txBody>
          <a:bodyPr wrap="none" rtlCol="0">
            <a:spAutoFit/>
          </a:bodyPr>
          <a:lstStyle/>
          <a:p>
            <a:r>
              <a:rPr lang="en-US" dirty="0"/>
              <a:t>https://nepis.epa.gov/Exe/ZyPDF.cgi?Dockey=P100V26M.pdf</a:t>
            </a:r>
          </a:p>
        </p:txBody>
      </p:sp>
    </p:spTree>
    <p:extLst>
      <p:ext uri="{BB962C8B-B14F-4D97-AF65-F5344CB8AC3E}">
        <p14:creationId xmlns:p14="http://schemas.microsoft.com/office/powerpoint/2010/main" val="228055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75E3-9756-4B00-8AE7-2FE351AD5FFE}"/>
              </a:ext>
            </a:extLst>
          </p:cNvPr>
          <p:cNvSpPr>
            <a:spLocks noGrp="1"/>
          </p:cNvSpPr>
          <p:nvPr>
            <p:ph type="title"/>
          </p:nvPr>
        </p:nvSpPr>
        <p:spPr/>
        <p:txBody>
          <a:bodyPr/>
          <a:lstStyle/>
          <a:p>
            <a:r>
              <a:rPr lang="en-US" dirty="0"/>
              <a:t>Auto makers lobbying for CAFE rollback: the dog that caught the truck</a:t>
            </a:r>
          </a:p>
        </p:txBody>
      </p:sp>
      <p:sp>
        <p:nvSpPr>
          <p:cNvPr id="3" name="Content Placeholder 2">
            <a:extLst>
              <a:ext uri="{FF2B5EF4-FFF2-40B4-BE49-F238E27FC236}">
                <a16:creationId xmlns:a16="http://schemas.microsoft.com/office/drawing/2014/main" id="{5A8C1AF5-97B3-454B-B408-81B691FD1E66}"/>
              </a:ext>
            </a:extLst>
          </p:cNvPr>
          <p:cNvSpPr>
            <a:spLocks noGrp="1"/>
          </p:cNvSpPr>
          <p:nvPr>
            <p:ph idx="1"/>
          </p:nvPr>
        </p:nvSpPr>
        <p:spPr/>
        <p:txBody>
          <a:bodyPr>
            <a:normAutofit/>
          </a:bodyPr>
          <a:lstStyle/>
          <a:p>
            <a:pPr marL="450900" indent="-342900">
              <a:buClr>
                <a:srgbClr val="000000"/>
              </a:buClr>
              <a:buSzPct val="45000"/>
            </a:pPr>
            <a:r>
              <a:rPr lang="en-US" sz="2400" b="0" strike="noStrike" spc="-1" dirty="0">
                <a:solidFill>
                  <a:srgbClr val="000000"/>
                </a:solidFill>
                <a:uFill>
                  <a:solidFill>
                    <a:srgbClr val="FFFFFF"/>
                  </a:solidFill>
                </a:uFill>
                <a:latin typeface="Arial"/>
              </a:rPr>
              <a:t>February 2018: Letter from Auto Alliance to </a:t>
            </a:r>
            <a:r>
              <a:rPr lang="en-US" sz="2400" spc="-1" dirty="0">
                <a:solidFill>
                  <a:srgbClr val="000000"/>
                </a:solidFill>
                <a:uFill>
                  <a:solidFill>
                    <a:srgbClr val="FFFFFF"/>
                  </a:solidFill>
                </a:uFill>
                <a:latin typeface="Arial"/>
              </a:rPr>
              <a:t>EPA. </a:t>
            </a:r>
          </a:p>
          <a:p>
            <a:pPr marL="486013" lvl="1" indent="0">
              <a:buClr>
                <a:srgbClr val="000000"/>
              </a:buClr>
              <a:buSzPct val="45000"/>
              <a:buNone/>
            </a:pPr>
            <a:r>
              <a:rPr lang="en-US" sz="2069" spc="-1" dirty="0">
                <a:solidFill>
                  <a:srgbClr val="000000"/>
                </a:solidFill>
                <a:uFill>
                  <a:solidFill>
                    <a:srgbClr val="FFFFFF"/>
                  </a:solidFill>
                </a:uFill>
                <a:latin typeface="Arial"/>
              </a:rPr>
              <a:t>Claims that climate scientists were “tuning” their models to get certain results, and it cast doubt on whether global warming would cause droughts, floods, and more intense hurricanes.</a:t>
            </a:r>
            <a:endParaRPr lang="en-US" sz="2069" b="0" strike="noStrike" spc="-1" dirty="0">
              <a:solidFill>
                <a:srgbClr val="000000"/>
              </a:solidFill>
              <a:uFill>
                <a:solidFill>
                  <a:srgbClr val="FFFFFF"/>
                </a:solidFill>
              </a:uFill>
              <a:latin typeface="Arial"/>
            </a:endParaRPr>
          </a:p>
          <a:p>
            <a:pPr marL="450900" indent="-342900">
              <a:buClr>
                <a:srgbClr val="000000"/>
              </a:buClr>
              <a:buSzPct val="45000"/>
            </a:pPr>
            <a:r>
              <a:rPr lang="en-US" sz="2400" spc="-1" dirty="0">
                <a:solidFill>
                  <a:schemeClr val="bg1">
                    <a:lumMod val="75000"/>
                  </a:schemeClr>
                </a:solidFill>
                <a:uFill>
                  <a:solidFill>
                    <a:srgbClr val="FFFFFF"/>
                  </a:solidFill>
                </a:uFill>
                <a:latin typeface="Arial"/>
              </a:rPr>
              <a:t>April 3, Pruitt announced that he would direct the EPA to change the cafe standards.</a:t>
            </a:r>
          </a:p>
          <a:p>
            <a:pPr marL="450900" indent="-342900">
              <a:buClr>
                <a:srgbClr val="000000"/>
              </a:buClr>
              <a:buSzPct val="45000"/>
            </a:pPr>
            <a:r>
              <a:rPr lang="en-US" sz="2400" b="0" strike="noStrike" spc="-1" dirty="0">
                <a:solidFill>
                  <a:schemeClr val="bg1">
                    <a:lumMod val="75000"/>
                  </a:schemeClr>
                </a:solidFill>
                <a:uFill>
                  <a:solidFill>
                    <a:srgbClr val="FFFFFF"/>
                  </a:solidFill>
                </a:uFill>
                <a:latin typeface="Arial"/>
              </a:rPr>
              <a:t>May 2018: Letter from automakers to White House</a:t>
            </a:r>
          </a:p>
          <a:p>
            <a:pPr marL="486013" lvl="1" indent="0">
              <a:buClr>
                <a:srgbClr val="000000"/>
              </a:buClr>
              <a:buSzPct val="45000"/>
              <a:buNone/>
            </a:pPr>
            <a:r>
              <a:rPr lang="en-US" sz="2069" b="0" strike="noStrike" spc="-1" dirty="0">
                <a:solidFill>
                  <a:schemeClr val="bg1">
                    <a:lumMod val="75000"/>
                  </a:schemeClr>
                </a:solidFill>
                <a:uFill>
                  <a:solidFill>
                    <a:srgbClr val="FFFFFF"/>
                  </a:solidFill>
                </a:uFill>
                <a:latin typeface="Arial" panose="020B0604020202020204" pitchFamily="34" charset="0"/>
                <a:cs typeface="Arial" panose="020B0604020202020204" pitchFamily="34" charset="0"/>
              </a:rPr>
              <a:t>“C</a:t>
            </a:r>
            <a:r>
              <a:rPr lang="en-US" dirty="0">
                <a:solidFill>
                  <a:schemeClr val="bg1">
                    <a:lumMod val="75000"/>
                  </a:schemeClr>
                </a:solidFill>
                <a:latin typeface="Arial" panose="020B0604020202020204" pitchFamily="34" charset="0"/>
                <a:cs typeface="Arial" panose="020B0604020202020204" pitchFamily="34" charset="0"/>
              </a:rPr>
              <a:t>limate change is real and we have a continuing role in reducing greenhouse gases and improving fuel efficiency.”</a:t>
            </a:r>
            <a:endParaRPr lang="en-US" sz="2069" b="0" strike="noStrike" spc="-1" dirty="0">
              <a:solidFill>
                <a:schemeClr val="bg1">
                  <a:lumMod val="75000"/>
                </a:schemeClr>
              </a:solidFill>
              <a:uFill>
                <a:solidFill>
                  <a:srgbClr val="FFFFFF"/>
                </a:solidFill>
              </a:u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6424798-928C-4241-8CFB-E286A0E7AE17}"/>
              </a:ext>
            </a:extLst>
          </p:cNvPr>
          <p:cNvSpPr txBox="1"/>
          <p:nvPr/>
        </p:nvSpPr>
        <p:spPr>
          <a:xfrm>
            <a:off x="693043" y="6941127"/>
            <a:ext cx="7246664" cy="369332"/>
          </a:xfrm>
          <a:prstGeom prst="rect">
            <a:avLst/>
          </a:prstGeom>
          <a:noFill/>
        </p:spPr>
        <p:txBody>
          <a:bodyPr wrap="none" rtlCol="0">
            <a:spAutoFit/>
          </a:bodyPr>
          <a:lstStyle/>
          <a:p>
            <a:r>
              <a:rPr lang="en-US" dirty="0"/>
              <a:t>Alliance of Automobile Manufacturers letter to White House, May 3rd 2018</a:t>
            </a:r>
          </a:p>
        </p:txBody>
      </p:sp>
    </p:spTree>
    <p:extLst>
      <p:ext uri="{BB962C8B-B14F-4D97-AF65-F5344CB8AC3E}">
        <p14:creationId xmlns:p14="http://schemas.microsoft.com/office/powerpoint/2010/main" val="2484723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0E9533-7EB3-4D30-8F3A-7BF91E690B77}"/>
              </a:ext>
            </a:extLst>
          </p:cNvPr>
          <p:cNvSpPr>
            <a:spLocks noGrp="1"/>
          </p:cNvSpPr>
          <p:nvPr>
            <p:ph type="title"/>
          </p:nvPr>
        </p:nvSpPr>
        <p:spPr/>
        <p:txBody>
          <a:bodyPr/>
          <a:lstStyle/>
          <a:p>
            <a:r>
              <a:rPr lang="en-US" dirty="0"/>
              <a:t>Setting the scene</a:t>
            </a:r>
          </a:p>
        </p:txBody>
      </p:sp>
      <p:sp>
        <p:nvSpPr>
          <p:cNvPr id="6" name="Content Placeholder 5">
            <a:extLst>
              <a:ext uri="{FF2B5EF4-FFF2-40B4-BE49-F238E27FC236}">
                <a16:creationId xmlns:a16="http://schemas.microsoft.com/office/drawing/2014/main" id="{FC2B4679-FEC5-4DD4-8B22-0CE00A06EE0D}"/>
              </a:ext>
            </a:extLst>
          </p:cNvPr>
          <p:cNvSpPr>
            <a:spLocks noGrp="1"/>
          </p:cNvSpPr>
          <p:nvPr>
            <p:ph idx="1"/>
          </p:nvPr>
        </p:nvSpPr>
        <p:spPr>
          <a:xfrm>
            <a:off x="693043" y="2012414"/>
            <a:ext cx="8694539" cy="4796544"/>
          </a:xfrm>
        </p:spPr>
        <p:txBody>
          <a:bodyPr>
            <a:normAutofit fontScale="92500"/>
          </a:bodyPr>
          <a:lstStyle/>
          <a:p>
            <a:r>
              <a:rPr lang="en-US" dirty="0"/>
              <a:t>In the early 2000s California leads the U.S. in setting higher emissions standards, but these are not yet implemented.</a:t>
            </a:r>
          </a:p>
          <a:p>
            <a:pPr marL="378013" lvl="1" indent="0">
              <a:buNone/>
            </a:pPr>
            <a:r>
              <a:rPr lang="en-US" dirty="0"/>
              <a:t>2005 requests waiver from EPA to regulate GHG emissions from vehicles, in addition to regular air pollutants</a:t>
            </a:r>
          </a:p>
          <a:p>
            <a:r>
              <a:rPr lang="en-US" dirty="0">
                <a:solidFill>
                  <a:schemeClr val="bg1">
                    <a:lumMod val="75000"/>
                  </a:schemeClr>
                </a:solidFill>
              </a:rPr>
              <a:t>Fear from auto-makers that this will result in two standards: a national one, and one adopted by California + friends.</a:t>
            </a:r>
          </a:p>
          <a:p>
            <a:pPr marL="378013" lvl="1" indent="0">
              <a:buNone/>
            </a:pPr>
            <a:r>
              <a:rPr lang="en-US" dirty="0">
                <a:solidFill>
                  <a:schemeClr val="bg1">
                    <a:lumMod val="75000"/>
                  </a:schemeClr>
                </a:solidFill>
              </a:rPr>
              <a:t>Bush administration EPA denies California’s bid to set higher standards.</a:t>
            </a:r>
          </a:p>
          <a:p>
            <a:r>
              <a:rPr lang="en-US" dirty="0">
                <a:solidFill>
                  <a:schemeClr val="bg1">
                    <a:lumMod val="75000"/>
                  </a:schemeClr>
                </a:solidFill>
              </a:rPr>
              <a:t>2007 Massachusetts vs. EPA Supreme Court decision forces EPA to regulate Carbon Dioxide and other GHG as air pollutants.</a:t>
            </a:r>
          </a:p>
          <a:p>
            <a:r>
              <a:rPr lang="en-US" dirty="0">
                <a:solidFill>
                  <a:schemeClr val="bg1">
                    <a:lumMod val="75000"/>
                  </a:schemeClr>
                </a:solidFill>
              </a:rPr>
              <a:t>Energy Independence and Security Act of 2007 signed by president Bush.</a:t>
            </a:r>
          </a:p>
          <a:p>
            <a:pPr marL="378013" lvl="1" indent="0">
              <a:buNone/>
            </a:pPr>
            <a:r>
              <a:rPr lang="en-US" dirty="0">
                <a:solidFill>
                  <a:schemeClr val="bg1">
                    <a:lumMod val="75000"/>
                  </a:schemeClr>
                </a:solidFill>
              </a:rPr>
              <a:t>Motivated by spiking gas prices.</a:t>
            </a:r>
          </a:p>
          <a:p>
            <a:pPr marL="378013" lvl="1" indent="0">
              <a:buNone/>
            </a:pPr>
            <a:r>
              <a:rPr lang="en-US" dirty="0">
                <a:solidFill>
                  <a:schemeClr val="bg1">
                    <a:lumMod val="75000"/>
                  </a:schemeClr>
                </a:solidFill>
              </a:rPr>
              <a:t>Raised the standards of cars, light trucks, and SUVs to a combined average of at least 35 miles per gallon by 2020—a 10 mpg increase over 2007 levels.</a:t>
            </a:r>
          </a:p>
          <a:p>
            <a:r>
              <a:rPr lang="en-US" dirty="0">
                <a:solidFill>
                  <a:schemeClr val="bg1">
                    <a:lumMod val="75000"/>
                  </a:schemeClr>
                </a:solidFill>
              </a:rPr>
              <a:t>Auto manufacturers hit hard by global financial crisis in 2008.</a:t>
            </a:r>
          </a:p>
          <a:p>
            <a:pPr marL="378013" lvl="1" indent="0">
              <a:buNone/>
            </a:pPr>
            <a:r>
              <a:rPr lang="en-US" dirty="0">
                <a:solidFill>
                  <a:schemeClr val="bg1">
                    <a:lumMod val="75000"/>
                  </a:schemeClr>
                </a:solidFill>
              </a:rPr>
              <a:t>Government bailouts give Obama administration leverage over auto manufacturers.</a:t>
            </a:r>
          </a:p>
          <a:p>
            <a:pPr marL="378013" lvl="1" indent="0">
              <a:buNone/>
            </a:pPr>
            <a:endParaRPr lang="en-US" dirty="0"/>
          </a:p>
        </p:txBody>
      </p:sp>
      <p:sp>
        <p:nvSpPr>
          <p:cNvPr id="7" name="TextBox 6">
            <a:extLst>
              <a:ext uri="{FF2B5EF4-FFF2-40B4-BE49-F238E27FC236}">
                <a16:creationId xmlns:a16="http://schemas.microsoft.com/office/drawing/2014/main" id="{C95ABFAE-343F-4422-9CC5-AA54338275A3}"/>
              </a:ext>
            </a:extLst>
          </p:cNvPr>
          <p:cNvSpPr txBox="1"/>
          <p:nvPr/>
        </p:nvSpPr>
        <p:spPr>
          <a:xfrm>
            <a:off x="831272" y="6957701"/>
            <a:ext cx="8863446" cy="523220"/>
          </a:xfrm>
          <a:prstGeom prst="rect">
            <a:avLst/>
          </a:prstGeom>
          <a:noFill/>
        </p:spPr>
        <p:txBody>
          <a:bodyPr wrap="square" rtlCol="0">
            <a:spAutoFit/>
          </a:bodyPr>
          <a:lstStyle/>
          <a:p>
            <a:r>
              <a:rPr lang="en-US" sz="1400" spc="-1" dirty="0">
                <a:solidFill>
                  <a:srgbClr val="000000"/>
                </a:solidFill>
                <a:uFill>
                  <a:solidFill>
                    <a:srgbClr val="FFFFFF"/>
                  </a:solidFill>
                </a:uFill>
                <a:latin typeface="Arial"/>
                <a:hlinkClick r:id="rId2"/>
              </a:rPr>
              <a:t>https://www.nytimes.com/2007/12/19/washington/20epa-web.html</a:t>
            </a:r>
            <a:endParaRPr lang="en-US" sz="1400" spc="-1" dirty="0">
              <a:solidFill>
                <a:srgbClr val="000000"/>
              </a:solidFill>
              <a:uFill>
                <a:solidFill>
                  <a:srgbClr val="FFFFFF"/>
                </a:solidFill>
              </a:uFill>
              <a:latin typeface="Arial"/>
            </a:endParaRPr>
          </a:p>
          <a:p>
            <a:r>
              <a:rPr lang="en-US" sz="1400" spc="-1" dirty="0">
                <a:solidFill>
                  <a:srgbClr val="000000"/>
                </a:solidFill>
                <a:uFill>
                  <a:solidFill>
                    <a:srgbClr val="FFFFFF"/>
                  </a:solidFill>
                </a:uFill>
                <a:latin typeface="Arial"/>
              </a:rPr>
              <a:t>https://www.theatlantic.com/science/archive/2018/06/how-the-carmakers-trumped-themselves/562400/</a:t>
            </a:r>
          </a:p>
        </p:txBody>
      </p:sp>
    </p:spTree>
    <p:extLst>
      <p:ext uri="{BB962C8B-B14F-4D97-AF65-F5344CB8AC3E}">
        <p14:creationId xmlns:p14="http://schemas.microsoft.com/office/powerpoint/2010/main" val="2236460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75E3-9756-4B00-8AE7-2FE351AD5FFE}"/>
              </a:ext>
            </a:extLst>
          </p:cNvPr>
          <p:cNvSpPr>
            <a:spLocks noGrp="1"/>
          </p:cNvSpPr>
          <p:nvPr>
            <p:ph type="title"/>
          </p:nvPr>
        </p:nvSpPr>
        <p:spPr/>
        <p:txBody>
          <a:bodyPr/>
          <a:lstStyle/>
          <a:p>
            <a:r>
              <a:rPr lang="en-US" dirty="0"/>
              <a:t>Auto makers lobbying for CAFE rollback: the dog that caught the truck</a:t>
            </a:r>
          </a:p>
        </p:txBody>
      </p:sp>
      <p:sp>
        <p:nvSpPr>
          <p:cNvPr id="3" name="Content Placeholder 2">
            <a:extLst>
              <a:ext uri="{FF2B5EF4-FFF2-40B4-BE49-F238E27FC236}">
                <a16:creationId xmlns:a16="http://schemas.microsoft.com/office/drawing/2014/main" id="{5A8C1AF5-97B3-454B-B408-81B691FD1E66}"/>
              </a:ext>
            </a:extLst>
          </p:cNvPr>
          <p:cNvSpPr>
            <a:spLocks noGrp="1"/>
          </p:cNvSpPr>
          <p:nvPr>
            <p:ph idx="1"/>
          </p:nvPr>
        </p:nvSpPr>
        <p:spPr/>
        <p:txBody>
          <a:bodyPr>
            <a:normAutofit/>
          </a:bodyPr>
          <a:lstStyle/>
          <a:p>
            <a:pPr marL="450900" indent="-342900">
              <a:buClr>
                <a:srgbClr val="000000"/>
              </a:buClr>
              <a:buSzPct val="45000"/>
            </a:pPr>
            <a:r>
              <a:rPr lang="en-US" sz="2400" b="0" strike="noStrike" spc="-1" dirty="0">
                <a:solidFill>
                  <a:srgbClr val="000000"/>
                </a:solidFill>
                <a:uFill>
                  <a:solidFill>
                    <a:srgbClr val="FFFFFF"/>
                  </a:solidFill>
                </a:uFill>
                <a:latin typeface="Arial"/>
              </a:rPr>
              <a:t>February 2018: Letter from Auto Alliance to </a:t>
            </a:r>
            <a:r>
              <a:rPr lang="en-US" sz="2400" spc="-1" dirty="0">
                <a:solidFill>
                  <a:srgbClr val="000000"/>
                </a:solidFill>
                <a:uFill>
                  <a:solidFill>
                    <a:srgbClr val="FFFFFF"/>
                  </a:solidFill>
                </a:uFill>
                <a:latin typeface="Arial"/>
              </a:rPr>
              <a:t>EPA. </a:t>
            </a:r>
          </a:p>
          <a:p>
            <a:pPr marL="486013" lvl="1" indent="0">
              <a:buClr>
                <a:srgbClr val="000000"/>
              </a:buClr>
              <a:buSzPct val="45000"/>
              <a:buNone/>
            </a:pPr>
            <a:r>
              <a:rPr lang="en-US" sz="2069" spc="-1" dirty="0">
                <a:solidFill>
                  <a:srgbClr val="000000"/>
                </a:solidFill>
                <a:uFill>
                  <a:solidFill>
                    <a:srgbClr val="FFFFFF"/>
                  </a:solidFill>
                </a:uFill>
                <a:latin typeface="Arial"/>
              </a:rPr>
              <a:t>Claims that climate scientists were “tuning” their models to get certain results, and it cast doubt on whether global warming would cause droughts, floods, and more intense hurricanes.</a:t>
            </a:r>
            <a:endParaRPr lang="en-US" sz="2069" b="0" strike="noStrike" spc="-1" dirty="0">
              <a:solidFill>
                <a:srgbClr val="000000"/>
              </a:solidFill>
              <a:uFill>
                <a:solidFill>
                  <a:srgbClr val="FFFFFF"/>
                </a:solidFill>
              </a:uFill>
              <a:latin typeface="Arial"/>
            </a:endParaRPr>
          </a:p>
          <a:p>
            <a:pPr marL="450900" indent="-342900">
              <a:buClr>
                <a:srgbClr val="000000"/>
              </a:buClr>
              <a:buSzPct val="45000"/>
            </a:pPr>
            <a:r>
              <a:rPr lang="en-US" sz="2400" spc="-1" dirty="0">
                <a:solidFill>
                  <a:srgbClr val="000000"/>
                </a:solidFill>
                <a:uFill>
                  <a:solidFill>
                    <a:srgbClr val="FFFFFF"/>
                  </a:solidFill>
                </a:uFill>
                <a:latin typeface="Arial"/>
              </a:rPr>
              <a:t>April 3, Pruitt announced that he would direct the EPA to change the cafe standards.</a:t>
            </a:r>
          </a:p>
          <a:p>
            <a:pPr marL="450900" indent="-342900">
              <a:buClr>
                <a:srgbClr val="000000"/>
              </a:buClr>
              <a:buSzPct val="45000"/>
            </a:pPr>
            <a:r>
              <a:rPr lang="en-US" sz="2400" b="0" strike="noStrike" spc="-1" dirty="0">
                <a:solidFill>
                  <a:schemeClr val="bg1">
                    <a:lumMod val="75000"/>
                  </a:schemeClr>
                </a:solidFill>
                <a:uFill>
                  <a:solidFill>
                    <a:srgbClr val="FFFFFF"/>
                  </a:solidFill>
                </a:uFill>
                <a:latin typeface="Arial"/>
              </a:rPr>
              <a:t>May 2018: Letter from automakers to White House</a:t>
            </a:r>
          </a:p>
          <a:p>
            <a:pPr marL="486013" lvl="1" indent="0">
              <a:buClr>
                <a:srgbClr val="000000"/>
              </a:buClr>
              <a:buSzPct val="45000"/>
              <a:buNone/>
            </a:pPr>
            <a:r>
              <a:rPr lang="en-US" sz="2069" b="0" strike="noStrike" spc="-1" dirty="0">
                <a:solidFill>
                  <a:schemeClr val="bg1">
                    <a:lumMod val="75000"/>
                  </a:schemeClr>
                </a:solidFill>
                <a:uFill>
                  <a:solidFill>
                    <a:srgbClr val="FFFFFF"/>
                  </a:solidFill>
                </a:uFill>
                <a:latin typeface="Arial" panose="020B0604020202020204" pitchFamily="34" charset="0"/>
                <a:cs typeface="Arial" panose="020B0604020202020204" pitchFamily="34" charset="0"/>
              </a:rPr>
              <a:t>“C</a:t>
            </a:r>
            <a:r>
              <a:rPr lang="en-US" dirty="0">
                <a:solidFill>
                  <a:schemeClr val="bg1">
                    <a:lumMod val="75000"/>
                  </a:schemeClr>
                </a:solidFill>
                <a:latin typeface="Arial" panose="020B0604020202020204" pitchFamily="34" charset="0"/>
                <a:cs typeface="Arial" panose="020B0604020202020204" pitchFamily="34" charset="0"/>
              </a:rPr>
              <a:t>limate change is real and we have a continuing role in reducing greenhouse gases and improving fuel efficiency.”</a:t>
            </a:r>
            <a:endParaRPr lang="en-US" sz="2069" b="0" strike="noStrike" spc="-1" dirty="0">
              <a:solidFill>
                <a:schemeClr val="bg1">
                  <a:lumMod val="75000"/>
                </a:schemeClr>
              </a:solidFill>
              <a:uFill>
                <a:solidFill>
                  <a:srgbClr val="FFFFFF"/>
                </a:solidFill>
              </a:u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6424798-928C-4241-8CFB-E286A0E7AE17}"/>
              </a:ext>
            </a:extLst>
          </p:cNvPr>
          <p:cNvSpPr txBox="1"/>
          <p:nvPr/>
        </p:nvSpPr>
        <p:spPr>
          <a:xfrm>
            <a:off x="693043" y="6941127"/>
            <a:ext cx="7246664" cy="369332"/>
          </a:xfrm>
          <a:prstGeom prst="rect">
            <a:avLst/>
          </a:prstGeom>
          <a:noFill/>
        </p:spPr>
        <p:txBody>
          <a:bodyPr wrap="none" rtlCol="0">
            <a:spAutoFit/>
          </a:bodyPr>
          <a:lstStyle/>
          <a:p>
            <a:r>
              <a:rPr lang="en-US" dirty="0"/>
              <a:t>Alliance of Automobile Manufacturers letter to White House, May 3rd 2018</a:t>
            </a:r>
          </a:p>
        </p:txBody>
      </p:sp>
    </p:spTree>
    <p:extLst>
      <p:ext uri="{BB962C8B-B14F-4D97-AF65-F5344CB8AC3E}">
        <p14:creationId xmlns:p14="http://schemas.microsoft.com/office/powerpoint/2010/main" val="1287386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75E3-9756-4B00-8AE7-2FE351AD5FFE}"/>
              </a:ext>
            </a:extLst>
          </p:cNvPr>
          <p:cNvSpPr>
            <a:spLocks noGrp="1"/>
          </p:cNvSpPr>
          <p:nvPr>
            <p:ph type="title"/>
          </p:nvPr>
        </p:nvSpPr>
        <p:spPr/>
        <p:txBody>
          <a:bodyPr/>
          <a:lstStyle/>
          <a:p>
            <a:r>
              <a:rPr lang="en-US" dirty="0"/>
              <a:t>Auto makers lobbying for CAFE rollback: the dog that caught the truck</a:t>
            </a:r>
          </a:p>
        </p:txBody>
      </p:sp>
      <p:sp>
        <p:nvSpPr>
          <p:cNvPr id="3" name="Content Placeholder 2">
            <a:extLst>
              <a:ext uri="{FF2B5EF4-FFF2-40B4-BE49-F238E27FC236}">
                <a16:creationId xmlns:a16="http://schemas.microsoft.com/office/drawing/2014/main" id="{5A8C1AF5-97B3-454B-B408-81B691FD1E66}"/>
              </a:ext>
            </a:extLst>
          </p:cNvPr>
          <p:cNvSpPr>
            <a:spLocks noGrp="1"/>
          </p:cNvSpPr>
          <p:nvPr>
            <p:ph idx="1"/>
          </p:nvPr>
        </p:nvSpPr>
        <p:spPr/>
        <p:txBody>
          <a:bodyPr>
            <a:normAutofit/>
          </a:bodyPr>
          <a:lstStyle/>
          <a:p>
            <a:pPr marL="450900" indent="-342900">
              <a:buClr>
                <a:srgbClr val="000000"/>
              </a:buClr>
              <a:buSzPct val="45000"/>
            </a:pPr>
            <a:r>
              <a:rPr lang="en-US" sz="2400" b="0" strike="noStrike" spc="-1" dirty="0">
                <a:solidFill>
                  <a:srgbClr val="000000"/>
                </a:solidFill>
                <a:uFill>
                  <a:solidFill>
                    <a:srgbClr val="FFFFFF"/>
                  </a:solidFill>
                </a:uFill>
                <a:latin typeface="Arial"/>
              </a:rPr>
              <a:t>February 2018: Letter from Auto Alliance to </a:t>
            </a:r>
            <a:r>
              <a:rPr lang="en-US" sz="2400" spc="-1" dirty="0">
                <a:solidFill>
                  <a:srgbClr val="000000"/>
                </a:solidFill>
                <a:uFill>
                  <a:solidFill>
                    <a:srgbClr val="FFFFFF"/>
                  </a:solidFill>
                </a:uFill>
                <a:latin typeface="Arial"/>
              </a:rPr>
              <a:t>EPA. </a:t>
            </a:r>
          </a:p>
          <a:p>
            <a:pPr marL="486013" lvl="1" indent="0">
              <a:buClr>
                <a:srgbClr val="000000"/>
              </a:buClr>
              <a:buSzPct val="45000"/>
              <a:buNone/>
            </a:pPr>
            <a:r>
              <a:rPr lang="en-US" sz="2069" spc="-1" dirty="0">
                <a:solidFill>
                  <a:srgbClr val="000000"/>
                </a:solidFill>
                <a:uFill>
                  <a:solidFill>
                    <a:srgbClr val="FFFFFF"/>
                  </a:solidFill>
                </a:uFill>
                <a:latin typeface="Arial"/>
              </a:rPr>
              <a:t>Claims that climate scientists were “tuning” their models to get certain results, and it cast doubt on whether global warming would cause droughts, floods, and more intense hurricanes.</a:t>
            </a:r>
            <a:endParaRPr lang="en-US" sz="2069" b="0" strike="noStrike" spc="-1" dirty="0">
              <a:solidFill>
                <a:srgbClr val="000000"/>
              </a:solidFill>
              <a:uFill>
                <a:solidFill>
                  <a:srgbClr val="FFFFFF"/>
                </a:solidFill>
              </a:uFill>
              <a:latin typeface="Arial"/>
            </a:endParaRPr>
          </a:p>
          <a:p>
            <a:pPr marL="450900" indent="-342900">
              <a:buClr>
                <a:srgbClr val="000000"/>
              </a:buClr>
              <a:buSzPct val="45000"/>
            </a:pPr>
            <a:r>
              <a:rPr lang="en-US" sz="2400" spc="-1" dirty="0">
                <a:solidFill>
                  <a:srgbClr val="000000"/>
                </a:solidFill>
                <a:uFill>
                  <a:solidFill>
                    <a:srgbClr val="FFFFFF"/>
                  </a:solidFill>
                </a:uFill>
                <a:latin typeface="Arial"/>
              </a:rPr>
              <a:t>April 3, Pruitt announced that he would direct the EPA to change the cafe standards.</a:t>
            </a:r>
          </a:p>
          <a:p>
            <a:pPr marL="450900" indent="-342900">
              <a:buClr>
                <a:srgbClr val="000000"/>
              </a:buClr>
              <a:buSzPct val="45000"/>
            </a:pPr>
            <a:r>
              <a:rPr lang="en-US" sz="2400" b="0" strike="noStrike" spc="-1" dirty="0">
                <a:solidFill>
                  <a:srgbClr val="000000"/>
                </a:solidFill>
                <a:uFill>
                  <a:solidFill>
                    <a:srgbClr val="FFFFFF"/>
                  </a:solidFill>
                </a:uFill>
                <a:latin typeface="Arial"/>
              </a:rPr>
              <a:t>May 2018: Letter from automakers to White House</a:t>
            </a:r>
          </a:p>
          <a:p>
            <a:pPr marL="486013" lvl="1" indent="0">
              <a:buClr>
                <a:srgbClr val="000000"/>
              </a:buClr>
              <a:buSzPct val="45000"/>
              <a:buNone/>
            </a:pPr>
            <a:r>
              <a:rPr lang="en-US" sz="2069" b="0" strike="noStrike" spc="-1" dirty="0">
                <a:solidFill>
                  <a:srgbClr val="000000"/>
                </a:solidFill>
                <a:uFill>
                  <a:solidFill>
                    <a:srgbClr val="FFFFFF"/>
                  </a:solidFill>
                </a:uFill>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limate change is real and we have a continuing role in reducing greenhouse gases and improving fuel efficiency.”</a:t>
            </a:r>
            <a:endParaRPr lang="en-US" sz="2069" b="0" strike="noStrike" spc="-1" dirty="0">
              <a:solidFill>
                <a:srgbClr val="000000"/>
              </a:solidFill>
              <a:uFill>
                <a:solidFill>
                  <a:srgbClr val="FFFFFF"/>
                </a:solidFill>
              </a:u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6424798-928C-4241-8CFB-E286A0E7AE17}"/>
              </a:ext>
            </a:extLst>
          </p:cNvPr>
          <p:cNvSpPr txBox="1"/>
          <p:nvPr/>
        </p:nvSpPr>
        <p:spPr>
          <a:xfrm>
            <a:off x="693043" y="6941127"/>
            <a:ext cx="7246664" cy="369332"/>
          </a:xfrm>
          <a:prstGeom prst="rect">
            <a:avLst/>
          </a:prstGeom>
          <a:noFill/>
        </p:spPr>
        <p:txBody>
          <a:bodyPr wrap="none" rtlCol="0">
            <a:spAutoFit/>
          </a:bodyPr>
          <a:lstStyle/>
          <a:p>
            <a:r>
              <a:rPr lang="en-US" dirty="0"/>
              <a:t>Alliance of Automobile Manufacturers letter to White House, May 3rd 2018</a:t>
            </a:r>
          </a:p>
        </p:txBody>
      </p:sp>
    </p:spTree>
    <p:extLst>
      <p:ext uri="{BB962C8B-B14F-4D97-AF65-F5344CB8AC3E}">
        <p14:creationId xmlns:p14="http://schemas.microsoft.com/office/powerpoint/2010/main" val="1101496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75E3-9756-4B00-8AE7-2FE351AD5FFE}"/>
              </a:ext>
            </a:extLst>
          </p:cNvPr>
          <p:cNvSpPr>
            <a:spLocks noGrp="1"/>
          </p:cNvSpPr>
          <p:nvPr>
            <p:ph type="title"/>
          </p:nvPr>
        </p:nvSpPr>
        <p:spPr/>
        <p:txBody>
          <a:bodyPr/>
          <a:lstStyle/>
          <a:p>
            <a:r>
              <a:rPr lang="en-US" dirty="0"/>
              <a:t>What spooked the auto industry?</a:t>
            </a:r>
          </a:p>
        </p:txBody>
      </p:sp>
      <p:sp>
        <p:nvSpPr>
          <p:cNvPr id="3" name="Content Placeholder 2">
            <a:extLst>
              <a:ext uri="{FF2B5EF4-FFF2-40B4-BE49-F238E27FC236}">
                <a16:creationId xmlns:a16="http://schemas.microsoft.com/office/drawing/2014/main" id="{5A8C1AF5-97B3-454B-B408-81B691FD1E66}"/>
              </a:ext>
            </a:extLst>
          </p:cNvPr>
          <p:cNvSpPr>
            <a:spLocks noGrp="1"/>
          </p:cNvSpPr>
          <p:nvPr>
            <p:ph idx="1"/>
          </p:nvPr>
        </p:nvSpPr>
        <p:spPr/>
        <p:txBody>
          <a:bodyPr>
            <a:normAutofit/>
          </a:bodyPr>
          <a:lstStyle/>
          <a:p>
            <a:pPr marL="108000" indent="0">
              <a:buClr>
                <a:srgbClr val="000000"/>
              </a:buClr>
              <a:buSzPct val="45000"/>
              <a:buNone/>
            </a:pPr>
            <a:r>
              <a:rPr lang="en-US" sz="2800" dirty="0"/>
              <a:t>Dual market: A nightmare scenario for auto makers </a:t>
            </a:r>
          </a:p>
          <a:p>
            <a:pPr marL="108000" indent="0">
              <a:buClr>
                <a:srgbClr val="000000"/>
              </a:buClr>
              <a:buSzPct val="45000"/>
              <a:buNone/>
            </a:pPr>
            <a:r>
              <a:rPr lang="en-US" sz="2400" b="0" strike="noStrike" spc="-1" dirty="0">
                <a:solidFill>
                  <a:srgbClr val="000000"/>
                </a:solidFill>
                <a:uFill>
                  <a:solidFill>
                    <a:srgbClr val="FFFFFF"/>
                  </a:solidFill>
                </a:uFill>
              </a:rPr>
              <a:t>May 2018: Letter from </a:t>
            </a:r>
            <a:r>
              <a:rPr lang="en-US" sz="2400" dirty="0"/>
              <a:t>Alliance of Automobile Manufacturers to the White House</a:t>
            </a:r>
            <a:endParaRPr lang="en-US" sz="2400" b="0" strike="noStrike" spc="-1" dirty="0">
              <a:solidFill>
                <a:srgbClr val="000000"/>
              </a:solidFill>
              <a:uFill>
                <a:solidFill>
                  <a:srgbClr val="FFFFFF"/>
                </a:solidFill>
              </a:uFill>
            </a:endParaRPr>
          </a:p>
          <a:p>
            <a:pPr marL="486013" lvl="1" indent="0">
              <a:buClr>
                <a:srgbClr val="000000"/>
              </a:buClr>
              <a:buSzPct val="45000"/>
              <a:buNone/>
            </a:pPr>
            <a:r>
              <a:rPr lang="en-US" sz="2069" b="0" strike="noStrike" spc="-1" dirty="0">
                <a:solidFill>
                  <a:srgbClr val="000000"/>
                </a:solidFill>
                <a:uFill>
                  <a:solidFill>
                    <a:srgbClr val="FFFFFF"/>
                  </a:solidFill>
                </a:uFill>
              </a:rPr>
              <a:t>“</a:t>
            </a:r>
            <a:r>
              <a:rPr lang="en-US" sz="2069" strike="noStrike" spc="-1" dirty="0">
                <a:solidFill>
                  <a:srgbClr val="000000"/>
                </a:solidFill>
                <a:uFill>
                  <a:solidFill>
                    <a:srgbClr val="FFFFFF"/>
                  </a:solidFill>
                </a:uFill>
              </a:rPr>
              <a:t>Operating under two or three sets of regulations would be inefficient and disrupt a period of rapid innovation in the auto industry that is improving safety, efficiency, and mobility.</a:t>
            </a:r>
            <a:r>
              <a:rPr lang="en-US" sz="2069" b="0" strike="noStrike" spc="-1" dirty="0">
                <a:solidFill>
                  <a:srgbClr val="000000"/>
                </a:solidFill>
                <a:uFill>
                  <a:solidFill>
                    <a:srgbClr val="FFFFFF"/>
                  </a:solidFill>
                </a:uFill>
              </a:rPr>
              <a:t> In fact, such a fractured regulatory environment could negatively impact the roughly 7 million individuals who are employed directly or indirectly as part of the U.S. auto sector via jobs tied to vehicle manufacturers, suppliers, or dealers.”</a:t>
            </a:r>
          </a:p>
          <a:p>
            <a:pPr marL="486013" lvl="1" indent="0">
              <a:buClr>
                <a:srgbClr val="000000"/>
              </a:buClr>
              <a:buSzPct val="45000"/>
              <a:buNone/>
            </a:pPr>
            <a:endParaRPr lang="en-US" sz="2069" b="0" strike="noStrike" spc="-1" dirty="0">
              <a:solidFill>
                <a:srgbClr val="000000"/>
              </a:solidFill>
              <a:uFill>
                <a:solidFill>
                  <a:srgbClr val="FFFFFF"/>
                </a:solidFill>
              </a:uFill>
            </a:endParaRPr>
          </a:p>
        </p:txBody>
      </p:sp>
      <p:sp>
        <p:nvSpPr>
          <p:cNvPr id="4" name="TextBox 3">
            <a:extLst>
              <a:ext uri="{FF2B5EF4-FFF2-40B4-BE49-F238E27FC236}">
                <a16:creationId xmlns:a16="http://schemas.microsoft.com/office/drawing/2014/main" id="{96424798-928C-4241-8CFB-E286A0E7AE17}"/>
              </a:ext>
            </a:extLst>
          </p:cNvPr>
          <p:cNvSpPr txBox="1"/>
          <p:nvPr/>
        </p:nvSpPr>
        <p:spPr>
          <a:xfrm>
            <a:off x="693043" y="6941127"/>
            <a:ext cx="7246664" cy="369332"/>
          </a:xfrm>
          <a:prstGeom prst="rect">
            <a:avLst/>
          </a:prstGeom>
          <a:noFill/>
        </p:spPr>
        <p:txBody>
          <a:bodyPr wrap="none" rtlCol="0">
            <a:spAutoFit/>
          </a:bodyPr>
          <a:lstStyle/>
          <a:p>
            <a:r>
              <a:rPr lang="en-US" dirty="0"/>
              <a:t>Alliance of Automobile Manufacturers letter to White House, May 3rd 2018</a:t>
            </a:r>
          </a:p>
        </p:txBody>
      </p:sp>
    </p:spTree>
    <p:extLst>
      <p:ext uri="{BB962C8B-B14F-4D97-AF65-F5344CB8AC3E}">
        <p14:creationId xmlns:p14="http://schemas.microsoft.com/office/powerpoint/2010/main" val="3722804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302A8-515F-450C-B62A-F8A999C39AA5}"/>
              </a:ext>
            </a:extLst>
          </p:cNvPr>
          <p:cNvSpPr>
            <a:spLocks noGrp="1"/>
          </p:cNvSpPr>
          <p:nvPr>
            <p:ph type="title"/>
          </p:nvPr>
        </p:nvSpPr>
        <p:spPr/>
        <p:txBody>
          <a:bodyPr/>
          <a:lstStyle/>
          <a:p>
            <a:r>
              <a:rPr lang="en-US" dirty="0"/>
              <a:t>Will it pass?</a:t>
            </a:r>
          </a:p>
        </p:txBody>
      </p:sp>
      <p:sp>
        <p:nvSpPr>
          <p:cNvPr id="3" name="Content Placeholder 2">
            <a:extLst>
              <a:ext uri="{FF2B5EF4-FFF2-40B4-BE49-F238E27FC236}">
                <a16:creationId xmlns:a16="http://schemas.microsoft.com/office/drawing/2014/main" id="{816B30CF-70B2-48E2-94F4-7F20FF3F9DDD}"/>
              </a:ext>
            </a:extLst>
          </p:cNvPr>
          <p:cNvSpPr>
            <a:spLocks noGrp="1"/>
          </p:cNvSpPr>
          <p:nvPr>
            <p:ph idx="1"/>
          </p:nvPr>
        </p:nvSpPr>
        <p:spPr/>
        <p:txBody>
          <a:bodyPr/>
          <a:lstStyle/>
          <a:p>
            <a:r>
              <a:rPr lang="en-US" dirty="0"/>
              <a:t> Proposed revoke of waiver on the grounds that “the environmental problems it addresses are not particular or unique to California.” Yet nowhere does the Clean Air Act mention “particular or unique” as a waiver requirement.</a:t>
            </a:r>
          </a:p>
          <a:p>
            <a:pPr marL="378013" lvl="1" indent="0">
              <a:buNone/>
            </a:pPr>
            <a:r>
              <a:rPr lang="en-US" dirty="0"/>
              <a:t>The statute provides that “no such waiver will be granted” if the Administrator finds any of the following:</a:t>
            </a:r>
          </a:p>
          <a:p>
            <a:pPr marL="378013" lvl="1" indent="0">
              <a:buNone/>
            </a:pPr>
            <a:r>
              <a:rPr lang="en-US" dirty="0"/>
              <a:t>	…</a:t>
            </a:r>
          </a:p>
          <a:p>
            <a:pPr marL="756026" lvl="2" indent="0">
              <a:buNone/>
            </a:pPr>
            <a:r>
              <a:rPr lang="en-US" dirty="0"/>
              <a:t>(B) [California] does not need such State standards to meet compelling and extraordinary conditions</a:t>
            </a:r>
          </a:p>
          <a:p>
            <a:r>
              <a:rPr lang="en-US" dirty="0">
                <a:solidFill>
                  <a:schemeClr val="bg1">
                    <a:lumMod val="75000"/>
                  </a:schemeClr>
                </a:solidFill>
              </a:rPr>
              <a:t>“There is no precedent for revoking California’s waiver,” said Dan Becker, director of the Safe Climate Campaign of the Center for Auto Safety, an advocacy group in Washington. “There is no provision in the Clean Air Act for revoking a waiver. … The world is looking to California to hold its ground.”</a:t>
            </a:r>
          </a:p>
          <a:p>
            <a:endParaRPr lang="en-US" dirty="0"/>
          </a:p>
        </p:txBody>
      </p:sp>
      <p:sp>
        <p:nvSpPr>
          <p:cNvPr id="4" name="TextBox 3">
            <a:extLst>
              <a:ext uri="{FF2B5EF4-FFF2-40B4-BE49-F238E27FC236}">
                <a16:creationId xmlns:a16="http://schemas.microsoft.com/office/drawing/2014/main" id="{485C443A-74B7-4180-B481-B6AF9E334881}"/>
              </a:ext>
            </a:extLst>
          </p:cNvPr>
          <p:cNvSpPr txBox="1"/>
          <p:nvPr/>
        </p:nvSpPr>
        <p:spPr>
          <a:xfrm>
            <a:off x="693043" y="6808958"/>
            <a:ext cx="7292702" cy="646331"/>
          </a:xfrm>
          <a:prstGeom prst="rect">
            <a:avLst/>
          </a:prstGeom>
          <a:noFill/>
        </p:spPr>
        <p:txBody>
          <a:bodyPr wrap="none" rtlCol="0">
            <a:spAutoFit/>
          </a:bodyPr>
          <a:lstStyle/>
          <a:p>
            <a:r>
              <a:rPr lang="en-US" dirty="0"/>
              <a:t>http://prospect.org/article/can-epa-roll-back-californias-clean-air-standards</a:t>
            </a:r>
          </a:p>
          <a:p>
            <a:endParaRPr lang="en-US" dirty="0"/>
          </a:p>
        </p:txBody>
      </p:sp>
    </p:spTree>
    <p:extLst>
      <p:ext uri="{BB962C8B-B14F-4D97-AF65-F5344CB8AC3E}">
        <p14:creationId xmlns:p14="http://schemas.microsoft.com/office/powerpoint/2010/main" val="3387885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302A8-515F-450C-B62A-F8A999C39AA5}"/>
              </a:ext>
            </a:extLst>
          </p:cNvPr>
          <p:cNvSpPr>
            <a:spLocks noGrp="1"/>
          </p:cNvSpPr>
          <p:nvPr>
            <p:ph type="title"/>
          </p:nvPr>
        </p:nvSpPr>
        <p:spPr/>
        <p:txBody>
          <a:bodyPr/>
          <a:lstStyle/>
          <a:p>
            <a:r>
              <a:rPr lang="en-US" dirty="0"/>
              <a:t>Will it pass?</a:t>
            </a:r>
          </a:p>
        </p:txBody>
      </p:sp>
      <p:sp>
        <p:nvSpPr>
          <p:cNvPr id="3" name="Content Placeholder 2">
            <a:extLst>
              <a:ext uri="{FF2B5EF4-FFF2-40B4-BE49-F238E27FC236}">
                <a16:creationId xmlns:a16="http://schemas.microsoft.com/office/drawing/2014/main" id="{816B30CF-70B2-48E2-94F4-7F20FF3F9DDD}"/>
              </a:ext>
            </a:extLst>
          </p:cNvPr>
          <p:cNvSpPr>
            <a:spLocks noGrp="1"/>
          </p:cNvSpPr>
          <p:nvPr>
            <p:ph idx="1"/>
          </p:nvPr>
        </p:nvSpPr>
        <p:spPr/>
        <p:txBody>
          <a:bodyPr/>
          <a:lstStyle/>
          <a:p>
            <a:r>
              <a:rPr lang="en-US" dirty="0"/>
              <a:t> Proposed revoke of waiver on the grounds that “the environmental problems it addresses are not particular or unique to California.” Yet nowhere does the Clean Air Act mention “particular or unique” as a waiver requirement.</a:t>
            </a:r>
          </a:p>
          <a:p>
            <a:pPr marL="378013" lvl="1" indent="0">
              <a:buNone/>
            </a:pPr>
            <a:r>
              <a:rPr lang="en-US" dirty="0"/>
              <a:t>The statute provides that “no such waiver will be granted” if the Administrator finds any of the following:</a:t>
            </a:r>
          </a:p>
          <a:p>
            <a:pPr marL="378013" lvl="1" indent="0">
              <a:buNone/>
            </a:pPr>
            <a:r>
              <a:rPr lang="en-US" dirty="0"/>
              <a:t>	…</a:t>
            </a:r>
          </a:p>
          <a:p>
            <a:pPr marL="756026" lvl="2" indent="0">
              <a:buNone/>
            </a:pPr>
            <a:r>
              <a:rPr lang="en-US" dirty="0"/>
              <a:t>(B) [California] does not need such State standards to meet compelling and extraordinary conditions</a:t>
            </a:r>
          </a:p>
          <a:p>
            <a:r>
              <a:rPr lang="en-US" dirty="0"/>
              <a:t>“There is no precedent for revoking California’s waiver,” said Dan Becker, director of the Safe Climate Campaign of the Center for Auto Safety, an advocacy group in Washington. “There is no provision in the Clean Air Act for revoking a waiver. … The world is looking to California to hold its ground.”</a:t>
            </a:r>
          </a:p>
          <a:p>
            <a:endParaRPr lang="en-US" dirty="0"/>
          </a:p>
        </p:txBody>
      </p:sp>
      <p:sp>
        <p:nvSpPr>
          <p:cNvPr id="4" name="TextBox 3">
            <a:extLst>
              <a:ext uri="{FF2B5EF4-FFF2-40B4-BE49-F238E27FC236}">
                <a16:creationId xmlns:a16="http://schemas.microsoft.com/office/drawing/2014/main" id="{485C443A-74B7-4180-B481-B6AF9E334881}"/>
              </a:ext>
            </a:extLst>
          </p:cNvPr>
          <p:cNvSpPr txBox="1"/>
          <p:nvPr/>
        </p:nvSpPr>
        <p:spPr>
          <a:xfrm>
            <a:off x="693043" y="6808958"/>
            <a:ext cx="7292702" cy="646331"/>
          </a:xfrm>
          <a:prstGeom prst="rect">
            <a:avLst/>
          </a:prstGeom>
          <a:noFill/>
        </p:spPr>
        <p:txBody>
          <a:bodyPr wrap="none" rtlCol="0">
            <a:spAutoFit/>
          </a:bodyPr>
          <a:lstStyle/>
          <a:p>
            <a:r>
              <a:rPr lang="en-US" dirty="0"/>
              <a:t>http://prospect.org/article/can-epa-roll-back-californias-clean-air-standards</a:t>
            </a:r>
          </a:p>
          <a:p>
            <a:endParaRPr lang="en-US" dirty="0"/>
          </a:p>
        </p:txBody>
      </p:sp>
    </p:spTree>
    <p:extLst>
      <p:ext uri="{BB962C8B-B14F-4D97-AF65-F5344CB8AC3E}">
        <p14:creationId xmlns:p14="http://schemas.microsoft.com/office/powerpoint/2010/main" val="11321926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80A8B-1999-4791-9A9A-5E6EA00B85FD}"/>
              </a:ext>
            </a:extLst>
          </p:cNvPr>
          <p:cNvSpPr>
            <a:spLocks noGrp="1"/>
          </p:cNvSpPr>
          <p:nvPr>
            <p:ph type="title"/>
          </p:nvPr>
        </p:nvSpPr>
        <p:spPr/>
        <p:txBody>
          <a:bodyPr/>
          <a:lstStyle/>
          <a:p>
            <a:r>
              <a:rPr lang="en-US" dirty="0"/>
              <a:t>Where are going?</a:t>
            </a:r>
          </a:p>
        </p:txBody>
      </p:sp>
      <p:sp>
        <p:nvSpPr>
          <p:cNvPr id="3" name="Content Placeholder 2">
            <a:extLst>
              <a:ext uri="{FF2B5EF4-FFF2-40B4-BE49-F238E27FC236}">
                <a16:creationId xmlns:a16="http://schemas.microsoft.com/office/drawing/2014/main" id="{609D0579-D737-45A7-8255-C3FEA68D9DF9}"/>
              </a:ext>
            </a:extLst>
          </p:cNvPr>
          <p:cNvSpPr>
            <a:spLocks noGrp="1"/>
          </p:cNvSpPr>
          <p:nvPr>
            <p:ph idx="1"/>
          </p:nvPr>
        </p:nvSpPr>
        <p:spPr/>
        <p:txBody>
          <a:bodyPr/>
          <a:lstStyle/>
          <a:p>
            <a:r>
              <a:rPr lang="en-US" dirty="0"/>
              <a:t>The Safer Affordable Fuel Efficient (SAFE) Vehicles Proposed Rule for Model Years 2021-2026 was released in early August.</a:t>
            </a:r>
          </a:p>
          <a:p>
            <a:r>
              <a:rPr lang="en-US" dirty="0">
                <a:solidFill>
                  <a:schemeClr val="bg1">
                    <a:lumMod val="75000"/>
                  </a:schemeClr>
                </a:solidFill>
              </a:rPr>
              <a:t>Currently undergoing public comment until October 26th, 2018!</a:t>
            </a:r>
          </a:p>
          <a:p>
            <a:pPr marL="0" indent="0" algn="ctr">
              <a:buNone/>
            </a:pPr>
            <a:r>
              <a:rPr lang="en-US" dirty="0">
                <a:solidFill>
                  <a:schemeClr val="bg1">
                    <a:lumMod val="75000"/>
                  </a:schemeClr>
                </a:solidFill>
                <a:hlinkClick r:id="rId2">
                  <a:extLst>
                    <a:ext uri="{A12FA001-AC4F-418D-AE19-62706E023703}">
                      <ahyp:hlinkClr xmlns:ahyp="http://schemas.microsoft.com/office/drawing/2018/hyperlinkcolor" val="tx"/>
                    </a:ext>
                  </a:extLst>
                </a:hlinkClick>
              </a:rPr>
              <a:t>https://www.epa.gov/regulations-emissions-vehicles-and-engines/safer-affordable-fuel-efficient-safe-vehicles-proposed</a:t>
            </a:r>
            <a:endParaRPr lang="en-US" dirty="0">
              <a:solidFill>
                <a:schemeClr val="bg1">
                  <a:lumMod val="75000"/>
                </a:schemeClr>
              </a:solidFill>
            </a:endParaRPr>
          </a:p>
          <a:p>
            <a:r>
              <a:rPr lang="en-US" dirty="0">
                <a:solidFill>
                  <a:schemeClr val="bg1">
                    <a:lumMod val="75000"/>
                  </a:schemeClr>
                </a:solidFill>
              </a:rPr>
              <a:t>California not backing down.</a:t>
            </a:r>
          </a:p>
          <a:p>
            <a:endParaRPr lang="en-US" dirty="0"/>
          </a:p>
        </p:txBody>
      </p:sp>
    </p:spTree>
    <p:extLst>
      <p:ext uri="{BB962C8B-B14F-4D97-AF65-F5344CB8AC3E}">
        <p14:creationId xmlns:p14="http://schemas.microsoft.com/office/powerpoint/2010/main" val="2070475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80A8B-1999-4791-9A9A-5E6EA00B85FD}"/>
              </a:ext>
            </a:extLst>
          </p:cNvPr>
          <p:cNvSpPr>
            <a:spLocks noGrp="1"/>
          </p:cNvSpPr>
          <p:nvPr>
            <p:ph type="title"/>
          </p:nvPr>
        </p:nvSpPr>
        <p:spPr/>
        <p:txBody>
          <a:bodyPr/>
          <a:lstStyle/>
          <a:p>
            <a:r>
              <a:rPr lang="en-US" dirty="0"/>
              <a:t>Where are going?</a:t>
            </a:r>
          </a:p>
        </p:txBody>
      </p:sp>
      <p:sp>
        <p:nvSpPr>
          <p:cNvPr id="3" name="Content Placeholder 2">
            <a:extLst>
              <a:ext uri="{FF2B5EF4-FFF2-40B4-BE49-F238E27FC236}">
                <a16:creationId xmlns:a16="http://schemas.microsoft.com/office/drawing/2014/main" id="{609D0579-D737-45A7-8255-C3FEA68D9DF9}"/>
              </a:ext>
            </a:extLst>
          </p:cNvPr>
          <p:cNvSpPr>
            <a:spLocks noGrp="1"/>
          </p:cNvSpPr>
          <p:nvPr>
            <p:ph idx="1"/>
          </p:nvPr>
        </p:nvSpPr>
        <p:spPr/>
        <p:txBody>
          <a:bodyPr/>
          <a:lstStyle/>
          <a:p>
            <a:r>
              <a:rPr lang="en-US" dirty="0"/>
              <a:t>The Safer Affordable Fuel Efficient (SAFE) Vehicles Proposed Rule for Model Years 2021-2026 was released in early August.</a:t>
            </a:r>
          </a:p>
          <a:p>
            <a:r>
              <a:rPr lang="en-US" dirty="0"/>
              <a:t>Currently undergoing public comment until October 26th, 2018!</a:t>
            </a:r>
          </a:p>
          <a:p>
            <a:pPr marL="0" indent="0" algn="ctr">
              <a:buNone/>
            </a:pPr>
            <a:r>
              <a:rPr lang="en-US" dirty="0">
                <a:hlinkClick r:id="rId2"/>
              </a:rPr>
              <a:t>https://www.epa.gov/regulations-emissions-vehicles-and-engines/safer-affordable-fuel-efficient-safe-vehicles-proposed</a:t>
            </a:r>
            <a:endParaRPr lang="en-US" dirty="0"/>
          </a:p>
          <a:p>
            <a:r>
              <a:rPr lang="en-US" dirty="0">
                <a:solidFill>
                  <a:schemeClr val="bg1">
                    <a:lumMod val="75000"/>
                  </a:schemeClr>
                </a:solidFill>
              </a:rPr>
              <a:t>California not backing down.</a:t>
            </a:r>
          </a:p>
          <a:p>
            <a:endParaRPr lang="en-US" dirty="0"/>
          </a:p>
        </p:txBody>
      </p:sp>
    </p:spTree>
    <p:extLst>
      <p:ext uri="{BB962C8B-B14F-4D97-AF65-F5344CB8AC3E}">
        <p14:creationId xmlns:p14="http://schemas.microsoft.com/office/powerpoint/2010/main" val="26847941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80A8B-1999-4791-9A9A-5E6EA00B85FD}"/>
              </a:ext>
            </a:extLst>
          </p:cNvPr>
          <p:cNvSpPr>
            <a:spLocks noGrp="1"/>
          </p:cNvSpPr>
          <p:nvPr>
            <p:ph type="title"/>
          </p:nvPr>
        </p:nvSpPr>
        <p:spPr/>
        <p:txBody>
          <a:bodyPr/>
          <a:lstStyle/>
          <a:p>
            <a:r>
              <a:rPr lang="en-US" dirty="0"/>
              <a:t>Where are going?</a:t>
            </a:r>
          </a:p>
        </p:txBody>
      </p:sp>
      <p:sp>
        <p:nvSpPr>
          <p:cNvPr id="3" name="Content Placeholder 2">
            <a:extLst>
              <a:ext uri="{FF2B5EF4-FFF2-40B4-BE49-F238E27FC236}">
                <a16:creationId xmlns:a16="http://schemas.microsoft.com/office/drawing/2014/main" id="{609D0579-D737-45A7-8255-C3FEA68D9DF9}"/>
              </a:ext>
            </a:extLst>
          </p:cNvPr>
          <p:cNvSpPr>
            <a:spLocks noGrp="1"/>
          </p:cNvSpPr>
          <p:nvPr>
            <p:ph idx="1"/>
          </p:nvPr>
        </p:nvSpPr>
        <p:spPr/>
        <p:txBody>
          <a:bodyPr/>
          <a:lstStyle/>
          <a:p>
            <a:r>
              <a:rPr lang="en-US" dirty="0"/>
              <a:t>The Safer Affordable Fuel Efficient (SAFE) Vehicles Proposed Rule for Model Years 2021-2026 was released in early August.</a:t>
            </a:r>
          </a:p>
          <a:p>
            <a:r>
              <a:rPr lang="en-US" dirty="0"/>
              <a:t>Currently undergoing public comment until October 26th, 2018!</a:t>
            </a:r>
          </a:p>
          <a:p>
            <a:pPr marL="0" indent="0" algn="ctr">
              <a:buNone/>
            </a:pPr>
            <a:r>
              <a:rPr lang="en-US" dirty="0">
                <a:hlinkClick r:id="rId2"/>
              </a:rPr>
              <a:t>https://www.epa.gov/regulations-emissions-vehicles-and-engines/safer-affordable-fuel-efficient-safe-vehicles-proposed</a:t>
            </a:r>
            <a:endParaRPr lang="en-US" dirty="0"/>
          </a:p>
          <a:p>
            <a:r>
              <a:rPr lang="en-US" dirty="0"/>
              <a:t>California not backing down.</a:t>
            </a:r>
          </a:p>
          <a:p>
            <a:endParaRPr lang="en-US" dirty="0"/>
          </a:p>
        </p:txBody>
      </p:sp>
    </p:spTree>
    <p:extLst>
      <p:ext uri="{BB962C8B-B14F-4D97-AF65-F5344CB8AC3E}">
        <p14:creationId xmlns:p14="http://schemas.microsoft.com/office/powerpoint/2010/main" val="2585717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0E9533-7EB3-4D30-8F3A-7BF91E690B77}"/>
              </a:ext>
            </a:extLst>
          </p:cNvPr>
          <p:cNvSpPr>
            <a:spLocks noGrp="1"/>
          </p:cNvSpPr>
          <p:nvPr>
            <p:ph type="title"/>
          </p:nvPr>
        </p:nvSpPr>
        <p:spPr/>
        <p:txBody>
          <a:bodyPr/>
          <a:lstStyle/>
          <a:p>
            <a:r>
              <a:rPr lang="en-US" dirty="0"/>
              <a:t>Setting the scene</a:t>
            </a:r>
          </a:p>
        </p:txBody>
      </p:sp>
      <p:sp>
        <p:nvSpPr>
          <p:cNvPr id="6" name="Content Placeholder 5">
            <a:extLst>
              <a:ext uri="{FF2B5EF4-FFF2-40B4-BE49-F238E27FC236}">
                <a16:creationId xmlns:a16="http://schemas.microsoft.com/office/drawing/2014/main" id="{FC2B4679-FEC5-4DD4-8B22-0CE00A06EE0D}"/>
              </a:ext>
            </a:extLst>
          </p:cNvPr>
          <p:cNvSpPr>
            <a:spLocks noGrp="1"/>
          </p:cNvSpPr>
          <p:nvPr>
            <p:ph idx="1"/>
          </p:nvPr>
        </p:nvSpPr>
        <p:spPr>
          <a:xfrm>
            <a:off x="693043" y="2012414"/>
            <a:ext cx="8694539" cy="4796544"/>
          </a:xfrm>
        </p:spPr>
        <p:txBody>
          <a:bodyPr>
            <a:normAutofit fontScale="92500"/>
          </a:bodyPr>
          <a:lstStyle/>
          <a:p>
            <a:r>
              <a:rPr lang="en-US" dirty="0"/>
              <a:t>In the early 2000s California leads the U.S. in setting higher emissions standards, but these are not yet implemented.</a:t>
            </a:r>
          </a:p>
          <a:p>
            <a:pPr marL="378013" lvl="1" indent="0">
              <a:buNone/>
            </a:pPr>
            <a:r>
              <a:rPr lang="en-US" dirty="0"/>
              <a:t>2005 requests waiver from EPA to regulate GHG emissions from vehicles, in addition to regular air pollutants</a:t>
            </a:r>
          </a:p>
          <a:p>
            <a:r>
              <a:rPr lang="en-US" dirty="0"/>
              <a:t>Fear from auto-makers that this will result in two standards: a national one, and one adopted by California + friends.</a:t>
            </a:r>
          </a:p>
          <a:p>
            <a:pPr marL="378013" lvl="1" indent="0">
              <a:buNone/>
            </a:pPr>
            <a:r>
              <a:rPr lang="en-US" dirty="0"/>
              <a:t>Bush administration EPA denies California’s bid to set higher standards.</a:t>
            </a:r>
          </a:p>
          <a:p>
            <a:r>
              <a:rPr lang="en-US" dirty="0">
                <a:solidFill>
                  <a:schemeClr val="bg1">
                    <a:lumMod val="75000"/>
                  </a:schemeClr>
                </a:solidFill>
              </a:rPr>
              <a:t>2007 Massachusetts vs. EPA Supreme Court decision forces EPA to regulate Carbon Dioxide and other GHG as air pollutants.</a:t>
            </a:r>
          </a:p>
          <a:p>
            <a:r>
              <a:rPr lang="en-US" dirty="0">
                <a:solidFill>
                  <a:schemeClr val="bg1">
                    <a:lumMod val="75000"/>
                  </a:schemeClr>
                </a:solidFill>
              </a:rPr>
              <a:t>Energy Independence and Security Act of 2007 signed by president Bush.</a:t>
            </a:r>
          </a:p>
          <a:p>
            <a:pPr marL="378013" lvl="1" indent="0">
              <a:buNone/>
            </a:pPr>
            <a:r>
              <a:rPr lang="en-US" dirty="0">
                <a:solidFill>
                  <a:schemeClr val="bg1">
                    <a:lumMod val="75000"/>
                  </a:schemeClr>
                </a:solidFill>
              </a:rPr>
              <a:t>Motivated by spiking gas prices.</a:t>
            </a:r>
          </a:p>
          <a:p>
            <a:pPr marL="378013" lvl="1" indent="0">
              <a:buNone/>
            </a:pPr>
            <a:r>
              <a:rPr lang="en-US" dirty="0">
                <a:solidFill>
                  <a:schemeClr val="bg1">
                    <a:lumMod val="75000"/>
                  </a:schemeClr>
                </a:solidFill>
              </a:rPr>
              <a:t>Raised the standards of cars, light trucks, and SUVs to a combined average of at least 35 miles per gallon by 2020—a 10 mpg increase over 2007 levels.</a:t>
            </a:r>
          </a:p>
          <a:p>
            <a:r>
              <a:rPr lang="en-US" dirty="0">
                <a:solidFill>
                  <a:schemeClr val="bg1">
                    <a:lumMod val="75000"/>
                  </a:schemeClr>
                </a:solidFill>
              </a:rPr>
              <a:t>Auto manufacturers hit hard by global financial crisis in 2008.</a:t>
            </a:r>
          </a:p>
          <a:p>
            <a:pPr marL="378013" lvl="1" indent="0">
              <a:buNone/>
            </a:pPr>
            <a:r>
              <a:rPr lang="en-US" dirty="0">
                <a:solidFill>
                  <a:schemeClr val="bg1">
                    <a:lumMod val="75000"/>
                  </a:schemeClr>
                </a:solidFill>
              </a:rPr>
              <a:t>Government bailouts give Obama administration leverage over auto manufacturers.</a:t>
            </a:r>
          </a:p>
          <a:p>
            <a:pPr marL="378013" lvl="1" indent="0">
              <a:buNone/>
            </a:pPr>
            <a:endParaRPr lang="en-US" dirty="0"/>
          </a:p>
        </p:txBody>
      </p:sp>
      <p:sp>
        <p:nvSpPr>
          <p:cNvPr id="8" name="TextBox 7">
            <a:extLst>
              <a:ext uri="{FF2B5EF4-FFF2-40B4-BE49-F238E27FC236}">
                <a16:creationId xmlns:a16="http://schemas.microsoft.com/office/drawing/2014/main" id="{A16F0686-1EDD-4511-AC60-BC79C2D2A4AD}"/>
              </a:ext>
            </a:extLst>
          </p:cNvPr>
          <p:cNvSpPr txBox="1"/>
          <p:nvPr/>
        </p:nvSpPr>
        <p:spPr>
          <a:xfrm>
            <a:off x="831272" y="6957701"/>
            <a:ext cx="8863446" cy="523220"/>
          </a:xfrm>
          <a:prstGeom prst="rect">
            <a:avLst/>
          </a:prstGeom>
          <a:noFill/>
        </p:spPr>
        <p:txBody>
          <a:bodyPr wrap="square" rtlCol="0">
            <a:spAutoFit/>
          </a:bodyPr>
          <a:lstStyle/>
          <a:p>
            <a:r>
              <a:rPr lang="en-US" sz="1400" spc="-1" dirty="0">
                <a:solidFill>
                  <a:srgbClr val="000000"/>
                </a:solidFill>
                <a:uFill>
                  <a:solidFill>
                    <a:srgbClr val="FFFFFF"/>
                  </a:solidFill>
                </a:uFill>
                <a:latin typeface="Arial"/>
                <a:hlinkClick r:id="rId2"/>
              </a:rPr>
              <a:t>https://www.nytimes.com/2007/12/19/washington/20epa-web.html</a:t>
            </a:r>
            <a:endParaRPr lang="en-US" sz="1400" spc="-1" dirty="0">
              <a:solidFill>
                <a:srgbClr val="000000"/>
              </a:solidFill>
              <a:uFill>
                <a:solidFill>
                  <a:srgbClr val="FFFFFF"/>
                </a:solidFill>
              </a:uFill>
              <a:latin typeface="Arial"/>
            </a:endParaRPr>
          </a:p>
          <a:p>
            <a:r>
              <a:rPr lang="en-US" sz="1400" spc="-1" dirty="0">
                <a:solidFill>
                  <a:srgbClr val="000000"/>
                </a:solidFill>
                <a:uFill>
                  <a:solidFill>
                    <a:srgbClr val="FFFFFF"/>
                  </a:solidFill>
                </a:uFill>
                <a:latin typeface="Arial"/>
              </a:rPr>
              <a:t>https://www.theatlantic.com/science/archive/2018/06/how-the-carmakers-trumped-themselves/562400/</a:t>
            </a:r>
          </a:p>
        </p:txBody>
      </p:sp>
    </p:spTree>
    <p:extLst>
      <p:ext uri="{BB962C8B-B14F-4D97-AF65-F5344CB8AC3E}">
        <p14:creationId xmlns:p14="http://schemas.microsoft.com/office/powerpoint/2010/main" val="2916626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0E9533-7EB3-4D30-8F3A-7BF91E690B77}"/>
              </a:ext>
            </a:extLst>
          </p:cNvPr>
          <p:cNvSpPr>
            <a:spLocks noGrp="1"/>
          </p:cNvSpPr>
          <p:nvPr>
            <p:ph type="title"/>
          </p:nvPr>
        </p:nvSpPr>
        <p:spPr/>
        <p:txBody>
          <a:bodyPr/>
          <a:lstStyle/>
          <a:p>
            <a:r>
              <a:rPr lang="en-US" dirty="0"/>
              <a:t>Setting the scene</a:t>
            </a:r>
          </a:p>
        </p:txBody>
      </p:sp>
      <p:sp>
        <p:nvSpPr>
          <p:cNvPr id="6" name="Content Placeholder 5">
            <a:extLst>
              <a:ext uri="{FF2B5EF4-FFF2-40B4-BE49-F238E27FC236}">
                <a16:creationId xmlns:a16="http://schemas.microsoft.com/office/drawing/2014/main" id="{FC2B4679-FEC5-4DD4-8B22-0CE00A06EE0D}"/>
              </a:ext>
            </a:extLst>
          </p:cNvPr>
          <p:cNvSpPr>
            <a:spLocks noGrp="1"/>
          </p:cNvSpPr>
          <p:nvPr>
            <p:ph idx="1"/>
          </p:nvPr>
        </p:nvSpPr>
        <p:spPr>
          <a:xfrm>
            <a:off x="693043" y="2012414"/>
            <a:ext cx="8694539" cy="4796544"/>
          </a:xfrm>
        </p:spPr>
        <p:txBody>
          <a:bodyPr>
            <a:normAutofit fontScale="92500"/>
          </a:bodyPr>
          <a:lstStyle/>
          <a:p>
            <a:r>
              <a:rPr lang="en-US" dirty="0"/>
              <a:t>In the early 2000s California leads the U.S. in setting higher emissions standards, but these are not yet implemented.</a:t>
            </a:r>
          </a:p>
          <a:p>
            <a:pPr marL="378013" lvl="1" indent="0">
              <a:buNone/>
            </a:pPr>
            <a:r>
              <a:rPr lang="en-US" dirty="0"/>
              <a:t>2005 requests waiver from EPA to regulate GHG emissions from vehicles, in addition to regular air pollutants</a:t>
            </a:r>
          </a:p>
          <a:p>
            <a:r>
              <a:rPr lang="en-US" dirty="0"/>
              <a:t>Fear from auto-makers that this will result in two standards: a national one, and one adopted by California + friends.</a:t>
            </a:r>
          </a:p>
          <a:p>
            <a:pPr marL="378013" lvl="1" indent="0">
              <a:buNone/>
            </a:pPr>
            <a:r>
              <a:rPr lang="en-US" dirty="0"/>
              <a:t>Bush administration EPA denies California’s bid to set higher standards.</a:t>
            </a:r>
          </a:p>
          <a:p>
            <a:r>
              <a:rPr lang="en-US" dirty="0"/>
              <a:t>2007 Massachusetts vs. EPA Supreme Court decision forces EPA to regulate Carbon Dioxide and other GHG as air pollutants.</a:t>
            </a:r>
          </a:p>
          <a:p>
            <a:r>
              <a:rPr lang="en-US" dirty="0">
                <a:solidFill>
                  <a:schemeClr val="bg1">
                    <a:lumMod val="75000"/>
                  </a:schemeClr>
                </a:solidFill>
              </a:rPr>
              <a:t>Energy Independence and Security Act of 2007 signed by president Bush.</a:t>
            </a:r>
          </a:p>
          <a:p>
            <a:pPr marL="378013" lvl="1" indent="0">
              <a:buNone/>
            </a:pPr>
            <a:r>
              <a:rPr lang="en-US" dirty="0">
                <a:solidFill>
                  <a:schemeClr val="bg1">
                    <a:lumMod val="75000"/>
                  </a:schemeClr>
                </a:solidFill>
              </a:rPr>
              <a:t>Motivated by spiking gas prices.</a:t>
            </a:r>
          </a:p>
          <a:p>
            <a:pPr marL="378013" lvl="1" indent="0">
              <a:buNone/>
            </a:pPr>
            <a:r>
              <a:rPr lang="en-US" dirty="0">
                <a:solidFill>
                  <a:schemeClr val="bg1">
                    <a:lumMod val="75000"/>
                  </a:schemeClr>
                </a:solidFill>
              </a:rPr>
              <a:t>Raised the standards of cars, light trucks, and SUVs to a combined average of at least 35 miles per gallon by 2020—a 10 mpg increase over 2007 levels.</a:t>
            </a:r>
          </a:p>
          <a:p>
            <a:r>
              <a:rPr lang="en-US" dirty="0">
                <a:solidFill>
                  <a:schemeClr val="bg1">
                    <a:lumMod val="75000"/>
                  </a:schemeClr>
                </a:solidFill>
              </a:rPr>
              <a:t>Auto manufacturers hit hard by global financial crisis in 2008.</a:t>
            </a:r>
          </a:p>
          <a:p>
            <a:pPr marL="378013" lvl="1" indent="0">
              <a:buNone/>
            </a:pPr>
            <a:r>
              <a:rPr lang="en-US" dirty="0">
                <a:solidFill>
                  <a:schemeClr val="bg1">
                    <a:lumMod val="75000"/>
                  </a:schemeClr>
                </a:solidFill>
              </a:rPr>
              <a:t>Government bailouts give Obama administration leverage over auto manufacturers.</a:t>
            </a:r>
          </a:p>
          <a:p>
            <a:pPr marL="378013" lvl="1" indent="0">
              <a:buNone/>
            </a:pPr>
            <a:endParaRPr lang="en-US" dirty="0"/>
          </a:p>
        </p:txBody>
      </p:sp>
      <p:sp>
        <p:nvSpPr>
          <p:cNvPr id="8" name="TextBox 7">
            <a:extLst>
              <a:ext uri="{FF2B5EF4-FFF2-40B4-BE49-F238E27FC236}">
                <a16:creationId xmlns:a16="http://schemas.microsoft.com/office/drawing/2014/main" id="{5F461DC9-87A9-4E5D-A189-FF0779EE896E}"/>
              </a:ext>
            </a:extLst>
          </p:cNvPr>
          <p:cNvSpPr txBox="1"/>
          <p:nvPr/>
        </p:nvSpPr>
        <p:spPr>
          <a:xfrm>
            <a:off x="831272" y="6957701"/>
            <a:ext cx="8863446" cy="523220"/>
          </a:xfrm>
          <a:prstGeom prst="rect">
            <a:avLst/>
          </a:prstGeom>
          <a:noFill/>
        </p:spPr>
        <p:txBody>
          <a:bodyPr wrap="square" rtlCol="0">
            <a:spAutoFit/>
          </a:bodyPr>
          <a:lstStyle/>
          <a:p>
            <a:r>
              <a:rPr lang="en-US" sz="1400" spc="-1" dirty="0">
                <a:solidFill>
                  <a:srgbClr val="000000"/>
                </a:solidFill>
                <a:uFill>
                  <a:solidFill>
                    <a:srgbClr val="FFFFFF"/>
                  </a:solidFill>
                </a:uFill>
                <a:latin typeface="Arial"/>
                <a:hlinkClick r:id="rId2"/>
              </a:rPr>
              <a:t>https://www.nytimes.com/2007/12/19/washington/20epa-web.html</a:t>
            </a:r>
            <a:endParaRPr lang="en-US" sz="1400" spc="-1" dirty="0">
              <a:solidFill>
                <a:srgbClr val="000000"/>
              </a:solidFill>
              <a:uFill>
                <a:solidFill>
                  <a:srgbClr val="FFFFFF"/>
                </a:solidFill>
              </a:uFill>
              <a:latin typeface="Arial"/>
            </a:endParaRPr>
          </a:p>
          <a:p>
            <a:r>
              <a:rPr lang="en-US" sz="1400" spc="-1" dirty="0">
                <a:solidFill>
                  <a:srgbClr val="000000"/>
                </a:solidFill>
                <a:uFill>
                  <a:solidFill>
                    <a:srgbClr val="FFFFFF"/>
                  </a:solidFill>
                </a:uFill>
                <a:latin typeface="Arial"/>
              </a:rPr>
              <a:t>https://www.theatlantic.com/science/archive/2018/06/how-the-carmakers-trumped-themselves/562400/</a:t>
            </a:r>
          </a:p>
        </p:txBody>
      </p:sp>
    </p:spTree>
    <p:extLst>
      <p:ext uri="{BB962C8B-B14F-4D97-AF65-F5344CB8AC3E}">
        <p14:creationId xmlns:p14="http://schemas.microsoft.com/office/powerpoint/2010/main" val="660402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0E9533-7EB3-4D30-8F3A-7BF91E690B77}"/>
              </a:ext>
            </a:extLst>
          </p:cNvPr>
          <p:cNvSpPr>
            <a:spLocks noGrp="1"/>
          </p:cNvSpPr>
          <p:nvPr>
            <p:ph type="title"/>
          </p:nvPr>
        </p:nvSpPr>
        <p:spPr/>
        <p:txBody>
          <a:bodyPr/>
          <a:lstStyle/>
          <a:p>
            <a:r>
              <a:rPr lang="en-US" dirty="0"/>
              <a:t>Setting the scene</a:t>
            </a:r>
          </a:p>
        </p:txBody>
      </p:sp>
      <p:sp>
        <p:nvSpPr>
          <p:cNvPr id="6" name="Content Placeholder 5">
            <a:extLst>
              <a:ext uri="{FF2B5EF4-FFF2-40B4-BE49-F238E27FC236}">
                <a16:creationId xmlns:a16="http://schemas.microsoft.com/office/drawing/2014/main" id="{FC2B4679-FEC5-4DD4-8B22-0CE00A06EE0D}"/>
              </a:ext>
            </a:extLst>
          </p:cNvPr>
          <p:cNvSpPr>
            <a:spLocks noGrp="1"/>
          </p:cNvSpPr>
          <p:nvPr>
            <p:ph idx="1"/>
          </p:nvPr>
        </p:nvSpPr>
        <p:spPr>
          <a:xfrm>
            <a:off x="693043" y="2012414"/>
            <a:ext cx="8694539" cy="4796544"/>
          </a:xfrm>
        </p:spPr>
        <p:txBody>
          <a:bodyPr>
            <a:normAutofit fontScale="92500"/>
          </a:bodyPr>
          <a:lstStyle/>
          <a:p>
            <a:r>
              <a:rPr lang="en-US" dirty="0"/>
              <a:t>In the early 2000s California leads the U.S. in setting higher emissions standards, but these are not yet implemented.</a:t>
            </a:r>
          </a:p>
          <a:p>
            <a:pPr marL="378013" lvl="1" indent="0">
              <a:buNone/>
            </a:pPr>
            <a:r>
              <a:rPr lang="en-US" dirty="0"/>
              <a:t>2005 requests waiver from EPA to regulate GHG emissions from vehicles, in addition to regular air pollutants</a:t>
            </a:r>
          </a:p>
          <a:p>
            <a:r>
              <a:rPr lang="en-US" dirty="0"/>
              <a:t>Fear from auto-makers that this will result in two standards: a national one, and one adopted by California + friends.</a:t>
            </a:r>
          </a:p>
          <a:p>
            <a:pPr marL="378013" lvl="1" indent="0">
              <a:buNone/>
            </a:pPr>
            <a:r>
              <a:rPr lang="en-US" dirty="0"/>
              <a:t>Bush administration EPA denies California’s bid to set higher standards.</a:t>
            </a:r>
          </a:p>
          <a:p>
            <a:r>
              <a:rPr lang="en-US" dirty="0"/>
              <a:t>2007 Massachusetts vs. EPA Supreme Court decision forces EPA to regulate Carbon Dioxide and other GHG as air pollutants.</a:t>
            </a:r>
          </a:p>
          <a:p>
            <a:r>
              <a:rPr lang="en-US" dirty="0"/>
              <a:t>Energy Independence and Security Act of 2007 signed by president Bush.</a:t>
            </a:r>
          </a:p>
          <a:p>
            <a:pPr marL="378013" lvl="1" indent="0">
              <a:buNone/>
            </a:pPr>
            <a:r>
              <a:rPr lang="en-US" dirty="0"/>
              <a:t>Motivated by spiking gas prices.</a:t>
            </a:r>
          </a:p>
          <a:p>
            <a:pPr marL="378013" lvl="1" indent="0">
              <a:buNone/>
            </a:pPr>
            <a:r>
              <a:rPr lang="en-US" dirty="0"/>
              <a:t>Raised the standards of cars, light trucks, and SUVs to a combined average of at least 35 miles per gallon by 2020—a 10 mpg increase over 2007 levels.</a:t>
            </a:r>
          </a:p>
          <a:p>
            <a:r>
              <a:rPr lang="en-US" dirty="0">
                <a:solidFill>
                  <a:schemeClr val="bg1">
                    <a:lumMod val="75000"/>
                  </a:schemeClr>
                </a:solidFill>
              </a:rPr>
              <a:t>Auto manufacturers hit hard by global financial crisis in 2008.</a:t>
            </a:r>
          </a:p>
          <a:p>
            <a:pPr marL="378013" lvl="1" indent="0">
              <a:buNone/>
            </a:pPr>
            <a:r>
              <a:rPr lang="en-US" dirty="0">
                <a:solidFill>
                  <a:schemeClr val="bg1">
                    <a:lumMod val="75000"/>
                  </a:schemeClr>
                </a:solidFill>
              </a:rPr>
              <a:t>Government bailouts give Obama administration leverage over auto manufacturers.</a:t>
            </a:r>
          </a:p>
          <a:p>
            <a:pPr marL="378013" lvl="1" indent="0">
              <a:buNone/>
            </a:pPr>
            <a:endParaRPr lang="en-US" dirty="0"/>
          </a:p>
        </p:txBody>
      </p:sp>
      <p:sp>
        <p:nvSpPr>
          <p:cNvPr id="8" name="TextBox 7">
            <a:extLst>
              <a:ext uri="{FF2B5EF4-FFF2-40B4-BE49-F238E27FC236}">
                <a16:creationId xmlns:a16="http://schemas.microsoft.com/office/drawing/2014/main" id="{F1823264-429F-46CC-BDA6-DA491361C2B6}"/>
              </a:ext>
            </a:extLst>
          </p:cNvPr>
          <p:cNvSpPr txBox="1"/>
          <p:nvPr/>
        </p:nvSpPr>
        <p:spPr>
          <a:xfrm>
            <a:off x="831272" y="6957701"/>
            <a:ext cx="8863446" cy="523220"/>
          </a:xfrm>
          <a:prstGeom prst="rect">
            <a:avLst/>
          </a:prstGeom>
          <a:noFill/>
        </p:spPr>
        <p:txBody>
          <a:bodyPr wrap="square" rtlCol="0">
            <a:spAutoFit/>
          </a:bodyPr>
          <a:lstStyle/>
          <a:p>
            <a:r>
              <a:rPr lang="en-US" sz="1400" spc="-1" dirty="0">
                <a:solidFill>
                  <a:srgbClr val="000000"/>
                </a:solidFill>
                <a:uFill>
                  <a:solidFill>
                    <a:srgbClr val="FFFFFF"/>
                  </a:solidFill>
                </a:uFill>
                <a:latin typeface="Arial"/>
                <a:hlinkClick r:id="rId2"/>
              </a:rPr>
              <a:t>https://www.nytimes.com/2007/12/19/washington/20epa-web.html</a:t>
            </a:r>
            <a:endParaRPr lang="en-US" sz="1400" spc="-1" dirty="0">
              <a:solidFill>
                <a:srgbClr val="000000"/>
              </a:solidFill>
              <a:uFill>
                <a:solidFill>
                  <a:srgbClr val="FFFFFF"/>
                </a:solidFill>
              </a:uFill>
              <a:latin typeface="Arial"/>
            </a:endParaRPr>
          </a:p>
          <a:p>
            <a:r>
              <a:rPr lang="en-US" sz="1400" spc="-1" dirty="0">
                <a:solidFill>
                  <a:srgbClr val="000000"/>
                </a:solidFill>
                <a:uFill>
                  <a:solidFill>
                    <a:srgbClr val="FFFFFF"/>
                  </a:solidFill>
                </a:uFill>
                <a:latin typeface="Arial"/>
              </a:rPr>
              <a:t>https://www.theatlantic.com/science/archive/2018/06/how-the-carmakers-trumped-themselves/562400/</a:t>
            </a:r>
          </a:p>
        </p:txBody>
      </p:sp>
    </p:spTree>
    <p:extLst>
      <p:ext uri="{BB962C8B-B14F-4D97-AF65-F5344CB8AC3E}">
        <p14:creationId xmlns:p14="http://schemas.microsoft.com/office/powerpoint/2010/main" val="4127065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0E9533-7EB3-4D30-8F3A-7BF91E690B77}"/>
              </a:ext>
            </a:extLst>
          </p:cNvPr>
          <p:cNvSpPr>
            <a:spLocks noGrp="1"/>
          </p:cNvSpPr>
          <p:nvPr>
            <p:ph type="title"/>
          </p:nvPr>
        </p:nvSpPr>
        <p:spPr/>
        <p:txBody>
          <a:bodyPr/>
          <a:lstStyle/>
          <a:p>
            <a:r>
              <a:rPr lang="en-US" dirty="0"/>
              <a:t>Setting the scene</a:t>
            </a:r>
          </a:p>
        </p:txBody>
      </p:sp>
      <p:sp>
        <p:nvSpPr>
          <p:cNvPr id="6" name="Content Placeholder 5">
            <a:extLst>
              <a:ext uri="{FF2B5EF4-FFF2-40B4-BE49-F238E27FC236}">
                <a16:creationId xmlns:a16="http://schemas.microsoft.com/office/drawing/2014/main" id="{FC2B4679-FEC5-4DD4-8B22-0CE00A06EE0D}"/>
              </a:ext>
            </a:extLst>
          </p:cNvPr>
          <p:cNvSpPr>
            <a:spLocks noGrp="1"/>
          </p:cNvSpPr>
          <p:nvPr>
            <p:ph idx="1"/>
          </p:nvPr>
        </p:nvSpPr>
        <p:spPr>
          <a:xfrm>
            <a:off x="693043" y="2012414"/>
            <a:ext cx="8694539" cy="4796544"/>
          </a:xfrm>
        </p:spPr>
        <p:txBody>
          <a:bodyPr>
            <a:normAutofit fontScale="92500"/>
          </a:bodyPr>
          <a:lstStyle/>
          <a:p>
            <a:r>
              <a:rPr lang="en-US" dirty="0"/>
              <a:t>In the early 2000s California leads the U.S. in setting higher emissions standards, but these are not yet implemented.</a:t>
            </a:r>
          </a:p>
          <a:p>
            <a:pPr marL="378013" lvl="1" indent="0">
              <a:buNone/>
            </a:pPr>
            <a:r>
              <a:rPr lang="en-US" dirty="0"/>
              <a:t>2005 requests waiver from EPA to regulate GHG emissions from vehicles, in addition to regular air pollutants</a:t>
            </a:r>
          </a:p>
          <a:p>
            <a:r>
              <a:rPr lang="en-US" dirty="0"/>
              <a:t>Fear from auto-makers that this will result in two standards: a national one, and one adopted by California + friends.</a:t>
            </a:r>
          </a:p>
          <a:p>
            <a:pPr marL="378013" lvl="1" indent="0">
              <a:buNone/>
            </a:pPr>
            <a:r>
              <a:rPr lang="en-US" dirty="0"/>
              <a:t>Bush administration EPA denies California’s bid to set higher standards.</a:t>
            </a:r>
          </a:p>
          <a:p>
            <a:r>
              <a:rPr lang="en-US" dirty="0"/>
              <a:t>2007 Massachusetts vs. EPA Supreme Court decision forces EPA to regulate Carbon Dioxide and other GHG as air pollutants.</a:t>
            </a:r>
          </a:p>
          <a:p>
            <a:r>
              <a:rPr lang="en-US" dirty="0"/>
              <a:t>Energy Independence and Security Act of 2007 signed by president Bush.</a:t>
            </a:r>
          </a:p>
          <a:p>
            <a:pPr marL="378013" lvl="1" indent="0">
              <a:buNone/>
            </a:pPr>
            <a:r>
              <a:rPr lang="en-US" dirty="0"/>
              <a:t>Motivated by spiking gas prices.</a:t>
            </a:r>
          </a:p>
          <a:p>
            <a:pPr marL="378013" lvl="1" indent="0">
              <a:buNone/>
            </a:pPr>
            <a:r>
              <a:rPr lang="en-US" dirty="0"/>
              <a:t>Raised the standards of cars, light trucks, and SUVs to a combined average of at least 35 miles per gallon by 2020—a 10 mpg increase over 2007 levels.</a:t>
            </a:r>
          </a:p>
          <a:p>
            <a:r>
              <a:rPr lang="en-US" dirty="0"/>
              <a:t>Auto manufacturers hit hard by global financial crisis in 2008.</a:t>
            </a:r>
          </a:p>
          <a:p>
            <a:pPr marL="378013" lvl="1" indent="0">
              <a:buNone/>
            </a:pPr>
            <a:r>
              <a:rPr lang="en-US" dirty="0"/>
              <a:t>Government bailouts give Obama administration leverage over auto manufacturers.</a:t>
            </a:r>
          </a:p>
          <a:p>
            <a:pPr marL="378013" lvl="1" indent="0">
              <a:buNone/>
            </a:pPr>
            <a:endParaRPr lang="en-US" dirty="0"/>
          </a:p>
        </p:txBody>
      </p:sp>
      <p:sp>
        <p:nvSpPr>
          <p:cNvPr id="8" name="TextBox 7">
            <a:extLst>
              <a:ext uri="{FF2B5EF4-FFF2-40B4-BE49-F238E27FC236}">
                <a16:creationId xmlns:a16="http://schemas.microsoft.com/office/drawing/2014/main" id="{4E247A24-844D-4293-A4D0-34CE5894C600}"/>
              </a:ext>
            </a:extLst>
          </p:cNvPr>
          <p:cNvSpPr txBox="1"/>
          <p:nvPr/>
        </p:nvSpPr>
        <p:spPr>
          <a:xfrm>
            <a:off x="831272" y="6957701"/>
            <a:ext cx="8863446" cy="523220"/>
          </a:xfrm>
          <a:prstGeom prst="rect">
            <a:avLst/>
          </a:prstGeom>
          <a:noFill/>
        </p:spPr>
        <p:txBody>
          <a:bodyPr wrap="square" rtlCol="0">
            <a:spAutoFit/>
          </a:bodyPr>
          <a:lstStyle/>
          <a:p>
            <a:r>
              <a:rPr lang="en-US" sz="1400" spc="-1" dirty="0">
                <a:solidFill>
                  <a:srgbClr val="000000"/>
                </a:solidFill>
                <a:uFill>
                  <a:solidFill>
                    <a:srgbClr val="FFFFFF"/>
                  </a:solidFill>
                </a:uFill>
                <a:latin typeface="Arial"/>
                <a:hlinkClick r:id="rId2"/>
              </a:rPr>
              <a:t>https://www.nytimes.com/2007/12/19/washington/20epa-web.html</a:t>
            </a:r>
            <a:endParaRPr lang="en-US" sz="1400" spc="-1" dirty="0">
              <a:solidFill>
                <a:srgbClr val="000000"/>
              </a:solidFill>
              <a:uFill>
                <a:solidFill>
                  <a:srgbClr val="FFFFFF"/>
                </a:solidFill>
              </a:uFill>
              <a:latin typeface="Arial"/>
            </a:endParaRPr>
          </a:p>
          <a:p>
            <a:r>
              <a:rPr lang="en-US" sz="1400" spc="-1" dirty="0">
                <a:solidFill>
                  <a:srgbClr val="000000"/>
                </a:solidFill>
                <a:uFill>
                  <a:solidFill>
                    <a:srgbClr val="FFFFFF"/>
                  </a:solidFill>
                </a:uFill>
                <a:latin typeface="Arial"/>
              </a:rPr>
              <a:t>https://www.theatlantic.com/science/archive/2018/06/how-the-carmakers-trumped-themselves/562400/</a:t>
            </a:r>
          </a:p>
        </p:txBody>
      </p:sp>
    </p:spTree>
    <p:extLst>
      <p:ext uri="{BB962C8B-B14F-4D97-AF65-F5344CB8AC3E}">
        <p14:creationId xmlns:p14="http://schemas.microsoft.com/office/powerpoint/2010/main" val="4255096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27D3FD-C013-4B23-8B30-5261E4B40CAA}"/>
              </a:ext>
            </a:extLst>
          </p:cNvPr>
          <p:cNvSpPr>
            <a:spLocks noGrp="1"/>
          </p:cNvSpPr>
          <p:nvPr>
            <p:ph type="title"/>
          </p:nvPr>
        </p:nvSpPr>
        <p:spPr/>
        <p:txBody>
          <a:bodyPr>
            <a:normAutofit/>
          </a:bodyPr>
          <a:lstStyle/>
          <a:p>
            <a:r>
              <a:rPr lang="en-US" sz="3200" dirty="0"/>
              <a:t>California driving up vehicle emissions standards</a:t>
            </a:r>
          </a:p>
        </p:txBody>
      </p:sp>
      <p:sp>
        <p:nvSpPr>
          <p:cNvPr id="6" name="Content Placeholder 5">
            <a:extLst>
              <a:ext uri="{FF2B5EF4-FFF2-40B4-BE49-F238E27FC236}">
                <a16:creationId xmlns:a16="http://schemas.microsoft.com/office/drawing/2014/main" id="{39655EC5-BD1C-4503-A01B-9C85C8519FAE}"/>
              </a:ext>
            </a:extLst>
          </p:cNvPr>
          <p:cNvSpPr>
            <a:spLocks noGrp="1"/>
          </p:cNvSpPr>
          <p:nvPr>
            <p:ph idx="1"/>
          </p:nvPr>
        </p:nvSpPr>
        <p:spPr>
          <a:xfrm>
            <a:off x="693042" y="1780543"/>
            <a:ext cx="8694539" cy="4796544"/>
          </a:xfrm>
        </p:spPr>
        <p:txBody>
          <a:bodyPr/>
          <a:lstStyle/>
          <a:p>
            <a:pPr marL="0" indent="0">
              <a:lnSpc>
                <a:spcPct val="100000"/>
              </a:lnSpc>
              <a:buNone/>
            </a:pPr>
            <a:r>
              <a:rPr lang="en-US" sz="2400" b="0" strike="noStrike" spc="-1" dirty="0">
                <a:solidFill>
                  <a:srgbClr val="000000"/>
                </a:solidFill>
                <a:uFill>
                  <a:solidFill>
                    <a:srgbClr val="FFFFFF"/>
                  </a:solidFill>
                </a:uFill>
                <a:latin typeface="Arial"/>
              </a:rPr>
              <a:t>2009 led to establishment of national program for fuel efficiency standards.</a:t>
            </a:r>
          </a:p>
          <a:p>
            <a:pPr lvl="1">
              <a:lnSpc>
                <a:spcPct val="100000"/>
              </a:lnSpc>
            </a:pPr>
            <a:r>
              <a:rPr lang="en-US" sz="2069" b="0" strike="noStrike" spc="-1" dirty="0">
                <a:solidFill>
                  <a:srgbClr val="000000"/>
                </a:solidFill>
                <a:uFill>
                  <a:solidFill>
                    <a:srgbClr val="FFFFFF"/>
                  </a:solidFill>
                </a:uFill>
                <a:latin typeface="Arial"/>
              </a:rPr>
              <a:t>First meaningful fuel efficiency improvements in over 30 years</a:t>
            </a:r>
          </a:p>
          <a:p>
            <a:pPr lvl="1">
              <a:lnSpc>
                <a:spcPct val="100000"/>
              </a:lnSpc>
            </a:pPr>
            <a:r>
              <a:rPr lang="en-US" sz="2069" b="0" strike="noStrike" spc="-1" dirty="0">
                <a:solidFill>
                  <a:srgbClr val="000000"/>
                </a:solidFill>
                <a:uFill>
                  <a:solidFill>
                    <a:srgbClr val="FFFFFF"/>
                  </a:solidFill>
                </a:uFill>
                <a:latin typeface="Arial"/>
              </a:rPr>
              <a:t>First-ever global warming pollution standards for light trucks</a:t>
            </a:r>
          </a:p>
          <a:p>
            <a:pPr lvl="1">
              <a:lnSpc>
                <a:spcPct val="100000"/>
              </a:lnSpc>
            </a:pPr>
            <a:r>
              <a:rPr lang="en-US" sz="2069" b="0" strike="noStrike" spc="-1" dirty="0">
                <a:solidFill>
                  <a:srgbClr val="000000"/>
                </a:solidFill>
                <a:uFill>
                  <a:solidFill>
                    <a:srgbClr val="FFFFFF"/>
                  </a:solidFill>
                </a:uFill>
                <a:latin typeface="Arial"/>
              </a:rPr>
              <a:t>California accepts compliance with national standard.</a:t>
            </a:r>
          </a:p>
          <a:p>
            <a:endParaRPr lang="en-US" dirty="0"/>
          </a:p>
        </p:txBody>
      </p:sp>
      <p:sp>
        <p:nvSpPr>
          <p:cNvPr id="7" name="TextBox 6">
            <a:extLst>
              <a:ext uri="{FF2B5EF4-FFF2-40B4-BE49-F238E27FC236}">
                <a16:creationId xmlns:a16="http://schemas.microsoft.com/office/drawing/2014/main" id="{EABF94B1-1520-4C09-B914-10A4F20FBED9}"/>
              </a:ext>
            </a:extLst>
          </p:cNvPr>
          <p:cNvSpPr txBox="1"/>
          <p:nvPr/>
        </p:nvSpPr>
        <p:spPr>
          <a:xfrm>
            <a:off x="831272" y="7155130"/>
            <a:ext cx="8167255" cy="307777"/>
          </a:xfrm>
          <a:prstGeom prst="rect">
            <a:avLst/>
          </a:prstGeom>
          <a:noFill/>
        </p:spPr>
        <p:txBody>
          <a:bodyPr wrap="square" rtlCol="0">
            <a:spAutoFit/>
          </a:bodyPr>
          <a:lstStyle/>
          <a:p>
            <a:r>
              <a:rPr lang="en-US" sz="1400" spc="-1" dirty="0">
                <a:solidFill>
                  <a:srgbClr val="000000"/>
                </a:solidFill>
                <a:uFill>
                  <a:solidFill>
                    <a:srgbClr val="FFFFFF"/>
                  </a:solidFill>
                </a:uFill>
                <a:latin typeface="Arial"/>
              </a:rPr>
              <a:t>https://www.ucsusa.org/clean-vehicles/fuel-efficiency/fuel-economy-basics.html#.W7OJOBRRepd</a:t>
            </a:r>
          </a:p>
        </p:txBody>
      </p:sp>
      <p:pic>
        <p:nvPicPr>
          <p:cNvPr id="8" name="Online Media 7" title="Obama Wants Increased Fuel Efficiency, Less Smog">
            <a:hlinkClick r:id="" action="ppaction://media"/>
            <a:extLst>
              <a:ext uri="{FF2B5EF4-FFF2-40B4-BE49-F238E27FC236}">
                <a16:creationId xmlns:a16="http://schemas.microsoft.com/office/drawing/2014/main" id="{D8E856E6-CD20-4393-9D32-A1E123894066}"/>
              </a:ext>
            </a:extLst>
          </p:cNvPr>
          <p:cNvPicPr>
            <a:picLocks noRot="1" noChangeAspect="1"/>
          </p:cNvPicPr>
          <p:nvPr>
            <a:videoFile r:link="rId1"/>
          </p:nvPr>
        </p:nvPicPr>
        <p:blipFill>
          <a:blip r:embed="rId3"/>
          <a:stretch>
            <a:fillRect/>
          </a:stretch>
        </p:blipFill>
        <p:spPr>
          <a:xfrm>
            <a:off x="2156834" y="3762474"/>
            <a:ext cx="5766956" cy="3243913"/>
          </a:xfrm>
          <a:prstGeom prst="rect">
            <a:avLst/>
          </a:prstGeom>
        </p:spPr>
      </p:pic>
    </p:spTree>
    <p:extLst>
      <p:ext uri="{BB962C8B-B14F-4D97-AF65-F5344CB8AC3E}">
        <p14:creationId xmlns:p14="http://schemas.microsoft.com/office/powerpoint/2010/main" val="2667899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9BCF2F-5838-4B9A-833B-3CA547A769E7}"/>
              </a:ext>
            </a:extLst>
          </p:cNvPr>
          <p:cNvSpPr>
            <a:spLocks noGrp="1"/>
          </p:cNvSpPr>
          <p:nvPr>
            <p:ph type="title"/>
          </p:nvPr>
        </p:nvSpPr>
        <p:spPr>
          <a:xfrm>
            <a:off x="694356" y="503977"/>
            <a:ext cx="3251264" cy="1065049"/>
          </a:xfrm>
        </p:spPr>
        <p:txBody>
          <a:bodyPr>
            <a:normAutofit/>
          </a:bodyPr>
          <a:lstStyle/>
          <a:p>
            <a:r>
              <a:rPr lang="en-US" sz="3600" dirty="0"/>
              <a:t>Contents</a:t>
            </a:r>
            <a:endParaRPr lang="en-US" dirty="0"/>
          </a:p>
        </p:txBody>
      </p:sp>
      <p:pic>
        <p:nvPicPr>
          <p:cNvPr id="8" name="Content Placeholder 7">
            <a:extLst>
              <a:ext uri="{FF2B5EF4-FFF2-40B4-BE49-F238E27FC236}">
                <a16:creationId xmlns:a16="http://schemas.microsoft.com/office/drawing/2014/main" id="{57F08EA1-0347-44DE-85B1-3DA4A3CAC0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0312" y="2176914"/>
            <a:ext cx="4114800" cy="3044952"/>
          </a:xfrm>
        </p:spPr>
      </p:pic>
      <p:sp>
        <p:nvSpPr>
          <p:cNvPr id="6" name="Text Placeholder 5">
            <a:extLst>
              <a:ext uri="{FF2B5EF4-FFF2-40B4-BE49-F238E27FC236}">
                <a16:creationId xmlns:a16="http://schemas.microsoft.com/office/drawing/2014/main" id="{C6309591-69CB-494B-937D-87CAFC765275}"/>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US" sz="2000" dirty="0">
                <a:solidFill>
                  <a:schemeClr val="bg1">
                    <a:lumMod val="75000"/>
                  </a:schemeClr>
                </a:solidFill>
              </a:rPr>
              <a:t>Setting the scene</a:t>
            </a:r>
          </a:p>
          <a:p>
            <a:pPr marL="285750" indent="-285750">
              <a:buFont typeface="Arial" panose="020B0604020202020204" pitchFamily="34" charset="0"/>
              <a:buChar char="•"/>
            </a:pPr>
            <a:r>
              <a:rPr lang="en-US" sz="2000" dirty="0"/>
              <a:t>What are the current CAFE standards?</a:t>
            </a:r>
          </a:p>
          <a:p>
            <a:pPr marL="285750" indent="-285750">
              <a:buFont typeface="Arial" panose="020B0604020202020204" pitchFamily="34" charset="0"/>
              <a:buChar char="•"/>
            </a:pPr>
            <a:r>
              <a:rPr lang="en-US" sz="2000" dirty="0">
                <a:solidFill>
                  <a:schemeClr val="bg1">
                    <a:lumMod val="75000"/>
                  </a:schemeClr>
                </a:solidFill>
              </a:rPr>
              <a:t>The EPA’s new proposed rule</a:t>
            </a:r>
          </a:p>
          <a:p>
            <a:pPr marL="285750" indent="-285750">
              <a:buFont typeface="Arial" panose="020B0604020202020204" pitchFamily="34" charset="0"/>
              <a:buChar char="•"/>
            </a:pPr>
            <a:r>
              <a:rPr lang="en-US" sz="2000" dirty="0">
                <a:solidFill>
                  <a:schemeClr val="bg1">
                    <a:lumMod val="75000"/>
                  </a:schemeClr>
                </a:solidFill>
              </a:rPr>
              <a:t>The California waivers</a:t>
            </a:r>
          </a:p>
          <a:p>
            <a:pPr marL="285750" indent="-285750">
              <a:buFont typeface="Arial" panose="020B0604020202020204" pitchFamily="34" charset="0"/>
              <a:buChar char="•"/>
            </a:pPr>
            <a:r>
              <a:rPr lang="en-US" sz="2000" dirty="0">
                <a:solidFill>
                  <a:schemeClr val="bg1">
                    <a:lumMod val="75000"/>
                  </a:schemeClr>
                </a:solidFill>
              </a:rPr>
              <a:t>Where are we going?</a:t>
            </a:r>
          </a:p>
          <a:p>
            <a:endParaRPr lang="en-US" sz="2000" dirty="0"/>
          </a:p>
        </p:txBody>
      </p:sp>
    </p:spTree>
    <p:extLst>
      <p:ext uri="{BB962C8B-B14F-4D97-AF65-F5344CB8AC3E}">
        <p14:creationId xmlns:p14="http://schemas.microsoft.com/office/powerpoint/2010/main" val="2902683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3475</Words>
  <Application>Microsoft Macintosh PowerPoint</Application>
  <PresentationFormat>Custom</PresentationFormat>
  <Paragraphs>252</Paragraphs>
  <Slides>37</Slides>
  <Notes>12</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Times New Roman</vt:lpstr>
      <vt:lpstr>Office Theme</vt:lpstr>
      <vt:lpstr>California vs. the EPA: How current forces are shaping the future of U.S. car efficiency standards</vt:lpstr>
      <vt:lpstr>Contents</vt:lpstr>
      <vt:lpstr>Setting the scene</vt:lpstr>
      <vt:lpstr>Setting the scene</vt:lpstr>
      <vt:lpstr>Setting the scene</vt:lpstr>
      <vt:lpstr>Setting the scene</vt:lpstr>
      <vt:lpstr>Setting the scene</vt:lpstr>
      <vt:lpstr>California driving up vehicle emissions standards</vt:lpstr>
      <vt:lpstr>Contents</vt:lpstr>
      <vt:lpstr>How do the CAFE standards work?</vt:lpstr>
      <vt:lpstr>How do the CAFE standards work?</vt:lpstr>
      <vt:lpstr>How do the CAFE standards work?</vt:lpstr>
      <vt:lpstr>In a global context</vt:lpstr>
      <vt:lpstr>Contents</vt:lpstr>
      <vt:lpstr>What’s the catch?</vt:lpstr>
      <vt:lpstr>What’s the catch?</vt:lpstr>
      <vt:lpstr>How the (former) head of the E.P.A. views climate change</vt:lpstr>
      <vt:lpstr>What’s the new plan?</vt:lpstr>
      <vt:lpstr>What’s the new plan?</vt:lpstr>
      <vt:lpstr>What’s the new plan?</vt:lpstr>
      <vt:lpstr>Sen. Markey Questions Acting E.P.A. administrator Andrew Wheeler </vt:lpstr>
      <vt:lpstr>PowerPoint Presentation</vt:lpstr>
      <vt:lpstr>PowerPoint Presentation</vt:lpstr>
      <vt:lpstr>PowerPoint Presentation</vt:lpstr>
      <vt:lpstr>Contents</vt:lpstr>
      <vt:lpstr>Legal challenge to California’s waiver</vt:lpstr>
      <vt:lpstr>Legal challenge to California’s waiver</vt:lpstr>
      <vt:lpstr>Legal challenge to California’s waiver</vt:lpstr>
      <vt:lpstr>Auto makers lobbying for CAFE rollback: the dog that caught the truck</vt:lpstr>
      <vt:lpstr>Auto makers lobbying for CAFE rollback: the dog that caught the truck</vt:lpstr>
      <vt:lpstr>Auto makers lobbying for CAFE rollback: the dog that caught the truck</vt:lpstr>
      <vt:lpstr>What spooked the auto industry?</vt:lpstr>
      <vt:lpstr>Will it pass?</vt:lpstr>
      <vt:lpstr>Will it pass?</vt:lpstr>
      <vt:lpstr>Where are going?</vt:lpstr>
      <vt:lpstr>Where are going?</vt:lpstr>
      <vt:lpstr>Where are going?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vs. the EPA: How current forces are shaping the future of U.S. car efficiency standards</dc:title>
  <dc:creator>Barber, Felix Peter Joseph Kane</dc:creator>
  <cp:lastModifiedBy>Pollack, Daniel</cp:lastModifiedBy>
  <cp:revision>37</cp:revision>
  <dcterms:created xsi:type="dcterms:W3CDTF">2018-10-03T14:20:51Z</dcterms:created>
  <dcterms:modified xsi:type="dcterms:W3CDTF">2018-10-09T01:25:52Z</dcterms:modified>
</cp:coreProperties>
</file>