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99" r:id="rId2"/>
    <p:sldId id="300" r:id="rId3"/>
    <p:sldId id="301" r:id="rId4"/>
    <p:sldId id="302" r:id="rId5"/>
    <p:sldId id="303" r:id="rId6"/>
    <p:sldId id="298" r:id="rId7"/>
    <p:sldId id="304" r:id="rId8"/>
    <p:sldId id="276" r:id="rId9"/>
    <p:sldId id="282" r:id="rId10"/>
    <p:sldId id="265" r:id="rId11"/>
    <p:sldId id="285" r:id="rId12"/>
    <p:sldId id="266" r:id="rId13"/>
    <p:sldId id="286" r:id="rId14"/>
    <p:sldId id="267" r:id="rId15"/>
    <p:sldId id="296" r:id="rId16"/>
    <p:sldId id="270" r:id="rId17"/>
    <p:sldId id="291" r:id="rId18"/>
    <p:sldId id="292" r:id="rId19"/>
    <p:sldId id="293" r:id="rId20"/>
    <p:sldId id="290" r:id="rId21"/>
    <p:sldId id="288" r:id="rId22"/>
    <p:sldId id="289" r:id="rId23"/>
    <p:sldId id="260" r:id="rId24"/>
    <p:sldId id="271" r:id="rId25"/>
    <p:sldId id="272" r:id="rId26"/>
    <p:sldId id="281" r:id="rId27"/>
    <p:sldId id="287" r:id="rId28"/>
    <p:sldId id="275" r:id="rId29"/>
    <p:sldId id="274" r:id="rId30"/>
    <p:sldId id="278" r:id="rId31"/>
    <p:sldId id="279" r:id="rId32"/>
    <p:sldId id="280" r:id="rId33"/>
    <p:sldId id="283" r:id="rId34"/>
    <p:sldId id="284" r:id="rId35"/>
    <p:sldId id="297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CAD"/>
    <a:srgbClr val="FFECA1"/>
    <a:srgbClr val="FFB930"/>
    <a:srgbClr val="FFBD53"/>
    <a:srgbClr val="FFE360"/>
    <a:srgbClr val="FFF684"/>
    <a:srgbClr val="7EBCFF"/>
    <a:srgbClr val="77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045"/>
    <p:restoredTop sz="91710" autoAdjust="0"/>
  </p:normalViewPr>
  <p:slideViewPr>
    <p:cSldViewPr snapToGrid="0" snapToObjects="1">
      <p:cViewPr varScale="1">
        <p:scale>
          <a:sx n="117" d="100"/>
          <a:sy n="117" d="100"/>
        </p:scale>
        <p:origin x="184" y="6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mchang:Dropbox:Harvard:gcee:ACS-SD-2016:presentation:lit-review-graph-before201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mchang:Dropbox:Harvard:gcee:ACS-SD-2016:presentation:lit-review-graph-before201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TON_opt</c:v>
                </c:pt>
              </c:strCache>
            </c:strRef>
          </c:tx>
          <c:spPr>
            <a:ln w="47625">
              <a:noFill/>
            </a:ln>
          </c:spPr>
          <c:marker>
            <c:symbol val="circle"/>
            <c:size val="17"/>
          </c:marker>
          <c:dPt>
            <c:idx val="0"/>
            <c:marker>
              <c:spPr>
                <a:solidFill>
                  <a:schemeClr val="accent2"/>
                </a:solidFill>
                <a:ln>
                  <a:solidFill>
                    <a:srgbClr val="80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604E-B64A-859D-FD1AAAE10597}"/>
              </c:ext>
            </c:extLst>
          </c:dPt>
          <c:dPt>
            <c:idx val="1"/>
            <c:marker>
              <c:spPr>
                <a:solidFill>
                  <a:schemeClr val="accent2"/>
                </a:solidFill>
                <a:ln>
                  <a:solidFill>
                    <a:srgbClr val="80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604E-B64A-859D-FD1AAAE10597}"/>
              </c:ext>
            </c:extLst>
          </c:dPt>
          <c:dPt>
            <c:idx val="6"/>
            <c:marker>
              <c:spPr>
                <a:solidFill>
                  <a:schemeClr val="bg1">
                    <a:lumMod val="6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604E-B64A-859D-FD1AAAE10597}"/>
              </c:ext>
            </c:extLst>
          </c:dPt>
          <c:dPt>
            <c:idx val="7"/>
            <c:marker>
              <c:symbol val="triangle"/>
              <c:size val="17"/>
              <c:spPr>
                <a:ln>
                  <a:solidFill>
                    <a:schemeClr val="accent1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604E-B64A-859D-FD1AAAE10597}"/>
              </c:ext>
            </c:extLst>
          </c:dPt>
          <c:xVal>
            <c:numRef>
              <c:f>Sheet1!$B$4:$B$11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4.5999999999999996</c:v>
                </c:pt>
                <c:pt idx="4">
                  <c:v>4</c:v>
                </c:pt>
                <c:pt idx="5">
                  <c:v>4.5</c:v>
                </c:pt>
                <c:pt idx="6">
                  <c:v>12</c:v>
                </c:pt>
                <c:pt idx="7">
                  <c:v>7</c:v>
                </c:pt>
              </c:numCache>
            </c:numRef>
          </c:xVal>
          <c:yVal>
            <c:numRef>
              <c:f>Sheet1!$C$4:$C$11</c:f>
              <c:numCache>
                <c:formatCode>General</c:formatCode>
                <c:ptCount val="8"/>
                <c:pt idx="0">
                  <c:v>2607</c:v>
                </c:pt>
                <c:pt idx="1">
                  <c:v>150</c:v>
                </c:pt>
                <c:pt idx="2">
                  <c:v>505</c:v>
                </c:pt>
                <c:pt idx="3">
                  <c:v>23400</c:v>
                </c:pt>
                <c:pt idx="4">
                  <c:v>27135</c:v>
                </c:pt>
                <c:pt idx="5">
                  <c:v>600000</c:v>
                </c:pt>
                <c:pt idx="6">
                  <c:v>2170</c:v>
                </c:pt>
                <c:pt idx="7">
                  <c:v>58000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04E-B64A-859D-FD1AAAE105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5259192"/>
        <c:axId val="2115262296"/>
      </c:scatterChart>
      <c:valAx>
        <c:axId val="2115259192"/>
        <c:scaling>
          <c:orientation val="minMax"/>
          <c:max val="12.5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/>
                <a:cs typeface="Arial"/>
              </a:defRPr>
            </a:pPr>
            <a:endParaRPr lang="en-US"/>
          </a:p>
        </c:txPr>
        <c:crossAx val="2115262296"/>
        <c:crosses val="autoZero"/>
        <c:crossBetween val="midCat"/>
        <c:majorUnit val="1"/>
      </c:valAx>
      <c:valAx>
        <c:axId val="2115262296"/>
        <c:scaling>
          <c:logBase val="10"/>
          <c:orientation val="minMax"/>
          <c:min val="10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/>
                <a:cs typeface="Arial"/>
              </a:defRPr>
            </a:pPr>
            <a:endParaRPr lang="en-US"/>
          </a:p>
        </c:txPr>
        <c:crossAx val="211525919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TON_opt</c:v>
                </c:pt>
              </c:strCache>
            </c:strRef>
          </c:tx>
          <c:spPr>
            <a:ln w="47625">
              <a:noFill/>
            </a:ln>
          </c:spPr>
          <c:marker>
            <c:symbol val="circle"/>
            <c:size val="17"/>
          </c:marker>
          <c:dPt>
            <c:idx val="0"/>
            <c:marker>
              <c:spPr>
                <a:solidFill>
                  <a:schemeClr val="accent2"/>
                </a:solidFill>
                <a:ln>
                  <a:solidFill>
                    <a:srgbClr val="80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48D-A840-9944-E75D59E433F6}"/>
              </c:ext>
            </c:extLst>
          </c:dPt>
          <c:dPt>
            <c:idx val="1"/>
            <c:marker>
              <c:spPr>
                <a:solidFill>
                  <a:schemeClr val="accent2"/>
                </a:solidFill>
                <a:ln>
                  <a:solidFill>
                    <a:srgbClr val="800000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848D-A840-9944-E75D59E433F6}"/>
              </c:ext>
            </c:extLst>
          </c:dPt>
          <c:dPt>
            <c:idx val="6"/>
            <c:marker>
              <c:spPr>
                <a:solidFill>
                  <a:schemeClr val="bg1">
                    <a:lumMod val="6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848D-A840-9944-E75D59E433F6}"/>
              </c:ext>
            </c:extLst>
          </c:dPt>
          <c:dPt>
            <c:idx val="7"/>
            <c:marker>
              <c:symbol val="triangle"/>
              <c:size val="17"/>
              <c:spPr>
                <a:ln>
                  <a:solidFill>
                    <a:schemeClr val="accent1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848D-A840-9944-E75D59E433F6}"/>
              </c:ext>
            </c:extLst>
          </c:dPt>
          <c:xVal>
            <c:numRef>
              <c:f>Sheet1!$B$4:$B$11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4.5999999999999996</c:v>
                </c:pt>
                <c:pt idx="4">
                  <c:v>4</c:v>
                </c:pt>
                <c:pt idx="5">
                  <c:v>4.5</c:v>
                </c:pt>
                <c:pt idx="6">
                  <c:v>12</c:v>
                </c:pt>
                <c:pt idx="7">
                  <c:v>7</c:v>
                </c:pt>
              </c:numCache>
            </c:numRef>
          </c:xVal>
          <c:yVal>
            <c:numRef>
              <c:f>Sheet1!$C$4:$C$11</c:f>
              <c:numCache>
                <c:formatCode>General</c:formatCode>
                <c:ptCount val="8"/>
                <c:pt idx="0">
                  <c:v>2607</c:v>
                </c:pt>
                <c:pt idx="1">
                  <c:v>150</c:v>
                </c:pt>
                <c:pt idx="2">
                  <c:v>505</c:v>
                </c:pt>
                <c:pt idx="3">
                  <c:v>23400</c:v>
                </c:pt>
                <c:pt idx="4">
                  <c:v>27135</c:v>
                </c:pt>
                <c:pt idx="5">
                  <c:v>600000</c:v>
                </c:pt>
                <c:pt idx="6">
                  <c:v>2170</c:v>
                </c:pt>
                <c:pt idx="7">
                  <c:v>58000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48D-A840-9944-E75D59E4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6826296"/>
        <c:axId val="2116829352"/>
      </c:scatterChart>
      <c:valAx>
        <c:axId val="2116826296"/>
        <c:scaling>
          <c:orientation val="minMax"/>
          <c:max val="12.5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/>
                <a:cs typeface="Arial"/>
              </a:defRPr>
            </a:pPr>
            <a:endParaRPr lang="en-US"/>
          </a:p>
        </c:txPr>
        <c:crossAx val="2116829352"/>
        <c:crosses val="autoZero"/>
        <c:crossBetween val="midCat"/>
        <c:majorUnit val="1"/>
      </c:valAx>
      <c:valAx>
        <c:axId val="2116829352"/>
        <c:scaling>
          <c:logBase val="10"/>
          <c:orientation val="minMax"/>
          <c:min val="10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/>
                <a:cs typeface="Arial"/>
              </a:defRPr>
            </a:pPr>
            <a:endParaRPr lang="en-US"/>
          </a:p>
        </c:txPr>
        <c:crossAx val="211682629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5CFC1-529C-924F-86D8-F5B0B3B8B646}" type="datetimeFigureOut">
              <a:rPr lang="en-US" smtClean="0"/>
              <a:t>3/23/18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E6313-E856-5F4F-BAFB-2BB3C7178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4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Highest electrical to power is 64%, molecular foundry, Nature Chemistry 11/20/2017, Univ. Toronto, Edward Sargent and David Prendergast</a:t>
            </a:r>
          </a:p>
          <a:p>
            <a:r>
              <a:rPr lang="en-US" dirty="0"/>
              <a:t>* CO2 → </a:t>
            </a:r>
            <a:r>
              <a:rPr lang="en-US" dirty="0" err="1"/>
              <a:t>formate</a:t>
            </a:r>
            <a:r>
              <a:rPr lang="en-US" dirty="0"/>
              <a:t>, Nature 2016, 240 mV </a:t>
            </a:r>
            <a:r>
              <a:rPr lang="en-US" dirty="0" err="1"/>
              <a:t>overpotential</a:t>
            </a:r>
            <a:r>
              <a:rPr lang="en-US" dirty="0"/>
              <a:t> by Xu Zhang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E6313-E856-5F4F-BAFB-2BB3C7178E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57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1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74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04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9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51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233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83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0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2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36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2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21ACA-5CF6-F342-B66E-DFFF384414EF}" type="datetimeFigureOut">
              <a:rPr lang="en-US" smtClean="0"/>
              <a:t>3/23/18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8E7A-9A01-8D41-B6F2-69E6327C7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13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microsoft.com/office/2007/relationships/hdphoto" Target="../media/hdphoto3.wdp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0.jpeg"/><Relationship Id="rId4" Type="http://schemas.openxmlformats.org/officeDocument/2006/relationships/image" Target="../media/image16.pn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11.png"/><Relationship Id="rId7" Type="http://schemas.openxmlformats.org/officeDocument/2006/relationships/image" Target="../media/image2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2.wdp"/><Relationship Id="rId3" Type="http://schemas.microsoft.com/office/2007/relationships/hdphoto" Target="../media/hdphoto4.wdp"/><Relationship Id="rId7" Type="http://schemas.microsoft.com/office/2007/relationships/hdphoto" Target="../media/hdphoto7.wdp"/><Relationship Id="rId12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microsoft.com/office/2007/relationships/hdphoto" Target="../media/hdphoto11.wdp"/><Relationship Id="rId5" Type="http://schemas.openxmlformats.org/officeDocument/2006/relationships/image" Target="../media/image35.emf"/><Relationship Id="rId10" Type="http://schemas.microsoft.com/office/2007/relationships/hdphoto" Target="../media/hdphoto10.wdp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10.png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11.png"/><Relationship Id="rId7" Type="http://schemas.openxmlformats.org/officeDocument/2006/relationships/image" Target="../media/image2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615FF-109B-B345-99C2-40D8BF793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7415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A817AD-F3BB-B44D-B78B-5A3DA68AC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bg2">
              <a:alpha val="60000"/>
            </a:schemeClr>
          </a:solidFill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Artificial Photosynthesis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5DBA45-B43A-D447-8A31-48C6D8D0B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02433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Christina Chang</a:t>
            </a: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Sahad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Vasanji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HEJC</a:t>
            </a: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5/23/2018</a:t>
            </a:r>
          </a:p>
        </p:txBody>
      </p:sp>
    </p:spTree>
    <p:extLst>
      <p:ext uri="{BB962C8B-B14F-4D97-AF65-F5344CB8AC3E}">
        <p14:creationId xmlns:p14="http://schemas.microsoft.com/office/powerpoint/2010/main" val="1249205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1967" y="3897845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FOOTPRINT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14246" y="2426130"/>
            <a:ext cx="1193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Arial"/>
                <a:cs typeface="Arial"/>
              </a:rPr>
              <a:t>H</a:t>
            </a:r>
            <a:r>
              <a:rPr lang="en-US" sz="7200" baseline="-25000" dirty="0">
                <a:latin typeface="Arial"/>
                <a:cs typeface="Arial"/>
              </a:rPr>
              <a:t>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46873" y="1959863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YOUR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5347100" y="3626459"/>
            <a:ext cx="3089493" cy="2689624"/>
            <a:chOff x="5347100" y="3626459"/>
            <a:chExt cx="3089493" cy="268962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/>
            <a:srcRect l="8259" t="10686" r="6489" b="16306"/>
            <a:stretch/>
          </p:blipFill>
          <p:spPr>
            <a:xfrm>
              <a:off x="7228343" y="4657462"/>
              <a:ext cx="1144105" cy="1235778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171287" y="5946751"/>
              <a:ext cx="12653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chemicals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 rot="2115209">
              <a:off x="5759636" y="3711095"/>
              <a:ext cx="646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27%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>
              <a:off x="5347100" y="3626459"/>
              <a:ext cx="1470729" cy="953024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5279188" y="456244"/>
            <a:ext cx="3205454" cy="1991748"/>
            <a:chOff x="5279188" y="456244"/>
            <a:chExt cx="3205454" cy="199174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2800" y="456244"/>
              <a:ext cx="1351842" cy="135184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145364" y="1971481"/>
              <a:ext cx="12912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oil refining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rot="19783918">
              <a:off x="5663428" y="1581263"/>
              <a:ext cx="646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20%</a:t>
              </a: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V="1">
              <a:off x="5279188" y="1494969"/>
              <a:ext cx="1450294" cy="953023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4146873" y="2443673"/>
            <a:ext cx="5111335" cy="4445105"/>
            <a:chOff x="4146873" y="2443673"/>
            <a:chExt cx="5111335" cy="4445105"/>
          </a:xfrm>
        </p:grpSpPr>
        <p:sp>
          <p:nvSpPr>
            <p:cNvPr id="25" name="TextBox 24"/>
            <p:cNvSpPr txBox="1"/>
            <p:nvPr/>
          </p:nvSpPr>
          <p:spPr>
            <a:xfrm>
              <a:off x="4146873" y="6596390"/>
              <a:ext cx="511133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" dirty="0">
                  <a:latin typeface="Arial"/>
                  <a:cs typeface="Arial"/>
                </a:rPr>
                <a:t>H</a:t>
              </a:r>
              <a:r>
                <a:rPr lang="en-US" sz="1300" baseline="-25000" dirty="0">
                  <a:latin typeface="Arial"/>
                  <a:cs typeface="Arial"/>
                </a:rPr>
                <a:t>2</a:t>
              </a:r>
              <a:r>
                <a:rPr lang="en-US" sz="1300" dirty="0">
                  <a:latin typeface="Arial"/>
                  <a:cs typeface="Arial"/>
                </a:rPr>
                <a:t> use data: The Essential Chemical Industry, </a:t>
              </a:r>
              <a:r>
                <a:rPr lang="en-US" sz="1300" dirty="0" err="1">
                  <a:latin typeface="Arial"/>
                  <a:cs typeface="Arial"/>
                </a:rPr>
                <a:t>Univ</a:t>
              </a:r>
              <a:r>
                <a:rPr lang="en-US" sz="1300" dirty="0">
                  <a:latin typeface="Arial"/>
                  <a:cs typeface="Arial"/>
                </a:rPr>
                <a:t>, of York (2016).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5347100" y="2443673"/>
              <a:ext cx="3508274" cy="1766154"/>
              <a:chOff x="5347100" y="2443673"/>
              <a:chExt cx="3508274" cy="1766154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151840" y="3840495"/>
                <a:ext cx="1693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>
                    <a:latin typeface="Arial"/>
                    <a:cs typeface="Arial"/>
                  </a:rPr>
                  <a:t>fertilizer (NH</a:t>
                </a:r>
                <a:r>
                  <a:rPr lang="en-US" i="1" baseline="-25000" dirty="0">
                    <a:latin typeface="Arial"/>
                    <a:cs typeface="Arial"/>
                  </a:rPr>
                  <a:t>3</a:t>
                </a:r>
                <a:r>
                  <a:rPr lang="en-US" i="1" dirty="0">
                    <a:latin typeface="Arial"/>
                    <a:cs typeface="Arial"/>
                  </a:rPr>
                  <a:t>)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768440" y="2642204"/>
                <a:ext cx="6466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Arial"/>
                    <a:cs typeface="Arial"/>
                  </a:rPr>
                  <a:t>53%</a:t>
                </a:r>
              </a:p>
            </p:txBody>
          </p:sp>
          <p:cxnSp>
            <p:nvCxnSpPr>
              <p:cNvPr id="28" name="Straight Arrow Connector 27"/>
              <p:cNvCxnSpPr/>
              <p:nvPr/>
            </p:nvCxnSpPr>
            <p:spPr>
              <a:xfrm flipV="1">
                <a:off x="5347100" y="3011718"/>
                <a:ext cx="1609777" cy="14577"/>
              </a:xfrm>
              <a:prstGeom prst="straightConnector1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6877" y="2443673"/>
                <a:ext cx="1898497" cy="1423873"/>
              </a:xfrm>
              <a:prstGeom prst="rect">
                <a:avLst/>
              </a:prstGeom>
            </p:spPr>
          </p:pic>
        </p:grpSp>
      </p:grpSp>
      <p:grpSp>
        <p:nvGrpSpPr>
          <p:cNvPr id="61" name="Group 60"/>
          <p:cNvGrpSpPr/>
          <p:nvPr/>
        </p:nvGrpSpPr>
        <p:grpSpPr>
          <a:xfrm>
            <a:off x="5686" y="2642204"/>
            <a:ext cx="3846281" cy="4246574"/>
            <a:chOff x="5686" y="2642204"/>
            <a:chExt cx="3846281" cy="4246574"/>
          </a:xfrm>
        </p:grpSpPr>
        <p:sp>
          <p:nvSpPr>
            <p:cNvPr id="3" name="TextBox 2"/>
            <p:cNvSpPr txBox="1"/>
            <p:nvPr/>
          </p:nvSpPr>
          <p:spPr>
            <a:xfrm>
              <a:off x="5686" y="6596390"/>
              <a:ext cx="3415558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" dirty="0">
                  <a:latin typeface="Arial"/>
                  <a:cs typeface="Arial"/>
                </a:rPr>
                <a:t>H</a:t>
              </a:r>
              <a:r>
                <a:rPr lang="en-US" sz="1300" baseline="-25000" dirty="0">
                  <a:latin typeface="Arial"/>
                  <a:cs typeface="Arial"/>
                </a:rPr>
                <a:t>2</a:t>
              </a:r>
              <a:r>
                <a:rPr lang="en-US" sz="1300" dirty="0">
                  <a:latin typeface="Arial"/>
                  <a:cs typeface="Arial"/>
                </a:rPr>
                <a:t> source data: Global CCS Institute (2008)</a:t>
              </a: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609206" y="2642204"/>
              <a:ext cx="3242761" cy="1540193"/>
              <a:chOff x="609206" y="2642204"/>
              <a:chExt cx="3242761" cy="1540193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98471" y="2642204"/>
                <a:ext cx="1056654" cy="1139133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609206" y="3839276"/>
                <a:ext cx="1190247" cy="343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>
                    <a:latin typeface="Arial"/>
                    <a:cs typeface="Arial"/>
                  </a:rPr>
                  <a:t>natural gas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493838" y="2651606"/>
                <a:ext cx="6466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Arial"/>
                    <a:cs typeface="Arial"/>
                  </a:rPr>
                  <a:t>48%</a:t>
                </a:r>
              </a:p>
            </p:txBody>
          </p:sp>
          <p:cxnSp>
            <p:nvCxnSpPr>
              <p:cNvPr id="51" name="Straight Arrow Connector 50"/>
              <p:cNvCxnSpPr/>
              <p:nvPr/>
            </p:nvCxnSpPr>
            <p:spPr>
              <a:xfrm flipV="1">
                <a:off x="2242190" y="3023725"/>
                <a:ext cx="1609777" cy="14577"/>
              </a:xfrm>
              <a:prstGeom prst="straightConnector1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Group 58"/>
          <p:cNvGrpSpPr/>
          <p:nvPr/>
        </p:nvGrpSpPr>
        <p:grpSpPr>
          <a:xfrm>
            <a:off x="48988" y="639389"/>
            <a:ext cx="3802979" cy="1745843"/>
            <a:chOff x="48988" y="639389"/>
            <a:chExt cx="3802979" cy="1745843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6"/>
            <a:srcRect l="14643" t="8182" r="10024" b="10976"/>
            <a:stretch/>
          </p:blipFill>
          <p:spPr>
            <a:xfrm>
              <a:off x="1099605" y="648501"/>
              <a:ext cx="954027" cy="961477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988" y="639389"/>
              <a:ext cx="1120435" cy="1116434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638679" y="1918360"/>
              <a:ext cx="1061488" cy="340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oil + coal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 rot="2222431">
              <a:off x="2600849" y="1402900"/>
              <a:ext cx="646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48%</a:t>
              </a:r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>
              <a:off x="2381238" y="1432208"/>
              <a:ext cx="1470729" cy="953024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393000" y="3626459"/>
            <a:ext cx="3299484" cy="2700504"/>
            <a:chOff x="393000" y="3626459"/>
            <a:chExt cx="3299484" cy="2700504"/>
          </a:xfrm>
        </p:grpSpPr>
        <p:sp>
          <p:nvSpPr>
            <p:cNvPr id="29" name="TextBox 28"/>
            <p:cNvSpPr txBox="1"/>
            <p:nvPr/>
          </p:nvSpPr>
          <p:spPr>
            <a:xfrm>
              <a:off x="393000" y="5957631"/>
              <a:ext cx="20093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water electrolysis</a:t>
              </a:r>
            </a:p>
          </p:txBody>
        </p: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8">
              <a:alphaModFix amt="57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26699" y="4734601"/>
              <a:ext cx="1145811" cy="114581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PaintStrokes/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23461" r="21207"/>
            <a:stretch/>
          </p:blipFill>
          <p:spPr>
            <a:xfrm>
              <a:off x="1557457" y="4870811"/>
              <a:ext cx="496175" cy="896721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 rot="19783918">
              <a:off x="2551591" y="3792399"/>
              <a:ext cx="5182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4%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 flipV="1">
              <a:off x="2242190" y="3626459"/>
              <a:ext cx="1450294" cy="953023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721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1967" y="3897845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FOOTPRINT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14246" y="2426130"/>
            <a:ext cx="1193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Arial"/>
                <a:cs typeface="Arial"/>
              </a:rPr>
              <a:t>H</a:t>
            </a:r>
            <a:r>
              <a:rPr lang="en-US" sz="7200" baseline="-25000" dirty="0">
                <a:latin typeface="Arial"/>
                <a:cs typeface="Arial"/>
              </a:rPr>
              <a:t>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46873" y="1959863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YOUR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5347100" y="3626459"/>
            <a:ext cx="3089493" cy="2689624"/>
            <a:chOff x="5347100" y="3626459"/>
            <a:chExt cx="3089493" cy="268962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/>
            <a:srcRect l="8259" t="10686" r="6489" b="16306"/>
            <a:stretch/>
          </p:blipFill>
          <p:spPr>
            <a:xfrm>
              <a:off x="7228343" y="4657462"/>
              <a:ext cx="1144105" cy="1235778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171287" y="5946751"/>
              <a:ext cx="12653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chemicals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 rot="2115209">
              <a:off x="5759636" y="3711095"/>
              <a:ext cx="646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27%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>
              <a:off x="5347100" y="3626459"/>
              <a:ext cx="1470729" cy="953024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5279188" y="456244"/>
            <a:ext cx="3205454" cy="1991748"/>
            <a:chOff x="5279188" y="456244"/>
            <a:chExt cx="3205454" cy="199174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2800" y="456244"/>
              <a:ext cx="1351842" cy="135184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145364" y="1971481"/>
              <a:ext cx="12912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oil refining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rot="19783918">
              <a:off x="5663428" y="1581263"/>
              <a:ext cx="646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20%</a:t>
              </a: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V="1">
              <a:off x="5279188" y="1494969"/>
              <a:ext cx="1450294" cy="953023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5347100" y="2443673"/>
            <a:ext cx="3508274" cy="1766154"/>
            <a:chOff x="5347100" y="2443673"/>
            <a:chExt cx="3508274" cy="1766154"/>
          </a:xfrm>
        </p:grpSpPr>
        <p:sp>
          <p:nvSpPr>
            <p:cNvPr id="11" name="TextBox 10"/>
            <p:cNvSpPr txBox="1"/>
            <p:nvPr/>
          </p:nvSpPr>
          <p:spPr>
            <a:xfrm>
              <a:off x="7151840" y="3840495"/>
              <a:ext cx="16934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latin typeface="Arial"/>
                  <a:cs typeface="Arial"/>
                </a:rPr>
                <a:t>fertilizer (NH</a:t>
              </a:r>
              <a:r>
                <a:rPr lang="en-US" i="1" baseline="-25000" dirty="0">
                  <a:latin typeface="Arial"/>
                  <a:cs typeface="Arial"/>
                </a:rPr>
                <a:t>3</a:t>
              </a:r>
              <a:r>
                <a:rPr lang="en-US" i="1" dirty="0">
                  <a:latin typeface="Arial"/>
                  <a:cs typeface="Arial"/>
                </a:rPr>
                <a:t>)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768440" y="2642204"/>
              <a:ext cx="646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53%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5347100" y="3011718"/>
              <a:ext cx="1609777" cy="14577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6877" y="2443673"/>
              <a:ext cx="1898497" cy="1423873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114293" y="3839276"/>
            <a:ext cx="22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solar water splitting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2242190" y="3023725"/>
            <a:ext cx="1609777" cy="14577"/>
          </a:xfrm>
          <a:prstGeom prst="straightConnector1">
            <a:avLst/>
          </a:prstGeom>
          <a:ln w="38100" cmpd="sng">
            <a:solidFill>
              <a:srgbClr val="FFBD53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93000" y="5957631"/>
            <a:ext cx="200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water electrolysis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alphaModFix amt="57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6699" y="4734601"/>
            <a:ext cx="1145811" cy="114581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intStrokes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461" r="21207"/>
          <a:stretch/>
        </p:blipFill>
        <p:spPr>
          <a:xfrm>
            <a:off x="1557457" y="4870811"/>
            <a:ext cx="496175" cy="896721"/>
          </a:xfrm>
          <a:prstGeom prst="rect">
            <a:avLst/>
          </a:prstGeom>
        </p:spPr>
      </p:pic>
      <p:cxnSp>
        <p:nvCxnSpPr>
          <p:cNvPr id="53" name="Straight Arrow Connector 52"/>
          <p:cNvCxnSpPr/>
          <p:nvPr/>
        </p:nvCxnSpPr>
        <p:spPr>
          <a:xfrm flipV="1">
            <a:off x="2242190" y="3626459"/>
            <a:ext cx="1450294" cy="95302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Picture 45" descr="ernes_Sun_-_Sole.png"/>
          <p:cNvPicPr>
            <a:picLocks noChangeAspect="1"/>
          </p:cNvPicPr>
          <p:nvPr/>
        </p:nvPicPr>
        <p:blipFill>
          <a:blip r:embed="rId9">
            <a:alphaModFix/>
            <a:lum bright="-2000" contrast="32000"/>
          </a:blip>
          <a:stretch>
            <a:fillRect/>
          </a:stretch>
        </p:blipFill>
        <p:spPr>
          <a:xfrm>
            <a:off x="1051688" y="2538655"/>
            <a:ext cx="1152015" cy="115201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alphaModFix amt="57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806" y="2508999"/>
            <a:ext cx="1145811" cy="1145811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686" y="6596390"/>
            <a:ext cx="34155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H</a:t>
            </a:r>
            <a:r>
              <a:rPr lang="en-US" sz="1300" baseline="-25000" dirty="0">
                <a:latin typeface="Arial"/>
                <a:cs typeface="Arial"/>
              </a:rPr>
              <a:t>2</a:t>
            </a:r>
            <a:r>
              <a:rPr lang="en-US" sz="1300" dirty="0">
                <a:latin typeface="Arial"/>
                <a:cs typeface="Arial"/>
              </a:rPr>
              <a:t> source data: Global CCS Institute (2008)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146873" y="6596390"/>
            <a:ext cx="51113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H</a:t>
            </a:r>
            <a:r>
              <a:rPr lang="en-US" sz="1300" baseline="-25000" dirty="0">
                <a:latin typeface="Arial"/>
                <a:cs typeface="Arial"/>
              </a:rPr>
              <a:t>2</a:t>
            </a:r>
            <a:r>
              <a:rPr lang="en-US" sz="1300" dirty="0">
                <a:latin typeface="Arial"/>
                <a:cs typeface="Arial"/>
              </a:rPr>
              <a:t> use data: The Essential Chemical Industry, </a:t>
            </a:r>
            <a:r>
              <a:rPr lang="en-US" sz="1300" dirty="0" err="1">
                <a:latin typeface="Arial"/>
                <a:cs typeface="Arial"/>
              </a:rPr>
              <a:t>Univ</a:t>
            </a:r>
            <a:r>
              <a:rPr lang="en-US" sz="1300" dirty="0">
                <a:latin typeface="Arial"/>
                <a:cs typeface="Arial"/>
              </a:rPr>
              <a:t>, of York (2016).</a:t>
            </a:r>
          </a:p>
        </p:txBody>
      </p:sp>
    </p:spTree>
    <p:extLst>
      <p:ext uri="{BB962C8B-B14F-4D97-AF65-F5344CB8AC3E}">
        <p14:creationId xmlns:p14="http://schemas.microsoft.com/office/powerpoint/2010/main" val="3325126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shot 2014-06-12 22.56.54.pn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2" r="1494"/>
          <a:stretch/>
        </p:blipFill>
        <p:spPr>
          <a:xfrm>
            <a:off x="2601" y="987338"/>
            <a:ext cx="9156700" cy="25369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3158262"/>
            <a:ext cx="9144000" cy="3699738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75000">
                <a:srgbClr val="7EBCFF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887294"/>
            <a:ext cx="9144000" cy="457200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reeform 14"/>
          <p:cNvSpPr/>
          <p:nvPr/>
        </p:nvSpPr>
        <p:spPr>
          <a:xfrm>
            <a:off x="428414" y="2172531"/>
            <a:ext cx="1575958" cy="1193361"/>
          </a:xfrm>
          <a:custGeom>
            <a:avLst/>
            <a:gdLst>
              <a:gd name="connsiteX0" fmla="*/ 0 w 1575958"/>
              <a:gd name="connsiteY0" fmla="*/ 0 h 1193361"/>
              <a:gd name="connsiteX1" fmla="*/ 856831 w 1575958"/>
              <a:gd name="connsiteY1" fmla="*/ 168294 h 1193361"/>
              <a:gd name="connsiteX2" fmla="*/ 856831 w 1575958"/>
              <a:gd name="connsiteY2" fmla="*/ 902670 h 1193361"/>
              <a:gd name="connsiteX3" fmla="*/ 1575958 w 1575958"/>
              <a:gd name="connsiteY3" fmla="*/ 1193361 h 119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58" h="1193361">
                <a:moveTo>
                  <a:pt x="0" y="0"/>
                </a:moveTo>
                <a:cubicBezTo>
                  <a:pt x="357013" y="8924"/>
                  <a:pt x="714026" y="17849"/>
                  <a:pt x="856831" y="168294"/>
                </a:cubicBezTo>
                <a:cubicBezTo>
                  <a:pt x="999636" y="318739"/>
                  <a:pt x="736976" y="731825"/>
                  <a:pt x="856831" y="902670"/>
                </a:cubicBezTo>
                <a:cubicBezTo>
                  <a:pt x="976686" y="1073515"/>
                  <a:pt x="1276322" y="1133438"/>
                  <a:pt x="1575958" y="1193361"/>
                </a:cubicBezTo>
              </a:path>
            </a:pathLst>
          </a:custGeom>
          <a:ln w="254000">
            <a:gradFill flip="none" rotWithShape="1">
              <a:gsLst>
                <a:gs pos="0">
                  <a:srgbClr val="FFF684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>
            <a:off x="1652456" y="3005272"/>
            <a:ext cx="642623" cy="62071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46038" y="1897756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/>
                <a:cs typeface="Arial"/>
              </a:rPr>
              <a:t>h</a:t>
            </a:r>
            <a:r>
              <a:rPr lang="el-GR" sz="2800" dirty="0">
                <a:latin typeface="Arial"/>
                <a:cs typeface="Arial"/>
              </a:rPr>
              <a:t>ν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697" y="1749670"/>
            <a:ext cx="5139841" cy="42198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592" y="4603470"/>
            <a:ext cx="2136807" cy="18315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06" y="351132"/>
            <a:ext cx="661781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Quantum dots can act as photosensitizers for </a:t>
            </a:r>
          </a:p>
          <a:p>
            <a:r>
              <a:rPr lang="en-US" sz="2500" dirty="0">
                <a:latin typeface="Arial"/>
                <a:cs typeface="Arial"/>
              </a:rPr>
              <a:t>H</a:t>
            </a:r>
            <a:r>
              <a:rPr lang="en-US" sz="2500" baseline="-25000" dirty="0">
                <a:latin typeface="Arial"/>
                <a:cs typeface="Arial"/>
              </a:rPr>
              <a:t>2</a:t>
            </a:r>
            <a:r>
              <a:rPr lang="en-US" sz="2500" dirty="0">
                <a:latin typeface="Arial"/>
                <a:cs typeface="Arial"/>
              </a:rPr>
              <a:t> production catalysts</a:t>
            </a:r>
          </a:p>
        </p:txBody>
      </p:sp>
    </p:spTree>
    <p:extLst>
      <p:ext uri="{BB962C8B-B14F-4D97-AF65-F5344CB8AC3E}">
        <p14:creationId xmlns:p14="http://schemas.microsoft.com/office/powerpoint/2010/main" val="11248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39" y="274638"/>
            <a:ext cx="8800818" cy="1143000"/>
          </a:xfrm>
        </p:spPr>
        <p:txBody>
          <a:bodyPr anchor="t">
            <a:norm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There is a lack of QD-based systems operating at neutral pH</a:t>
            </a:r>
            <a:endParaRPr lang="en-US" sz="25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5306413"/>
              </p:ext>
            </p:extLst>
          </p:nvPr>
        </p:nvGraphicFramePr>
        <p:xfrm>
          <a:off x="457199" y="1132326"/>
          <a:ext cx="8356449" cy="4362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 rot="16200000">
            <a:off x="-905521" y="2847746"/>
            <a:ext cx="2481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produced / catalyst</a:t>
            </a:r>
          </a:p>
        </p:txBody>
      </p:sp>
      <p:sp>
        <p:nvSpPr>
          <p:cNvPr id="6" name="Rectangle 5"/>
          <p:cNvSpPr/>
          <p:nvPr/>
        </p:nvSpPr>
        <p:spPr>
          <a:xfrm>
            <a:off x="1552330" y="5006946"/>
            <a:ext cx="1372723" cy="487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82791" y="5006947"/>
            <a:ext cx="1372723" cy="487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702833" y="5035648"/>
            <a:ext cx="1085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chemeClr val="accent2"/>
                </a:solidFill>
                <a:latin typeface="Arial"/>
                <a:cs typeface="Arial"/>
              </a:rPr>
              <a:t>organic </a:t>
            </a:r>
          </a:p>
          <a:p>
            <a:pPr algn="ctr"/>
            <a:r>
              <a:rPr lang="en-US" i="1" dirty="0">
                <a:solidFill>
                  <a:schemeClr val="accent2"/>
                </a:solidFill>
                <a:latin typeface="Arial"/>
                <a:cs typeface="Arial"/>
              </a:rPr>
              <a:t>solvents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1231" y="5019774"/>
            <a:ext cx="1100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pH not </a:t>
            </a:r>
          </a:p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reported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530055" y="4247447"/>
            <a:ext cx="0" cy="733843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06619" y="4481941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16761" y="3364400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08325" y="4005737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4810" y="2400745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37954" y="2441109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48096" y="1250921"/>
            <a:ext cx="235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36990" y="4179180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03233" y="3518288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01159" y="5338303"/>
            <a:ext cx="1483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aqueous pH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676437"/>
              </p:ext>
            </p:extLst>
          </p:nvPr>
        </p:nvGraphicFramePr>
        <p:xfrm>
          <a:off x="778285" y="5918442"/>
          <a:ext cx="8176485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9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7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635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a)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Huang, J.,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Chen, L.,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JACS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2012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1-5.</a:t>
                      </a:r>
                      <a:endParaRPr lang="en-US" sz="11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e)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Li, Z.-J.,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Wu, L.-Z.,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EES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2012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5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b) 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Wen, F.,</a:t>
                      </a:r>
                      <a:r>
                        <a:rPr lang="tr-TR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tr-TR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Li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C., et al. </a:t>
                      </a:r>
                      <a:r>
                        <a:rPr lang="tr-TR" sz="1100" i="1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ChemSusChem</a:t>
                      </a:r>
                      <a:r>
                        <a:rPr lang="tr-TR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tr-TR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2012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r>
                        <a:rPr lang="tr-TR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5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849–853. </a:t>
                      </a:r>
                      <a:endParaRPr lang="tr-TR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f)</a:t>
                      </a:r>
                      <a:r>
                        <a:rPr lang="en-US" sz="11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Han, Z.,</a:t>
                      </a:r>
                      <a:r>
                        <a:rPr lang="de-DE" sz="11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Krauss, T. D., et al.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Science </a:t>
                      </a:r>
                      <a:r>
                        <a:rPr lang="de-DE" sz="1100" b="1" dirty="0">
                          <a:latin typeface="Arial"/>
                          <a:cs typeface="Arial"/>
                        </a:rPr>
                        <a:t>2012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338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1321–4.</a:t>
                      </a:r>
                      <a:endParaRPr lang="en-US" sz="11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35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c)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Wang, F.,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Wu, L.-Z.,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ACIE,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2011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50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3193–7 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g) 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Zhao, J., Osterloh, F. E., et al.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ACS Nano </a:t>
                      </a:r>
                      <a:r>
                        <a:rPr lang="de-DE" sz="1100" b="1" dirty="0">
                          <a:latin typeface="Arial"/>
                          <a:cs typeface="Arial"/>
                        </a:rPr>
                        <a:t>2013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7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4316–4325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2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d)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Wang, F.,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Wu, L.-Z.,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ACIE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2013 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1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h)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Huang, L.,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Li, C.,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JPCC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2013 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5003381" y="2349433"/>
            <a:ext cx="436192" cy="3077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996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78" y="792695"/>
            <a:ext cx="1803848" cy="2099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0582" t="9391" b="9022"/>
          <a:stretch/>
        </p:blipFill>
        <p:spPr>
          <a:xfrm>
            <a:off x="326977" y="253965"/>
            <a:ext cx="1803849" cy="486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619" t="9856" r="12081" b="19343"/>
          <a:stretch/>
        </p:blipFill>
        <p:spPr>
          <a:xfrm>
            <a:off x="2633566" y="174590"/>
            <a:ext cx="1266343" cy="16033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3321" t="5703" r="7299" b="21155"/>
          <a:stretch/>
        </p:blipFill>
        <p:spPr>
          <a:xfrm>
            <a:off x="2633566" y="3495843"/>
            <a:ext cx="1279733" cy="16033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b="4384"/>
          <a:stretch/>
        </p:blipFill>
        <p:spPr>
          <a:xfrm>
            <a:off x="2622048" y="5143499"/>
            <a:ext cx="1263410" cy="1603376"/>
          </a:xfrm>
          <a:prstGeom prst="rect">
            <a:avLst/>
          </a:prstGeom>
        </p:spPr>
      </p:pic>
      <p:pic>
        <p:nvPicPr>
          <p:cNvPr id="10" name="Picture 9" descr="ICL_StudentPortraits_131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7" t="5208" r="48826" b="43750"/>
          <a:stretch/>
        </p:blipFill>
        <p:spPr>
          <a:xfrm>
            <a:off x="2646956" y="1812601"/>
            <a:ext cx="1266343" cy="16159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79875" y="437490"/>
            <a:ext cx="3135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Dr. Erwin </a:t>
            </a:r>
            <a:r>
              <a:rPr lang="en-US" b="1" dirty="0" err="1">
                <a:latin typeface="Arial"/>
                <a:cs typeface="Arial"/>
              </a:rPr>
              <a:t>Reisner</a:t>
            </a:r>
            <a:endParaRPr lang="en-US" b="1" dirty="0">
              <a:latin typeface="Arial"/>
              <a:cs typeface="Arial"/>
            </a:endParaRPr>
          </a:p>
          <a:p>
            <a:r>
              <a:rPr lang="en-US" i="1" dirty="0">
                <a:latin typeface="Arial"/>
                <a:cs typeface="Arial"/>
              </a:rPr>
              <a:t>Principal Investigator</a:t>
            </a:r>
          </a:p>
          <a:p>
            <a:r>
              <a:rPr lang="en-US" dirty="0">
                <a:latin typeface="Arial"/>
                <a:cs typeface="Arial"/>
              </a:rPr>
              <a:t>Christian Doppler Laboratory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94326" y="2257675"/>
            <a:ext cx="4254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Christina Chang</a:t>
            </a:r>
          </a:p>
          <a:p>
            <a:r>
              <a:rPr lang="en-US" i="1" dirty="0">
                <a:latin typeface="Arial"/>
                <a:cs typeface="Arial"/>
              </a:rPr>
              <a:t>MPhil Student, Marshall Scholar (2012)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94326" y="3820462"/>
            <a:ext cx="4846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Dr. Katherine Orchard</a:t>
            </a:r>
          </a:p>
          <a:p>
            <a:r>
              <a:rPr lang="en-US" i="1" dirty="0">
                <a:latin typeface="Arial"/>
                <a:cs typeface="Arial"/>
              </a:rPr>
              <a:t>AIMR Joint Research Centre Scientist (2012)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9875" y="5561940"/>
            <a:ext cx="4935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Dr. Benjamin Martindale</a:t>
            </a:r>
          </a:p>
          <a:p>
            <a:r>
              <a:rPr lang="en-US" i="1" dirty="0">
                <a:latin typeface="Arial"/>
                <a:cs typeface="Arial"/>
              </a:rPr>
              <a:t>PhD Student, E. Oppenheimer Scholar (2012)</a:t>
            </a:r>
          </a:p>
        </p:txBody>
      </p:sp>
    </p:spTree>
    <p:extLst>
      <p:ext uri="{BB962C8B-B14F-4D97-AF65-F5344CB8AC3E}">
        <p14:creationId xmlns:p14="http://schemas.microsoft.com/office/powerpoint/2010/main" val="1125625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78" y="792695"/>
            <a:ext cx="1803848" cy="2099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0582" t="9391" b="9022"/>
          <a:stretch/>
        </p:blipFill>
        <p:spPr>
          <a:xfrm>
            <a:off x="326977" y="253965"/>
            <a:ext cx="1803849" cy="486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619" t="9856" r="12081" b="19343"/>
          <a:stretch/>
        </p:blipFill>
        <p:spPr>
          <a:xfrm>
            <a:off x="2633566" y="174590"/>
            <a:ext cx="1266343" cy="16033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3321" t="5703" r="7299" b="21155"/>
          <a:stretch/>
        </p:blipFill>
        <p:spPr>
          <a:xfrm>
            <a:off x="2633566" y="3495843"/>
            <a:ext cx="1279733" cy="16033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b="4384"/>
          <a:stretch/>
        </p:blipFill>
        <p:spPr>
          <a:xfrm>
            <a:off x="2622048" y="5143499"/>
            <a:ext cx="1263410" cy="1603376"/>
          </a:xfrm>
          <a:prstGeom prst="rect">
            <a:avLst/>
          </a:prstGeom>
        </p:spPr>
      </p:pic>
      <p:pic>
        <p:nvPicPr>
          <p:cNvPr id="10" name="Picture 9" descr="ICL_StudentPortraits_131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7" t="5208" r="48826" b="43750"/>
          <a:stretch/>
        </p:blipFill>
        <p:spPr>
          <a:xfrm>
            <a:off x="2646956" y="1812601"/>
            <a:ext cx="1266343" cy="1615906"/>
          </a:xfrm>
          <a:prstGeom prst="rect">
            <a:avLst/>
          </a:prstGeom>
        </p:spPr>
      </p:pic>
      <p:pic>
        <p:nvPicPr>
          <p:cNvPr id="15" name="Picture 14" descr="cover_image_high_res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33" y="142840"/>
            <a:ext cx="4766417" cy="62484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4107709" y="6396335"/>
            <a:ext cx="4845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/>
                <a:cs typeface="Arial"/>
              </a:rPr>
              <a:t>C. M. Chang,* K. L. Orchard,* B. C. M. Martindale, E. </a:t>
            </a:r>
            <a:r>
              <a:rPr lang="en-US" sz="1100" dirty="0" err="1">
                <a:latin typeface="Arial"/>
                <a:cs typeface="Arial"/>
              </a:rPr>
              <a:t>Reisner</a:t>
            </a:r>
            <a:r>
              <a:rPr lang="en-US" sz="1100" dirty="0">
                <a:latin typeface="Arial"/>
                <a:cs typeface="Arial"/>
              </a:rPr>
              <a:t>. </a:t>
            </a:r>
            <a:r>
              <a:rPr lang="en-US" sz="1100" b="1" dirty="0">
                <a:latin typeface="Arial"/>
                <a:cs typeface="Arial"/>
              </a:rPr>
              <a:t>J. Mater. Chem. A.</a:t>
            </a:r>
            <a:r>
              <a:rPr lang="en-US" sz="1100" dirty="0">
                <a:latin typeface="Arial"/>
                <a:cs typeface="Arial"/>
              </a:rPr>
              <a:t>, 2016, </a:t>
            </a:r>
            <a:r>
              <a:rPr lang="en-US" sz="1100" b="1" dirty="0">
                <a:latin typeface="Arial"/>
                <a:cs typeface="Arial"/>
              </a:rPr>
              <a:t>4</a:t>
            </a:r>
            <a:r>
              <a:rPr lang="en-US" sz="1100" dirty="0">
                <a:latin typeface="Arial"/>
                <a:cs typeface="Arial"/>
              </a:rPr>
              <a:t>, 2856.</a:t>
            </a:r>
          </a:p>
        </p:txBody>
      </p:sp>
    </p:spTree>
    <p:extLst>
      <p:ext uri="{BB962C8B-B14F-4D97-AF65-F5344CB8AC3E}">
        <p14:creationId xmlns:p14="http://schemas.microsoft.com/office/powerpoint/2010/main" val="1643528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over_image_high_re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33" y="142840"/>
            <a:ext cx="4766417" cy="62484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34950" y="242888"/>
            <a:ext cx="8229600" cy="8238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dirty="0">
                <a:latin typeface="Arial"/>
                <a:cs typeface="Arial"/>
              </a:rPr>
              <a:t>Outline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1993" y="1604159"/>
            <a:ext cx="32218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Ligand removal hypothesis</a:t>
            </a:r>
          </a:p>
          <a:p>
            <a:endParaRPr lang="en-US" sz="2400" dirty="0">
              <a:latin typeface="Arial"/>
              <a:cs typeface="Arial"/>
            </a:endParaRPr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>
                <a:latin typeface="Arial"/>
                <a:cs typeface="Arial"/>
              </a:rPr>
              <a:t>Experimental approach and testing</a:t>
            </a:r>
          </a:p>
          <a:p>
            <a:endParaRPr lang="en-US" sz="2400" dirty="0">
              <a:latin typeface="Arial"/>
              <a:cs typeface="Arial"/>
            </a:endParaRPr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>
                <a:latin typeface="Arial"/>
                <a:cs typeface="Arial"/>
              </a:rPr>
              <a:t>What is the active catalyst?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07709" y="6396335"/>
            <a:ext cx="4845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/>
                <a:cs typeface="Arial"/>
              </a:rPr>
              <a:t>C. M. Chang,* K. L. Orchard,* B. C. M. Martindale, E. </a:t>
            </a:r>
            <a:r>
              <a:rPr lang="en-US" sz="1100" dirty="0" err="1">
                <a:latin typeface="Arial"/>
                <a:cs typeface="Arial"/>
              </a:rPr>
              <a:t>Reisner</a:t>
            </a:r>
            <a:r>
              <a:rPr lang="en-US" sz="1100" dirty="0">
                <a:latin typeface="Arial"/>
                <a:cs typeface="Arial"/>
              </a:rPr>
              <a:t>. </a:t>
            </a:r>
            <a:r>
              <a:rPr lang="en-US" sz="1100" b="1" dirty="0">
                <a:latin typeface="Arial"/>
                <a:cs typeface="Arial"/>
              </a:rPr>
              <a:t>J. Mater. Chem. A.</a:t>
            </a:r>
            <a:r>
              <a:rPr lang="en-US" sz="1100" dirty="0">
                <a:latin typeface="Arial"/>
                <a:cs typeface="Arial"/>
              </a:rPr>
              <a:t>, 2016, </a:t>
            </a:r>
            <a:r>
              <a:rPr lang="en-US" sz="1100" b="1" dirty="0">
                <a:latin typeface="Arial"/>
                <a:cs typeface="Arial"/>
              </a:rPr>
              <a:t>4</a:t>
            </a:r>
            <a:r>
              <a:rPr lang="en-US" sz="1100" dirty="0">
                <a:latin typeface="Arial"/>
                <a:cs typeface="Arial"/>
              </a:rPr>
              <a:t>, 2856.</a:t>
            </a:r>
          </a:p>
        </p:txBody>
      </p:sp>
    </p:spTree>
    <p:extLst>
      <p:ext uri="{BB962C8B-B14F-4D97-AF65-F5344CB8AC3E}">
        <p14:creationId xmlns:p14="http://schemas.microsoft.com/office/powerpoint/2010/main" val="882015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Hypothesis: ligands are a barrier to the catalytic reaction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33459" y="1441550"/>
            <a:ext cx="106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pH &lt;&lt; 7</a:t>
            </a:r>
          </a:p>
        </p:txBody>
      </p:sp>
      <p:sp>
        <p:nvSpPr>
          <p:cNvPr id="9" name="Rectangle 8"/>
          <p:cNvSpPr/>
          <p:nvPr/>
        </p:nvSpPr>
        <p:spPr>
          <a:xfrm>
            <a:off x="234950" y="1338257"/>
            <a:ext cx="4260849" cy="5154997"/>
          </a:xfrm>
          <a:prstGeom prst="rect">
            <a:avLst/>
          </a:prstGeom>
          <a:noFill/>
          <a:ln w="19050" cmpd="sng">
            <a:solidFill>
              <a:srgbClr val="A6A6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6742" b="45217"/>
          <a:stretch/>
        </p:blipFill>
        <p:spPr>
          <a:xfrm>
            <a:off x="234950" y="3575226"/>
            <a:ext cx="4260849" cy="291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08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Hypothesis: ligands are a barrier to the catalytic reaction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33459" y="1441550"/>
            <a:ext cx="106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pH &lt;&lt; 7</a:t>
            </a:r>
          </a:p>
        </p:txBody>
      </p:sp>
      <p:sp>
        <p:nvSpPr>
          <p:cNvPr id="9" name="Rectangle 8"/>
          <p:cNvSpPr/>
          <p:nvPr/>
        </p:nvSpPr>
        <p:spPr>
          <a:xfrm>
            <a:off x="234950" y="1338257"/>
            <a:ext cx="4260849" cy="5154997"/>
          </a:xfrm>
          <a:prstGeom prst="rect">
            <a:avLst/>
          </a:prstGeom>
          <a:noFill/>
          <a:ln w="19050" cmpd="sng">
            <a:solidFill>
              <a:srgbClr val="A6A6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6643" b="35407"/>
          <a:stretch/>
        </p:blipFill>
        <p:spPr>
          <a:xfrm>
            <a:off x="234949" y="2173707"/>
            <a:ext cx="4223859" cy="431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08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Hypothesis: ligands are a barrier to the catalytic reaction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33459" y="1441550"/>
            <a:ext cx="106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pH &lt;&lt; 7</a:t>
            </a:r>
          </a:p>
        </p:txBody>
      </p:sp>
      <p:sp>
        <p:nvSpPr>
          <p:cNvPr id="9" name="Rectangle 8"/>
          <p:cNvSpPr/>
          <p:nvPr/>
        </p:nvSpPr>
        <p:spPr>
          <a:xfrm>
            <a:off x="234950" y="1338257"/>
            <a:ext cx="4260849" cy="5154997"/>
          </a:xfrm>
          <a:prstGeom prst="rect">
            <a:avLst/>
          </a:prstGeom>
          <a:noFill/>
          <a:ln w="19050" cmpd="sng">
            <a:solidFill>
              <a:srgbClr val="A6A6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16643" b="35491"/>
          <a:stretch/>
        </p:blipFill>
        <p:spPr>
          <a:xfrm>
            <a:off x="234949" y="2179333"/>
            <a:ext cx="4223859" cy="431392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16725" y="1376756"/>
            <a:ext cx="3144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Ligands desorb more readily, </a:t>
            </a:r>
          </a:p>
          <a:p>
            <a:r>
              <a:rPr lang="en-US" dirty="0">
                <a:latin typeface="Arial"/>
                <a:cs typeface="Arial"/>
              </a:rPr>
              <a:t>enabling catalysis</a:t>
            </a:r>
          </a:p>
        </p:txBody>
      </p:sp>
      <p:sp>
        <p:nvSpPr>
          <p:cNvPr id="28" name="Freeform 27"/>
          <p:cNvSpPr/>
          <p:nvPr/>
        </p:nvSpPr>
        <p:spPr>
          <a:xfrm rot="1076764">
            <a:off x="435001" y="2307442"/>
            <a:ext cx="461674" cy="762555"/>
          </a:xfrm>
          <a:custGeom>
            <a:avLst/>
            <a:gdLst>
              <a:gd name="connsiteX0" fmla="*/ 0 w 1575958"/>
              <a:gd name="connsiteY0" fmla="*/ 0 h 1193361"/>
              <a:gd name="connsiteX1" fmla="*/ 856831 w 1575958"/>
              <a:gd name="connsiteY1" fmla="*/ 168294 h 1193361"/>
              <a:gd name="connsiteX2" fmla="*/ 856831 w 1575958"/>
              <a:gd name="connsiteY2" fmla="*/ 902670 h 1193361"/>
              <a:gd name="connsiteX3" fmla="*/ 1575958 w 1575958"/>
              <a:gd name="connsiteY3" fmla="*/ 1193361 h 119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58" h="1193361">
                <a:moveTo>
                  <a:pt x="0" y="0"/>
                </a:moveTo>
                <a:cubicBezTo>
                  <a:pt x="357013" y="8924"/>
                  <a:pt x="714026" y="17849"/>
                  <a:pt x="856831" y="168294"/>
                </a:cubicBezTo>
                <a:cubicBezTo>
                  <a:pt x="999636" y="318739"/>
                  <a:pt x="736976" y="731825"/>
                  <a:pt x="856831" y="902670"/>
                </a:cubicBezTo>
                <a:cubicBezTo>
                  <a:pt x="976686" y="1073515"/>
                  <a:pt x="1276322" y="1133438"/>
                  <a:pt x="1575958" y="1193361"/>
                </a:cubicBezTo>
              </a:path>
            </a:pathLst>
          </a:custGeom>
          <a:ln w="190500" cmpd="sng">
            <a:solidFill>
              <a:srgbClr val="FFE3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30"/>
          <p:cNvSpPr/>
          <p:nvPr/>
        </p:nvSpPr>
        <p:spPr>
          <a:xfrm rot="1076764">
            <a:off x="621007" y="2908055"/>
            <a:ext cx="405742" cy="391909"/>
          </a:xfrm>
          <a:prstGeom prst="triangle">
            <a:avLst/>
          </a:prstGeom>
          <a:solidFill>
            <a:srgbClr val="FFF6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43725" y="2412270"/>
            <a:ext cx="455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/>
                <a:cs typeface="Arial"/>
              </a:rPr>
              <a:t>h</a:t>
            </a:r>
            <a:r>
              <a:rPr lang="el-GR" sz="2000" dirty="0">
                <a:latin typeface="Arial"/>
                <a:cs typeface="Arial"/>
              </a:rPr>
              <a:t>ν</a:t>
            </a:r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8504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Photosynthesis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53400" y="3832571"/>
            <a:ext cx="1710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FOOD = FUEL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355041"/>
            <a:ext cx="1130300" cy="113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2736041"/>
            <a:ext cx="300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+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21059" y="2937255"/>
            <a:ext cx="832341" cy="1588"/>
          </a:xfrm>
          <a:prstGeom prst="straightConnector1">
            <a:avLst/>
          </a:prstGeom>
          <a:ln w="34925">
            <a:solidFill>
              <a:schemeClr val="tx1"/>
            </a:solidFill>
            <a:tailEnd type="arrow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ernes_Sun_-_Sole.png"/>
          <p:cNvPicPr>
            <a:picLocks noChangeAspect="1"/>
          </p:cNvPicPr>
          <p:nvPr/>
        </p:nvPicPr>
        <p:blipFill>
          <a:blip r:embed="rId3">
            <a:alphaModFix/>
            <a:lum bright="-2000" contrast="32000"/>
          </a:blip>
          <a:stretch>
            <a:fillRect/>
          </a:stretch>
        </p:blipFill>
        <p:spPr>
          <a:xfrm>
            <a:off x="3270564" y="2223078"/>
            <a:ext cx="1475714" cy="14757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92009" y="3832570"/>
            <a:ext cx="116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SUNLIGHT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5749" y="2120248"/>
            <a:ext cx="913634" cy="13435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26591" y="2820534"/>
            <a:ext cx="772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Water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8000" y="273604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20366" y="271988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+</a:t>
            </a:r>
          </a:p>
        </p:txBody>
      </p:sp>
      <p:pic>
        <p:nvPicPr>
          <p:cNvPr id="14" name="Picture 13" descr="Screen shot 2013-01-25 at 8.10.07 AM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25" y="2355041"/>
            <a:ext cx="1581723" cy="14372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712724" y="2763793"/>
            <a:ext cx="899367" cy="3693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/>
              <a:t>Oxygen</a:t>
            </a:r>
          </a:p>
        </p:txBody>
      </p:sp>
      <p:pic>
        <p:nvPicPr>
          <p:cNvPr id="16" name="Picture 15" descr="Screen shot 2013-01-25 at 8.10.07 AM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646" y="2355041"/>
            <a:ext cx="1581723" cy="143723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64437" y="2808097"/>
            <a:ext cx="543739" cy="3693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/>
              <a:t>CO</a:t>
            </a:r>
            <a:r>
              <a:rPr lang="en-US" b="1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21051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Hypothesis: ligands are a barrier to the catalytic reaction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33459" y="1441550"/>
            <a:ext cx="106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pH &lt;&lt; 7</a:t>
            </a:r>
          </a:p>
        </p:txBody>
      </p:sp>
      <p:sp>
        <p:nvSpPr>
          <p:cNvPr id="9" name="Rectangle 8"/>
          <p:cNvSpPr/>
          <p:nvPr/>
        </p:nvSpPr>
        <p:spPr>
          <a:xfrm>
            <a:off x="234950" y="1338257"/>
            <a:ext cx="4260849" cy="5154997"/>
          </a:xfrm>
          <a:prstGeom prst="rect">
            <a:avLst/>
          </a:prstGeom>
          <a:noFill/>
          <a:ln w="19050" cmpd="sng">
            <a:solidFill>
              <a:srgbClr val="A6A6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16643" b="35491"/>
          <a:stretch/>
        </p:blipFill>
        <p:spPr>
          <a:xfrm>
            <a:off x="234949" y="2179333"/>
            <a:ext cx="4223859" cy="431392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16725" y="1376756"/>
            <a:ext cx="3144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Ligands desorb more readily, </a:t>
            </a:r>
          </a:p>
          <a:p>
            <a:r>
              <a:rPr lang="en-US" dirty="0">
                <a:latin typeface="Arial"/>
                <a:cs typeface="Arial"/>
              </a:rPr>
              <a:t>enabling catalysis</a:t>
            </a:r>
          </a:p>
        </p:txBody>
      </p:sp>
      <p:sp>
        <p:nvSpPr>
          <p:cNvPr id="28" name="Freeform 27"/>
          <p:cNvSpPr/>
          <p:nvPr/>
        </p:nvSpPr>
        <p:spPr>
          <a:xfrm rot="1076764">
            <a:off x="435001" y="2307442"/>
            <a:ext cx="461674" cy="762555"/>
          </a:xfrm>
          <a:custGeom>
            <a:avLst/>
            <a:gdLst>
              <a:gd name="connsiteX0" fmla="*/ 0 w 1575958"/>
              <a:gd name="connsiteY0" fmla="*/ 0 h 1193361"/>
              <a:gd name="connsiteX1" fmla="*/ 856831 w 1575958"/>
              <a:gd name="connsiteY1" fmla="*/ 168294 h 1193361"/>
              <a:gd name="connsiteX2" fmla="*/ 856831 w 1575958"/>
              <a:gd name="connsiteY2" fmla="*/ 902670 h 1193361"/>
              <a:gd name="connsiteX3" fmla="*/ 1575958 w 1575958"/>
              <a:gd name="connsiteY3" fmla="*/ 1193361 h 119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58" h="1193361">
                <a:moveTo>
                  <a:pt x="0" y="0"/>
                </a:moveTo>
                <a:cubicBezTo>
                  <a:pt x="357013" y="8924"/>
                  <a:pt x="714026" y="17849"/>
                  <a:pt x="856831" y="168294"/>
                </a:cubicBezTo>
                <a:cubicBezTo>
                  <a:pt x="999636" y="318739"/>
                  <a:pt x="736976" y="731825"/>
                  <a:pt x="856831" y="902670"/>
                </a:cubicBezTo>
                <a:cubicBezTo>
                  <a:pt x="976686" y="1073515"/>
                  <a:pt x="1276322" y="1133438"/>
                  <a:pt x="1575958" y="1193361"/>
                </a:cubicBezTo>
              </a:path>
            </a:pathLst>
          </a:custGeom>
          <a:ln w="190500" cmpd="sng">
            <a:solidFill>
              <a:srgbClr val="FFE3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30"/>
          <p:cNvSpPr/>
          <p:nvPr/>
        </p:nvSpPr>
        <p:spPr>
          <a:xfrm rot="1076764">
            <a:off x="621007" y="2908055"/>
            <a:ext cx="405742" cy="391909"/>
          </a:xfrm>
          <a:prstGeom prst="triangle">
            <a:avLst/>
          </a:prstGeom>
          <a:solidFill>
            <a:srgbClr val="FFF6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43725" y="2412270"/>
            <a:ext cx="455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/>
                <a:cs typeface="Arial"/>
              </a:rPr>
              <a:t>h</a:t>
            </a:r>
            <a:r>
              <a:rPr lang="el-GR" sz="2000" dirty="0">
                <a:latin typeface="Arial"/>
                <a:cs typeface="Arial"/>
              </a:rPr>
              <a:t>ν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99002" y="1314900"/>
            <a:ext cx="2879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Ligands strongly attached;</a:t>
            </a:r>
          </a:p>
          <a:p>
            <a:r>
              <a:rPr lang="en-US" dirty="0">
                <a:latin typeface="Arial"/>
                <a:cs typeface="Arial"/>
              </a:rPr>
              <a:t>catalysis cannot occur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032314" y="1319863"/>
            <a:ext cx="911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pH </a:t>
            </a:r>
            <a:r>
              <a:rPr lang="en-US" dirty="0">
                <a:latin typeface="Arial"/>
                <a:cs typeface="Arial"/>
              </a:rPr>
              <a:t>≥</a:t>
            </a:r>
            <a:r>
              <a:rPr lang="en-US" i="1" dirty="0">
                <a:latin typeface="Arial"/>
                <a:cs typeface="Arial"/>
              </a:rPr>
              <a:t> 7</a:t>
            </a:r>
          </a:p>
        </p:txBody>
      </p:sp>
      <p:sp>
        <p:nvSpPr>
          <p:cNvPr id="36" name="Freeform 35"/>
          <p:cNvSpPr/>
          <p:nvPr/>
        </p:nvSpPr>
        <p:spPr>
          <a:xfrm rot="1076764">
            <a:off x="4789376" y="2199604"/>
            <a:ext cx="461674" cy="762555"/>
          </a:xfrm>
          <a:custGeom>
            <a:avLst/>
            <a:gdLst>
              <a:gd name="connsiteX0" fmla="*/ 0 w 1575958"/>
              <a:gd name="connsiteY0" fmla="*/ 0 h 1193361"/>
              <a:gd name="connsiteX1" fmla="*/ 856831 w 1575958"/>
              <a:gd name="connsiteY1" fmla="*/ 168294 h 1193361"/>
              <a:gd name="connsiteX2" fmla="*/ 856831 w 1575958"/>
              <a:gd name="connsiteY2" fmla="*/ 902670 h 1193361"/>
              <a:gd name="connsiteX3" fmla="*/ 1575958 w 1575958"/>
              <a:gd name="connsiteY3" fmla="*/ 1193361 h 119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958" h="1193361">
                <a:moveTo>
                  <a:pt x="0" y="0"/>
                </a:moveTo>
                <a:cubicBezTo>
                  <a:pt x="357013" y="8924"/>
                  <a:pt x="714026" y="17849"/>
                  <a:pt x="856831" y="168294"/>
                </a:cubicBezTo>
                <a:cubicBezTo>
                  <a:pt x="999636" y="318739"/>
                  <a:pt x="736976" y="731825"/>
                  <a:pt x="856831" y="902670"/>
                </a:cubicBezTo>
                <a:cubicBezTo>
                  <a:pt x="976686" y="1073515"/>
                  <a:pt x="1276322" y="1133438"/>
                  <a:pt x="1575958" y="1193361"/>
                </a:cubicBezTo>
              </a:path>
            </a:pathLst>
          </a:custGeom>
          <a:ln w="190500" cmpd="sng">
            <a:solidFill>
              <a:srgbClr val="FFE3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/>
          <p:cNvSpPr/>
          <p:nvPr/>
        </p:nvSpPr>
        <p:spPr>
          <a:xfrm rot="1076764">
            <a:off x="4975382" y="2800217"/>
            <a:ext cx="405742" cy="391909"/>
          </a:xfrm>
          <a:prstGeom prst="triangle">
            <a:avLst/>
          </a:prstGeom>
          <a:solidFill>
            <a:srgbClr val="FFF6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798100" y="2304432"/>
            <a:ext cx="455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/>
                <a:cs typeface="Arial"/>
              </a:rPr>
              <a:t>h</a:t>
            </a:r>
            <a:r>
              <a:rPr lang="el-GR" sz="2000" dirty="0">
                <a:latin typeface="Arial"/>
                <a:cs typeface="Arial"/>
              </a:rPr>
              <a:t>ν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/>
          <a:srcRect l="22830" b="42142"/>
          <a:stretch/>
        </p:blipFill>
        <p:spPr>
          <a:xfrm>
            <a:off x="4683127" y="2502032"/>
            <a:ext cx="4130827" cy="3967865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4699002" y="1314900"/>
            <a:ext cx="4260849" cy="5154997"/>
          </a:xfrm>
          <a:prstGeom prst="rect">
            <a:avLst/>
          </a:prstGeom>
          <a:noFill/>
          <a:ln w="19050" cmpd="sng">
            <a:solidFill>
              <a:srgbClr val="A6A6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438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MPA-capped QDs exhibit no </a:t>
            </a:r>
            <a:r>
              <a:rPr lang="en-US" sz="2500" dirty="0" err="1">
                <a:latin typeface="Arial"/>
                <a:cs typeface="Arial"/>
              </a:rPr>
              <a:t>photocatalysis</a:t>
            </a:r>
            <a:r>
              <a:rPr lang="en-US" sz="2500" dirty="0">
                <a:latin typeface="Arial"/>
                <a:cs typeface="Arial"/>
              </a:rPr>
              <a:t> at pH 7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94979" y="2777280"/>
            <a:ext cx="7154607" cy="1588746"/>
            <a:chOff x="294979" y="2777280"/>
            <a:chExt cx="7154607" cy="1588746"/>
          </a:xfrm>
        </p:grpSpPr>
        <p:sp>
          <p:nvSpPr>
            <p:cNvPr id="27" name="TextBox 26"/>
            <p:cNvSpPr txBox="1"/>
            <p:nvPr/>
          </p:nvSpPr>
          <p:spPr>
            <a:xfrm>
              <a:off x="294979" y="2777280"/>
              <a:ext cx="1573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Sample Prep</a:t>
              </a: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94062" y="3056890"/>
              <a:ext cx="311723" cy="1230265"/>
            </a:xfrm>
            <a:prstGeom prst="rect">
              <a:avLst/>
            </a:prstGeom>
          </p:spPr>
        </p:pic>
        <p:sp>
          <p:nvSpPr>
            <p:cNvPr id="31" name="Can 30"/>
            <p:cNvSpPr/>
            <p:nvPr/>
          </p:nvSpPr>
          <p:spPr>
            <a:xfrm>
              <a:off x="3253471" y="2986335"/>
              <a:ext cx="380536" cy="130792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384797" y="3275278"/>
              <a:ext cx="6591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latin typeface="Arial"/>
                  <a:cs typeface="Arial"/>
                </a:rPr>
                <a:t>2.5 mL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98880" y="3719695"/>
              <a:ext cx="21759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latin typeface="Arial"/>
                  <a:cs typeface="Arial"/>
                </a:rPr>
                <a:t>QD-MPA (0.05 mL)</a:t>
              </a:r>
            </a:p>
            <a:p>
              <a:pPr algn="r"/>
              <a:r>
                <a:rPr lang="en-US" sz="1200" dirty="0">
                  <a:latin typeface="Arial"/>
                  <a:cs typeface="Arial"/>
                </a:rPr>
                <a:t>CoCl</a:t>
              </a:r>
              <a:r>
                <a:rPr lang="en-US" sz="1200" baseline="-25000" dirty="0">
                  <a:latin typeface="Arial"/>
                  <a:cs typeface="Arial"/>
                </a:rPr>
                <a:t>2</a:t>
              </a:r>
              <a:r>
                <a:rPr lang="en-US" sz="1200" dirty="0">
                  <a:latin typeface="Arial"/>
                  <a:cs typeface="Arial"/>
                </a:rPr>
                <a:t> (0.05 mL)</a:t>
              </a:r>
            </a:p>
            <a:p>
              <a:pPr algn="r"/>
              <a:r>
                <a:rPr lang="en-US" sz="1200" dirty="0">
                  <a:latin typeface="Arial"/>
                  <a:cs typeface="Arial"/>
                </a:rPr>
                <a:t>Na</a:t>
              </a:r>
              <a:r>
                <a:rPr lang="en-US" sz="1200" baseline="-25000" dirty="0">
                  <a:latin typeface="Arial"/>
                  <a:cs typeface="Arial"/>
                </a:rPr>
                <a:t>2</a:t>
              </a:r>
              <a:r>
                <a:rPr lang="en-US" sz="1200" dirty="0">
                  <a:latin typeface="Arial"/>
                  <a:cs typeface="Arial"/>
                </a:rPr>
                <a:t>SO</a:t>
              </a:r>
              <a:r>
                <a:rPr lang="en-US" sz="1200" baseline="-25000" dirty="0">
                  <a:latin typeface="Arial"/>
                  <a:cs typeface="Arial"/>
                </a:rPr>
                <a:t>3</a:t>
              </a:r>
              <a:r>
                <a:rPr lang="en-US" sz="1200" dirty="0">
                  <a:latin typeface="Arial"/>
                  <a:cs typeface="Arial"/>
                </a:rPr>
                <a:t> + </a:t>
              </a:r>
              <a:r>
                <a:rPr lang="en-US" sz="1200" dirty="0" err="1">
                  <a:latin typeface="Arial"/>
                  <a:cs typeface="Arial"/>
                </a:rPr>
                <a:t>HCl</a:t>
              </a:r>
              <a:r>
                <a:rPr lang="en-US" sz="1200" dirty="0">
                  <a:latin typeface="Arial"/>
                  <a:cs typeface="Arial"/>
                </a:rPr>
                <a:t>, pH 7 (2.4 mL)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>
              <a:off x="3967593" y="3649134"/>
              <a:ext cx="165506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3967594" y="3724157"/>
              <a:ext cx="15421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Purge 10 min with 2% CH</a:t>
              </a:r>
              <a:r>
                <a:rPr lang="en-US" sz="1300" baseline="-25000" dirty="0">
                  <a:latin typeface="Arial"/>
                  <a:cs typeface="Arial"/>
                </a:rPr>
                <a:t>4</a:t>
              </a:r>
              <a:r>
                <a:rPr lang="en-US" sz="1300" dirty="0">
                  <a:latin typeface="Arial"/>
                  <a:cs typeface="Arial"/>
                </a:rPr>
                <a:t> in N</a:t>
              </a:r>
              <a:r>
                <a:rPr lang="en-US" sz="1300" baseline="-25000" dirty="0"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887853" y="3640824"/>
              <a:ext cx="11721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latin typeface="Arial"/>
                  <a:cs typeface="Arial"/>
                </a:rPr>
                <a:t>2 </a:t>
              </a:r>
              <a:r>
                <a:rPr lang="en-US" sz="1200" dirty="0" err="1">
                  <a:latin typeface="Arial"/>
                  <a:cs typeface="Arial"/>
                </a:rPr>
                <a:t>uM</a:t>
              </a:r>
              <a:r>
                <a:rPr lang="en-US" sz="1200" dirty="0">
                  <a:latin typeface="Arial"/>
                  <a:cs typeface="Arial"/>
                </a:rPr>
                <a:t> QD-MPA</a:t>
              </a:r>
            </a:p>
            <a:p>
              <a:pPr algn="r"/>
              <a:r>
                <a:rPr lang="en-US" sz="1200" dirty="0">
                  <a:latin typeface="Arial"/>
                  <a:cs typeface="Arial"/>
                </a:rPr>
                <a:t>4 </a:t>
              </a:r>
              <a:r>
                <a:rPr lang="en-US" sz="1200" dirty="0" err="1">
                  <a:latin typeface="Arial"/>
                  <a:cs typeface="Arial"/>
                </a:rPr>
                <a:t>uM</a:t>
              </a:r>
              <a:r>
                <a:rPr lang="en-US" sz="1200" dirty="0">
                  <a:latin typeface="Arial"/>
                  <a:cs typeface="Arial"/>
                </a:rPr>
                <a:t> CoCl</a:t>
              </a:r>
              <a:r>
                <a:rPr lang="en-US" sz="1200" baseline="-25000" dirty="0">
                  <a:latin typeface="Arial"/>
                  <a:cs typeface="Arial"/>
                </a:rPr>
                <a:t>2</a:t>
              </a:r>
            </a:p>
            <a:p>
              <a:pPr algn="r"/>
              <a:r>
                <a:rPr lang="en-US" sz="1200" dirty="0">
                  <a:latin typeface="Arial"/>
                  <a:cs typeface="Arial"/>
                </a:rPr>
                <a:t>0.1 M Na</a:t>
              </a:r>
              <a:r>
                <a:rPr lang="en-US" sz="1200" baseline="-25000" dirty="0">
                  <a:latin typeface="Arial"/>
                  <a:cs typeface="Arial"/>
                </a:rPr>
                <a:t>2</a:t>
              </a:r>
              <a:r>
                <a:rPr lang="en-US" sz="1200" dirty="0">
                  <a:latin typeface="Arial"/>
                  <a:cs typeface="Arial"/>
                </a:rPr>
                <a:t>SO</a:t>
              </a:r>
              <a:r>
                <a:rPr lang="en-US" sz="1200" baseline="-25000" dirty="0"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49" name="Left Brace 48"/>
            <p:cNvSpPr/>
            <p:nvPr/>
          </p:nvSpPr>
          <p:spPr>
            <a:xfrm>
              <a:off x="3043952" y="3126780"/>
              <a:ext cx="176696" cy="562354"/>
            </a:xfrm>
            <a:prstGeom prst="leftBrace">
              <a:avLst>
                <a:gd name="adj1" fmla="val 50778"/>
                <a:gd name="adj2" fmla="val 50000"/>
              </a:avLst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384797" y="3832671"/>
              <a:ext cx="6591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latin typeface="Arial"/>
                  <a:cs typeface="Arial"/>
                </a:rPr>
                <a:t>2.5 mL</a:t>
              </a:r>
            </a:p>
          </p:txBody>
        </p:sp>
        <p:sp>
          <p:nvSpPr>
            <p:cNvPr id="53" name="Left Brace 52"/>
            <p:cNvSpPr/>
            <p:nvPr/>
          </p:nvSpPr>
          <p:spPr>
            <a:xfrm>
              <a:off x="3043952" y="3724801"/>
              <a:ext cx="176696" cy="562354"/>
            </a:xfrm>
            <a:prstGeom prst="leftBrace">
              <a:avLst>
                <a:gd name="adj1" fmla="val 50778"/>
                <a:gd name="adj2" fmla="val 50000"/>
              </a:avLst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09641" y="3074001"/>
              <a:ext cx="311723" cy="1230265"/>
            </a:xfrm>
            <a:prstGeom prst="rect">
              <a:avLst/>
            </a:prstGeom>
          </p:spPr>
        </p:pic>
        <p:sp>
          <p:nvSpPr>
            <p:cNvPr id="55" name="Can 54"/>
            <p:cNvSpPr/>
            <p:nvPr/>
          </p:nvSpPr>
          <p:spPr>
            <a:xfrm>
              <a:off x="7069050" y="3003446"/>
              <a:ext cx="380536" cy="130792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94979" y="771676"/>
            <a:ext cx="7414624" cy="1821915"/>
            <a:chOff x="294979" y="771676"/>
            <a:chExt cx="7414624" cy="1821915"/>
          </a:xfrm>
        </p:grpSpPr>
        <p:sp>
          <p:nvSpPr>
            <p:cNvPr id="14" name="TextBox 13"/>
            <p:cNvSpPr txBox="1"/>
            <p:nvPr/>
          </p:nvSpPr>
          <p:spPr>
            <a:xfrm>
              <a:off x="294979" y="771676"/>
              <a:ext cx="1185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Synthesis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6832" y="906180"/>
              <a:ext cx="6702771" cy="1687411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234950" y="4531950"/>
            <a:ext cx="8704370" cy="2244286"/>
            <a:chOff x="234950" y="4531950"/>
            <a:chExt cx="8704370" cy="2244286"/>
          </a:xfrm>
        </p:grpSpPr>
        <p:sp>
          <p:nvSpPr>
            <p:cNvPr id="81" name="Rectangle 80"/>
            <p:cNvSpPr/>
            <p:nvPr/>
          </p:nvSpPr>
          <p:spPr>
            <a:xfrm>
              <a:off x="756652" y="5105917"/>
              <a:ext cx="4866006" cy="1162454"/>
            </a:xfrm>
            <a:prstGeom prst="rect">
              <a:avLst/>
            </a:prstGeom>
            <a:gradFill flip="none" rotWithShape="1">
              <a:gsLst>
                <a:gs pos="38000">
                  <a:srgbClr val="FFE360">
                    <a:alpha val="30000"/>
                  </a:srgbClr>
                </a:gs>
                <a:gs pos="0">
                  <a:srgbClr val="FFF684">
                    <a:alpha val="30000"/>
                  </a:srgbClr>
                </a:gs>
                <a:gs pos="74000">
                  <a:srgbClr val="FFB930">
                    <a:alpha val="3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94979" y="4555587"/>
              <a:ext cx="24203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>
                  <a:latin typeface="Arial"/>
                  <a:cs typeface="Arial"/>
                </a:rPr>
                <a:t>Photocatalytic</a:t>
              </a:r>
              <a:r>
                <a:rPr lang="en-US" dirty="0">
                  <a:latin typeface="Arial"/>
                  <a:cs typeface="Arial"/>
                </a:rPr>
                <a:t> testing</a:t>
              </a:r>
            </a:p>
          </p:txBody>
        </p:sp>
        <p:sp>
          <p:nvSpPr>
            <p:cNvPr id="57" name="Block Arc 56"/>
            <p:cNvSpPr/>
            <p:nvPr/>
          </p:nvSpPr>
          <p:spPr>
            <a:xfrm rot="5400000">
              <a:off x="4246906" y="4786465"/>
              <a:ext cx="1618938" cy="1809749"/>
            </a:xfrm>
            <a:prstGeom prst="blockArc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84063" y="6268369"/>
              <a:ext cx="113571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lamp</a:t>
              </a:r>
            </a:p>
            <a:p>
              <a:pPr algn="ctr"/>
              <a:r>
                <a:rPr lang="en-US" sz="1300" dirty="0">
                  <a:latin typeface="Arial"/>
                  <a:cs typeface="Arial"/>
                </a:rPr>
                <a:t>100 </a:t>
              </a:r>
              <a:r>
                <a:rPr lang="en-US" sz="1300" dirty="0" err="1">
                  <a:latin typeface="Arial"/>
                  <a:cs typeface="Arial"/>
                </a:rPr>
                <a:t>mW</a:t>
              </a:r>
              <a:r>
                <a:rPr lang="en-US" sz="1300" dirty="0">
                  <a:latin typeface="Arial"/>
                  <a:cs typeface="Arial"/>
                </a:rPr>
                <a:t>/cm</a:t>
              </a:r>
              <a:r>
                <a:rPr lang="en-US" sz="1300" baseline="30000" dirty="0"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59" name="Chord 58"/>
            <p:cNvSpPr/>
            <p:nvPr/>
          </p:nvSpPr>
          <p:spPr>
            <a:xfrm rot="10800000">
              <a:off x="234950" y="5120149"/>
              <a:ext cx="1060359" cy="1060359"/>
            </a:xfrm>
            <a:prstGeom prst="chord">
              <a:avLst>
                <a:gd name="adj1" fmla="val 5468626"/>
                <a:gd name="adj2" fmla="val 16200000"/>
              </a:avLst>
            </a:prstGeom>
            <a:solidFill>
              <a:srgbClr val="FFBD53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868437" y="5120148"/>
              <a:ext cx="206717" cy="1148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29697" y="6268369"/>
              <a:ext cx="77768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AM </a:t>
              </a:r>
            </a:p>
            <a:p>
              <a:pPr algn="ctr"/>
              <a:r>
                <a:rPr lang="en-US" sz="1300" dirty="0">
                  <a:latin typeface="Arial"/>
                  <a:cs typeface="Arial"/>
                </a:rPr>
                <a:t>1.5 filter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019973" y="5120149"/>
              <a:ext cx="206717" cy="1148221"/>
            </a:xfrm>
            <a:prstGeom prst="rect">
              <a:avLst/>
            </a:prstGeom>
            <a:solidFill>
              <a:srgbClr val="7EBCFF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638303" y="6268369"/>
              <a:ext cx="9843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Water filter</a:t>
              </a:r>
            </a:p>
            <a:p>
              <a:pPr algn="ctr"/>
              <a:r>
                <a:rPr lang="en-US" sz="1300" dirty="0">
                  <a:latin typeface="Arial"/>
                  <a:cs typeface="Arial"/>
                </a:rPr>
                <a:t>-IR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151501" y="5120149"/>
              <a:ext cx="206717" cy="1148221"/>
            </a:xfrm>
            <a:prstGeom prst="rect">
              <a:avLst/>
            </a:prstGeom>
            <a:solidFill>
              <a:srgbClr val="7EBCFF">
                <a:alpha val="76000"/>
              </a:srgb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649867" y="6268369"/>
              <a:ext cx="110199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420 nm filter</a:t>
              </a:r>
            </a:p>
            <a:p>
              <a:pPr algn="ctr"/>
              <a:r>
                <a:rPr lang="en-US" sz="1300" dirty="0">
                  <a:latin typeface="Arial"/>
                  <a:cs typeface="Arial"/>
                </a:rPr>
                <a:t>-UV</a:t>
              </a:r>
            </a:p>
          </p:txBody>
        </p:sp>
        <p:sp>
          <p:nvSpPr>
            <p:cNvPr id="66" name="Oval 65"/>
            <p:cNvSpPr/>
            <p:nvPr/>
          </p:nvSpPr>
          <p:spPr>
            <a:xfrm>
              <a:off x="5103990" y="4996564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5340652" y="5105916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541481" y="5269078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5640978" y="5511121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5639862" y="5757637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5525337" y="5961363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5327716" y="6113763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104209" y="6180508"/>
              <a:ext cx="209757" cy="209757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747247" y="6483848"/>
              <a:ext cx="164111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water jacket, 25 °C</a:t>
              </a: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350179" y="4656024"/>
              <a:ext cx="211822" cy="619534"/>
            </a:xfrm>
            <a:prstGeom prst="rect">
              <a:avLst/>
            </a:prstGeom>
          </p:spPr>
        </p:pic>
        <p:sp>
          <p:nvSpPr>
            <p:cNvPr id="83" name="Can 82"/>
            <p:cNvSpPr/>
            <p:nvPr/>
          </p:nvSpPr>
          <p:spPr>
            <a:xfrm>
              <a:off x="5303012" y="4629178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107049" y="4558796"/>
              <a:ext cx="211822" cy="619534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552327" y="4808424"/>
              <a:ext cx="211822" cy="619534"/>
            </a:xfrm>
            <a:prstGeom prst="rect">
              <a:avLst/>
            </a:prstGeom>
          </p:spPr>
        </p:pic>
        <p:sp>
          <p:nvSpPr>
            <p:cNvPr id="87" name="Can 86"/>
            <p:cNvSpPr/>
            <p:nvPr/>
          </p:nvSpPr>
          <p:spPr>
            <a:xfrm>
              <a:off x="5510755" y="4781578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645327" y="5052100"/>
              <a:ext cx="211822" cy="619534"/>
            </a:xfrm>
            <a:prstGeom prst="rect">
              <a:avLst/>
            </a:prstGeom>
          </p:spPr>
        </p:pic>
        <p:sp>
          <p:nvSpPr>
            <p:cNvPr id="89" name="Can 88"/>
            <p:cNvSpPr/>
            <p:nvPr/>
          </p:nvSpPr>
          <p:spPr>
            <a:xfrm>
              <a:off x="5603755" y="5025254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0" name="Picture 89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647762" y="5302404"/>
              <a:ext cx="211822" cy="619534"/>
            </a:xfrm>
            <a:prstGeom prst="rect">
              <a:avLst/>
            </a:prstGeom>
          </p:spPr>
        </p:pic>
        <p:sp>
          <p:nvSpPr>
            <p:cNvPr id="91" name="Can 90"/>
            <p:cNvSpPr/>
            <p:nvPr/>
          </p:nvSpPr>
          <p:spPr>
            <a:xfrm>
              <a:off x="5606190" y="5275558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2" name="Picture 9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534462" y="5493282"/>
              <a:ext cx="211822" cy="619534"/>
            </a:xfrm>
            <a:prstGeom prst="rect">
              <a:avLst/>
            </a:prstGeom>
          </p:spPr>
        </p:pic>
        <p:sp>
          <p:nvSpPr>
            <p:cNvPr id="93" name="Can 92"/>
            <p:cNvSpPr/>
            <p:nvPr/>
          </p:nvSpPr>
          <p:spPr>
            <a:xfrm>
              <a:off x="5492890" y="5466436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334910" y="5645682"/>
              <a:ext cx="211822" cy="619534"/>
            </a:xfrm>
            <a:prstGeom prst="rect">
              <a:avLst/>
            </a:prstGeom>
          </p:spPr>
        </p:pic>
        <p:sp>
          <p:nvSpPr>
            <p:cNvPr id="95" name="Can 94"/>
            <p:cNvSpPr/>
            <p:nvPr/>
          </p:nvSpPr>
          <p:spPr>
            <a:xfrm>
              <a:off x="5293338" y="5618836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FFCA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47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b="25892"/>
            <a:stretch/>
          </p:blipFill>
          <p:spPr>
            <a:xfrm>
              <a:off x="5121489" y="5730931"/>
              <a:ext cx="211822" cy="619534"/>
            </a:xfrm>
            <a:prstGeom prst="rect">
              <a:avLst/>
            </a:prstGeom>
          </p:spPr>
        </p:pic>
        <p:sp>
          <p:nvSpPr>
            <p:cNvPr id="97" name="Can 96"/>
            <p:cNvSpPr/>
            <p:nvPr/>
          </p:nvSpPr>
          <p:spPr>
            <a:xfrm>
              <a:off x="5079917" y="5704085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474" b="94183" l="2000" r="98083">
                          <a14:foregroundMark x1="57917" y1="37360" x2="57917" y2="37360"/>
                          <a14:foregroundMark x1="42667" y1="47651" x2="42667" y2="47651"/>
                          <a14:foregroundMark x1="29250" y1="56488" x2="29250" y2="56488"/>
                          <a14:foregroundMark x1="53750" y1="42394" x2="53750" y2="42394"/>
                          <a14:foregroundMark x1="72083" y1="28859" x2="72083" y2="288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1012883">
              <a:off x="5800833" y="4706870"/>
              <a:ext cx="926789" cy="690458"/>
            </a:xfrm>
            <a:prstGeom prst="rect">
              <a:avLst/>
            </a:prstGeom>
          </p:spPr>
        </p:pic>
        <p:sp>
          <p:nvSpPr>
            <p:cNvPr id="103" name="Rectangle 102"/>
            <p:cNvSpPr/>
            <p:nvPr/>
          </p:nvSpPr>
          <p:spPr>
            <a:xfrm>
              <a:off x="7792160" y="5010086"/>
              <a:ext cx="914400" cy="415258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00" dirty="0">
                  <a:solidFill>
                    <a:srgbClr val="000000"/>
                  </a:solidFill>
                  <a:latin typeface="Arial"/>
                  <a:cs typeface="Arial"/>
                </a:rPr>
                <a:t>GC</a:t>
              </a:r>
            </a:p>
          </p:txBody>
        </p:sp>
        <p:cxnSp>
          <p:nvCxnSpPr>
            <p:cNvPr id="105" name="Straight Arrow Connector 104"/>
            <p:cNvCxnSpPr>
              <a:endCxn id="103" idx="1"/>
            </p:cNvCxnSpPr>
            <p:nvPr/>
          </p:nvCxnSpPr>
          <p:spPr>
            <a:xfrm>
              <a:off x="6300012" y="5178330"/>
              <a:ext cx="1492148" cy="39385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6807287" y="4909511"/>
              <a:ext cx="595667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" dirty="0">
                  <a:latin typeface="Arial"/>
                  <a:cs typeface="Arial"/>
                </a:rPr>
                <a:t>20 </a:t>
              </a:r>
              <a:r>
                <a:rPr lang="en-US" sz="1300" dirty="0" err="1">
                  <a:latin typeface="Arial"/>
                  <a:cs typeface="Arial"/>
                </a:rPr>
                <a:t>uL</a:t>
              </a:r>
              <a:endParaRPr lang="en-US" sz="1300" dirty="0">
                <a:latin typeface="Arial"/>
                <a:cs typeface="Arial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534739" y="5964319"/>
              <a:ext cx="140458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>
                  <a:latin typeface="Arial"/>
                  <a:cs typeface="Arial"/>
                </a:rPr>
                <a:t>No H</a:t>
              </a:r>
              <a:r>
                <a:rPr lang="en-US" sz="1300" baseline="-25000" dirty="0">
                  <a:latin typeface="Arial"/>
                  <a:cs typeface="Arial"/>
                </a:rPr>
                <a:t>2</a:t>
              </a:r>
              <a:r>
                <a:rPr lang="en-US" sz="1300" dirty="0">
                  <a:latin typeface="Arial"/>
                  <a:cs typeface="Arial"/>
                </a:rPr>
                <a:t> detected over 4 </a:t>
              </a:r>
              <a:r>
                <a:rPr lang="en-US" sz="1300" dirty="0" err="1">
                  <a:latin typeface="Arial"/>
                  <a:cs typeface="Arial"/>
                </a:rPr>
                <a:t>hrs</a:t>
              </a:r>
              <a:endParaRPr lang="en-US" sz="1300" dirty="0">
                <a:latin typeface="Arial"/>
                <a:cs typeface="Arial"/>
              </a:endParaRPr>
            </a:p>
          </p:txBody>
        </p:sp>
        <p:cxnSp>
          <p:nvCxnSpPr>
            <p:cNvPr id="75" name="Straight Arrow Connector 74"/>
            <p:cNvCxnSpPr>
              <a:stCxn id="103" idx="2"/>
              <a:endCxn id="110" idx="0"/>
            </p:cNvCxnSpPr>
            <p:nvPr/>
          </p:nvCxnSpPr>
          <p:spPr>
            <a:xfrm flipH="1">
              <a:off x="8237030" y="5425344"/>
              <a:ext cx="12330" cy="538975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Can 84"/>
            <p:cNvSpPr/>
            <p:nvPr/>
          </p:nvSpPr>
          <p:spPr>
            <a:xfrm>
              <a:off x="5059882" y="4531950"/>
              <a:ext cx="287466" cy="86153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194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0" y="6588125"/>
            <a:ext cx="80537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Rosen, E.L., </a:t>
            </a:r>
            <a:r>
              <a:rPr lang="en-US" sz="1200" dirty="0" err="1">
                <a:latin typeface="Arial"/>
                <a:cs typeface="Arial"/>
              </a:rPr>
              <a:t>Buonsanti</a:t>
            </a:r>
            <a:r>
              <a:rPr lang="en-US" sz="1200" dirty="0">
                <a:latin typeface="Arial"/>
                <a:cs typeface="Arial"/>
              </a:rPr>
              <a:t>, R., </a:t>
            </a:r>
            <a:r>
              <a:rPr lang="en-US" sz="1200" dirty="0" err="1">
                <a:latin typeface="Arial"/>
                <a:cs typeface="Arial"/>
              </a:rPr>
              <a:t>Llordes</a:t>
            </a:r>
            <a:r>
              <a:rPr lang="en-US" sz="1200" dirty="0">
                <a:latin typeface="Arial"/>
                <a:cs typeface="Arial"/>
              </a:rPr>
              <a:t>, A., </a:t>
            </a:r>
            <a:r>
              <a:rPr lang="en-US" sz="1200" dirty="0" err="1">
                <a:latin typeface="Arial"/>
                <a:cs typeface="Arial"/>
              </a:rPr>
              <a:t>Sawvel</a:t>
            </a:r>
            <a:r>
              <a:rPr lang="en-US" sz="1200" dirty="0">
                <a:latin typeface="Arial"/>
                <a:cs typeface="Arial"/>
              </a:rPr>
              <a:t>, A.M., </a:t>
            </a:r>
            <a:r>
              <a:rPr lang="en-US" sz="1200" dirty="0" err="1">
                <a:latin typeface="Arial"/>
                <a:cs typeface="Arial"/>
              </a:rPr>
              <a:t>Milliron</a:t>
            </a:r>
            <a:r>
              <a:rPr lang="en-US" sz="1200" dirty="0">
                <a:latin typeface="Arial"/>
                <a:cs typeface="Arial"/>
              </a:rPr>
              <a:t>, D.J. and Helms, B.A.. </a:t>
            </a:r>
            <a:r>
              <a:rPr lang="en-US" sz="1200" b="1" dirty="0">
                <a:latin typeface="Arial"/>
                <a:cs typeface="Arial"/>
              </a:rPr>
              <a:t>ACIE</a:t>
            </a:r>
            <a:r>
              <a:rPr lang="en-US" sz="1200" dirty="0">
                <a:latin typeface="Arial"/>
                <a:cs typeface="Arial"/>
              </a:rPr>
              <a:t>, 2012. </a:t>
            </a:r>
            <a:r>
              <a:rPr lang="en-US" sz="1200" i="1" dirty="0">
                <a:latin typeface="Arial"/>
                <a:cs typeface="Arial"/>
              </a:rPr>
              <a:t>51</a:t>
            </a:r>
            <a:r>
              <a:rPr lang="en-US" sz="1200" dirty="0">
                <a:latin typeface="Arial"/>
                <a:cs typeface="Arial"/>
              </a:rPr>
              <a:t>(3), pp.684-689.</a:t>
            </a: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Ligands were removed from </a:t>
            </a:r>
            <a:r>
              <a:rPr lang="en-US" sz="2500" dirty="0" err="1">
                <a:latin typeface="Arial"/>
                <a:cs typeface="Arial"/>
              </a:rPr>
              <a:t>CdS</a:t>
            </a:r>
            <a:r>
              <a:rPr lang="en-US" sz="2500" dirty="0">
                <a:latin typeface="Arial"/>
                <a:cs typeface="Arial"/>
              </a:rPr>
              <a:t> QDs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94979" y="3627981"/>
            <a:ext cx="8023478" cy="2565490"/>
            <a:chOff x="294979" y="3627981"/>
            <a:chExt cx="8023478" cy="2565490"/>
          </a:xfrm>
        </p:grpSpPr>
        <p:sp>
          <p:nvSpPr>
            <p:cNvPr id="9" name="TextBox 8"/>
            <p:cNvSpPr txBox="1"/>
            <p:nvPr/>
          </p:nvSpPr>
          <p:spPr>
            <a:xfrm>
              <a:off x="294979" y="3627981"/>
              <a:ext cx="13648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Mechanism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4077" y="3997313"/>
              <a:ext cx="7414380" cy="2196158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294979" y="907295"/>
            <a:ext cx="8169571" cy="2659041"/>
            <a:chOff x="294979" y="907295"/>
            <a:chExt cx="8169571" cy="2659041"/>
          </a:xfrm>
        </p:grpSpPr>
        <p:sp>
          <p:nvSpPr>
            <p:cNvPr id="8" name="TextBox 7"/>
            <p:cNvSpPr txBox="1"/>
            <p:nvPr/>
          </p:nvSpPr>
          <p:spPr>
            <a:xfrm>
              <a:off x="294979" y="907295"/>
              <a:ext cx="1249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Procedure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745" y="1484820"/>
              <a:ext cx="7938805" cy="20815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4768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V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64" y="3725819"/>
            <a:ext cx="2822661" cy="282266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717701" y="6256092"/>
            <a:ext cx="2615868" cy="4262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Ligands were removed from </a:t>
            </a:r>
            <a:r>
              <a:rPr lang="en-US" sz="2500" dirty="0" err="1">
                <a:latin typeface="Arial"/>
                <a:cs typeface="Arial"/>
              </a:rPr>
              <a:t>CdS</a:t>
            </a:r>
            <a:r>
              <a:rPr lang="en-US" sz="2500" dirty="0">
                <a:latin typeface="Arial"/>
                <a:cs typeface="Arial"/>
              </a:rPr>
              <a:t> quantum dots </a:t>
            </a:r>
            <a:br>
              <a:rPr lang="en-US" sz="2500" dirty="0">
                <a:latin typeface="Arial"/>
                <a:cs typeface="Arial"/>
              </a:rPr>
            </a:br>
            <a:r>
              <a:rPr lang="en-US" sz="2500" dirty="0">
                <a:latin typeface="Arial"/>
                <a:cs typeface="Arial"/>
              </a:rPr>
              <a:t>without significant changes in structure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" y="1479463"/>
            <a:ext cx="5368925" cy="4617493"/>
          </a:xfrm>
          <a:prstGeom prst="rect">
            <a:avLst/>
          </a:prstGeom>
        </p:spPr>
      </p:pic>
      <p:pic>
        <p:nvPicPr>
          <p:cNvPr id="3" name="Picture 2" descr="XRD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2" r="10097" b="5403"/>
          <a:stretch/>
        </p:blipFill>
        <p:spPr>
          <a:xfrm>
            <a:off x="6429374" y="762025"/>
            <a:ext cx="2476501" cy="30034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4483" y="4175125"/>
            <a:ext cx="733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5.0 nm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11758" y="5137150"/>
            <a:ext cx="733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4.2 nm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88173" y="3241675"/>
            <a:ext cx="733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5.0 nm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5529306" y="1960309"/>
            <a:ext cx="154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Intensity / AU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5304486" y="4762778"/>
            <a:ext cx="192974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Absorbance / AU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54883" y="6256092"/>
            <a:ext cx="462818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350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1843" y="6256092"/>
            <a:ext cx="462818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400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17061" y="6256092"/>
            <a:ext cx="462818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450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53626" y="6256092"/>
            <a:ext cx="462818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500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64550" y="6256092"/>
            <a:ext cx="462818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550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87053" y="6528625"/>
            <a:ext cx="142939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Wavelength / nm</a:t>
            </a:r>
          </a:p>
        </p:txBody>
      </p:sp>
    </p:spTree>
    <p:extLst>
      <p:ext uri="{BB962C8B-B14F-4D97-AF65-F5344CB8AC3E}">
        <p14:creationId xmlns:p14="http://schemas.microsoft.com/office/powerpoint/2010/main" val="22631529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Ligand removal from </a:t>
            </a:r>
            <a:r>
              <a:rPr lang="en-US" sz="2500" dirty="0" err="1">
                <a:latin typeface="Arial"/>
                <a:cs typeface="Arial"/>
              </a:rPr>
              <a:t>CdS</a:t>
            </a:r>
            <a:r>
              <a:rPr lang="en-US" sz="2500" dirty="0">
                <a:latin typeface="Arial"/>
                <a:cs typeface="Arial"/>
              </a:rPr>
              <a:t> QDs allows </a:t>
            </a:r>
            <a:r>
              <a:rPr lang="en-US" sz="2500" dirty="0" err="1">
                <a:latin typeface="Arial"/>
                <a:cs typeface="Arial"/>
              </a:rPr>
              <a:t>photocatalytic</a:t>
            </a:r>
            <a:r>
              <a:rPr lang="en-US" sz="2500" dirty="0">
                <a:latin typeface="Arial"/>
                <a:cs typeface="Arial"/>
              </a:rPr>
              <a:t> </a:t>
            </a:r>
            <a:br>
              <a:rPr lang="en-US" sz="2500" dirty="0">
                <a:latin typeface="Arial"/>
                <a:cs typeface="Arial"/>
              </a:rPr>
            </a:br>
            <a:r>
              <a:rPr lang="en-US" sz="2500" dirty="0">
                <a:latin typeface="Arial"/>
                <a:cs typeface="Arial"/>
              </a:rPr>
              <a:t>H</a:t>
            </a:r>
            <a:r>
              <a:rPr lang="en-US" sz="2500" baseline="-25000" dirty="0">
                <a:latin typeface="Arial"/>
                <a:cs typeface="Arial"/>
              </a:rPr>
              <a:t>2</a:t>
            </a:r>
            <a:r>
              <a:rPr lang="en-US" sz="2500" dirty="0">
                <a:latin typeface="Arial"/>
                <a:cs typeface="Arial"/>
              </a:rPr>
              <a:t> production from pH neutral water</a:t>
            </a:r>
          </a:p>
        </p:txBody>
      </p:sp>
      <p:pic>
        <p:nvPicPr>
          <p:cNvPr id="3" name="Picture 2" descr="Figure2 longer dash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46" r="44618"/>
          <a:stretch/>
        </p:blipFill>
        <p:spPr>
          <a:xfrm>
            <a:off x="568325" y="1317624"/>
            <a:ext cx="7766050" cy="496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937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The catalytic system was optimized</a:t>
            </a:r>
          </a:p>
        </p:txBody>
      </p:sp>
      <p:pic>
        <p:nvPicPr>
          <p:cNvPr id="2" name="Picture 1" descr="conc Q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00" y="784224"/>
            <a:ext cx="2978150" cy="2978150"/>
          </a:xfrm>
          <a:prstGeom prst="rect">
            <a:avLst/>
          </a:prstGeom>
        </p:spPr>
      </p:pic>
      <p:pic>
        <p:nvPicPr>
          <p:cNvPr id="4" name="Picture 3" descr="conc C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56" y="3896276"/>
            <a:ext cx="3894343" cy="2920757"/>
          </a:xfrm>
          <a:prstGeom prst="rect">
            <a:avLst/>
          </a:prstGeom>
        </p:spPr>
      </p:pic>
      <p:pic>
        <p:nvPicPr>
          <p:cNvPr id="5" name="Picture 4" descr="conc don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675" y="814592"/>
            <a:ext cx="2978150" cy="2978150"/>
          </a:xfrm>
          <a:prstGeom prst="rect">
            <a:avLst/>
          </a:prstGeom>
        </p:spPr>
      </p:pic>
      <p:pic>
        <p:nvPicPr>
          <p:cNvPr id="7" name="Picture 6" descr="pH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775" y="3849150"/>
            <a:ext cx="2978150" cy="2977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70291" y="4019566"/>
            <a:ext cx="219392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Arial"/>
                <a:cs typeface="Arial"/>
              </a:rPr>
              <a:t>Increasing [Co] helps up to a point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10635" y="936625"/>
            <a:ext cx="2079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Arial"/>
                <a:cs typeface="Arial"/>
              </a:rPr>
              <a:t>[Na</a:t>
            </a:r>
            <a:r>
              <a:rPr lang="en-US" sz="1600" i="1" baseline="-25000" dirty="0">
                <a:latin typeface="Arial"/>
                <a:cs typeface="Arial"/>
              </a:rPr>
              <a:t>2</a:t>
            </a:r>
            <a:r>
              <a:rPr lang="en-US" sz="1600" i="1" dirty="0">
                <a:latin typeface="Arial"/>
                <a:cs typeface="Arial"/>
              </a:rPr>
              <a:t>SO</a:t>
            </a:r>
            <a:r>
              <a:rPr lang="en-US" sz="1600" i="1" baseline="-25000" dirty="0">
                <a:latin typeface="Arial"/>
                <a:cs typeface="Arial"/>
              </a:rPr>
              <a:t>3</a:t>
            </a:r>
            <a:r>
              <a:rPr lang="en-US" sz="1600" i="1" dirty="0">
                <a:latin typeface="Arial"/>
                <a:cs typeface="Arial"/>
              </a:rPr>
              <a:t>] is limiting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5170" y="3911479"/>
            <a:ext cx="2079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>
                <a:latin typeface="Arial"/>
                <a:cs typeface="Arial"/>
              </a:rPr>
              <a:t>pH 7 is optimal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77050" y="811386"/>
            <a:ext cx="20796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>
                <a:latin typeface="Arial"/>
                <a:cs typeface="Arial"/>
              </a:rPr>
              <a:t>Increasing [QD] helps up to a point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78422" y="3472391"/>
            <a:ext cx="275410" cy="183594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883671" y="6470498"/>
            <a:ext cx="275410" cy="183594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691330" y="6418658"/>
            <a:ext cx="214210" cy="183594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2800" y="2639228"/>
            <a:ext cx="941314" cy="467677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dirty="0">
                <a:solidFill>
                  <a:schemeClr val="tx1"/>
                </a:solidFill>
                <a:latin typeface="Arial"/>
                <a:cs typeface="Arial"/>
              </a:rPr>
              <a:t>Optimal</a:t>
            </a:r>
          </a:p>
          <a:p>
            <a:pPr algn="ctr"/>
            <a:r>
              <a:rPr lang="en-US" sz="1300" dirty="0">
                <a:solidFill>
                  <a:schemeClr val="tx1"/>
                </a:solidFill>
                <a:latin typeface="Arial"/>
                <a:cs typeface="Arial"/>
              </a:rPr>
              <a:t>conditions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1066583" y="2169903"/>
            <a:ext cx="11342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/ </a:t>
            </a:r>
            <a:r>
              <a:rPr lang="el-GR" dirty="0">
                <a:latin typeface="Arial"/>
                <a:cs typeface="Arial"/>
              </a:rPr>
              <a:t>μ</a:t>
            </a:r>
            <a:r>
              <a:rPr lang="en-US" dirty="0" err="1">
                <a:latin typeface="Arial"/>
                <a:cs typeface="Arial"/>
              </a:rPr>
              <a:t>mol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813858" y="2075724"/>
            <a:ext cx="11342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/ </a:t>
            </a:r>
            <a:r>
              <a:rPr lang="el-GR" dirty="0">
                <a:latin typeface="Arial"/>
                <a:cs typeface="Arial"/>
              </a:rPr>
              <a:t>μ</a:t>
            </a:r>
            <a:r>
              <a:rPr lang="en-US" dirty="0" err="1">
                <a:latin typeface="Arial"/>
                <a:cs typeface="Arial"/>
              </a:rPr>
              <a:t>mol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1158287" y="5014475"/>
            <a:ext cx="11342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/ </a:t>
            </a:r>
            <a:r>
              <a:rPr lang="el-GR" dirty="0">
                <a:latin typeface="Arial"/>
                <a:cs typeface="Arial"/>
              </a:rPr>
              <a:t>μ</a:t>
            </a:r>
            <a:r>
              <a:rPr lang="en-US" dirty="0" err="1">
                <a:latin typeface="Arial"/>
                <a:cs typeface="Arial"/>
              </a:rPr>
              <a:t>mol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4450273" y="4986824"/>
            <a:ext cx="11342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/ </a:t>
            </a:r>
            <a:r>
              <a:rPr lang="el-GR" dirty="0">
                <a:latin typeface="Arial"/>
                <a:cs typeface="Arial"/>
              </a:rPr>
              <a:t>μ</a:t>
            </a:r>
            <a:r>
              <a:rPr lang="en-US" dirty="0" err="1">
                <a:latin typeface="Arial"/>
                <a:cs typeface="Arial"/>
              </a:rPr>
              <a:t>mol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9011" y="3586657"/>
            <a:ext cx="901252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[QD] / </a:t>
            </a:r>
            <a:r>
              <a:rPr lang="el-GR" sz="1300" dirty="0">
                <a:latin typeface="Arial"/>
                <a:cs typeface="Arial"/>
              </a:rPr>
              <a:t>μ</a:t>
            </a:r>
            <a:r>
              <a:rPr lang="en-US" sz="1300" dirty="0">
                <a:latin typeface="Arial"/>
                <a:cs typeface="Arial"/>
              </a:rPr>
              <a:t>M</a:t>
            </a:r>
          </a:p>
        </p:txBody>
      </p:sp>
      <p:sp>
        <p:nvSpPr>
          <p:cNvPr id="3" name="Rectangle 2"/>
          <p:cNvSpPr/>
          <p:nvPr/>
        </p:nvSpPr>
        <p:spPr>
          <a:xfrm>
            <a:off x="3113178" y="3442386"/>
            <a:ext cx="275410" cy="183594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597305" y="3591522"/>
            <a:ext cx="1132733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[Na</a:t>
            </a:r>
            <a:r>
              <a:rPr lang="en-US" sz="1300" baseline="-25000" dirty="0">
                <a:latin typeface="Arial"/>
                <a:cs typeface="Arial"/>
              </a:rPr>
              <a:t>2</a:t>
            </a:r>
            <a:r>
              <a:rPr lang="en-US" sz="1300" dirty="0">
                <a:latin typeface="Arial"/>
                <a:cs typeface="Arial"/>
              </a:rPr>
              <a:t>SO</a:t>
            </a:r>
            <a:r>
              <a:rPr lang="en-US" sz="1300" baseline="-25000" dirty="0">
                <a:latin typeface="Arial"/>
                <a:cs typeface="Arial"/>
              </a:rPr>
              <a:t>3</a:t>
            </a:r>
            <a:r>
              <a:rPr lang="en-US" sz="1300" dirty="0">
                <a:latin typeface="Arial"/>
                <a:cs typeface="Arial"/>
              </a:rPr>
              <a:t>] /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97305" y="6557214"/>
            <a:ext cx="1083539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[CoCl</a:t>
            </a:r>
            <a:r>
              <a:rPr lang="en-US" sz="1300" baseline="-25000" dirty="0">
                <a:latin typeface="Arial"/>
                <a:cs typeface="Arial"/>
              </a:rPr>
              <a:t>2</a:t>
            </a:r>
            <a:r>
              <a:rPr lang="en-US" sz="1300" dirty="0">
                <a:latin typeface="Arial"/>
                <a:cs typeface="Arial"/>
              </a:rPr>
              <a:t>] / </a:t>
            </a:r>
            <a:r>
              <a:rPr lang="el-GR" sz="1300" dirty="0">
                <a:latin typeface="Arial"/>
                <a:cs typeface="Arial"/>
              </a:rPr>
              <a:t>μ</a:t>
            </a:r>
            <a:r>
              <a:rPr lang="en-US" sz="1300" dirty="0">
                <a:latin typeface="Arial"/>
                <a:cs typeface="Arial"/>
              </a:rPr>
              <a:t>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67261" y="6563420"/>
            <a:ext cx="397778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"/>
                <a:cs typeface="Arial"/>
              </a:rPr>
              <a:t>pH</a:t>
            </a:r>
          </a:p>
        </p:txBody>
      </p:sp>
      <p:pic>
        <p:nvPicPr>
          <p:cNvPr id="25" name="Picture 24" descr="conc donor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5" t="4563" r="71270" b="69499"/>
          <a:stretch/>
        </p:blipFill>
        <p:spPr>
          <a:xfrm>
            <a:off x="419595" y="885361"/>
            <a:ext cx="788264" cy="16297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Rectangle 25"/>
          <p:cNvSpPr/>
          <p:nvPr/>
        </p:nvSpPr>
        <p:spPr>
          <a:xfrm>
            <a:off x="2145365" y="924296"/>
            <a:ext cx="257085" cy="5675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867240" y="948954"/>
            <a:ext cx="381159" cy="7442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544982" y="4084969"/>
            <a:ext cx="257084" cy="7442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273907" y="4019566"/>
            <a:ext cx="463281" cy="7442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047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950" y="242888"/>
            <a:ext cx="8229600" cy="823825"/>
          </a:xfrm>
        </p:spPr>
        <p:txBody>
          <a:bodyPr anchor="t">
            <a:no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Long-term </a:t>
            </a:r>
            <a:r>
              <a:rPr lang="en-US" sz="2500" dirty="0" err="1">
                <a:latin typeface="Arial"/>
                <a:cs typeface="Arial"/>
              </a:rPr>
              <a:t>photoactivity</a:t>
            </a:r>
            <a:r>
              <a:rPr lang="en-US" sz="2500" dirty="0">
                <a:latin typeface="Arial"/>
                <a:cs typeface="Arial"/>
              </a:rPr>
              <a:t> of the optimized system is limited by buffering capability of the electron donor</a:t>
            </a:r>
          </a:p>
        </p:txBody>
      </p:sp>
      <p:pic>
        <p:nvPicPr>
          <p:cNvPr id="17" name="Picture 16" descr="long term new 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1" t="11009" r="13854"/>
          <a:stretch/>
        </p:blipFill>
        <p:spPr>
          <a:xfrm>
            <a:off x="818360" y="1231458"/>
            <a:ext cx="7440926" cy="531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7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39" y="274638"/>
            <a:ext cx="8800818" cy="1143000"/>
          </a:xfrm>
        </p:spPr>
        <p:txBody>
          <a:bodyPr anchor="t">
            <a:normAutofit/>
          </a:bodyPr>
          <a:lstStyle/>
          <a:p>
            <a:pPr algn="l"/>
            <a:r>
              <a:rPr lang="en-US" sz="2500" dirty="0">
                <a:latin typeface="Arial"/>
                <a:cs typeface="Arial"/>
              </a:rPr>
              <a:t>There is a lack of QD-based systems operating at neutral pH</a:t>
            </a:r>
            <a:endParaRPr lang="en-US" sz="25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0509767"/>
              </p:ext>
            </p:extLst>
          </p:nvPr>
        </p:nvGraphicFramePr>
        <p:xfrm>
          <a:off x="457199" y="1132326"/>
          <a:ext cx="8356449" cy="4362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 rot="16200000">
            <a:off x="-905521" y="2847746"/>
            <a:ext cx="2481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produced / catalyst</a:t>
            </a:r>
          </a:p>
        </p:txBody>
      </p:sp>
      <p:sp>
        <p:nvSpPr>
          <p:cNvPr id="6" name="Rectangle 5"/>
          <p:cNvSpPr/>
          <p:nvPr/>
        </p:nvSpPr>
        <p:spPr>
          <a:xfrm>
            <a:off x="1552330" y="5006946"/>
            <a:ext cx="1372723" cy="487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82791" y="5006947"/>
            <a:ext cx="1372723" cy="487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702833" y="5035648"/>
            <a:ext cx="1085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chemeClr val="accent2"/>
                </a:solidFill>
                <a:latin typeface="Arial"/>
                <a:cs typeface="Arial"/>
              </a:rPr>
              <a:t>organic </a:t>
            </a:r>
          </a:p>
          <a:p>
            <a:pPr algn="ctr"/>
            <a:r>
              <a:rPr lang="en-US" i="1" dirty="0">
                <a:solidFill>
                  <a:schemeClr val="accent2"/>
                </a:solidFill>
                <a:latin typeface="Arial"/>
                <a:cs typeface="Arial"/>
              </a:rPr>
              <a:t>solvents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1231" y="5019774"/>
            <a:ext cx="1100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pH not </a:t>
            </a:r>
          </a:p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reported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530055" y="4247447"/>
            <a:ext cx="0" cy="733843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06619" y="4481941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16761" y="3364400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08325" y="4005737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4810" y="2400745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37954" y="2441109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48096" y="1250921"/>
            <a:ext cx="235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36990" y="4179180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03233" y="3518288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01159" y="5338303"/>
            <a:ext cx="1483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aqueous pH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421115"/>
              </p:ext>
            </p:extLst>
          </p:nvPr>
        </p:nvGraphicFramePr>
        <p:xfrm>
          <a:off x="778285" y="5918442"/>
          <a:ext cx="8176485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9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7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635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a)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Huang, J.,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Chen, L.,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JACS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2012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1-5.</a:t>
                      </a:r>
                      <a:endParaRPr lang="en-US" sz="11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e)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Li, Z.-J.,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Wu, L.-Z.,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EES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2012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5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b) 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Wen, F.,</a:t>
                      </a:r>
                      <a:r>
                        <a:rPr lang="tr-TR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tr-TR" sz="11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Li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C., et al. </a:t>
                      </a:r>
                      <a:r>
                        <a:rPr lang="tr-TR" sz="1100" i="1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ChemSusChem</a:t>
                      </a:r>
                      <a:r>
                        <a:rPr lang="tr-TR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tr-TR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2012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r>
                        <a:rPr lang="tr-TR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5</a:t>
                      </a:r>
                      <a:r>
                        <a:rPr lang="tr-TR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849–853. </a:t>
                      </a:r>
                      <a:endParaRPr lang="tr-TR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f)</a:t>
                      </a:r>
                      <a:r>
                        <a:rPr lang="en-US" sz="11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Han, Z.,</a:t>
                      </a:r>
                      <a:r>
                        <a:rPr lang="de-DE" sz="11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Krauss, T. D., et al.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Science </a:t>
                      </a:r>
                      <a:r>
                        <a:rPr lang="de-DE" sz="1100" b="1" dirty="0">
                          <a:latin typeface="Arial"/>
                          <a:cs typeface="Arial"/>
                        </a:rPr>
                        <a:t>2012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338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1321–4.</a:t>
                      </a:r>
                      <a:endParaRPr lang="en-US" sz="11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35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c)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Wang, F.,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Wu, L.-Z.,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ACIE,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2011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50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, 3193–7 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g) 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Zhao, J., Osterloh, F. E., et al.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ACS Nano </a:t>
                      </a:r>
                      <a:r>
                        <a:rPr lang="de-DE" sz="1100" b="1" dirty="0">
                          <a:latin typeface="Arial"/>
                          <a:cs typeface="Arial"/>
                        </a:rPr>
                        <a:t>2013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</a:t>
                      </a:r>
                      <a:r>
                        <a:rPr lang="de-DE" sz="1100" i="1" dirty="0">
                          <a:latin typeface="Arial"/>
                          <a:cs typeface="Arial"/>
                        </a:rPr>
                        <a:t>7</a:t>
                      </a:r>
                      <a:r>
                        <a:rPr lang="de-DE" sz="1100" dirty="0">
                          <a:latin typeface="Arial"/>
                          <a:cs typeface="Arial"/>
                        </a:rPr>
                        <a:t>, 4316–4325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2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d)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Wang, F.,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Wu, L.-Z.,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ACIE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2013 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1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/>
                          <a:cs typeface="Arial"/>
                        </a:rPr>
                        <a:t>h)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Huang, L.,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Li, C., et al. </a:t>
                      </a:r>
                      <a:r>
                        <a:rPr lang="en-US" sz="110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JPCC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2013 </a:t>
                      </a:r>
                      <a:endParaRPr lang="en-US" sz="1100" dirty="0">
                        <a:effectLst/>
                        <a:latin typeface="Arial"/>
                        <a:cs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11780" y="2177595"/>
            <a:ext cx="3392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this work; EQE 7.7% at 420 nm</a:t>
            </a:r>
          </a:p>
        </p:txBody>
      </p:sp>
    </p:spTree>
    <p:extLst>
      <p:ext uri="{BB962C8B-B14F-4D97-AF65-F5344CB8AC3E}">
        <p14:creationId xmlns:p14="http://schemas.microsoft.com/office/powerpoint/2010/main" val="21013047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4" r="41479" b="64619"/>
          <a:stretch/>
        </p:blipFill>
        <p:spPr>
          <a:xfrm>
            <a:off x="-1" y="-1"/>
            <a:ext cx="9183293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15250" y="6318250"/>
            <a:ext cx="1040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20 nm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926" y="218070"/>
            <a:ext cx="5869691" cy="477054"/>
          </a:xfrm>
          <a:prstGeom prst="rect">
            <a:avLst/>
          </a:prstGeom>
          <a:solidFill>
            <a:srgbClr val="000000">
              <a:alpha val="42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  <a:latin typeface="Arial"/>
                <a:cs typeface="Arial"/>
              </a:rPr>
              <a:t>Ligand-stripped QDs aggregate in water</a:t>
            </a:r>
          </a:p>
        </p:txBody>
      </p:sp>
    </p:spTree>
    <p:extLst>
      <p:ext uri="{BB962C8B-B14F-4D97-AF65-F5344CB8AC3E}">
        <p14:creationId xmlns:p14="http://schemas.microsoft.com/office/powerpoint/2010/main" val="10524154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35452" r="41480" b="28344"/>
          <a:stretch/>
        </p:blipFill>
        <p:spPr>
          <a:xfrm>
            <a:off x="-11694" y="-1"/>
            <a:ext cx="9155694" cy="68580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0" y="6270625"/>
            <a:ext cx="868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5 nm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0926" y="218070"/>
            <a:ext cx="6475043" cy="477054"/>
          </a:xfrm>
          <a:prstGeom prst="rect">
            <a:avLst/>
          </a:prstGeom>
          <a:solidFill>
            <a:srgbClr val="000000">
              <a:alpha val="38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  <a:latin typeface="Arial"/>
                <a:cs typeface="Arial"/>
              </a:rPr>
              <a:t>Ligand-stripped QDs retain </a:t>
            </a:r>
            <a:r>
              <a:rPr lang="en-US" sz="2500" dirty="0" err="1">
                <a:solidFill>
                  <a:schemeClr val="bg1"/>
                </a:solidFill>
                <a:latin typeface="Arial"/>
                <a:cs typeface="Arial"/>
              </a:rPr>
              <a:t>nanocrystallinity</a:t>
            </a:r>
            <a:endParaRPr lang="en-US" sz="25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13116" y="4030281"/>
            <a:ext cx="833281" cy="492443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600" dirty="0" err="1">
                <a:solidFill>
                  <a:srgbClr val="FFE360"/>
                </a:solidFill>
                <a:latin typeface="Arial"/>
                <a:cs typeface="Arial"/>
              </a:rPr>
              <a:t>CdS</a:t>
            </a:r>
            <a:endParaRPr lang="en-US" sz="2600" dirty="0">
              <a:solidFill>
                <a:srgbClr val="FFE360"/>
              </a:solidFill>
              <a:latin typeface="Arial"/>
              <a:cs typeface="Arial"/>
            </a:endParaRPr>
          </a:p>
        </p:txBody>
      </p:sp>
      <p:sp>
        <p:nvSpPr>
          <p:cNvPr id="7" name="Oval 6"/>
          <p:cNvSpPr/>
          <p:nvPr/>
        </p:nvSpPr>
        <p:spPr>
          <a:xfrm>
            <a:off x="2757912" y="4432699"/>
            <a:ext cx="1270000" cy="1111250"/>
          </a:xfrm>
          <a:prstGeom prst="ellipse">
            <a:avLst/>
          </a:prstGeom>
          <a:noFill/>
          <a:ln w="38100" cmpd="sng">
            <a:solidFill>
              <a:srgbClr val="FFE3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384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Artificial Photosynthesis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452403" y="2123627"/>
            <a:ext cx="7593445" cy="2081656"/>
            <a:chOff x="1452400" y="1844837"/>
            <a:chExt cx="7593445" cy="2081655"/>
          </a:xfrm>
        </p:grpSpPr>
        <p:sp>
          <p:nvSpPr>
            <p:cNvPr id="27" name="TextBox 26"/>
            <p:cNvSpPr txBox="1"/>
            <p:nvPr/>
          </p:nvSpPr>
          <p:spPr>
            <a:xfrm>
              <a:off x="5753397" y="3557160"/>
              <a:ext cx="171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FUEL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15200" y="2460630"/>
              <a:ext cx="300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+</a:t>
              </a: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4921056" y="2661844"/>
              <a:ext cx="832341" cy="1588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 descr="ernes_Sun_-_Sole.png"/>
            <p:cNvPicPr>
              <a:picLocks noChangeAspect="1"/>
            </p:cNvPicPr>
            <p:nvPr/>
          </p:nvPicPr>
          <p:blipFill>
            <a:blip r:embed="rId2">
              <a:alphaModFix/>
              <a:lum bright="-2000" contrast="32000"/>
            </a:blip>
            <a:stretch>
              <a:fillRect/>
            </a:stretch>
          </p:blipFill>
          <p:spPr>
            <a:xfrm>
              <a:off x="3270564" y="1947667"/>
              <a:ext cx="1475714" cy="1475714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3392008" y="3557159"/>
              <a:ext cx="1162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/>
                <a:t>SUNLIGHT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5749" y="1844837"/>
              <a:ext cx="913634" cy="1343579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2226590" y="2488384"/>
              <a:ext cx="7727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Water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452400" y="2522820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48000" y="246063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+</a:t>
              </a:r>
            </a:p>
          </p:txBody>
        </p:sp>
        <p:pic>
          <p:nvPicPr>
            <p:cNvPr id="36" name="Picture 35" descr="Screen shot 2013-01-25 at 8.10.07 AM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64122" y="2079630"/>
              <a:ext cx="1581723" cy="1437238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7712721" y="2488384"/>
              <a:ext cx="899367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b="1" dirty="0"/>
                <a:t>Oxygen</a:t>
              </a:r>
            </a:p>
          </p:txBody>
        </p:sp>
        <p:pic>
          <p:nvPicPr>
            <p:cNvPr id="38" name="Picture 37" descr="Screen shot 2013-01-25 at 8.10.07 AM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2399" y="2079630"/>
              <a:ext cx="1581723" cy="1437238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6007094" y="2510470"/>
              <a:ext cx="1111264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b="1" dirty="0"/>
                <a:t>Hydrogen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118360" y="3467207"/>
            <a:ext cx="1994019" cy="2525459"/>
            <a:chOff x="7118359" y="2609956"/>
            <a:chExt cx="1994019" cy="2525459"/>
          </a:xfrm>
        </p:grpSpPr>
        <p:grpSp>
          <p:nvGrpSpPr>
            <p:cNvPr id="41" name="Group 28"/>
            <p:cNvGrpSpPr/>
            <p:nvPr/>
          </p:nvGrpSpPr>
          <p:grpSpPr>
            <a:xfrm>
              <a:off x="7263433" y="2609956"/>
              <a:ext cx="1747665" cy="2156127"/>
              <a:chOff x="6939135" y="3615233"/>
              <a:chExt cx="1747665" cy="2156128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6939135" y="3615233"/>
                <a:ext cx="7037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/>
                  <a:t>+ CO</a:t>
                </a:r>
                <a:r>
                  <a:rPr lang="en-US" b="1" baseline="-25000" dirty="0"/>
                  <a:t>2</a:t>
                </a:r>
              </a:p>
            </p:txBody>
          </p:sp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39000" y="4323561"/>
                <a:ext cx="1447800" cy="1447800"/>
              </a:xfrm>
              <a:prstGeom prst="rect">
                <a:avLst/>
              </a:prstGeom>
            </p:spPr>
          </p:pic>
        </p:grpSp>
        <p:sp>
          <p:nvSpPr>
            <p:cNvPr id="43" name="TextBox 42"/>
            <p:cNvSpPr txBox="1"/>
            <p:nvPr/>
          </p:nvSpPr>
          <p:spPr>
            <a:xfrm>
              <a:off x="7118360" y="4766083"/>
              <a:ext cx="19940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Carbon-based fuels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rot="16200000" flipH="1">
              <a:off x="7061377" y="2666938"/>
              <a:ext cx="708328" cy="594363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870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956" y="351132"/>
            <a:ext cx="85646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QD aggregates isolated from solution retain activity, </a:t>
            </a:r>
          </a:p>
          <a:p>
            <a:r>
              <a:rPr lang="en-US" sz="2500" dirty="0">
                <a:latin typeface="Arial"/>
                <a:cs typeface="Arial"/>
              </a:rPr>
              <a:t>confirming Co is attached</a:t>
            </a:r>
          </a:p>
        </p:txBody>
      </p:sp>
      <p:pic>
        <p:nvPicPr>
          <p:cNvPr id="3" name="Picture 2" descr="resuspens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010" y="1590633"/>
            <a:ext cx="4669823" cy="481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470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956" y="351132"/>
            <a:ext cx="85646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Co may be attached to the QDs in several possible ways</a:t>
            </a:r>
          </a:p>
        </p:txBody>
      </p:sp>
      <p:sp>
        <p:nvSpPr>
          <p:cNvPr id="3" name="Rectangle 2"/>
          <p:cNvSpPr/>
          <p:nvPr/>
        </p:nvSpPr>
        <p:spPr>
          <a:xfrm>
            <a:off x="9957851" y="1795003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Surface attachment is most likely, either as: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a known active catalyst (e.g. </a:t>
            </a:r>
            <a:r>
              <a:rPr lang="en-US" dirty="0" err="1"/>
              <a:t>Co</a:t>
            </a:r>
            <a:r>
              <a:rPr lang="en-US" baseline="-25000" dirty="0" err="1"/>
              <a:t>X</a:t>
            </a:r>
            <a:r>
              <a:rPr lang="en-US" dirty="0" err="1"/>
              <a:t>S</a:t>
            </a:r>
            <a:r>
              <a:rPr lang="en-US" baseline="-25000" dirty="0" err="1"/>
              <a:t>y</a:t>
            </a:r>
            <a:r>
              <a:rPr lang="en-US" dirty="0"/>
              <a:t> or </a:t>
            </a:r>
            <a:r>
              <a:rPr lang="en-US" dirty="0" err="1"/>
              <a:t>Co</a:t>
            </a:r>
            <a:r>
              <a:rPr lang="en-US" baseline="-25000" dirty="0" err="1"/>
              <a:t>x</a:t>
            </a:r>
            <a:r>
              <a:rPr lang="en-US" dirty="0" err="1"/>
              <a:t>O</a:t>
            </a:r>
            <a:r>
              <a:rPr lang="en-US" baseline="-25000" dirty="0" err="1"/>
              <a:t>y</a:t>
            </a:r>
            <a:r>
              <a:rPr lang="en-US" dirty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adsorbed Co</a:t>
            </a:r>
            <a:r>
              <a:rPr lang="en-US" baseline="30000" dirty="0"/>
              <a:t>2+</a:t>
            </a:r>
            <a:r>
              <a:rPr lang="en-US" dirty="0"/>
              <a:t> ions (e.g. at OH- or SO</a:t>
            </a:r>
            <a:r>
              <a:rPr lang="en-US" baseline="-25000" dirty="0"/>
              <a:t>x</a:t>
            </a:r>
            <a:r>
              <a:rPr lang="en-US" baseline="30000" dirty="0"/>
              <a:t>2-</a:t>
            </a:r>
            <a:r>
              <a:rPr lang="en-US" dirty="0"/>
              <a:t> sites) which could promote </a:t>
            </a:r>
            <a:r>
              <a:rPr lang="en-US" dirty="0" err="1"/>
              <a:t>CdS</a:t>
            </a:r>
            <a:r>
              <a:rPr lang="en-US" dirty="0"/>
              <a:t> catalytic ability or trap charges to increase charge separation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5445" y="1602587"/>
            <a:ext cx="224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known </a:t>
            </a:r>
          </a:p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active catalyst (lit).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02784" y="4123905"/>
            <a:ext cx="1681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adsorbed Co</a:t>
            </a:r>
            <a:r>
              <a:rPr lang="en-US" baseline="30000" dirty="0">
                <a:latin typeface="Arial"/>
                <a:cs typeface="Arial"/>
              </a:rPr>
              <a:t>2+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63290" y="2385076"/>
            <a:ext cx="7529882" cy="677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458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956" y="351132"/>
            <a:ext cx="85646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Conclusions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47740" y="1795876"/>
            <a:ext cx="5939912" cy="3739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Arial"/>
                <a:cs typeface="Arial"/>
              </a:rPr>
              <a:t>Ligand stripping is an easy and effective method to activate QDs in </a:t>
            </a:r>
            <a:r>
              <a:rPr lang="en-US" dirty="0" err="1">
                <a:latin typeface="Arial"/>
                <a:cs typeface="Arial"/>
              </a:rPr>
              <a:t>photocatalytic</a:t>
            </a:r>
            <a:r>
              <a:rPr lang="en-US" dirty="0">
                <a:latin typeface="Arial"/>
                <a:cs typeface="Arial"/>
              </a:rPr>
              <a:t> schemes</a:t>
            </a:r>
          </a:p>
          <a:p>
            <a:pPr>
              <a:lnSpc>
                <a:spcPct val="120000"/>
              </a:lnSpc>
            </a:pPr>
            <a:endParaRPr lang="en-US" dirty="0"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"/>
                <a:cs typeface="Arial"/>
              </a:rPr>
              <a:t>This method afforded a QD/Co hybrid system with unprecedented </a:t>
            </a:r>
            <a:r>
              <a:rPr lang="en-US" dirty="0" err="1">
                <a:latin typeface="Arial"/>
                <a:cs typeface="Arial"/>
              </a:rPr>
              <a:t>photoactivity</a:t>
            </a:r>
            <a:r>
              <a:rPr lang="en-US" dirty="0">
                <a:latin typeface="Arial"/>
                <a:cs typeface="Arial"/>
              </a:rPr>
              <a:t> in pH neutral solution</a:t>
            </a:r>
          </a:p>
          <a:p>
            <a:pPr>
              <a:lnSpc>
                <a:spcPct val="120000"/>
              </a:lnSpc>
            </a:pPr>
            <a:endParaRPr lang="en-US" dirty="0"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"/>
                <a:cs typeface="Arial"/>
              </a:rPr>
              <a:t>The system performs for (at least) several days, limited by the buffering ability of the electron donor</a:t>
            </a:r>
          </a:p>
          <a:p>
            <a:pPr>
              <a:lnSpc>
                <a:spcPct val="120000"/>
              </a:lnSpc>
            </a:pPr>
            <a:endParaRPr lang="en-US" dirty="0"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"/>
                <a:cs typeface="Arial"/>
              </a:rPr>
              <a:t>The active system is bare </a:t>
            </a:r>
            <a:r>
              <a:rPr lang="en-US" dirty="0" err="1">
                <a:latin typeface="Arial"/>
                <a:cs typeface="Arial"/>
              </a:rPr>
              <a:t>CdS</a:t>
            </a:r>
            <a:r>
              <a:rPr lang="en-US" dirty="0">
                <a:latin typeface="Arial"/>
                <a:cs typeface="Arial"/>
              </a:rPr>
              <a:t> QDs with an attached cobalt species to enhance catalysis</a:t>
            </a:r>
          </a:p>
        </p:txBody>
      </p:sp>
    </p:spTree>
    <p:extLst>
      <p:ext uri="{BB962C8B-B14F-4D97-AF65-F5344CB8AC3E}">
        <p14:creationId xmlns:p14="http://schemas.microsoft.com/office/powerpoint/2010/main" val="10233042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765" y="2329195"/>
            <a:ext cx="1488009" cy="14880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8" b="96719" l="8667" r="90000">
                        <a14:foregroundMark x1="50167" y1="79186" x2="50167" y2="79186"/>
                        <a14:foregroundMark x1="23333" y1="9502" x2="23333" y2="9502"/>
                        <a14:foregroundMark x1="45500" y1="6109" x2="45500" y2="6109"/>
                        <a14:foregroundMark x1="55000" y1="7014" x2="55000" y2="7014"/>
                        <a14:foregroundMark x1="72167" y1="10860" x2="72167" y2="10860"/>
                        <a14:foregroundMark x1="80167" y1="16063" x2="80167" y2="160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92238" y="2393335"/>
            <a:ext cx="933802" cy="137580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236676" y="195986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OUR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51967" y="3897845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FOOTPRINT</a:t>
            </a:r>
          </a:p>
        </p:txBody>
      </p:sp>
    </p:spTree>
    <p:extLst>
      <p:ext uri="{BB962C8B-B14F-4D97-AF65-F5344CB8AC3E}">
        <p14:creationId xmlns:p14="http://schemas.microsoft.com/office/powerpoint/2010/main" val="17785523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8338"/>
            <a:ext cx="7030392" cy="41652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956" y="351132"/>
            <a:ext cx="85646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Acknowledgements &amp; Funding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478" t="19836" r="52796" b="14533"/>
          <a:stretch/>
        </p:blipFill>
        <p:spPr>
          <a:xfrm>
            <a:off x="7030392" y="0"/>
            <a:ext cx="2113608" cy="15862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9929" y="2670555"/>
            <a:ext cx="2007871" cy="9616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1920" y="4266320"/>
            <a:ext cx="1267064" cy="14748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30393" y="3668716"/>
            <a:ext cx="211360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Times"/>
                <a:cs typeface="Times"/>
              </a:rPr>
              <a:t>Ernest </a:t>
            </a:r>
          </a:p>
          <a:p>
            <a:pPr algn="ctr"/>
            <a:r>
              <a:rPr lang="en-US" sz="1600" dirty="0">
                <a:latin typeface="Times"/>
                <a:cs typeface="Times"/>
              </a:rPr>
              <a:t>Oppenheimer Fund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t="10771" b="6640"/>
          <a:stretch/>
        </p:blipFill>
        <p:spPr>
          <a:xfrm>
            <a:off x="7030392" y="5935244"/>
            <a:ext cx="2037408" cy="9227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44878" t="16548" r="4590" b="23714"/>
          <a:stretch/>
        </p:blipFill>
        <p:spPr>
          <a:xfrm>
            <a:off x="7273037" y="1448684"/>
            <a:ext cx="1664588" cy="98390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2956" y="5109162"/>
            <a:ext cx="2519590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Prof. Erwin </a:t>
            </a:r>
            <a:r>
              <a:rPr lang="en-US" b="1" dirty="0" err="1">
                <a:latin typeface="Arial"/>
                <a:cs typeface="Arial"/>
              </a:rPr>
              <a:t>Reisner</a:t>
            </a:r>
            <a:endParaRPr lang="en-US" b="1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Dr. Katherine Orchard</a:t>
            </a:r>
          </a:p>
          <a:p>
            <a:r>
              <a:rPr lang="en-US" dirty="0">
                <a:latin typeface="Arial"/>
                <a:cs typeface="Arial"/>
              </a:rPr>
              <a:t>Benjamin Martindale</a:t>
            </a:r>
          </a:p>
          <a:p>
            <a:r>
              <a:rPr lang="en-US" dirty="0">
                <a:latin typeface="Arial"/>
                <a:cs typeface="Arial"/>
              </a:rPr>
              <a:t>Dr. </a:t>
            </a:r>
            <a:r>
              <a:rPr lang="en-US" dirty="0" err="1">
                <a:latin typeface="Arial"/>
                <a:cs typeface="Arial"/>
              </a:rPr>
              <a:t>Fezile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Lakadamyali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Dr. Moritz </a:t>
            </a:r>
            <a:r>
              <a:rPr lang="en-US" dirty="0" err="1">
                <a:latin typeface="Arial"/>
                <a:cs typeface="Arial"/>
              </a:rPr>
              <a:t>Kuehnel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Dr. </a:t>
            </a:r>
            <a:r>
              <a:rPr lang="en-US" dirty="0" err="1">
                <a:latin typeface="Arial"/>
                <a:cs typeface="Arial"/>
              </a:rPr>
              <a:t>Micaela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Crespo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1922" y="5305201"/>
            <a:ext cx="25328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Collaborators</a:t>
            </a:r>
          </a:p>
          <a:p>
            <a:r>
              <a:rPr lang="en-US" dirty="0">
                <a:latin typeface="Arial"/>
                <a:cs typeface="Arial"/>
              </a:rPr>
              <a:t>Prof. James </a:t>
            </a:r>
            <a:r>
              <a:rPr lang="en-US" dirty="0" err="1">
                <a:latin typeface="Arial"/>
                <a:cs typeface="Arial"/>
              </a:rPr>
              <a:t>Durrant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Dr. Anna </a:t>
            </a:r>
            <a:r>
              <a:rPr lang="en-US" dirty="0" err="1">
                <a:latin typeface="Arial"/>
                <a:cs typeface="Arial"/>
              </a:rPr>
              <a:t>Reynal-Verdu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Dr. Mahmoud </a:t>
            </a:r>
            <a:r>
              <a:rPr lang="en-US" dirty="0" err="1">
                <a:latin typeface="Arial"/>
                <a:cs typeface="Arial"/>
              </a:rPr>
              <a:t>Adrakani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3243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78" y="792695"/>
            <a:ext cx="1803848" cy="2099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0582" t="9391" b="9022"/>
          <a:stretch/>
        </p:blipFill>
        <p:spPr>
          <a:xfrm>
            <a:off x="326977" y="253965"/>
            <a:ext cx="1803849" cy="486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619" t="9856" r="12081" b="19343"/>
          <a:stretch/>
        </p:blipFill>
        <p:spPr>
          <a:xfrm>
            <a:off x="2633566" y="174590"/>
            <a:ext cx="1266343" cy="16033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3321" t="5703" r="7299" b="21155"/>
          <a:stretch/>
        </p:blipFill>
        <p:spPr>
          <a:xfrm>
            <a:off x="2633566" y="3495843"/>
            <a:ext cx="1279733" cy="16033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b="4384"/>
          <a:stretch/>
        </p:blipFill>
        <p:spPr>
          <a:xfrm>
            <a:off x="2622048" y="5143499"/>
            <a:ext cx="1263410" cy="1603376"/>
          </a:xfrm>
          <a:prstGeom prst="rect">
            <a:avLst/>
          </a:prstGeom>
        </p:spPr>
      </p:pic>
      <p:pic>
        <p:nvPicPr>
          <p:cNvPr id="10" name="Picture 9" descr="ICL_StudentPortraits_131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7" t="5208" r="48826" b="43750"/>
          <a:stretch/>
        </p:blipFill>
        <p:spPr>
          <a:xfrm>
            <a:off x="2646956" y="1812601"/>
            <a:ext cx="1266343" cy="1615906"/>
          </a:xfrm>
          <a:prstGeom prst="rect">
            <a:avLst/>
          </a:prstGeom>
        </p:spPr>
      </p:pic>
      <p:pic>
        <p:nvPicPr>
          <p:cNvPr id="15" name="Picture 14" descr="cover_image_high_res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33" y="142840"/>
            <a:ext cx="4766417" cy="62484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4107709" y="6396335"/>
            <a:ext cx="4845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/>
                <a:cs typeface="Arial"/>
              </a:rPr>
              <a:t>C. M. Chang,* K. L. Orchard,* B. C. M. Martindale, E. </a:t>
            </a:r>
            <a:r>
              <a:rPr lang="en-US" sz="1100" dirty="0" err="1">
                <a:latin typeface="Arial"/>
                <a:cs typeface="Arial"/>
              </a:rPr>
              <a:t>Reisner</a:t>
            </a:r>
            <a:r>
              <a:rPr lang="en-US" sz="1100" dirty="0">
                <a:latin typeface="Arial"/>
                <a:cs typeface="Arial"/>
              </a:rPr>
              <a:t>. </a:t>
            </a:r>
            <a:r>
              <a:rPr lang="en-US" sz="1100" b="1" dirty="0">
                <a:latin typeface="Arial"/>
                <a:cs typeface="Arial"/>
              </a:rPr>
              <a:t>J. Mater. Chem. A.</a:t>
            </a:r>
            <a:r>
              <a:rPr lang="en-US" sz="1100" dirty="0">
                <a:latin typeface="Arial"/>
                <a:cs typeface="Arial"/>
              </a:rPr>
              <a:t>, 2016, </a:t>
            </a:r>
            <a:r>
              <a:rPr lang="en-US" sz="1100" b="1" dirty="0">
                <a:latin typeface="Arial"/>
                <a:cs typeface="Arial"/>
              </a:rPr>
              <a:t>4</a:t>
            </a:r>
            <a:r>
              <a:rPr lang="en-US" sz="1100" dirty="0">
                <a:latin typeface="Arial"/>
                <a:cs typeface="Arial"/>
              </a:rPr>
              <a:t>, 2856.</a:t>
            </a:r>
          </a:p>
        </p:txBody>
      </p:sp>
    </p:spTree>
    <p:extLst>
      <p:ext uri="{BB962C8B-B14F-4D97-AF65-F5344CB8AC3E}">
        <p14:creationId xmlns:p14="http://schemas.microsoft.com/office/powerpoint/2010/main" val="275259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6BE2BB-365E-6942-B119-608BB66A7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867" y="975925"/>
            <a:ext cx="5639900" cy="574357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D2312BB-EE8E-E94F-A6C9-492B47EC5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9786"/>
          </a:xfrm>
        </p:spPr>
        <p:txBody>
          <a:bodyPr>
            <a:norm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Mimicking Photosynthesis using a “Z-Scheme”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4CF35D-27D2-BA4B-A4CC-E580874B5420}"/>
              </a:ext>
            </a:extLst>
          </p:cNvPr>
          <p:cNvSpPr txBox="1"/>
          <p:nvPr/>
        </p:nvSpPr>
        <p:spPr>
          <a:xfrm>
            <a:off x="0" y="6581000"/>
            <a:ext cx="26409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DOI: 10.1038/NPHOTON.2012.175 </a:t>
            </a:r>
          </a:p>
        </p:txBody>
      </p:sp>
    </p:spTree>
    <p:extLst>
      <p:ext uri="{BB962C8B-B14F-4D97-AF65-F5344CB8AC3E}">
        <p14:creationId xmlns:p14="http://schemas.microsoft.com/office/powerpoint/2010/main" val="3804550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6CD88E-39A7-1945-80CF-9D0E0A6893C5}"/>
              </a:ext>
            </a:extLst>
          </p:cNvPr>
          <p:cNvSpPr txBox="1"/>
          <p:nvPr/>
        </p:nvSpPr>
        <p:spPr>
          <a:xfrm>
            <a:off x="142876" y="6472238"/>
            <a:ext cx="26409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DOI: 10.1038/NPHOTON.2012.175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6D25C2-7439-404E-B09C-5B32F7F21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8333"/>
            <a:ext cx="9144000" cy="47413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05CC73-837A-F146-BB1E-D4E57EA4B7F8}"/>
              </a:ext>
            </a:extLst>
          </p:cNvPr>
          <p:cNvSpPr txBox="1"/>
          <p:nvPr/>
        </p:nvSpPr>
        <p:spPr>
          <a:xfrm>
            <a:off x="557213" y="385761"/>
            <a:ext cx="848661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Several structural designs exist for artificial photosynthesis</a:t>
            </a:r>
          </a:p>
        </p:txBody>
      </p:sp>
    </p:spTree>
    <p:extLst>
      <p:ext uri="{BB962C8B-B14F-4D97-AF65-F5344CB8AC3E}">
        <p14:creationId xmlns:p14="http://schemas.microsoft.com/office/powerpoint/2010/main" val="354031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CD8530-CA41-D844-AAAE-EAE54CB00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701" y="0"/>
            <a:ext cx="6974597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3028A2-E7A5-E74B-9976-6AB44A285896}"/>
              </a:ext>
            </a:extLst>
          </p:cNvPr>
          <p:cNvSpPr txBox="1"/>
          <p:nvPr/>
        </p:nvSpPr>
        <p:spPr>
          <a:xfrm>
            <a:off x="-28576" y="6619487"/>
            <a:ext cx="26409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DOI: 10.1038/NPHOTON.2012.175 </a:t>
            </a:r>
          </a:p>
        </p:txBody>
      </p:sp>
    </p:spTree>
    <p:extLst>
      <p:ext uri="{BB962C8B-B14F-4D97-AF65-F5344CB8AC3E}">
        <p14:creationId xmlns:p14="http://schemas.microsoft.com/office/powerpoint/2010/main" val="76835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Technical Challenges in Artificial Photosynthesis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452403" y="2123627"/>
            <a:ext cx="7593445" cy="2081656"/>
            <a:chOff x="1452400" y="1844837"/>
            <a:chExt cx="7593445" cy="2081655"/>
          </a:xfrm>
        </p:grpSpPr>
        <p:sp>
          <p:nvSpPr>
            <p:cNvPr id="27" name="TextBox 26"/>
            <p:cNvSpPr txBox="1"/>
            <p:nvPr/>
          </p:nvSpPr>
          <p:spPr>
            <a:xfrm>
              <a:off x="5753397" y="3557160"/>
              <a:ext cx="171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FUEL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15200" y="2460630"/>
              <a:ext cx="300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4921056" y="2661844"/>
              <a:ext cx="832341" cy="1588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 descr="ernes_Sun_-_Sole.png"/>
            <p:cNvPicPr>
              <a:picLocks noChangeAspect="1"/>
            </p:cNvPicPr>
            <p:nvPr/>
          </p:nvPicPr>
          <p:blipFill>
            <a:blip r:embed="rId3">
              <a:alphaModFix/>
              <a:lum bright="-2000" contrast="32000"/>
            </a:blip>
            <a:stretch>
              <a:fillRect/>
            </a:stretch>
          </p:blipFill>
          <p:spPr>
            <a:xfrm>
              <a:off x="3270564" y="1947667"/>
              <a:ext cx="1475714" cy="1475714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3291100" y="3557159"/>
              <a:ext cx="13644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SUNLIGHT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5749" y="1844837"/>
              <a:ext cx="913634" cy="1343579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2226590" y="2488384"/>
              <a:ext cx="817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Water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452400" y="2522820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48000" y="2460630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pic>
          <p:nvPicPr>
            <p:cNvPr id="36" name="Picture 35" descr="Screen shot 2013-01-25 at 8.10.07 AM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64122" y="2079630"/>
              <a:ext cx="1581723" cy="1437238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7712721" y="2488384"/>
              <a:ext cx="1031051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Oxygen</a:t>
              </a:r>
            </a:p>
          </p:txBody>
        </p:sp>
        <p:pic>
          <p:nvPicPr>
            <p:cNvPr id="38" name="Picture 37" descr="Screen shot 2013-01-25 at 8.10.07 AM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2399" y="2079630"/>
              <a:ext cx="1581723" cy="1437238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6007094" y="2510470"/>
              <a:ext cx="1261884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Hydrogen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945962" y="3467207"/>
            <a:ext cx="2198038" cy="2525459"/>
            <a:chOff x="6945961" y="2609956"/>
            <a:chExt cx="2198038" cy="2525459"/>
          </a:xfrm>
        </p:grpSpPr>
        <p:grpSp>
          <p:nvGrpSpPr>
            <p:cNvPr id="41" name="Group 28"/>
            <p:cNvGrpSpPr/>
            <p:nvPr/>
          </p:nvGrpSpPr>
          <p:grpSpPr>
            <a:xfrm>
              <a:off x="7263433" y="2609956"/>
              <a:ext cx="1747665" cy="2156127"/>
              <a:chOff x="6939135" y="3615233"/>
              <a:chExt cx="1747665" cy="2156128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6939135" y="3615233"/>
                <a:ext cx="8146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 CO</a:t>
                </a:r>
                <a:r>
                  <a:rPr lang="en-US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39000" y="4323561"/>
                <a:ext cx="1447800" cy="1447800"/>
              </a:xfrm>
              <a:prstGeom prst="rect">
                <a:avLst/>
              </a:prstGeom>
            </p:spPr>
          </p:pic>
        </p:grpSp>
        <p:sp>
          <p:nvSpPr>
            <p:cNvPr id="43" name="TextBox 42"/>
            <p:cNvSpPr txBox="1"/>
            <p:nvPr/>
          </p:nvSpPr>
          <p:spPr>
            <a:xfrm>
              <a:off x="6945961" y="4766083"/>
              <a:ext cx="21980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Carbon-based fuels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rot="16200000" flipH="1">
              <a:off x="7061377" y="2666938"/>
              <a:ext cx="708328" cy="594363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B336C45-BCE4-D747-8BE0-DEB3BACCD844}"/>
              </a:ext>
            </a:extLst>
          </p:cNvPr>
          <p:cNvSpPr txBox="1"/>
          <p:nvPr/>
        </p:nvSpPr>
        <p:spPr>
          <a:xfrm>
            <a:off x="4554672" y="1691943"/>
            <a:ext cx="1616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Overpotential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efficiency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041508-0176-684C-A851-CD70F51016E4}"/>
              </a:ext>
            </a:extLst>
          </p:cNvPr>
          <p:cNvSpPr txBox="1"/>
          <p:nvPr/>
        </p:nvSpPr>
        <p:spPr>
          <a:xfrm>
            <a:off x="7397107" y="5964517"/>
            <a:ext cx="1613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Selectivity and Separations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C0AB1B1-D792-9940-9C25-1148ABAA4C84}"/>
              </a:ext>
            </a:extLst>
          </p:cNvPr>
          <p:cNvSpPr txBox="1"/>
          <p:nvPr/>
        </p:nvSpPr>
        <p:spPr>
          <a:xfrm>
            <a:off x="1331122" y="1054520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cost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CCEF021-07BA-C741-86C5-1631F78A8777}"/>
              </a:ext>
            </a:extLst>
          </p:cNvPr>
          <p:cNvSpPr txBox="1"/>
          <p:nvPr/>
        </p:nvSpPr>
        <p:spPr>
          <a:xfrm>
            <a:off x="1327124" y="1304179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robustness/lifetime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9E86B2C-FE44-F64A-BBC8-171A52BEC793}"/>
              </a:ext>
            </a:extLst>
          </p:cNvPr>
          <p:cNvSpPr txBox="1"/>
          <p:nvPr/>
        </p:nvSpPr>
        <p:spPr>
          <a:xfrm>
            <a:off x="1329503" y="1546180"/>
            <a:ext cx="2544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 standardization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D48B504-63A1-8441-BF0C-231CAB0FCC31}"/>
              </a:ext>
            </a:extLst>
          </p:cNvPr>
          <p:cNvSpPr txBox="1"/>
          <p:nvPr/>
        </p:nvSpPr>
        <p:spPr>
          <a:xfrm>
            <a:off x="6533410" y="2056659"/>
            <a:ext cx="1613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Separations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7A6BCD-7332-3C4B-8BE9-BC602933BBD1}"/>
              </a:ext>
            </a:extLst>
          </p:cNvPr>
          <p:cNvSpPr txBox="1"/>
          <p:nvPr/>
        </p:nvSpPr>
        <p:spPr>
          <a:xfrm>
            <a:off x="1327124" y="5150699"/>
            <a:ext cx="4508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integrated “Artificial Photosynthesis” better than solar PV + H</a:t>
            </a:r>
            <a:r>
              <a:rPr lang="en-US" i="1" baseline="-25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electrolysis?</a:t>
            </a:r>
          </a:p>
        </p:txBody>
      </p:sp>
    </p:spTree>
    <p:extLst>
      <p:ext uri="{BB962C8B-B14F-4D97-AF65-F5344CB8AC3E}">
        <p14:creationId xmlns:p14="http://schemas.microsoft.com/office/powerpoint/2010/main" val="206791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956" y="351132"/>
            <a:ext cx="856466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Interfacial engineering of a semiconductor nanoparticle—catalyst system for efficient and stable solar H</a:t>
            </a:r>
            <a:r>
              <a:rPr lang="en-US" sz="2500" baseline="-25000" dirty="0">
                <a:latin typeface="Arial"/>
                <a:cs typeface="Arial"/>
              </a:rPr>
              <a:t>2</a:t>
            </a:r>
            <a:r>
              <a:rPr lang="en-US" sz="2500" dirty="0">
                <a:latin typeface="Arial"/>
                <a:cs typeface="Arial"/>
              </a:rPr>
              <a:t> generation in pH neutral water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2956" y="3336495"/>
            <a:ext cx="292740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Arial"/>
                <a:cs typeface="Arial"/>
              </a:rPr>
              <a:t>Christina M. Chang</a:t>
            </a:r>
          </a:p>
          <a:p>
            <a:r>
              <a:rPr lang="en-US" sz="2500" dirty="0" err="1">
                <a:latin typeface="Arial"/>
                <a:cs typeface="Arial"/>
              </a:rPr>
              <a:t>Reisner</a:t>
            </a:r>
            <a:r>
              <a:rPr lang="en-US" sz="2500" dirty="0">
                <a:latin typeface="Arial"/>
                <a:cs typeface="Arial"/>
              </a:rPr>
              <a:t> Laboratory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515" y="4188885"/>
            <a:ext cx="1803848" cy="209973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20582" t="9391" b="9022"/>
          <a:stretch/>
        </p:blipFill>
        <p:spPr>
          <a:xfrm>
            <a:off x="6768514" y="3650155"/>
            <a:ext cx="1803849" cy="48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94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765" y="2329195"/>
            <a:ext cx="1488009" cy="14880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8" b="96719" l="8667" r="90000">
                        <a14:foregroundMark x1="50167" y1="79186" x2="50167" y2="79186"/>
                        <a14:foregroundMark x1="23333" y1="9502" x2="23333" y2="9502"/>
                        <a14:foregroundMark x1="45500" y1="6109" x2="45500" y2="6109"/>
                        <a14:foregroundMark x1="55000" y1="7014" x2="55000" y2="7014"/>
                        <a14:foregroundMark x1="72167" y1="10860" x2="72167" y2="10860"/>
                        <a14:foregroundMark x1="80167" y1="16063" x2="80167" y2="160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92238" y="2393335"/>
            <a:ext cx="933802" cy="137580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46873" y="1959863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YOUR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51967" y="3897845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FOOTPRINT</a:t>
            </a:r>
          </a:p>
        </p:txBody>
      </p:sp>
    </p:spTree>
    <p:extLst>
      <p:ext uri="{BB962C8B-B14F-4D97-AF65-F5344CB8AC3E}">
        <p14:creationId xmlns:p14="http://schemas.microsoft.com/office/powerpoint/2010/main" val="4246045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4023</TotalTime>
  <Words>1387</Words>
  <Application>Microsoft Macintosh PowerPoint</Application>
  <PresentationFormat>On-screen Show (4:3)</PresentationFormat>
  <Paragraphs>268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Times</vt:lpstr>
      <vt:lpstr>Office Theme</vt:lpstr>
      <vt:lpstr>Artificial Photosynthesis</vt:lpstr>
      <vt:lpstr>Photosynthesis</vt:lpstr>
      <vt:lpstr>Artificial Photosynthesis</vt:lpstr>
      <vt:lpstr>Mimicking Photosynthesis using a “Z-Scheme”</vt:lpstr>
      <vt:lpstr>PowerPoint Presentation</vt:lpstr>
      <vt:lpstr>PowerPoint Presentation</vt:lpstr>
      <vt:lpstr>Technical Challenges in Artificial Photosynthesis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There is a lack of QD-based systems operating at neutral pH</vt:lpstr>
      <vt:lpstr>PowerPoint Presentation</vt:lpstr>
      <vt:lpstr>PowerPoint Presentation</vt:lpstr>
      <vt:lpstr>PowerPoint Presentation</vt:lpstr>
      <vt:lpstr>Hypothesis: ligands are a barrier to the catalytic reaction</vt:lpstr>
      <vt:lpstr>Hypothesis: ligands are a barrier to the catalytic reaction</vt:lpstr>
      <vt:lpstr>Hypothesis: ligands are a barrier to the catalytic reaction</vt:lpstr>
      <vt:lpstr>Hypothesis: ligands are a barrier to the catalytic reaction</vt:lpstr>
      <vt:lpstr>MPA-capped QDs exhibit no photocatalysis at pH 7</vt:lpstr>
      <vt:lpstr>Ligands were removed from CdS QDs</vt:lpstr>
      <vt:lpstr>Ligands were removed from CdS quantum dots  without significant changes in structure</vt:lpstr>
      <vt:lpstr>Ligand removal from CdS QDs allows photocatalytic  H2 production from pH neutral water</vt:lpstr>
      <vt:lpstr>The catalytic system was optimized</vt:lpstr>
      <vt:lpstr>Long-term photoactivity of the optimized system is limited by buffering capability of the electron donor</vt:lpstr>
      <vt:lpstr>There is a lack of QD-based systems operating at neutral 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Christina Chang</dc:creator>
  <cp:lastModifiedBy>Chang, Christina Marie</cp:lastModifiedBy>
  <cp:revision>188</cp:revision>
  <dcterms:created xsi:type="dcterms:W3CDTF">2016-02-26T00:30:25Z</dcterms:created>
  <dcterms:modified xsi:type="dcterms:W3CDTF">2018-03-23T17:28:15Z</dcterms:modified>
</cp:coreProperties>
</file>