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0" r:id="rId4"/>
    <p:sldId id="281" r:id="rId5"/>
    <p:sldId id="282" r:id="rId6"/>
    <p:sldId id="279" r:id="rId7"/>
    <p:sldId id="289" r:id="rId8"/>
    <p:sldId id="290" r:id="rId9"/>
    <p:sldId id="288" r:id="rId10"/>
    <p:sldId id="280" r:id="rId11"/>
    <p:sldId id="259" r:id="rId12"/>
    <p:sldId id="258" r:id="rId13"/>
    <p:sldId id="261" r:id="rId14"/>
    <p:sldId id="263" r:id="rId15"/>
    <p:sldId id="262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84" r:id="rId27"/>
    <p:sldId id="285" r:id="rId28"/>
    <p:sldId id="287" r:id="rId29"/>
    <p:sldId id="286" r:id="rId30"/>
    <p:sldId id="277" r:id="rId31"/>
    <p:sldId id="275" r:id="rId32"/>
    <p:sldId id="276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F1AA2-56D2-4A8B-A11C-14D0A85B7DDE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B30F5-BDFE-473C-8F32-D8F51E092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5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 m/s ~ 45 MPH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B30F5-BDFE-473C-8F32-D8F51E0927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1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30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5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0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6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5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1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30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2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6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9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9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6AEB-12B5-4FCE-998B-CCEC5F36B20C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3830-CBAE-4840-B80B-918F27F9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0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n8vtD1FDqs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x0ugnc5j-g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igh altitude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b="1" dirty="0" smtClean="0"/>
              <a:t>High Altitude Wind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248400"/>
            <a:ext cx="64008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Justin J. </a:t>
            </a:r>
            <a:r>
              <a:rPr lang="en-US" dirty="0" err="1" smtClean="0">
                <a:solidFill>
                  <a:schemeClr val="tx1"/>
                </a:solidFill>
              </a:rPr>
              <a:t>Teesdale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30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Theoretical Application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Areal Power Density (P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 =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/</a:t>
            </a:r>
            <a:r>
              <a:rPr lang="en-US" sz="2400" baseline="-25000" dirty="0" smtClean="0"/>
              <a:t>2</a:t>
            </a:r>
            <a:r>
              <a:rPr lang="en-US" sz="2400" dirty="0" smtClean="0">
                <a:latin typeface="Symbol" panose="05050102010706020507" pitchFamily="18" charset="2"/>
              </a:rPr>
              <a:t>rn</a:t>
            </a:r>
            <a:r>
              <a:rPr lang="en-US" sz="2400" baseline="30000" dirty="0" smtClean="0"/>
              <a:t>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5" y="2599794"/>
            <a:ext cx="8049749" cy="38010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374086"/>
            <a:ext cx="7772400" cy="37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Highest wind speeds exist in </a:t>
            </a:r>
            <a:r>
              <a:rPr lang="en-US" sz="2400" b="1" dirty="0" smtClean="0"/>
              <a:t>jet streams </a:t>
            </a:r>
            <a:r>
              <a:rPr lang="en-US" sz="2400" dirty="0" smtClean="0"/>
              <a:t>(~6-11 km above surface)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61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IEEE Trans. Energ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Conv.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2007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136.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1827998"/>
            <a:ext cx="7772400" cy="686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At this altitude, winds are much more consistent, with </a:t>
            </a:r>
            <a:r>
              <a:rPr lang="en-US" sz="2400" b="1" dirty="0" smtClean="0"/>
              <a:t>capacity factors expected to be &gt; 80%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9571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/>
          <a:lstStyle/>
          <a:p>
            <a:r>
              <a:rPr lang="en-US" b="1" dirty="0" smtClean="0"/>
              <a:t>Altitude ≠ Elevation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9923"/>
            <a:ext cx="8979537" cy="675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9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nd Power 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892175"/>
            <a:ext cx="7772400" cy="1470025"/>
          </a:xfrm>
        </p:spPr>
        <p:txBody>
          <a:bodyPr/>
          <a:lstStyle/>
          <a:p>
            <a:r>
              <a:rPr lang="en-US" b="1" dirty="0" smtClean="0"/>
              <a:t>P</a:t>
            </a:r>
            <a:r>
              <a:rPr lang="en-US" b="1" baseline="-25000" dirty="0" smtClean="0"/>
              <a:t>A</a:t>
            </a:r>
            <a:r>
              <a:rPr lang="en-US" b="1" dirty="0" smtClean="0"/>
              <a:t> = </a:t>
            </a:r>
            <a:r>
              <a:rPr lang="en-US" b="1" baseline="30000" dirty="0" smtClean="0"/>
              <a:t>1</a:t>
            </a:r>
            <a:r>
              <a:rPr lang="en-US" b="1" dirty="0" smtClean="0"/>
              <a:t>/</a:t>
            </a:r>
            <a:r>
              <a:rPr lang="en-US" b="1" baseline="-25000" dirty="0" smtClean="0"/>
              <a:t>2</a:t>
            </a:r>
            <a:r>
              <a:rPr lang="en-US" b="1" dirty="0" smtClean="0">
                <a:latin typeface="Symbol" panose="05050102010706020507" pitchFamily="18" charset="2"/>
              </a:rPr>
              <a:t>rn</a:t>
            </a:r>
            <a:r>
              <a:rPr lang="en-US" b="1" baseline="30000" dirty="0" smtClean="0"/>
              <a:t>3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0" y="6608520"/>
            <a:ext cx="2575641" cy="251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http://www.altaeros.com/energy.html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53571" y="875945"/>
            <a:ext cx="3390430" cy="2589374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Directly analogous to </a:t>
            </a:r>
            <a:r>
              <a:rPr lang="en-US" sz="1800" b="1" dirty="0" smtClean="0"/>
              <a:t>wind-surfing</a:t>
            </a:r>
            <a:r>
              <a:rPr lang="en-US" sz="1800" dirty="0" smtClean="0"/>
              <a:t>. 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Kinetic energy of kite converted to </a:t>
            </a:r>
            <a:r>
              <a:rPr lang="en-US" sz="1800" b="1" dirty="0" smtClean="0"/>
              <a:t>shaft work at the tether point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“Same power as a wind turbine with </a:t>
            </a:r>
            <a:r>
              <a:rPr lang="en-US" sz="1800" b="1" dirty="0" smtClean="0"/>
              <a:t>10% of the materials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Strategy 1: Cheap Kites</a:t>
            </a:r>
            <a:endParaRPr lang="en-US" b="1" dirty="0"/>
          </a:p>
        </p:txBody>
      </p:sp>
      <p:pic>
        <p:nvPicPr>
          <p:cNvPr id="4098" name="Picture 2" descr="http://www.kitegen.com/en/it/wp-content/uploads/foto-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0" b="18299"/>
          <a:stretch/>
        </p:blipFill>
        <p:spPr bwMode="auto">
          <a:xfrm>
            <a:off x="76200" y="875944"/>
            <a:ext cx="5677371" cy="25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72129"/>
            <a:ext cx="75533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608520"/>
            <a:ext cx="2982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http://www.kitegen.com/en/products/stem/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72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37346" y="914400"/>
            <a:ext cx="4495800" cy="1447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dirty="0" smtClean="0"/>
              <a:t>“Successful test of 3 MW rigging system”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Kites typically fly between 800-1000 meters high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 March 2017, published the completion of a large scale composites factory to produce kites </a:t>
            </a:r>
            <a:r>
              <a:rPr lang="en-US" sz="1800" dirty="0" err="1" smtClean="0"/>
              <a:t>en</a:t>
            </a:r>
            <a:r>
              <a:rPr lang="en-US" sz="1800" dirty="0" smtClean="0"/>
              <a:t> masse.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Strategy 1: Status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90613"/>
            <a:ext cx="11620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063444"/>
            <a:ext cx="1828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838325" y="2715781"/>
            <a:ext cx="401955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Largest scale: 300 kW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Aircraft typically fly between 100-500 meters high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Just started development of autopilot system</a:t>
            </a:r>
          </a:p>
        </p:txBody>
      </p:sp>
      <p:pic>
        <p:nvPicPr>
          <p:cNvPr id="8197" name="Picture 5" descr="https://dqbasmyouzti2.cloudfront.net/assets/content/cache/made/content/images/articles/Ampyx_Power_Flying_Wind_1696_950_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03" y="2540077"/>
            <a:ext cx="3212061" cy="17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" y="4573978"/>
            <a:ext cx="2943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3048000" y="4724400"/>
            <a:ext cx="58674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dirty="0" smtClean="0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3047999" y="4572000"/>
            <a:ext cx="4487833" cy="878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Largest scale: 60 kW, 800 m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Design similar to </a:t>
            </a:r>
            <a:r>
              <a:rPr lang="en-US" sz="1800" dirty="0" err="1" smtClean="0"/>
              <a:t>KiteGen</a:t>
            </a:r>
            <a:r>
              <a:rPr lang="en-US" sz="1800" dirty="0" smtClean="0"/>
              <a:t>. 2018 prototype to test 250 kW. Targeting more </a:t>
            </a:r>
            <a:r>
              <a:rPr lang="en-US" sz="1800" dirty="0" err="1" smtClean="0"/>
              <a:t>dispatchable</a:t>
            </a:r>
            <a:r>
              <a:rPr lang="en-US" sz="1800" dirty="0" smtClean="0"/>
              <a:t> units.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752600" y="5723536"/>
            <a:ext cx="7162800" cy="878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Plans for a 500 kW setup.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Equity from Shell, Schlumberger among others.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695950"/>
            <a:ext cx="933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827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05400" y="875945"/>
            <a:ext cx="3390430" cy="2589374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Generators are </a:t>
            </a:r>
            <a:r>
              <a:rPr lang="en-US" sz="1800" b="1" dirty="0" smtClean="0"/>
              <a:t>mounted to aircraft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Electricity is transmitted through </a:t>
            </a:r>
            <a:r>
              <a:rPr lang="en-US" sz="1800" b="1" dirty="0" smtClean="0"/>
              <a:t>conductive tether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Strategy 2: Really Expensive Kites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57473"/>
            <a:ext cx="3733800" cy="5952743"/>
          </a:xfrm>
          <a:prstGeom prst="rect">
            <a:avLst/>
          </a:prstGeom>
        </p:spPr>
      </p:pic>
      <p:pic>
        <p:nvPicPr>
          <p:cNvPr id="7170" name="Picture 2" descr="More wind energ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10370" r="4424" b="42940"/>
          <a:stretch/>
        </p:blipFill>
        <p:spPr bwMode="auto">
          <a:xfrm>
            <a:off x="4648200" y="3429000"/>
            <a:ext cx="4336985" cy="26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608520"/>
            <a:ext cx="2664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https://x.company/makani/technology/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5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Strategy 2: Status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9770"/>
            <a:ext cx="21431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2269175" y="1279732"/>
            <a:ext cx="3960525" cy="1447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dirty="0" smtClean="0"/>
              <a:t>Small turbine supported by aerostat.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Tested up to 100 m, “rated for 300 m”.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$7 million in funding granted in 2017 for research in the BAT, and into telecomm services.</a:t>
            </a:r>
            <a:endParaRPr lang="en-US" sz="1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9"/>
          <a:stretch/>
        </p:blipFill>
        <p:spPr bwMode="auto">
          <a:xfrm>
            <a:off x="6229700" y="914400"/>
            <a:ext cx="2393008" cy="217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87975"/>
            <a:ext cx="3276600" cy="114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029200"/>
            <a:ext cx="2070353" cy="75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51005"/>
            <a:ext cx="1371600" cy="97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383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6608520"/>
            <a:ext cx="7495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https://www.greentechmedia.com/articles/read/a-beginners-guide-to-the-airborne-wind-turbine-market#gs.JAUcOic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37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71" y="533400"/>
            <a:ext cx="3800596" cy="6324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832" y="4643678"/>
            <a:ext cx="4814368" cy="1985722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>Initially, </a:t>
            </a:r>
            <a:r>
              <a:rPr lang="en-US" sz="1600" b="1" dirty="0" smtClean="0"/>
              <a:t>electricity supplied </a:t>
            </a:r>
            <a:r>
              <a:rPr lang="en-US" sz="1600" dirty="0" smtClean="0"/>
              <a:t>to reach optimal altitude.</a:t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Once correct amount of lift achieved via wind, </a:t>
            </a:r>
            <a:r>
              <a:rPr lang="en-US" sz="1600" b="1" dirty="0" smtClean="0"/>
              <a:t>crosswinds spin the turbine </a:t>
            </a:r>
            <a:r>
              <a:rPr lang="en-US" sz="1600" dirty="0" smtClean="0"/>
              <a:t>blades/generator shaft</a:t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23639"/>
            <a:ext cx="4982271" cy="1867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3" y="2590800"/>
            <a:ext cx="4887007" cy="20386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608520"/>
            <a:ext cx="2664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https://x.company/makani/technology/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93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/>
          <a:stretch/>
        </p:blipFill>
        <p:spPr bwMode="auto">
          <a:xfrm>
            <a:off x="56792" y="794758"/>
            <a:ext cx="9023825" cy="408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25527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608520"/>
            <a:ext cx="2664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https://x.company/makani/technology/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19399" y="5160101"/>
            <a:ext cx="6261217" cy="712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/>
              <a:t>Reported to have received $500 million when acquired by X, but no status reports following acquisition.</a:t>
            </a:r>
            <a:endParaRPr lang="en-US" sz="1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19400" y="5844909"/>
            <a:ext cx="6261217" cy="712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/>
              <a:t>No reported data on wind -&gt; electricity efficiency, only generator efficiency (&gt;96%).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343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35399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608520"/>
            <a:ext cx="2448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https://x.company/makani/journey/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9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igh altitude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" y="0"/>
            <a:ext cx="922068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52400"/>
            <a:ext cx="7772400" cy="1470025"/>
          </a:xfrm>
        </p:spPr>
        <p:txBody>
          <a:bodyPr/>
          <a:lstStyle/>
          <a:p>
            <a:r>
              <a:rPr lang="en-US" b="1" dirty="0" smtClean="0"/>
              <a:t>Altitude ≠ Elevation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50709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49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08520"/>
            <a:ext cx="2448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https://x.company/makani/journey/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448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https://x.company/makani/journey/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7441"/>
            <a:ext cx="9143999" cy="35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959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448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https://x.company/makani/journey/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00200"/>
            <a:ext cx="9144000" cy="34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24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448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https://x.company/makani/journey/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3056600"/>
            <a:ext cx="315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https://youtu.be/An8vtD1FDqs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80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 Gossip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689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https://www.bloomberg.com/news/articles/2017-08-04/alphabet-s-green-energy-ambitions-hit-turbulence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2" y="1066798"/>
            <a:ext cx="7801956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676400"/>
            <a:ext cx="4572000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1371600"/>
            <a:ext cx="762000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9864" y="3200400"/>
            <a:ext cx="7545936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9864" y="3505199"/>
            <a:ext cx="5488536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2" y="4267200"/>
            <a:ext cx="5312099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368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Makani Gossip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689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https://www.bloomberg.com/news/articles/2017-08-04/alphabet-s-green-energy-ambitions-hit-turbulence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2" y="1066798"/>
            <a:ext cx="7801956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676400"/>
            <a:ext cx="4572000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1371600"/>
            <a:ext cx="762000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9864" y="3200400"/>
            <a:ext cx="7545936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9864" y="3505199"/>
            <a:ext cx="5488536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3" y="4191000"/>
            <a:ext cx="805847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99032" y="4191000"/>
            <a:ext cx="7887768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94900" y="5410200"/>
            <a:ext cx="1923439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4938" y="5715000"/>
            <a:ext cx="4903862" cy="3048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28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High(</a:t>
            </a:r>
            <a:r>
              <a:rPr lang="en-US" b="1" dirty="0" err="1" smtClean="0"/>
              <a:t>er</a:t>
            </a:r>
            <a:r>
              <a:rPr lang="en-US" b="1" dirty="0" smtClean="0"/>
              <a:t>) Altitude Wind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720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https://www.greentechmedia.com/articles/read/joby-energy-the-tale-of-a-high-flying-entrepreneur#gs.2XGYAbs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800" y="1014211"/>
            <a:ext cx="8598559" cy="1637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These technologies are </a:t>
            </a:r>
            <a:r>
              <a:rPr lang="en-US" sz="2000" b="1" dirty="0" smtClean="0"/>
              <a:t>not </a:t>
            </a:r>
            <a:r>
              <a:rPr lang="en-US" sz="2000" b="1" i="1" dirty="0" smtClean="0"/>
              <a:t>really</a:t>
            </a:r>
            <a:r>
              <a:rPr lang="en-US" sz="2000" b="1" dirty="0" smtClean="0"/>
              <a:t> high altitude wind harvesting techs</a:t>
            </a:r>
            <a:r>
              <a:rPr lang="en-US" sz="2000" dirty="0" smtClean="0"/>
              <a:t> in the way in which it was previously envisioned (&lt;1000 m vs. 10,000+ m).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However, these technologies do provide a </a:t>
            </a:r>
            <a:r>
              <a:rPr lang="en-US" sz="2000" b="1" dirty="0" smtClean="0"/>
              <a:t>nice foundation </a:t>
            </a:r>
            <a:r>
              <a:rPr lang="en-US" sz="2000" dirty="0" smtClean="0"/>
              <a:t>for actual jet stream technology.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5162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High(</a:t>
            </a:r>
            <a:r>
              <a:rPr lang="en-US" b="1" dirty="0" err="1" smtClean="0"/>
              <a:t>er</a:t>
            </a:r>
            <a:r>
              <a:rPr lang="en-US" b="1" dirty="0" smtClean="0"/>
              <a:t>) Altitude Wind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720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https://www.greentechmedia.com/articles/read/joby-energy-the-tale-of-a-high-flying-entrepreneur#gs.2XGYAbs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800" y="1014211"/>
            <a:ext cx="8598559" cy="1637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These technologies are </a:t>
            </a:r>
            <a:r>
              <a:rPr lang="en-US" sz="2000" b="1" dirty="0" smtClean="0"/>
              <a:t>not </a:t>
            </a:r>
            <a:r>
              <a:rPr lang="en-US" sz="2000" b="1" i="1" dirty="0" smtClean="0"/>
              <a:t>really</a:t>
            </a:r>
            <a:r>
              <a:rPr lang="en-US" sz="2000" b="1" dirty="0" smtClean="0"/>
              <a:t> high altitude wind harvesting techs</a:t>
            </a:r>
            <a:r>
              <a:rPr lang="en-US" sz="2000" dirty="0" smtClean="0"/>
              <a:t> in the way in which it was previously envisioned (&lt;1000 m vs. 10,000+ m).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However, these technologies do provide a </a:t>
            </a:r>
            <a:r>
              <a:rPr lang="en-US" sz="2000" b="1" dirty="0" smtClean="0"/>
              <a:t>nice foundation </a:t>
            </a:r>
            <a:r>
              <a:rPr lang="en-US" sz="2000" dirty="0" smtClean="0"/>
              <a:t>for actual jet stream technology.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6400" y="2518317"/>
            <a:ext cx="8595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</a:rPr>
              <a:t>Major challenge</a:t>
            </a:r>
            <a:r>
              <a:rPr lang="en-US" sz="2000" dirty="0" smtClean="0"/>
              <a:t>: </a:t>
            </a:r>
            <a:r>
              <a:rPr lang="en-US" sz="2000" b="1" dirty="0" smtClean="0"/>
              <a:t>transmission of energy </a:t>
            </a:r>
            <a:r>
              <a:rPr lang="en-US" sz="2000" dirty="0" smtClean="0"/>
              <a:t>from aircraft to tether point. Most startups are already </a:t>
            </a:r>
            <a:r>
              <a:rPr lang="en-US" sz="2000" b="1" dirty="0" smtClean="0"/>
              <a:t>limited by strength, lifetime, drag, and cost of tether materials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553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High(</a:t>
            </a:r>
            <a:r>
              <a:rPr lang="en-US" b="1" dirty="0" err="1" smtClean="0"/>
              <a:t>er</a:t>
            </a:r>
            <a:r>
              <a:rPr lang="en-US" b="1" dirty="0" smtClean="0"/>
              <a:t>) Altitude Wind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720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https://www.greentechmedia.com/articles/read/joby-energy-the-tale-of-a-high-flying-entrepreneur#gs.2XGYAbs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800" y="1014211"/>
            <a:ext cx="8598559" cy="1637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These technologies are </a:t>
            </a:r>
            <a:r>
              <a:rPr lang="en-US" sz="2000" b="1" dirty="0" smtClean="0"/>
              <a:t>not </a:t>
            </a:r>
            <a:r>
              <a:rPr lang="en-US" sz="2000" b="1" i="1" dirty="0" smtClean="0"/>
              <a:t>really</a:t>
            </a:r>
            <a:r>
              <a:rPr lang="en-US" sz="2000" b="1" dirty="0" smtClean="0"/>
              <a:t> high altitude wind harvesting techs</a:t>
            </a:r>
            <a:r>
              <a:rPr lang="en-US" sz="2000" dirty="0" smtClean="0"/>
              <a:t> in the way in which it was previously envisioned (&lt;1000 m vs. 10,000+ m).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However, these technologies do provide a </a:t>
            </a:r>
            <a:r>
              <a:rPr lang="en-US" sz="2000" b="1" dirty="0" smtClean="0"/>
              <a:t>nice foundation </a:t>
            </a:r>
            <a:r>
              <a:rPr lang="en-US" sz="2000" dirty="0" smtClean="0"/>
              <a:t>for actual jet stream technology.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06400" y="3708737"/>
            <a:ext cx="8595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</a:rPr>
              <a:t>Slightly less major challenge</a:t>
            </a:r>
            <a:r>
              <a:rPr lang="en-US" sz="2000" dirty="0" smtClean="0"/>
              <a:t>: Need </a:t>
            </a:r>
            <a:r>
              <a:rPr lang="en-US" sz="2000" b="1" dirty="0" smtClean="0"/>
              <a:t>dedicated airspace</a:t>
            </a:r>
            <a:r>
              <a:rPr lang="en-US" sz="2000" dirty="0" smtClean="0"/>
              <a:t> for these devices which </a:t>
            </a:r>
            <a:r>
              <a:rPr lang="en-US" sz="2000" b="1" dirty="0" smtClean="0"/>
              <a:t>limits other air traffic </a:t>
            </a:r>
            <a:r>
              <a:rPr lang="en-US" sz="2000" dirty="0" smtClean="0"/>
              <a:t>or the location where these devices can be places.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6400" y="2518317"/>
            <a:ext cx="8595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</a:rPr>
              <a:t>Major challenge</a:t>
            </a:r>
            <a:r>
              <a:rPr lang="en-US" sz="2000" dirty="0" smtClean="0"/>
              <a:t>: </a:t>
            </a:r>
            <a:r>
              <a:rPr lang="en-US" sz="2000" b="1" dirty="0" smtClean="0"/>
              <a:t>transmission of energy </a:t>
            </a:r>
            <a:r>
              <a:rPr lang="en-US" sz="2000" dirty="0" smtClean="0"/>
              <a:t>from aircraft to tether point. Most startups are already </a:t>
            </a:r>
            <a:r>
              <a:rPr lang="en-US" sz="2000" b="1" dirty="0" smtClean="0"/>
              <a:t>limited by strength, lifetime, drag, and cost of tether materials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4982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High(</a:t>
            </a:r>
            <a:r>
              <a:rPr lang="en-US" b="1" dirty="0" err="1" smtClean="0"/>
              <a:t>er</a:t>
            </a:r>
            <a:r>
              <a:rPr lang="en-US" b="1" dirty="0" smtClean="0"/>
              <a:t>) Altitude Wind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042110"/>
            <a:ext cx="4814368" cy="157438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720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https://www.greentechmedia.com/articles/read/joby-energy-the-tale-of-a-high-flying-entrepreneur#gs.2XGYAbs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800" y="1014211"/>
            <a:ext cx="8598559" cy="1637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These technologies are </a:t>
            </a:r>
            <a:r>
              <a:rPr lang="en-US" sz="2000" b="1" dirty="0" smtClean="0"/>
              <a:t>not </a:t>
            </a:r>
            <a:r>
              <a:rPr lang="en-US" sz="2000" b="1" i="1" dirty="0" smtClean="0"/>
              <a:t>really</a:t>
            </a:r>
            <a:r>
              <a:rPr lang="en-US" sz="2000" b="1" dirty="0" smtClean="0"/>
              <a:t> high altitude wind harvesting techs</a:t>
            </a:r>
            <a:r>
              <a:rPr lang="en-US" sz="2000" dirty="0" smtClean="0"/>
              <a:t> in the way in which it was previously envisioned (&lt;1000 m vs. 10,000+ m).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However, these technologies do provide a </a:t>
            </a:r>
            <a:r>
              <a:rPr lang="en-US" sz="2000" b="1" dirty="0" smtClean="0"/>
              <a:t>nice foundation </a:t>
            </a:r>
            <a:r>
              <a:rPr lang="en-US" sz="2000" dirty="0" smtClean="0"/>
              <a:t>for actual jet stream technology.</a:t>
            </a:r>
            <a:endParaRPr lang="en-US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8197333" cy="1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400" y="3708737"/>
            <a:ext cx="8595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</a:rPr>
              <a:t>Slightly less major challenge</a:t>
            </a:r>
            <a:r>
              <a:rPr lang="en-US" sz="2000" dirty="0" smtClean="0"/>
              <a:t>: Need </a:t>
            </a:r>
            <a:r>
              <a:rPr lang="en-US" sz="2000" b="1" dirty="0" smtClean="0"/>
              <a:t>dedicated airspace</a:t>
            </a:r>
            <a:r>
              <a:rPr lang="en-US" sz="2000" dirty="0" smtClean="0"/>
              <a:t> for these devices which </a:t>
            </a:r>
            <a:r>
              <a:rPr lang="en-US" sz="2000" b="1" dirty="0" smtClean="0"/>
              <a:t>limits other air traffic </a:t>
            </a:r>
            <a:r>
              <a:rPr lang="en-US" sz="2000" dirty="0" smtClean="0"/>
              <a:t>or the location where these devices can be places.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6400" y="2518317"/>
            <a:ext cx="8595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</a:rPr>
              <a:t>Major challenge</a:t>
            </a:r>
            <a:r>
              <a:rPr lang="en-US" sz="2000" dirty="0" smtClean="0"/>
              <a:t>: </a:t>
            </a:r>
            <a:r>
              <a:rPr lang="en-US" sz="2000" b="1" dirty="0" smtClean="0"/>
              <a:t>transmission of energy </a:t>
            </a:r>
            <a:r>
              <a:rPr lang="en-US" sz="2000" dirty="0" smtClean="0"/>
              <a:t>from aircraft to tether point. Most startups are already </a:t>
            </a:r>
            <a:r>
              <a:rPr lang="en-US" sz="2000" b="1" dirty="0" smtClean="0"/>
              <a:t>limited by strength, lifetime, drag, and cost of tether materials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656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4" y="762000"/>
            <a:ext cx="695739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Wind Energy: Crude Analysis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229225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50,000 TW transmitted via natural convection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3086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IPCC Fifth Assessment Report, Technical Report</a:t>
            </a:r>
          </a:p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UN World Energy Assessment: 2004 Update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5624111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~60 TW ultimately wind kinetic energy near land</a:t>
            </a:r>
            <a:endParaRPr lang="en-US" sz="2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6018998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~2-6 TW are economically feasible for extraction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0234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Airborne Wind Generation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689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https://www.bloomberg.com/news/articles/2017-08-04/alphabet-s-green-energy-ambitions-hit-turbulence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6841" y="415129"/>
            <a:ext cx="8598559" cy="35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 field seems to now have branded their tech as </a:t>
            </a:r>
            <a:r>
              <a:rPr lang="en-US" sz="2000" b="1" dirty="0" smtClean="0"/>
              <a:t>airborne wind generators (AWG)</a:t>
            </a:r>
            <a:r>
              <a:rPr lang="en-US" sz="2000" dirty="0" smtClean="0"/>
              <a:t>, with the goal of targeting </a:t>
            </a:r>
            <a:r>
              <a:rPr lang="en-US" sz="2000" b="1" dirty="0" smtClean="0"/>
              <a:t>markets where cost of traditional wind-based energy generation is high</a:t>
            </a:r>
            <a:r>
              <a:rPr lang="en-US" sz="2000" dirty="0" smtClean="0"/>
              <a:t>.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4125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Airborne Wind Generation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689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https://www.bloomberg.com/news/articles/2017-08-04/alphabet-s-green-energy-ambitions-hit-turbulence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6841" y="872858"/>
            <a:ext cx="8598559" cy="35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 field seems to now have branded their tech as </a:t>
            </a:r>
            <a:r>
              <a:rPr lang="en-US" sz="2000" b="1" dirty="0" smtClean="0"/>
              <a:t>airborne wind generators (AWG)</a:t>
            </a:r>
            <a:r>
              <a:rPr lang="en-US" sz="2000" dirty="0" smtClean="0"/>
              <a:t>, with the goal of targeting </a:t>
            </a:r>
            <a:r>
              <a:rPr lang="en-US" sz="2000" b="1" dirty="0" smtClean="0"/>
              <a:t>markets where cost of traditional wind-based energy generation is high</a:t>
            </a:r>
            <a:r>
              <a:rPr lang="en-US" sz="2000" dirty="0" smtClean="0"/>
              <a:t>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Potential markets: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Unstable/uneven ground such as mountainous regions or offshore sites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106502" y="4648200"/>
            <a:ext cx="2983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https://youtu.be/tx0ugnc5j-g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44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Airborne Wind Generation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689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https://www.bloomberg.com/news/articles/2017-08-04/alphabet-s-green-energy-ambitions-hit-turbulence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6841" y="850604"/>
            <a:ext cx="8598559" cy="3873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 field seems to now have branded their tech as </a:t>
            </a:r>
            <a:r>
              <a:rPr lang="en-US" sz="2000" b="1" dirty="0" smtClean="0"/>
              <a:t>airborne wind generators (AWG)</a:t>
            </a:r>
            <a:r>
              <a:rPr lang="en-US" sz="2000" dirty="0" smtClean="0"/>
              <a:t>, with the goal of targeting </a:t>
            </a:r>
            <a:r>
              <a:rPr lang="en-US" sz="2000" b="1" dirty="0" smtClean="0"/>
              <a:t>markets where cost of traditional wind-based energy generation is high</a:t>
            </a:r>
            <a:r>
              <a:rPr lang="en-US" sz="2000" dirty="0" smtClean="0"/>
              <a:t>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Potential markets: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Unstable/uneven ground such as mountainous regions or offshore sites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Locations where it is cost intensive to have turbine components (tower, turbine blades, </a:t>
            </a:r>
            <a:r>
              <a:rPr lang="en-US" sz="2000" dirty="0" err="1" smtClean="0"/>
              <a:t>etc</a:t>
            </a:r>
            <a:r>
              <a:rPr lang="en-US" sz="2000" dirty="0" smtClean="0"/>
              <a:t>) shipped/constructed, such as small islands.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88876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4759"/>
            <a:ext cx="9144000" cy="81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Airborne Wind Generation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6894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https://www.greentechmedia.com/articles/read/alphabet-remains-committed-to-makani-wind#gs.Kf4WYnI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16841" y="850604"/>
            <a:ext cx="8598559" cy="3873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The field seems to now have branded their tech as </a:t>
            </a:r>
            <a:r>
              <a:rPr lang="en-US" sz="2000" b="1" dirty="0" smtClean="0"/>
              <a:t>airborne wind generators (AWG)</a:t>
            </a:r>
            <a:r>
              <a:rPr lang="en-US" sz="2000" dirty="0" smtClean="0"/>
              <a:t>, with the goal of targeting </a:t>
            </a:r>
            <a:r>
              <a:rPr lang="en-US" sz="2000" b="1" dirty="0" smtClean="0"/>
              <a:t>markets where cost of traditional wind-based energy generation is high</a:t>
            </a:r>
            <a:r>
              <a:rPr lang="en-US" sz="2000" dirty="0" smtClean="0"/>
              <a:t>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Potential markets: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Unstable/uneven ground such as mountainous regions or offshore sites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Locations where it is cost intensive to have turbine components (tower, turbine blades, </a:t>
            </a:r>
            <a:r>
              <a:rPr lang="en-US" sz="2000" dirty="0" err="1" smtClean="0"/>
              <a:t>etc</a:t>
            </a:r>
            <a:r>
              <a:rPr lang="en-US" sz="2000" dirty="0" smtClean="0"/>
              <a:t>) shipped/constructed, such as small islands.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4800600"/>
            <a:ext cx="8598559" cy="1435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Makani is planning to move to Hawaii to test their M600 (600 kW) design in areas closer to populated locations and also potentially to test arrays.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0094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Wind Energy: Crude Analysis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6553200"/>
            <a:ext cx="2630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http://gwec.net/global-figures/graphs/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434" name="Picture 2" descr="http://gwec.net/wp-content/uploads/2018/02/Global_Annual_Installed_Wind_Capacity_2001-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590234"/>
            <a:ext cx="9124950" cy="32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4833950"/>
            <a:ext cx="8458200" cy="5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Factoring in a capacity factor of 0.30, we install ~</a:t>
            </a:r>
            <a:r>
              <a:rPr lang="en-US" sz="2000" b="1" dirty="0" smtClean="0"/>
              <a:t>15 </a:t>
            </a:r>
            <a:r>
              <a:rPr lang="en-US" sz="2000" b="1" dirty="0" err="1" smtClean="0"/>
              <a:t>GW</a:t>
            </a:r>
            <a:r>
              <a:rPr lang="en-US" sz="2000" b="1" baseline="-25000" dirty="0" err="1" smtClean="0"/>
              <a:t>e</a:t>
            </a:r>
            <a:r>
              <a:rPr lang="en-US" sz="2000" b="1" dirty="0" smtClean="0"/>
              <a:t> per year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46885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Wind Energy: Crude Analysis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0" y="6553200"/>
            <a:ext cx="2630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http://gwec.net/global-figures/graphs/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650" name="Picture 2" descr="http://gwec.net/wp-content/uploads/2018/02/Global_Cumulative_Installed_Wind_Capacity_2001-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395"/>
            <a:ext cx="9144001" cy="32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4833950"/>
            <a:ext cx="8458200" cy="5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Factoring in a capacity factor of 0.30, we have roughly </a:t>
            </a:r>
            <a:r>
              <a:rPr lang="en-US" sz="2000" b="1" dirty="0" smtClean="0"/>
              <a:t>161 </a:t>
            </a:r>
            <a:r>
              <a:rPr lang="en-US" sz="2000" b="1" dirty="0" err="1" smtClean="0"/>
              <a:t>GW</a:t>
            </a:r>
            <a:r>
              <a:rPr lang="en-US" sz="2000" b="1" baseline="-25000" dirty="0" err="1" smtClean="0"/>
              <a:t>e</a:t>
            </a:r>
            <a:r>
              <a:rPr lang="en-US" sz="2000" b="1" dirty="0" smtClean="0"/>
              <a:t> from wind</a:t>
            </a:r>
            <a:endParaRPr lang="en-US" sz="20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5257800"/>
            <a:ext cx="8458200" cy="5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At a rate of 15 </a:t>
            </a:r>
            <a:r>
              <a:rPr lang="en-US" sz="2000" dirty="0" err="1" smtClean="0"/>
              <a:t>GW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/</a:t>
            </a:r>
            <a:r>
              <a:rPr lang="en-US" sz="2000" dirty="0" err="1" smtClean="0"/>
              <a:t>yr</a:t>
            </a:r>
            <a:r>
              <a:rPr lang="en-US" sz="2000" dirty="0" smtClean="0"/>
              <a:t>, we’re on track for wind to account for </a:t>
            </a:r>
            <a:r>
              <a:rPr lang="en-US" sz="2000" b="1" dirty="0" smtClean="0"/>
              <a:t>641 </a:t>
            </a:r>
            <a:r>
              <a:rPr lang="en-US" sz="2000" b="1" dirty="0" err="1" smtClean="0"/>
              <a:t>GW</a:t>
            </a:r>
            <a:r>
              <a:rPr lang="en-US" sz="2000" b="1" baseline="-25000" dirty="0" err="1" smtClean="0"/>
              <a:t>e</a:t>
            </a:r>
            <a:r>
              <a:rPr lang="en-US" sz="2000" b="1" dirty="0" smtClean="0"/>
              <a:t> in 2050</a:t>
            </a:r>
            <a:endParaRPr lang="en-US" sz="20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5715000"/>
            <a:ext cx="8458200" cy="5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Can we get more wedges?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89917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Classification of Wind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343400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Most wind turbines access winds in the 5-9 m/s range.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61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IEEE Trans. Energ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Conv.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2007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136.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7057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700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Theoretical Application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Areal Power Density (P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 =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/</a:t>
            </a:r>
            <a:r>
              <a:rPr lang="en-US" sz="2400" baseline="-25000" dirty="0" smtClean="0"/>
              <a:t>2</a:t>
            </a:r>
            <a:r>
              <a:rPr lang="en-US" sz="2400" dirty="0" smtClean="0">
                <a:latin typeface="Symbol" panose="05050102010706020507" pitchFamily="18" charset="2"/>
              </a:rPr>
              <a:t>rn</a:t>
            </a:r>
            <a:r>
              <a:rPr lang="en-US" sz="2400" baseline="30000" dirty="0" smtClean="0"/>
              <a:t>3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374086"/>
            <a:ext cx="7772400" cy="37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Highest wind speeds exist in </a:t>
            </a:r>
            <a:r>
              <a:rPr lang="en-US" sz="2400" b="1" dirty="0" smtClean="0"/>
              <a:t>jet streams </a:t>
            </a:r>
            <a:r>
              <a:rPr lang="en-US" sz="2400" dirty="0" smtClean="0"/>
              <a:t>(~6-11 km above surface)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61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IEEE Trans. Energ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Conv.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2007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136.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60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Theoretical Application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Areal Power Density (P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 =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/</a:t>
            </a:r>
            <a:r>
              <a:rPr lang="en-US" sz="2400" baseline="-25000" dirty="0" smtClean="0"/>
              <a:t>2</a:t>
            </a:r>
            <a:r>
              <a:rPr lang="en-US" sz="2400" dirty="0" smtClean="0">
                <a:latin typeface="Symbol" panose="05050102010706020507" pitchFamily="18" charset="2"/>
              </a:rPr>
              <a:t>rn</a:t>
            </a:r>
            <a:r>
              <a:rPr lang="en-US" sz="2400" baseline="30000" dirty="0" smtClean="0"/>
              <a:t>3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374086"/>
            <a:ext cx="7772400" cy="37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Highest wind speeds exist in </a:t>
            </a:r>
            <a:r>
              <a:rPr lang="en-US" sz="2400" b="1" dirty="0" smtClean="0"/>
              <a:t>jet streams </a:t>
            </a:r>
            <a:r>
              <a:rPr lang="en-US" sz="2400" dirty="0" smtClean="0"/>
              <a:t>(~6-11 km above surface)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61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IEEE Trans. Energ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Conv.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2007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136.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367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59"/>
            <a:ext cx="9144000" cy="813441"/>
          </a:xfrm>
        </p:spPr>
        <p:txBody>
          <a:bodyPr>
            <a:normAutofit/>
          </a:bodyPr>
          <a:lstStyle/>
          <a:p>
            <a:r>
              <a:rPr lang="en-US" b="1" dirty="0" smtClean="0"/>
              <a:t>Theoretical Application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458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Areal Power Density (P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 = 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/</a:t>
            </a:r>
            <a:r>
              <a:rPr lang="en-US" sz="2400" baseline="-25000" dirty="0" smtClean="0"/>
              <a:t>2</a:t>
            </a:r>
            <a:r>
              <a:rPr lang="en-US" sz="2400" dirty="0" smtClean="0">
                <a:latin typeface="Symbol" panose="05050102010706020507" pitchFamily="18" charset="2"/>
              </a:rPr>
              <a:t>rn</a:t>
            </a:r>
            <a:r>
              <a:rPr lang="en-US" sz="2400" baseline="30000" dirty="0" smtClean="0"/>
              <a:t>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5" y="2599794"/>
            <a:ext cx="8049749" cy="38010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374086"/>
            <a:ext cx="7772400" cy="37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Highest wind speeds exist in </a:t>
            </a:r>
            <a:r>
              <a:rPr lang="en-US" sz="2400" b="1" dirty="0" smtClean="0"/>
              <a:t>jet streams </a:t>
            </a:r>
            <a:r>
              <a:rPr lang="en-US" sz="2400" dirty="0" smtClean="0"/>
              <a:t>(~6-11 km above surface)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6608520"/>
            <a:ext cx="261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IEEE Trans. Energ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Conv.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2007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136.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01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9950</TotalTime>
  <Words>1156</Words>
  <Application>Microsoft Office PowerPoint</Application>
  <PresentationFormat>On-screen Show (4:3)</PresentationFormat>
  <Paragraphs>163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High Altitude Wind</vt:lpstr>
      <vt:lpstr>Altitude ≠ Elevation</vt:lpstr>
      <vt:lpstr>Wind Energy: Crude Analysis</vt:lpstr>
      <vt:lpstr>Wind Energy: Crude Analysis</vt:lpstr>
      <vt:lpstr>Wind Energy: Crude Analysis</vt:lpstr>
      <vt:lpstr>Classification of Wind</vt:lpstr>
      <vt:lpstr>Theoretical Application</vt:lpstr>
      <vt:lpstr>Theoretical Application</vt:lpstr>
      <vt:lpstr>Theoretical Application</vt:lpstr>
      <vt:lpstr>Theoretical Application</vt:lpstr>
      <vt:lpstr>Altitude ≠ Elevation</vt:lpstr>
      <vt:lpstr>PA = 1/2rn3</vt:lpstr>
      <vt:lpstr>Directly analogous to wind-surfing.   Kinetic energy of kite converted to shaft work at the tether point.  “Same power as a wind turbine with 10% of the materials”</vt:lpstr>
      <vt:lpstr>“Successful test of 3 MW rigging system”  Kites typically fly between 800-1000 meters high  In March 2017, published the completion of a large scale composites factory to produce kites en masse.</vt:lpstr>
      <vt:lpstr>Generators are mounted to aircraft.  Electricity is transmitted through conductive tether.</vt:lpstr>
      <vt:lpstr>Small turbine supported by aerostat.  Tested up to 100 m, “rated for 300 m”.  $7 million in funding granted in 2017 for research in the BAT, and into telecomm services.</vt:lpstr>
      <vt:lpstr>Initially, electricity supplied to reach optimal altitude.  Once correct amount of lift achieved via wind, crosswinds spin the turbine blades/generator shaft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Altitude Wind</dc:title>
  <dc:creator>Teesdale, Justin James</dc:creator>
  <cp:lastModifiedBy>Teesdale, Justin James</cp:lastModifiedBy>
  <cp:revision>131</cp:revision>
  <dcterms:created xsi:type="dcterms:W3CDTF">2018-02-19T15:23:40Z</dcterms:created>
  <dcterms:modified xsi:type="dcterms:W3CDTF">2018-02-26T13:13:55Z</dcterms:modified>
</cp:coreProperties>
</file>