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sldIdLst>
    <p:sldId id="266" r:id="rId2"/>
    <p:sldId id="272" r:id="rId3"/>
    <p:sldId id="296" r:id="rId4"/>
    <p:sldId id="282" r:id="rId5"/>
    <p:sldId id="283" r:id="rId6"/>
    <p:sldId id="262" r:id="rId7"/>
    <p:sldId id="288" r:id="rId8"/>
    <p:sldId id="274" r:id="rId9"/>
    <p:sldId id="278" r:id="rId10"/>
    <p:sldId id="275" r:id="rId11"/>
    <p:sldId id="308" r:id="rId12"/>
    <p:sldId id="289" r:id="rId13"/>
    <p:sldId id="290" r:id="rId14"/>
    <p:sldId id="276" r:id="rId15"/>
    <p:sldId id="281" r:id="rId16"/>
    <p:sldId id="293" r:id="rId17"/>
    <p:sldId id="303" r:id="rId18"/>
    <p:sldId id="258" r:id="rId19"/>
    <p:sldId id="305" r:id="rId20"/>
    <p:sldId id="304" r:id="rId21"/>
    <p:sldId id="279" r:id="rId22"/>
    <p:sldId id="285" r:id="rId23"/>
    <p:sldId id="284" r:id="rId24"/>
    <p:sldId id="306" r:id="rId25"/>
    <p:sldId id="286" r:id="rId26"/>
    <p:sldId id="307" r:id="rId27"/>
    <p:sldId id="256" r:id="rId28"/>
    <p:sldId id="297" r:id="rId29"/>
    <p:sldId id="301" r:id="rId30"/>
    <p:sldId id="300" r:id="rId31"/>
    <p:sldId id="299" r:id="rId32"/>
    <p:sldId id="260" r:id="rId33"/>
    <p:sldId id="302" r:id="rId34"/>
    <p:sldId id="294" r:id="rId35"/>
    <p:sldId id="291" r:id="rId36"/>
    <p:sldId id="292" r:id="rId37"/>
    <p:sldId id="261" r:id="rId38"/>
    <p:sldId id="263"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84"/>
    <p:restoredTop sz="81336"/>
  </p:normalViewPr>
  <p:slideViewPr>
    <p:cSldViewPr snapToGrid="0" snapToObjects="1">
      <p:cViewPr varScale="1">
        <p:scale>
          <a:sx n="80" d="100"/>
          <a:sy n="80" d="100"/>
        </p:scale>
        <p:origin x="216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412E11-0309-F74E-8801-83FADB89932A}" type="datetimeFigureOut">
              <a:rPr lang="en-US" smtClean="0"/>
              <a:t>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D7BC61-9605-5747-A0DB-5E96B550304A}" type="slidenum">
              <a:rPr lang="en-US" smtClean="0"/>
              <a:t>‹#›</a:t>
            </a:fld>
            <a:endParaRPr lang="en-US"/>
          </a:p>
        </p:txBody>
      </p:sp>
    </p:spTree>
    <p:extLst>
      <p:ext uri="{BB962C8B-B14F-4D97-AF65-F5344CB8AC3E}">
        <p14:creationId xmlns:p14="http://schemas.microsoft.com/office/powerpoint/2010/main" val="1264000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PREMISE</a:t>
            </a:r>
            <a:br>
              <a:rPr lang="en-US" dirty="0"/>
            </a:br>
            <a:r>
              <a:rPr lang="en-US" dirty="0"/>
              <a:t>it is usually food energy water</a:t>
            </a:r>
            <a:br>
              <a:rPr lang="en-US" dirty="0"/>
            </a:br>
            <a:r>
              <a:rPr lang="en-US" dirty="0"/>
              <a:t>geographically dependent and also land use city vs rural</a:t>
            </a:r>
          </a:p>
        </p:txBody>
      </p:sp>
      <p:sp>
        <p:nvSpPr>
          <p:cNvPr id="4" name="Slide Number Placeholder 3"/>
          <p:cNvSpPr>
            <a:spLocks noGrp="1"/>
          </p:cNvSpPr>
          <p:nvPr>
            <p:ph type="sldNum" sz="quarter" idx="10"/>
          </p:nvPr>
        </p:nvSpPr>
        <p:spPr/>
        <p:txBody>
          <a:bodyPr/>
          <a:lstStyle/>
          <a:p>
            <a:fld id="{5FD7BC61-9605-5747-A0DB-5E96B550304A}" type="slidenum">
              <a:rPr lang="en-US" smtClean="0"/>
              <a:t>1</a:t>
            </a:fld>
            <a:endParaRPr lang="en-US"/>
          </a:p>
        </p:txBody>
      </p:sp>
    </p:spTree>
    <p:extLst>
      <p:ext uri="{BB962C8B-B14F-4D97-AF65-F5344CB8AC3E}">
        <p14:creationId xmlns:p14="http://schemas.microsoft.com/office/powerpoint/2010/main" val="621677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19</a:t>
            </a:fld>
            <a:endParaRPr lang="en-US"/>
          </a:p>
        </p:txBody>
      </p:sp>
    </p:spTree>
    <p:extLst>
      <p:ext uri="{BB962C8B-B14F-4D97-AF65-F5344CB8AC3E}">
        <p14:creationId xmlns:p14="http://schemas.microsoft.com/office/powerpoint/2010/main" val="4743119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52 </a:t>
            </a:r>
            <a:r>
              <a:rPr lang="en-US" dirty="0" err="1"/>
              <a:t>bil</a:t>
            </a:r>
            <a:r>
              <a:rPr lang="en-US" baseline="0" dirty="0"/>
              <a:t> kwh about 150 W per person.</a:t>
            </a:r>
          </a:p>
          <a:p>
            <a:r>
              <a:rPr lang="en-US" baseline="0" dirty="0"/>
              <a:t>US citizen in electricity 1.5 kWh. So 10% of the electricity is spent in pumping and supplying water.</a:t>
            </a:r>
          </a:p>
          <a:p>
            <a:r>
              <a:rPr lang="en-US" baseline="0" dirty="0"/>
              <a:t>Apart form pumping energy is spent in </a:t>
            </a:r>
            <a:r>
              <a:rPr lang="en-US" baseline="0" dirty="0" err="1"/>
              <a:t>coagulaiton</a:t>
            </a:r>
            <a:r>
              <a:rPr lang="en-US" baseline="0" dirty="0"/>
              <a:t>, flocculation, </a:t>
            </a:r>
            <a:r>
              <a:rPr lang="en-US" baseline="0" dirty="0" err="1"/>
              <a:t>sedimenation</a:t>
            </a:r>
            <a:r>
              <a:rPr lang="en-US" baseline="0" dirty="0"/>
              <a:t>, and chlorination</a:t>
            </a:r>
          </a:p>
          <a:p>
            <a:endParaRPr lang="en-US" baseline="0" dirty="0"/>
          </a:p>
          <a:p>
            <a:r>
              <a:rPr lang="en-US" baseline="0" dirty="0"/>
              <a:t>California in track to have 1/3 of its electricity from renewable.</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22</a:t>
            </a:fld>
            <a:endParaRPr lang="en-US"/>
          </a:p>
        </p:txBody>
      </p:sp>
    </p:spTree>
    <p:extLst>
      <p:ext uri="{BB962C8B-B14F-4D97-AF65-F5344CB8AC3E}">
        <p14:creationId xmlns:p14="http://schemas.microsoft.com/office/powerpoint/2010/main" val="1916116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&gt;1 kWh/m3 , is consumed by the intake, pretreatment, posttreatment, and brine discharge stages of the desalination plant (4). Of these stages&gt;1 kWh/m3 , is consumed by the intake, pretreatment, posttreatment, and brine discharge stages of the desalination plant (4). Of these stages</a:t>
            </a:r>
          </a:p>
          <a:p>
            <a:r>
              <a:rPr lang="en-US" dirty="0"/>
              <a:t>o the theoretical minimum energy required for desalination of 35 g/liter seawater at 50% recovery (1.06 kWh/m3 ). The energy data presented exclude the energy required for intake, pretreatment, posttreatment, and brine </a:t>
            </a:r>
            <a:r>
              <a:rPr lang="en-US" dirty="0" err="1"/>
              <a:t>discharg</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23</a:t>
            </a:fld>
            <a:endParaRPr lang="en-US"/>
          </a:p>
        </p:txBody>
      </p:sp>
    </p:spTree>
    <p:extLst>
      <p:ext uri="{BB962C8B-B14F-4D97-AF65-F5344CB8AC3E}">
        <p14:creationId xmlns:p14="http://schemas.microsoft.com/office/powerpoint/2010/main" val="19776889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25</a:t>
            </a:fld>
            <a:endParaRPr lang="en-US"/>
          </a:p>
        </p:txBody>
      </p:sp>
    </p:spTree>
    <p:extLst>
      <p:ext uri="{BB962C8B-B14F-4D97-AF65-F5344CB8AC3E}">
        <p14:creationId xmlns:p14="http://schemas.microsoft.com/office/powerpoint/2010/main" val="2100755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26</a:t>
            </a:fld>
            <a:endParaRPr lang="en-US"/>
          </a:p>
        </p:txBody>
      </p:sp>
    </p:spTree>
    <p:extLst>
      <p:ext uri="{BB962C8B-B14F-4D97-AF65-F5344CB8AC3E}">
        <p14:creationId xmlns:p14="http://schemas.microsoft.com/office/powerpoint/2010/main" val="3725571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Maximize energy and water recovery. </a:t>
            </a:r>
          </a:p>
          <a:p>
            <a:r>
              <a:rPr lang="en-US" dirty="0" err="1"/>
              <a:t>Reover</a:t>
            </a:r>
            <a:r>
              <a:rPr lang="en-US" dirty="0"/>
              <a:t> nutrients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41,900MJ/m3 of wastewater is possible for every 10 1C temperature difference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chemical energy ranges between 12 and 15 MJ/kg of COD (organics) and between 27.4 and 29.4 MJ/kg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 was estimated that wastewater contains 9.3 times the energy required to treat it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9.8 kJ/m3 per m of head for water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27</a:t>
            </a:fld>
            <a:endParaRPr lang="en-US"/>
          </a:p>
        </p:txBody>
      </p:sp>
    </p:spTree>
    <p:extLst>
      <p:ext uri="{BB962C8B-B14F-4D97-AF65-F5344CB8AC3E}">
        <p14:creationId xmlns:p14="http://schemas.microsoft.com/office/powerpoint/2010/main" val="18461172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Habor</a:t>
            </a:r>
            <a:r>
              <a:rPr lang="en-US" dirty="0"/>
              <a:t> Bosh to produce</a:t>
            </a:r>
            <a:r>
              <a:rPr lang="en-US" baseline="0" dirty="0"/>
              <a:t> ammonia and it requires high temp</a:t>
            </a:r>
          </a:p>
          <a:p>
            <a:r>
              <a:rPr lang="en-US" sz="1200" b="0" i="0" kern="1200" dirty="0">
                <a:solidFill>
                  <a:schemeClr val="tx1"/>
                </a:solidFill>
                <a:effectLst/>
                <a:latin typeface="+mn-lt"/>
                <a:ea typeface="+mn-ea"/>
                <a:cs typeface="+mn-cs"/>
              </a:rPr>
              <a:t>Three to five percent of the world's natural gas production is consumed in the Haber process (around 1–2% of the world's annual energy supply</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28</a:t>
            </a:fld>
            <a:endParaRPr lang="en-US"/>
          </a:p>
        </p:txBody>
      </p:sp>
    </p:spTree>
    <p:extLst>
      <p:ext uri="{BB962C8B-B14F-4D97-AF65-F5344CB8AC3E}">
        <p14:creationId xmlns:p14="http://schemas.microsoft.com/office/powerpoint/2010/main" val="320262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PREMISE</a:t>
            </a:r>
            <a:br>
              <a:rPr lang="en-US" dirty="0"/>
            </a:br>
            <a:r>
              <a:rPr lang="en-US" dirty="0"/>
              <a:t>it is usually food energy water</a:t>
            </a:r>
            <a:br>
              <a:rPr lang="en-US" dirty="0"/>
            </a:br>
            <a:r>
              <a:rPr lang="en-US" dirty="0"/>
              <a:t>geographically dependent and also land use city vs rural</a:t>
            </a:r>
          </a:p>
        </p:txBody>
      </p:sp>
      <p:sp>
        <p:nvSpPr>
          <p:cNvPr id="4" name="Slide Number Placeholder 3"/>
          <p:cNvSpPr>
            <a:spLocks noGrp="1"/>
          </p:cNvSpPr>
          <p:nvPr>
            <p:ph type="sldNum" sz="quarter" idx="10"/>
          </p:nvPr>
        </p:nvSpPr>
        <p:spPr/>
        <p:txBody>
          <a:bodyPr/>
          <a:lstStyle/>
          <a:p>
            <a:fld id="{5FD7BC61-9605-5747-A0DB-5E96B550304A}" type="slidenum">
              <a:rPr lang="en-US" smtClean="0"/>
              <a:t>29</a:t>
            </a:fld>
            <a:endParaRPr lang="en-US"/>
          </a:p>
        </p:txBody>
      </p:sp>
    </p:spTree>
    <p:extLst>
      <p:ext uri="{BB962C8B-B14F-4D97-AF65-F5344CB8AC3E}">
        <p14:creationId xmlns:p14="http://schemas.microsoft.com/office/powerpoint/2010/main" val="9648347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 = steam turbine; CC = combined cycle; GT = gas turbine; PV = photovoltaic; NA = not applicable. Thermoelectric cooling technologies: CT = cooling tower; OTF = once-through freshwater; CP = cooling pond; AIR = dry cooling. </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33</a:t>
            </a:fld>
            <a:endParaRPr lang="en-US"/>
          </a:p>
        </p:txBody>
      </p:sp>
    </p:spTree>
    <p:extLst>
      <p:ext uri="{BB962C8B-B14F-4D97-AF65-F5344CB8AC3E}">
        <p14:creationId xmlns:p14="http://schemas.microsoft.com/office/powerpoint/2010/main" val="58469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latin typeface="Times New Roman" charset="0"/>
              </a:rPr>
              <a:t>-rainforest &gt; 70 inches per year</a:t>
            </a:r>
          </a:p>
          <a:p>
            <a:r>
              <a:rPr lang="en-US" altLang="en-US" dirty="0">
                <a:latin typeface="Times New Roman" charset="0"/>
              </a:rPr>
              <a:t>WEST: We have low pressure stream coming from the pacific. Where you have warm moisture water that raises and condense</a:t>
            </a:r>
            <a:r>
              <a:rPr lang="is-IS" altLang="en-US" dirty="0">
                <a:latin typeface="Times New Roman" charset="0"/>
              </a:rPr>
              <a:t>…Orographic lifting</a:t>
            </a:r>
          </a:p>
          <a:p>
            <a:r>
              <a:rPr lang="is-IS" altLang="en-US" dirty="0">
                <a:latin typeface="Times New Roman" charset="0"/>
              </a:rPr>
              <a:t>SW lack of water of evaporation</a:t>
            </a:r>
          </a:p>
          <a:p>
            <a:r>
              <a:rPr lang="is-IS" altLang="en-US" dirty="0">
                <a:latin typeface="Times New Roman" charset="0"/>
              </a:rPr>
              <a:t>SE humid area affected by warme humid air coming from the Gulf</a:t>
            </a:r>
          </a:p>
          <a:p>
            <a:r>
              <a:rPr lang="is-IS" altLang="en-US" dirty="0">
                <a:latin typeface="Times New Roman" charset="0"/>
              </a:rPr>
              <a:t>NE: coming from the Ocean, also coming down from Canada</a:t>
            </a:r>
          </a:p>
          <a:p>
            <a:endParaRPr lang="is-IS" altLang="en-US" dirty="0">
              <a:latin typeface="Times New Roman" charset="0"/>
            </a:endParaRPr>
          </a:p>
          <a:p>
            <a:r>
              <a:rPr lang="is-IS" altLang="en-US" dirty="0">
                <a:latin typeface="Times New Roman" charset="0"/>
              </a:rPr>
              <a:t>LET S HOW THEY INTERACT</a:t>
            </a:r>
            <a:r>
              <a:rPr lang="is-IS" altLang="en-US" baseline="0" dirty="0">
                <a:latin typeface="Times New Roman" charset="0"/>
              </a:rPr>
              <a:t> IN REAL</a:t>
            </a:r>
            <a:endParaRPr lang="is-IS" altLang="en-US" dirty="0">
              <a:latin typeface="Times New Roman" charset="0"/>
            </a:endParaRPr>
          </a:p>
        </p:txBody>
      </p:sp>
      <p:sp>
        <p:nvSpPr>
          <p:cNvPr id="4" name="Slide Number Placeholder 3"/>
          <p:cNvSpPr>
            <a:spLocks noGrp="1"/>
          </p:cNvSpPr>
          <p:nvPr>
            <p:ph type="sldNum" sz="quarter" idx="10"/>
          </p:nvPr>
        </p:nvSpPr>
        <p:spPr/>
        <p:txBody>
          <a:bodyPr/>
          <a:lstStyle/>
          <a:p>
            <a:fld id="{5FD7BC61-9605-5747-A0DB-5E96B550304A}" type="slidenum">
              <a:rPr lang="en-US" smtClean="0"/>
              <a:t>5</a:t>
            </a:fld>
            <a:endParaRPr lang="en-US"/>
          </a:p>
        </p:txBody>
      </p:sp>
    </p:spTree>
    <p:extLst>
      <p:ext uri="{BB962C8B-B14F-4D97-AF65-F5344CB8AC3E}">
        <p14:creationId xmlns:p14="http://schemas.microsoft.com/office/powerpoint/2010/main" val="253800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a:t>
            </a:r>
            <a:r>
              <a:rPr lang="en-US" baseline="0" dirty="0"/>
              <a:t> is as complicated as interesting diagram express in quadrillion BTU and Billion gallon day</a:t>
            </a:r>
          </a:p>
          <a:p>
            <a:endParaRPr lang="en-US" baseline="0" dirty="0"/>
          </a:p>
          <a:p>
            <a:pPr marL="0" indent="0">
              <a:buFontTx/>
              <a:buNone/>
            </a:pPr>
            <a:r>
              <a:rPr lang="en-US" baseline="0" dirty="0"/>
              <a:t>In the energy space:</a:t>
            </a:r>
          </a:p>
          <a:p>
            <a:pPr marL="171450" indent="-171450">
              <a:buFontTx/>
              <a:buChar char="-"/>
            </a:pPr>
            <a:r>
              <a:rPr lang="en-US" baseline="0" dirty="0"/>
              <a:t>circa 80% of our energy coming from fossil fuel (83/96) the remaining is evenly split between nuclear and renewable</a:t>
            </a:r>
          </a:p>
          <a:p>
            <a:pPr marL="171450" indent="-171450">
              <a:buFontTx/>
              <a:buChar char="-"/>
            </a:pPr>
            <a:r>
              <a:rPr lang="en-US" baseline="0" dirty="0"/>
              <a:t>1/3 1/3 1/3 in industrial, transportation, residential and commercial</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baseline="0" dirty="0"/>
              <a:t>Overall circa 1/3 efficiency,</a:t>
            </a:r>
          </a:p>
          <a:p>
            <a:pPr marL="171450" indent="-171450">
              <a:buFontTx/>
              <a:buChar char="-"/>
            </a:pPr>
            <a:endParaRPr lang="en-US" baseline="0" dirty="0"/>
          </a:p>
          <a:p>
            <a:pPr marL="0" indent="0">
              <a:buFontTx/>
              <a:buNone/>
            </a:pPr>
            <a:r>
              <a:rPr lang="en-US" baseline="0" dirty="0"/>
              <a:t>In the water space:</a:t>
            </a:r>
          </a:p>
          <a:p>
            <a:pPr marL="171450" indent="-171450">
              <a:buFontTx/>
              <a:buChar char="-"/>
            </a:pPr>
            <a:r>
              <a:rPr lang="en-US" baseline="0" dirty="0"/>
              <a:t>exploitation of fresh water </a:t>
            </a:r>
          </a:p>
          <a:p>
            <a:pPr marL="171450" indent="-171450">
              <a:buFontTx/>
              <a:buChar char="-"/>
            </a:pPr>
            <a:r>
              <a:rPr lang="en-US" baseline="0" dirty="0"/>
              <a:t>Fresh ground water mainly consumed by agriculture</a:t>
            </a:r>
          </a:p>
          <a:p>
            <a:pPr marL="171450" indent="-171450">
              <a:buFontTx/>
              <a:buChar char="-"/>
            </a:pPr>
            <a:endParaRPr lang="en-US" baseline="0" dirty="0"/>
          </a:p>
          <a:p>
            <a:pPr marL="0" indent="0">
              <a:buFontTx/>
              <a:buNone/>
            </a:pPr>
            <a:r>
              <a:rPr lang="en-US" baseline="0" dirty="0"/>
              <a:t>Regarding the intersection:</a:t>
            </a:r>
          </a:p>
          <a:p>
            <a:pPr marL="171450" indent="-171450">
              <a:buFontTx/>
              <a:buChar char="-"/>
            </a:pPr>
            <a:r>
              <a:rPr lang="en-US" baseline="0" dirty="0"/>
              <a:t>Residential/industrial/commercial and above all electricity generation</a:t>
            </a:r>
          </a:p>
          <a:p>
            <a:pPr marL="171450" indent="-171450">
              <a:buFontTx/>
              <a:buChar char="-"/>
            </a:pPr>
            <a:endParaRPr lang="en-US" baseline="0" dirty="0"/>
          </a:p>
          <a:p>
            <a:r>
              <a:rPr lang="en-US" baseline="0" dirty="0"/>
              <a:t>Primary energy used</a:t>
            </a:r>
          </a:p>
          <a:p>
            <a:r>
              <a:rPr lang="en-US" dirty="0"/>
              <a:t>Italy</a:t>
            </a:r>
            <a:r>
              <a:rPr lang="en-US" baseline="0" dirty="0"/>
              <a:t>  1800 </a:t>
            </a:r>
            <a:r>
              <a:rPr lang="en-US" baseline="0" dirty="0" err="1"/>
              <a:t>TWhy</a:t>
            </a:r>
            <a:endParaRPr lang="en-US" baseline="0" dirty="0"/>
          </a:p>
          <a:p>
            <a:r>
              <a:rPr lang="en-US" baseline="0" dirty="0"/>
              <a:t>US    27000 </a:t>
            </a:r>
            <a:r>
              <a:rPr lang="en-US" baseline="0" dirty="0" err="1"/>
              <a:t>TWhy</a:t>
            </a:r>
            <a:endParaRPr lang="en-US" baseline="0" dirty="0"/>
          </a:p>
          <a:p>
            <a:endParaRPr lang="en-US" baseline="0" dirty="0"/>
          </a:p>
          <a:p>
            <a:r>
              <a:rPr lang="en-US" dirty="0"/>
              <a:t>Electricity consumed</a:t>
            </a:r>
          </a:p>
          <a:p>
            <a:r>
              <a:rPr lang="en-US" dirty="0"/>
              <a:t>US</a:t>
            </a:r>
            <a:r>
              <a:rPr lang="en-US" baseline="0" dirty="0"/>
              <a:t> 4TWhy</a:t>
            </a:r>
          </a:p>
          <a:p>
            <a:r>
              <a:rPr lang="en-US" baseline="0" dirty="0"/>
              <a:t>Italy 300 </a:t>
            </a:r>
            <a:r>
              <a:rPr lang="en-US" baseline="0" dirty="0" err="1"/>
              <a:t>Gwhy</a:t>
            </a:r>
            <a:endParaRPr lang="en-US" baseline="0" dirty="0"/>
          </a:p>
          <a:p>
            <a:pPr marL="171450" indent="-171450">
              <a:buFontTx/>
              <a:buChar char="-"/>
            </a:pPr>
            <a:endParaRPr lang="en-US" baseline="0" dirty="0"/>
          </a:p>
          <a:p>
            <a:pPr marL="171450" indent="-171450">
              <a:buFontTx/>
              <a:buChar char="-"/>
            </a:pPr>
            <a:endParaRPr lang="en-US" baseline="0" dirty="0"/>
          </a:p>
          <a:p>
            <a:pPr marL="171450" indent="-171450">
              <a:buFontTx/>
              <a:buChar char="-"/>
            </a:pPr>
            <a:endParaRPr lang="en-US" baseline="0" dirty="0"/>
          </a:p>
          <a:p>
            <a:pPr marL="0" indent="0">
              <a:buFontTx/>
              <a:buNone/>
            </a:pPr>
            <a:r>
              <a:rPr lang="en-US" baseline="0" dirty="0"/>
              <a:t>Let’s have a look at the water withdrawals</a:t>
            </a:r>
          </a:p>
          <a:p>
            <a:pPr marL="0" indent="0">
              <a:buFontTx/>
              <a:buNone/>
            </a:pPr>
            <a:endParaRPr lang="en-US" baseline="0" dirty="0"/>
          </a:p>
          <a:p>
            <a:pPr marL="0" indent="0">
              <a:buFontTx/>
              <a:buNone/>
            </a:pPr>
            <a:endParaRPr lang="en-US" baseline="0" dirty="0"/>
          </a:p>
          <a:p>
            <a:pPr marL="171450" indent="-171450">
              <a:buFontTx/>
              <a:buChar char="-"/>
            </a:pPr>
            <a:endParaRPr lang="en-US" baseline="0" dirty="0"/>
          </a:p>
        </p:txBody>
      </p:sp>
      <p:sp>
        <p:nvSpPr>
          <p:cNvPr id="4" name="Slide Number Placeholder 3"/>
          <p:cNvSpPr>
            <a:spLocks noGrp="1"/>
          </p:cNvSpPr>
          <p:nvPr>
            <p:ph type="sldNum" sz="quarter" idx="10"/>
          </p:nvPr>
        </p:nvSpPr>
        <p:spPr/>
        <p:txBody>
          <a:bodyPr/>
          <a:lstStyle/>
          <a:p>
            <a:fld id="{5FD7BC61-9605-5747-A0DB-5E96B550304A}" type="slidenum">
              <a:rPr lang="en-US" smtClean="0"/>
              <a:t>6</a:t>
            </a:fld>
            <a:endParaRPr lang="en-US"/>
          </a:p>
        </p:txBody>
      </p:sp>
    </p:spTree>
    <p:extLst>
      <p:ext uri="{BB962C8B-B14F-4D97-AF65-F5344CB8AC3E}">
        <p14:creationId xmlns:p14="http://schemas.microsoft.com/office/powerpoint/2010/main" val="1918280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are withdrawals which is different from consumption</a:t>
            </a:r>
          </a:p>
          <a:p>
            <a:r>
              <a:rPr lang="en-US" baseline="0" dirty="0"/>
              <a:t>Consumption: taken out form the cycle</a:t>
            </a:r>
          </a:p>
          <a:p>
            <a:r>
              <a:rPr lang="en-US" baseline="0" dirty="0"/>
              <a:t>Withdrawals: if it is quality is degraded </a:t>
            </a:r>
            <a:r>
              <a:rPr lang="en-US" sz="1200" dirty="0">
                <a:latin typeface="Futura Medium" charset="0"/>
                <a:ea typeface="Futura Medium" charset="0"/>
                <a:cs typeface="Futura Medium" charset="0"/>
              </a:rPr>
              <a:t> (thermal pollution (20-25 F),</a:t>
            </a:r>
            <a:r>
              <a:rPr lang="en-US" sz="1200" baseline="0" dirty="0">
                <a:latin typeface="Futura Medium" charset="0"/>
                <a:ea typeface="Futura Medium" charset="0"/>
                <a:cs typeface="Futura Medium" charset="0"/>
              </a:rPr>
              <a:t> </a:t>
            </a:r>
            <a:r>
              <a:rPr lang="en-US" sz="1200" dirty="0">
                <a:latin typeface="Futura Medium" charset="0"/>
                <a:ea typeface="Futura Medium" charset="0"/>
                <a:cs typeface="Futura Medium" charset="0"/>
              </a:rPr>
              <a:t>decrease in Oxygen content,</a:t>
            </a:r>
            <a:r>
              <a:rPr lang="en-US" sz="1200" baseline="0" dirty="0">
                <a:latin typeface="Futura Medium" charset="0"/>
                <a:ea typeface="Futura Medium" charset="0"/>
                <a:cs typeface="Futura Medium" charset="0"/>
              </a:rPr>
              <a:t> </a:t>
            </a:r>
            <a:r>
              <a:rPr lang="en-US" sz="1200" dirty="0">
                <a:latin typeface="Futura Medium" charset="0"/>
                <a:ea typeface="Futura Medium" charset="0"/>
                <a:cs typeface="Futura Medium" charset="0"/>
              </a:rPr>
              <a:t>use water in air pollution control technology for ash removal or wet scrubber)</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7</a:t>
            </a:fld>
            <a:endParaRPr lang="en-US"/>
          </a:p>
        </p:txBody>
      </p:sp>
    </p:spTree>
    <p:extLst>
      <p:ext uri="{BB962C8B-B14F-4D97-AF65-F5344CB8AC3E}">
        <p14:creationId xmlns:p14="http://schemas.microsoft.com/office/powerpoint/2010/main" val="421557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difference is between</a:t>
            </a:r>
            <a:r>
              <a:rPr lang="en-US" baseline="0" dirty="0"/>
              <a:t> close and open loop</a:t>
            </a:r>
          </a:p>
          <a:p>
            <a:r>
              <a:rPr lang="en-US" baseline="0" dirty="0"/>
              <a:t>Open: </a:t>
            </a:r>
            <a:r>
              <a:rPr lang="en-US" baseline="0" dirty="0" err="1"/>
              <a:t>adv</a:t>
            </a:r>
            <a:r>
              <a:rPr lang="en-US" baseline="0" dirty="0"/>
              <a:t>: water temp is constant </a:t>
            </a:r>
            <a:r>
              <a:rPr lang="en-US" baseline="0" dirty="0" err="1"/>
              <a:t>disad:you</a:t>
            </a:r>
            <a:r>
              <a:rPr lang="en-US" baseline="0" dirty="0"/>
              <a:t> need to be close to a large body and you need to clean the water</a:t>
            </a:r>
          </a:p>
          <a:p>
            <a:r>
              <a:rPr lang="en-US" baseline="0" dirty="0"/>
              <a:t>Close: recirculating and the fluid cooled by the air. </a:t>
            </a:r>
            <a:r>
              <a:rPr lang="en-US" baseline="0" dirty="0" err="1"/>
              <a:t>Adv</a:t>
            </a:r>
            <a:r>
              <a:rPr lang="en-US" baseline="0" dirty="0"/>
              <a:t> Require less water withdrawals </a:t>
            </a:r>
            <a:r>
              <a:rPr lang="en-US" baseline="0" dirty="0" err="1"/>
              <a:t>disad</a:t>
            </a:r>
            <a:r>
              <a:rPr lang="en-US" baseline="0" dirty="0"/>
              <a:t>: affect by outside temp, high capital </a:t>
            </a:r>
            <a:r>
              <a:rPr lang="en-US" baseline="0" dirty="0" err="1"/>
              <a:t>inv</a:t>
            </a:r>
            <a:endParaRPr lang="en-US" baseline="0" dirty="0"/>
          </a:p>
          <a:p>
            <a:endParaRPr lang="en-US" baseline="0" dirty="0"/>
          </a:p>
          <a:p>
            <a:endParaRPr lang="en-US" baseline="0" dirty="0"/>
          </a:p>
          <a:p>
            <a:r>
              <a:rPr lang="en-US" sz="1200" dirty="0"/>
              <a:t>thermoelectric power plants alone contribute 50 percent to 60 percent of all toxic pollutants discharged to surface waters by all industrial categories under the Clean Water Act</a:t>
            </a:r>
          </a:p>
          <a:p>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Water is consumed when it is removed completely from the system, such as by evaporation or consumption by crops or humans.</a:t>
            </a:r>
          </a:p>
          <a:p>
            <a:endParaRPr lang="en-US" sz="1200" dirty="0"/>
          </a:p>
          <a:p>
            <a:endParaRPr lang="en-US" sz="1200" dirty="0"/>
          </a:p>
          <a:p>
            <a:endParaRPr lang="en-US" dirty="0"/>
          </a:p>
          <a:p>
            <a:r>
              <a:rPr lang="en-US" dirty="0"/>
              <a:t>withdrawal’ is defined as the amount of water removed from the ground or diverted from a water source for use, while ‘consumption’ refers to the amount of water that is evaporated, transpired, incorporated into products or crops, or otherwise removed from the immediate water environment </a:t>
            </a:r>
          </a:p>
          <a:p>
            <a:br>
              <a:rPr lang="en-US" sz="1200" dirty="0"/>
            </a:br>
            <a:endParaRPr lang="en-US" baseline="0" dirty="0"/>
          </a:p>
        </p:txBody>
      </p:sp>
      <p:sp>
        <p:nvSpPr>
          <p:cNvPr id="4" name="Slide Number Placeholder 3"/>
          <p:cNvSpPr>
            <a:spLocks noGrp="1"/>
          </p:cNvSpPr>
          <p:nvPr>
            <p:ph type="sldNum" sz="quarter" idx="10"/>
          </p:nvPr>
        </p:nvSpPr>
        <p:spPr/>
        <p:txBody>
          <a:bodyPr/>
          <a:lstStyle/>
          <a:p>
            <a:fld id="{5FD7BC61-9605-5747-A0DB-5E96B550304A}" type="slidenum">
              <a:rPr lang="en-US" smtClean="0"/>
              <a:t>10</a:t>
            </a:fld>
            <a:endParaRPr lang="en-US"/>
          </a:p>
        </p:txBody>
      </p:sp>
    </p:spTree>
    <p:extLst>
      <p:ext uri="{BB962C8B-B14F-4D97-AF65-F5344CB8AC3E}">
        <p14:creationId xmlns:p14="http://schemas.microsoft.com/office/powerpoint/2010/main" val="1692693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Main difference is between</a:t>
            </a:r>
            <a:r>
              <a:rPr lang="en-US" baseline="0" dirty="0"/>
              <a:t> close and open loop</a:t>
            </a:r>
          </a:p>
          <a:p>
            <a:r>
              <a:rPr lang="en-US" baseline="0" dirty="0"/>
              <a:t>Open: </a:t>
            </a:r>
            <a:r>
              <a:rPr lang="en-US" baseline="0" dirty="0" err="1"/>
              <a:t>adv</a:t>
            </a:r>
            <a:r>
              <a:rPr lang="en-US" baseline="0" dirty="0"/>
              <a:t>: water temp is constant </a:t>
            </a:r>
            <a:r>
              <a:rPr lang="en-US" baseline="0" dirty="0" err="1"/>
              <a:t>disad:you</a:t>
            </a:r>
            <a:r>
              <a:rPr lang="en-US" baseline="0" dirty="0"/>
              <a:t> need to be close to a large body and you need to clean the water</a:t>
            </a:r>
          </a:p>
          <a:p>
            <a:r>
              <a:rPr lang="en-US" baseline="0" dirty="0"/>
              <a:t>Close: recirculating and the fluid cooled by the air. </a:t>
            </a:r>
            <a:r>
              <a:rPr lang="en-US" baseline="0" dirty="0" err="1"/>
              <a:t>Adv</a:t>
            </a:r>
            <a:r>
              <a:rPr lang="en-US" baseline="0" dirty="0"/>
              <a:t> Require less water withdrawals </a:t>
            </a:r>
            <a:r>
              <a:rPr lang="en-US" baseline="0" dirty="0" err="1"/>
              <a:t>disad</a:t>
            </a:r>
            <a:r>
              <a:rPr lang="en-US" baseline="0" dirty="0"/>
              <a:t>: affect by outside temp, high capital </a:t>
            </a:r>
            <a:r>
              <a:rPr lang="en-US" baseline="0" dirty="0" err="1"/>
              <a:t>inv</a:t>
            </a:r>
            <a:endParaRPr lang="en-US" baseline="0" dirty="0"/>
          </a:p>
          <a:p>
            <a:endParaRPr lang="en-US" baseline="0" dirty="0"/>
          </a:p>
          <a:p>
            <a:endParaRPr lang="en-US" baseline="0" dirty="0"/>
          </a:p>
          <a:p>
            <a:r>
              <a:rPr lang="en-US" sz="1200" dirty="0"/>
              <a:t>thermoelectric power plants alone contribute 50 percent to 60 percent of all toxic pollutants discharged to surface waters by all industrial categories under the Clean Water Act</a:t>
            </a:r>
          </a:p>
          <a:p>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Water is consumed when it is removed completely from the system, such as by evaporation or consumption by crops or humans.</a:t>
            </a:r>
          </a:p>
          <a:p>
            <a:endParaRPr lang="en-US" sz="1200" dirty="0"/>
          </a:p>
          <a:p>
            <a:endParaRPr lang="en-US" sz="1200" dirty="0"/>
          </a:p>
          <a:p>
            <a:endParaRPr lang="en-US" dirty="0"/>
          </a:p>
          <a:p>
            <a:r>
              <a:rPr lang="en-US" dirty="0"/>
              <a:t>withdrawal’ is defined as the amount of water removed from the ground or diverted from a water source for use, while ‘consumption’ refers to the amount of water that is evaporated, transpired, incorporated into products or crops, or otherwise removed from the immediate water environment </a:t>
            </a:r>
          </a:p>
          <a:p>
            <a:br>
              <a:rPr lang="en-US" sz="1200" dirty="0"/>
            </a:br>
            <a:endParaRPr lang="en-US" baseline="0" dirty="0"/>
          </a:p>
        </p:txBody>
      </p:sp>
      <p:sp>
        <p:nvSpPr>
          <p:cNvPr id="4" name="Slide Number Placeholder 3"/>
          <p:cNvSpPr>
            <a:spLocks noGrp="1"/>
          </p:cNvSpPr>
          <p:nvPr>
            <p:ph type="sldNum" sz="quarter" idx="10"/>
          </p:nvPr>
        </p:nvSpPr>
        <p:spPr/>
        <p:txBody>
          <a:bodyPr/>
          <a:lstStyle/>
          <a:p>
            <a:fld id="{5FD7BC61-9605-5747-A0DB-5E96B550304A}" type="slidenum">
              <a:rPr lang="en-US" smtClean="0"/>
              <a:t>11</a:t>
            </a:fld>
            <a:endParaRPr lang="en-US"/>
          </a:p>
        </p:txBody>
      </p:sp>
    </p:spTree>
    <p:extLst>
      <p:ext uri="{BB962C8B-B14F-4D97-AF65-F5344CB8AC3E}">
        <p14:creationId xmlns:p14="http://schemas.microsoft.com/office/powerpoint/2010/main" val="2052275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2-10 MIL gallon</a:t>
            </a:r>
            <a:r>
              <a:rPr lang="en-US" baseline="0" dirty="0"/>
              <a:t> of water each horizontal well</a:t>
            </a:r>
          </a:p>
          <a:p>
            <a:r>
              <a:rPr lang="en-US" baseline="0" dirty="0"/>
              <a:t>So if it is 1% 100k gallon of acid, biocide, </a:t>
            </a:r>
            <a:r>
              <a:rPr lang="en-US" baseline="0" dirty="0" err="1"/>
              <a:t>surfctant</a:t>
            </a:r>
            <a:r>
              <a:rPr lang="en-US" baseline="0" dirty="0"/>
              <a:t> (so almost half of Olympic pool)</a:t>
            </a:r>
          </a:p>
          <a:p>
            <a:r>
              <a:rPr lang="en-US" dirty="0"/>
              <a:t>Formation chemical: radionuclides, toxic metal</a:t>
            </a:r>
          </a:p>
          <a:p>
            <a:r>
              <a:rPr lang="en-US" dirty="0"/>
              <a:t>Introduced chemicals: reduce fouling, surfactants, hydrochloric acid to dissolve limestone</a:t>
            </a:r>
          </a:p>
          <a:p>
            <a:r>
              <a:rPr lang="en-US" dirty="0"/>
              <a:t>                                         low pH to etch certain rock, friction reducer</a:t>
            </a:r>
          </a:p>
          <a:p>
            <a:r>
              <a:rPr lang="en-US" dirty="0"/>
              <a:t>You could reuse the water but high concentration of scaling  Ca, Fe, Mg, </a:t>
            </a:r>
            <a:r>
              <a:rPr lang="en-US" dirty="0" err="1"/>
              <a:t>Mn</a:t>
            </a:r>
            <a:r>
              <a:rPr lang="en-US" dirty="0"/>
              <a:t>, and </a:t>
            </a:r>
            <a:r>
              <a:rPr lang="en-US" dirty="0" err="1"/>
              <a:t>Sr</a:t>
            </a:r>
            <a:r>
              <a:rPr lang="en-US" dirty="0"/>
              <a:t> </a:t>
            </a:r>
          </a:p>
          <a:p>
            <a:r>
              <a:rPr lang="en-US" dirty="0"/>
              <a:t>3 fluids</a:t>
            </a:r>
          </a:p>
          <a:p>
            <a:r>
              <a:rPr lang="en-US" dirty="0"/>
              <a:t>Fracking fluids</a:t>
            </a:r>
          </a:p>
          <a:p>
            <a:r>
              <a:rPr lang="en-US" dirty="0"/>
              <a:t>Natural brine</a:t>
            </a:r>
          </a:p>
          <a:p>
            <a:r>
              <a:rPr lang="en-US" dirty="0"/>
              <a:t>NG (methane and longer chain hydrocarbons)</a:t>
            </a:r>
          </a:p>
          <a:p>
            <a:endParaRPr lang="en-US" dirty="0"/>
          </a:p>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15</a:t>
            </a:fld>
            <a:endParaRPr lang="en-US"/>
          </a:p>
        </p:txBody>
      </p:sp>
    </p:spTree>
    <p:extLst>
      <p:ext uri="{BB962C8B-B14F-4D97-AF65-F5344CB8AC3E}">
        <p14:creationId xmlns:p14="http://schemas.microsoft.com/office/powerpoint/2010/main" val="680288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describes data gaps and uncertainties that limited our abilities to draw additional conclusions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Data sharing can promote understanding and trust among stakeholders—but technical and nontechnical barriers around data must be surmounted. Water-quality investigators must follow the path that academic and USGS seismologists have </a:t>
            </a:r>
            <a:r>
              <a:rPr lang="en-US" dirty="0" err="1"/>
              <a:t>fol</a:t>
            </a:r>
            <a:r>
              <a:rPr lang="en-US" dirty="0"/>
              <a:t>-lowed by agreeing on standards for mea-</a:t>
            </a:r>
            <a:r>
              <a:rPr lang="en-US" dirty="0" err="1"/>
              <a:t>suring</a:t>
            </a:r>
            <a:r>
              <a:rPr lang="en-US" dirty="0"/>
              <a:t> and reporting</a:t>
            </a:r>
          </a:p>
          <a:p>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16</a:t>
            </a:fld>
            <a:endParaRPr lang="en-US"/>
          </a:p>
        </p:txBody>
      </p:sp>
    </p:spTree>
    <p:extLst>
      <p:ext uri="{BB962C8B-B14F-4D97-AF65-F5344CB8AC3E}">
        <p14:creationId xmlns:p14="http://schemas.microsoft.com/office/powerpoint/2010/main" val="2979867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charset="0"/>
                <a:ea typeface="ＭＳ 明朝" charset="-128"/>
                <a:cs typeface="Times New Roman" charset="0"/>
              </a:rPr>
              <a:t>DOE, in collaboration with researcher from Georgia Tech, mapped and quantified the availability of tidal power in then US.</a:t>
            </a:r>
          </a:p>
          <a:p>
            <a:r>
              <a:rPr lang="en-US" dirty="0">
                <a:latin typeface="Times" charset="0"/>
                <a:ea typeface="ＭＳ 明朝" charset="-128"/>
                <a:cs typeface="Times New Roman" charset="0"/>
              </a:rPr>
              <a:t>The reports find that tidal energy could produce 1410 </a:t>
            </a:r>
            <a:r>
              <a:rPr lang="en-US" dirty="0" err="1">
                <a:latin typeface="Times" charset="0"/>
                <a:ea typeface="ＭＳ 明朝" charset="-128"/>
                <a:cs typeface="Times New Roman" charset="0"/>
              </a:rPr>
              <a:t>TWhy</a:t>
            </a:r>
            <a:r>
              <a:rPr lang="en-US" baseline="0" dirty="0">
                <a:latin typeface="Times" charset="0"/>
                <a:ea typeface="ＭＳ 明朝" charset="-128"/>
                <a:cs typeface="Times New Roman" charset="0"/>
              </a:rPr>
              <a:t> (5% of the electricity supply)</a:t>
            </a:r>
          </a:p>
          <a:p>
            <a:r>
              <a:rPr lang="en-US" baseline="0" dirty="0">
                <a:latin typeface="Times" charset="0"/>
                <a:ea typeface="ＭＳ 明朝" charset="-128"/>
                <a:cs typeface="Times New Roman" charset="0"/>
              </a:rPr>
              <a:t>150 </a:t>
            </a:r>
            <a:r>
              <a:rPr lang="en-US" baseline="0" dirty="0" err="1">
                <a:latin typeface="Times" charset="0"/>
                <a:ea typeface="ＭＳ 明朝" charset="-128"/>
                <a:cs typeface="Times New Roman" charset="0"/>
              </a:rPr>
              <a:t>Gw</a:t>
            </a:r>
            <a:endParaRPr lang="en-US" dirty="0"/>
          </a:p>
        </p:txBody>
      </p:sp>
      <p:sp>
        <p:nvSpPr>
          <p:cNvPr id="4" name="Slide Number Placeholder 3"/>
          <p:cNvSpPr>
            <a:spLocks noGrp="1"/>
          </p:cNvSpPr>
          <p:nvPr>
            <p:ph type="sldNum" sz="quarter" idx="10"/>
          </p:nvPr>
        </p:nvSpPr>
        <p:spPr/>
        <p:txBody>
          <a:bodyPr/>
          <a:lstStyle/>
          <a:p>
            <a:fld id="{5FD7BC61-9605-5747-A0DB-5E96B550304A}" type="slidenum">
              <a:rPr lang="en-US" smtClean="0"/>
              <a:t>18</a:t>
            </a:fld>
            <a:endParaRPr lang="en-US"/>
          </a:p>
        </p:txBody>
      </p:sp>
    </p:spTree>
    <p:extLst>
      <p:ext uri="{BB962C8B-B14F-4D97-AF65-F5344CB8AC3E}">
        <p14:creationId xmlns:p14="http://schemas.microsoft.com/office/powerpoint/2010/main" val="1602807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AC435E-023E-844B-A8D5-A0BE9208FEF8}" type="datetimeFigureOut">
              <a:rPr lang="en-US" smtClean="0"/>
              <a:t>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AC435E-023E-844B-A8D5-A0BE9208FEF8}" type="datetimeFigureOut">
              <a:rPr lang="en-US" smtClean="0"/>
              <a:t>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AC435E-023E-844B-A8D5-A0BE9208FEF8}" type="datetimeFigureOut">
              <a:rPr lang="en-US" smtClean="0"/>
              <a:t>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AC435E-023E-844B-A8D5-A0BE9208FEF8}" type="datetimeFigureOut">
              <a:rPr lang="en-US" smtClean="0"/>
              <a:t>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4AC435E-023E-844B-A8D5-A0BE9208FEF8}" type="datetimeFigureOut">
              <a:rPr lang="en-US" smtClean="0"/>
              <a:t>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AC435E-023E-844B-A8D5-A0BE9208FEF8}" type="datetimeFigureOut">
              <a:rPr lang="en-US" smtClean="0"/>
              <a:t>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AC435E-023E-844B-A8D5-A0BE9208FEF8}" type="datetimeFigureOut">
              <a:rPr lang="en-US" smtClean="0"/>
              <a:t>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AC435E-023E-844B-A8D5-A0BE9208FEF8}" type="datetimeFigureOut">
              <a:rPr lang="en-US" smtClean="0"/>
              <a:t>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AC435E-023E-844B-A8D5-A0BE9208FEF8}" type="datetimeFigureOut">
              <a:rPr lang="en-US" smtClean="0"/>
              <a:t>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AC435E-023E-844B-A8D5-A0BE9208FEF8}" type="datetimeFigureOut">
              <a:rPr lang="en-US" smtClean="0"/>
              <a:t>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4AC435E-023E-844B-A8D5-A0BE9208FEF8}" type="datetimeFigureOut">
              <a:rPr lang="en-US" smtClean="0"/>
              <a:t>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8CCC6B-73AF-1041-80AD-AD3A3DD79CA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AC435E-023E-844B-A8D5-A0BE9208FEF8}" type="datetimeFigureOut">
              <a:rPr lang="en-US" smtClean="0"/>
              <a:t>2/20/18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8CCC6B-73AF-1041-80AD-AD3A3DD79CA0}" type="slidenum">
              <a:rPr lang="en-US" smtClean="0"/>
              <a:t>‹#›</a:t>
            </a:fld>
            <a:endParaRPr lang="en-US"/>
          </a:p>
        </p:txBody>
      </p:sp>
    </p:spTree>
    <p:extLst>
      <p:ext uri="{BB962C8B-B14F-4D97-AF65-F5344CB8AC3E}">
        <p14:creationId xmlns:p14="http://schemas.microsoft.com/office/powerpoint/2010/main" val="161038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youtube.com/watch?v=Is685muSZKU"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www.irena.org/menu/index.aspx?mnu=Subcat&amp;PriMenuID=36&amp;CatID=141&amp;SubcatID=496" TargetMode="External"/><Relationship Id="rId2" Type="http://schemas.openxmlformats.org/officeDocument/2006/relationships/hyperlink" Target="http://www.eea.europa.eu/publications/water-resources-across-europe"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0091" y="198120"/>
            <a:ext cx="6659880" cy="6659880"/>
          </a:xfrm>
          <a:prstGeom prst="rect">
            <a:avLst/>
          </a:prstGeom>
        </p:spPr>
      </p:pic>
      <p:sp>
        <p:nvSpPr>
          <p:cNvPr id="17" name="Rectangle 16"/>
          <p:cNvSpPr/>
          <p:nvPr/>
        </p:nvSpPr>
        <p:spPr>
          <a:xfrm>
            <a:off x="5639803" y="3859745"/>
            <a:ext cx="1007847" cy="197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2271" y="1871887"/>
            <a:ext cx="4310266" cy="4310266"/>
          </a:xfrm>
          <a:prstGeom prst="rect">
            <a:avLst/>
          </a:prstGeom>
        </p:spPr>
      </p:pic>
      <p:sp>
        <p:nvSpPr>
          <p:cNvPr id="19" name="TextBox 18"/>
          <p:cNvSpPr txBox="1"/>
          <p:nvPr/>
        </p:nvSpPr>
        <p:spPr>
          <a:xfrm>
            <a:off x="85135" y="498384"/>
            <a:ext cx="5422446" cy="2349361"/>
          </a:xfrm>
          <a:prstGeom prst="rect">
            <a:avLst/>
          </a:prstGeom>
          <a:noFill/>
        </p:spPr>
        <p:txBody>
          <a:bodyPr wrap="none" rtlCol="0">
            <a:spAutoFit/>
          </a:bodyPr>
          <a:lstStyle/>
          <a:p>
            <a:pPr algn="ctr"/>
            <a:endParaRPr lang="en-US" sz="9000" baseline="30000" dirty="0">
              <a:latin typeface="Futura Condensed Medium" charset="0"/>
              <a:ea typeface="Futura Condensed Medium" charset="0"/>
              <a:cs typeface="Futura Condensed Medium" charset="0"/>
            </a:endParaRPr>
          </a:p>
          <a:p>
            <a:pPr algn="ctr"/>
            <a:r>
              <a:rPr lang="en-US" sz="13000" baseline="30000" dirty="0">
                <a:latin typeface="Futura Condensed Medium" charset="0"/>
                <a:ea typeface="Futura Condensed Medium" charset="0"/>
                <a:cs typeface="Futura Condensed Medium" charset="0"/>
              </a:rPr>
              <a:t>WATER-ENERGY</a:t>
            </a:r>
          </a:p>
        </p:txBody>
      </p:sp>
      <p:sp>
        <p:nvSpPr>
          <p:cNvPr id="20" name="TextBox 19"/>
          <p:cNvSpPr txBox="1"/>
          <p:nvPr/>
        </p:nvSpPr>
        <p:spPr>
          <a:xfrm>
            <a:off x="144252" y="2041801"/>
            <a:ext cx="2454519" cy="2092881"/>
          </a:xfrm>
          <a:prstGeom prst="rect">
            <a:avLst/>
          </a:prstGeom>
          <a:noFill/>
        </p:spPr>
        <p:txBody>
          <a:bodyPr wrap="none" rtlCol="0">
            <a:spAutoFit/>
          </a:bodyPr>
          <a:lstStyle/>
          <a:p>
            <a:pPr algn="ctr"/>
            <a:r>
              <a:rPr lang="en-US" sz="13000" baseline="30000" dirty="0">
                <a:latin typeface="Futura Condensed Medium" charset="0"/>
                <a:ea typeface="Futura Condensed Medium" charset="0"/>
                <a:cs typeface="Futura Condensed Medium" charset="0"/>
              </a:rPr>
              <a:t>NEXUS</a:t>
            </a:r>
            <a:endParaRPr lang="en-US" sz="13000" dirty="0"/>
          </a:p>
        </p:txBody>
      </p:sp>
      <p:sp>
        <p:nvSpPr>
          <p:cNvPr id="21" name="TextBox 20"/>
          <p:cNvSpPr txBox="1"/>
          <p:nvPr/>
        </p:nvSpPr>
        <p:spPr>
          <a:xfrm>
            <a:off x="85135" y="5806316"/>
            <a:ext cx="3413114" cy="1292662"/>
          </a:xfrm>
          <a:prstGeom prst="rect">
            <a:avLst/>
          </a:prstGeom>
          <a:noFill/>
        </p:spPr>
        <p:txBody>
          <a:bodyPr wrap="none" rtlCol="0">
            <a:spAutoFit/>
          </a:bodyPr>
          <a:lstStyle/>
          <a:p>
            <a:r>
              <a:rPr lang="en-US" sz="3000" dirty="0">
                <a:latin typeface="Futura Condensed Medium" charset="0"/>
                <a:ea typeface="Futura Condensed Medium" charset="0"/>
                <a:cs typeface="Futura Condensed Medium" charset="0"/>
              </a:rPr>
              <a:t>HEJC, 16</a:t>
            </a:r>
            <a:r>
              <a:rPr lang="en-US" sz="3000" baseline="30000" dirty="0">
                <a:latin typeface="Futura Condensed Medium" charset="0"/>
                <a:ea typeface="Futura Condensed Medium" charset="0"/>
                <a:cs typeface="Futura Condensed Medium" charset="0"/>
              </a:rPr>
              <a:t>TH</a:t>
            </a:r>
            <a:r>
              <a:rPr lang="en-US" sz="3000" dirty="0">
                <a:latin typeface="Futura Condensed Medium" charset="0"/>
                <a:ea typeface="Futura Condensed Medium" charset="0"/>
                <a:cs typeface="Futura Condensed Medium" charset="0"/>
              </a:rPr>
              <a:t> FEBRUARY 2018</a:t>
            </a:r>
          </a:p>
          <a:p>
            <a:r>
              <a:rPr lang="en-US" sz="3000" dirty="0">
                <a:latin typeface="Futura Condensed Medium" charset="0"/>
                <a:ea typeface="Futura Condensed Medium" charset="0"/>
                <a:cs typeface="Futura Condensed Medium" charset="0"/>
              </a:rPr>
              <a:t>CARLO A. AMADEI</a:t>
            </a:r>
          </a:p>
          <a:p>
            <a:endParaRPr lang="en-US" dirty="0"/>
          </a:p>
        </p:txBody>
      </p:sp>
    </p:spTree>
    <p:extLst>
      <p:ext uri="{BB962C8B-B14F-4D97-AF65-F5344CB8AC3E}">
        <p14:creationId xmlns:p14="http://schemas.microsoft.com/office/powerpoint/2010/main" val="834173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96243"/>
            <a:ext cx="9143999" cy="1400383"/>
          </a:xfrm>
          <a:prstGeom prst="rect">
            <a:avLst/>
          </a:prstGeom>
          <a:noFill/>
        </p:spPr>
        <p:txBody>
          <a:bodyPr wrap="square" rtlCol="0">
            <a:spAutoFit/>
          </a:bodyPr>
          <a:lstStyle/>
          <a:p>
            <a:r>
              <a:rPr lang="en-US" sz="3500" dirty="0">
                <a:latin typeface="Futura Condensed Medium" charset="0"/>
                <a:ea typeface="Futura Condensed Medium" charset="0"/>
                <a:cs typeface="Futura Condensed Medium" charset="0"/>
              </a:rPr>
              <a:t>SURFACE WATER: Withdrawn or consumed to produce energy</a:t>
            </a:r>
          </a:p>
          <a:p>
            <a:pPr marL="342900" indent="-342900">
              <a:buFont typeface="Arial" charset="0"/>
              <a:buChar char="•"/>
            </a:pPr>
            <a:r>
              <a:rPr lang="en-US" sz="2500" dirty="0">
                <a:latin typeface="Futura Condensed Medium" charset="0"/>
                <a:ea typeface="Futura Condensed Medium" charset="0"/>
                <a:cs typeface="Futura Condensed Medium" charset="0"/>
              </a:rPr>
              <a:t>Withdraw:  140 BGD (40% of the total withdraw)</a:t>
            </a:r>
          </a:p>
          <a:p>
            <a:pPr marL="342900" indent="-342900">
              <a:buFont typeface="Arial" charset="0"/>
              <a:buChar char="•"/>
            </a:pPr>
            <a:r>
              <a:rPr lang="en-US" sz="2500" dirty="0">
                <a:latin typeface="Futura Condensed Medium" charset="0"/>
                <a:ea typeface="Futura Condensed Medium" charset="0"/>
                <a:cs typeface="Futura Condensed Medium" charset="0"/>
              </a:rPr>
              <a:t>Consumption: 4 BGD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202" y="1628835"/>
            <a:ext cx="6420779" cy="1988737"/>
          </a:xfrm>
          <a:prstGeom prst="rect">
            <a:avLst/>
          </a:prstGeom>
        </p:spPr>
      </p:pic>
      <p:sp>
        <p:nvSpPr>
          <p:cNvPr id="7" name="TextBox 6"/>
          <p:cNvSpPr txBox="1"/>
          <p:nvPr/>
        </p:nvSpPr>
        <p:spPr>
          <a:xfrm>
            <a:off x="7749259" y="6581001"/>
            <a:ext cx="971741" cy="276999"/>
          </a:xfrm>
          <a:prstGeom prst="rect">
            <a:avLst/>
          </a:prstGeom>
          <a:noFill/>
        </p:spPr>
        <p:txBody>
          <a:bodyPr wrap="none" rtlCol="0">
            <a:spAutoFit/>
          </a:bodyPr>
          <a:lstStyle/>
          <a:p>
            <a:r>
              <a:rPr lang="en-US" sz="1200" dirty="0">
                <a:latin typeface="Futura Medium" charset="0"/>
                <a:ea typeface="Futura Medium" charset="0"/>
                <a:cs typeface="Futura Medium" charset="0"/>
              </a:rPr>
              <a:t>DOE, 2014</a:t>
            </a:r>
          </a:p>
        </p:txBody>
      </p:sp>
    </p:spTree>
    <p:extLst>
      <p:ext uri="{BB962C8B-B14F-4D97-AF65-F5344CB8AC3E}">
        <p14:creationId xmlns:p14="http://schemas.microsoft.com/office/powerpoint/2010/main" val="1864922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96243"/>
            <a:ext cx="9143999" cy="1400383"/>
          </a:xfrm>
          <a:prstGeom prst="rect">
            <a:avLst/>
          </a:prstGeom>
          <a:noFill/>
        </p:spPr>
        <p:txBody>
          <a:bodyPr wrap="square" rtlCol="0">
            <a:spAutoFit/>
          </a:bodyPr>
          <a:lstStyle/>
          <a:p>
            <a:r>
              <a:rPr lang="en-US" sz="3500" dirty="0">
                <a:latin typeface="Futura Condensed Medium" charset="0"/>
                <a:ea typeface="Futura Condensed Medium" charset="0"/>
                <a:cs typeface="Futura Condensed Medium" charset="0"/>
              </a:rPr>
              <a:t>SURFACE WATER: Withdrawn or consumed to produce energy</a:t>
            </a:r>
          </a:p>
          <a:p>
            <a:pPr marL="342900" indent="-342900">
              <a:buFont typeface="Arial" charset="0"/>
              <a:buChar char="•"/>
            </a:pPr>
            <a:r>
              <a:rPr lang="en-US" sz="2500" dirty="0">
                <a:latin typeface="Futura Condensed Medium" charset="0"/>
                <a:ea typeface="Futura Condensed Medium" charset="0"/>
                <a:cs typeface="Futura Condensed Medium" charset="0"/>
              </a:rPr>
              <a:t>Withdraw:  140 BGD (40% of the total withdraw)</a:t>
            </a:r>
          </a:p>
          <a:p>
            <a:pPr marL="342900" indent="-342900">
              <a:buFont typeface="Arial" charset="0"/>
              <a:buChar char="•"/>
            </a:pPr>
            <a:r>
              <a:rPr lang="en-US" sz="2500" dirty="0">
                <a:latin typeface="Futura Condensed Medium" charset="0"/>
                <a:ea typeface="Futura Condensed Medium" charset="0"/>
                <a:cs typeface="Futura Condensed Medium" charset="0"/>
              </a:rPr>
              <a:t>Consumption: 4 BGD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202" y="1628835"/>
            <a:ext cx="6420779" cy="1988737"/>
          </a:xfrm>
          <a:prstGeom prst="rect">
            <a:avLst/>
          </a:prstGeom>
        </p:spPr>
      </p:pic>
      <p:pic>
        <p:nvPicPr>
          <p:cNvPr id="6"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759508" y="3617572"/>
            <a:ext cx="6930445" cy="3240428"/>
          </a:xfrm>
        </p:spPr>
      </p:pic>
      <p:sp>
        <p:nvSpPr>
          <p:cNvPr id="7" name="TextBox 6"/>
          <p:cNvSpPr txBox="1"/>
          <p:nvPr/>
        </p:nvSpPr>
        <p:spPr>
          <a:xfrm>
            <a:off x="7749259" y="6581001"/>
            <a:ext cx="971741" cy="276999"/>
          </a:xfrm>
          <a:prstGeom prst="rect">
            <a:avLst/>
          </a:prstGeom>
          <a:noFill/>
        </p:spPr>
        <p:txBody>
          <a:bodyPr wrap="none" rtlCol="0">
            <a:spAutoFit/>
          </a:bodyPr>
          <a:lstStyle/>
          <a:p>
            <a:r>
              <a:rPr lang="en-US" sz="1200" dirty="0">
                <a:latin typeface="Futura Medium" charset="0"/>
                <a:ea typeface="Futura Medium" charset="0"/>
                <a:cs typeface="Futura Medium" charset="0"/>
              </a:rPr>
              <a:t>DOE, 2014</a:t>
            </a:r>
          </a:p>
        </p:txBody>
      </p:sp>
    </p:spTree>
    <p:extLst>
      <p:ext uri="{BB962C8B-B14F-4D97-AF65-F5344CB8AC3E}">
        <p14:creationId xmlns:p14="http://schemas.microsoft.com/office/powerpoint/2010/main" val="161877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847" y="832994"/>
            <a:ext cx="9932345" cy="4728356"/>
          </a:xfrm>
          <a:prstGeom prst="rect">
            <a:avLst/>
          </a:prstGeom>
        </p:spPr>
      </p:pic>
      <p:sp>
        <p:nvSpPr>
          <p:cNvPr id="6" name="TextBox 5"/>
          <p:cNvSpPr txBox="1"/>
          <p:nvPr/>
        </p:nvSpPr>
        <p:spPr>
          <a:xfrm>
            <a:off x="7749259" y="6581001"/>
            <a:ext cx="1530355" cy="276999"/>
          </a:xfrm>
          <a:prstGeom prst="rect">
            <a:avLst/>
          </a:prstGeom>
          <a:noFill/>
        </p:spPr>
        <p:txBody>
          <a:bodyPr wrap="none" rtlCol="0">
            <a:spAutoFit/>
          </a:bodyPr>
          <a:lstStyle/>
          <a:p>
            <a:r>
              <a:rPr lang="en-US" sz="1200" dirty="0">
                <a:latin typeface="Futura Medium" charset="0"/>
                <a:ea typeface="Futura Medium" charset="0"/>
                <a:cs typeface="Futura Medium" charset="0"/>
              </a:rPr>
              <a:t>MACKNICK, 2012</a:t>
            </a:r>
          </a:p>
        </p:txBody>
      </p:sp>
    </p:spTree>
    <p:extLst>
      <p:ext uri="{BB962C8B-B14F-4D97-AF65-F5344CB8AC3E}">
        <p14:creationId xmlns:p14="http://schemas.microsoft.com/office/powerpoint/2010/main" val="1932908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0859" y="489633"/>
            <a:ext cx="9956769" cy="4816885"/>
          </a:xfrm>
        </p:spPr>
      </p:pic>
      <p:sp>
        <p:nvSpPr>
          <p:cNvPr id="8" name="TextBox 7"/>
          <p:cNvSpPr txBox="1"/>
          <p:nvPr/>
        </p:nvSpPr>
        <p:spPr>
          <a:xfrm>
            <a:off x="7749259" y="6581001"/>
            <a:ext cx="1492781" cy="276999"/>
          </a:xfrm>
          <a:prstGeom prst="rect">
            <a:avLst/>
          </a:prstGeom>
          <a:noFill/>
        </p:spPr>
        <p:txBody>
          <a:bodyPr wrap="none" rtlCol="0">
            <a:spAutoFit/>
          </a:bodyPr>
          <a:lstStyle/>
          <a:p>
            <a:r>
              <a:rPr lang="en-US" sz="1200" dirty="0">
                <a:latin typeface="Futura Medium" charset="0"/>
                <a:ea typeface="Futura Medium" charset="0"/>
                <a:cs typeface="Futura Medium" charset="0"/>
              </a:rPr>
              <a:t>MACKINCK, 2012</a:t>
            </a:r>
          </a:p>
        </p:txBody>
      </p:sp>
    </p:spTree>
    <p:extLst>
      <p:ext uri="{BB962C8B-B14F-4D97-AF65-F5344CB8AC3E}">
        <p14:creationId xmlns:p14="http://schemas.microsoft.com/office/powerpoint/2010/main" val="1134111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68922" y="6328247"/>
            <a:ext cx="1910844" cy="369332"/>
          </a:xfrm>
          <a:prstGeom prst="rect">
            <a:avLst/>
          </a:prstGeom>
          <a:noFill/>
        </p:spPr>
        <p:txBody>
          <a:bodyPr wrap="none" rtlCol="0">
            <a:spAutoFit/>
          </a:bodyPr>
          <a:lstStyle/>
          <a:p>
            <a:r>
              <a:rPr lang="en-US" dirty="0">
                <a:hlinkClick r:id="rId2"/>
              </a:rPr>
              <a:t>INFINITE COOLING</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345" y="753977"/>
            <a:ext cx="8887100" cy="4475749"/>
          </a:xfrm>
          <a:prstGeom prst="rect">
            <a:avLst/>
          </a:prstGeom>
        </p:spPr>
      </p:pic>
    </p:spTree>
    <p:extLst>
      <p:ext uri="{BB962C8B-B14F-4D97-AF65-F5344CB8AC3E}">
        <p14:creationId xmlns:p14="http://schemas.microsoft.com/office/powerpoint/2010/main" val="6474545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54" y="116033"/>
            <a:ext cx="8450390" cy="784830"/>
          </a:xfrm>
          <a:prstGeom prst="rect">
            <a:avLst/>
          </a:prstGeom>
          <a:noFill/>
        </p:spPr>
        <p:txBody>
          <a:bodyPr wrap="none" rtlCol="0">
            <a:spAutoFit/>
          </a:bodyPr>
          <a:lstStyle/>
          <a:p>
            <a:r>
              <a:rPr lang="en-US" sz="4500" dirty="0">
                <a:latin typeface="Futura Condensed Medium" charset="0"/>
                <a:ea typeface="Futura Condensed Medium" charset="0"/>
                <a:cs typeface="Futura Condensed Medium" charset="0"/>
              </a:rPr>
              <a:t>GROUND WATER: polluted to produce energy?</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0133" y="876674"/>
            <a:ext cx="5170155" cy="4383392"/>
          </a:xfrm>
          <a:prstGeom prst="rect">
            <a:avLst/>
          </a:prstGeom>
        </p:spPr>
      </p:pic>
      <p:sp>
        <p:nvSpPr>
          <p:cNvPr id="5" name="TextBox 4"/>
          <p:cNvSpPr txBox="1"/>
          <p:nvPr/>
        </p:nvSpPr>
        <p:spPr>
          <a:xfrm>
            <a:off x="7749869" y="5412536"/>
            <a:ext cx="1364106" cy="276999"/>
          </a:xfrm>
          <a:prstGeom prst="rect">
            <a:avLst/>
          </a:prstGeom>
          <a:noFill/>
        </p:spPr>
        <p:txBody>
          <a:bodyPr wrap="square" rtlCol="0">
            <a:spAutoFit/>
          </a:bodyPr>
          <a:lstStyle/>
          <a:p>
            <a:r>
              <a:rPr lang="en-US" sz="1200" dirty="0">
                <a:latin typeface="Futura Medium" charset="0"/>
                <a:ea typeface="Futura Medium" charset="0"/>
                <a:cs typeface="Futura Medium" charset="0"/>
              </a:rPr>
              <a:t>HOWELL, 2017</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956" y="1095054"/>
            <a:ext cx="4220765" cy="5437093"/>
          </a:xfrm>
          <a:prstGeom prst="rect">
            <a:avLst/>
          </a:prstGeom>
        </p:spPr>
      </p:pic>
      <p:sp>
        <p:nvSpPr>
          <p:cNvPr id="7" name="TextBox 6"/>
          <p:cNvSpPr txBox="1"/>
          <p:nvPr/>
        </p:nvSpPr>
        <p:spPr>
          <a:xfrm>
            <a:off x="3013190" y="6532924"/>
            <a:ext cx="1973207" cy="276999"/>
          </a:xfrm>
          <a:prstGeom prst="rect">
            <a:avLst/>
          </a:prstGeom>
          <a:noFill/>
        </p:spPr>
        <p:txBody>
          <a:bodyPr wrap="square" rtlCol="0">
            <a:spAutoFit/>
          </a:bodyPr>
          <a:lstStyle/>
          <a:p>
            <a:r>
              <a:rPr lang="en-US" sz="1200" dirty="0">
                <a:latin typeface="Futura Medium" charset="0"/>
                <a:ea typeface="Futura Medium" charset="0"/>
                <a:cs typeface="Futura Medium" charset="0"/>
              </a:rPr>
              <a:t>ENGELDER, 2011</a:t>
            </a:r>
          </a:p>
        </p:txBody>
      </p:sp>
      <p:sp>
        <p:nvSpPr>
          <p:cNvPr id="4" name="Rectangle 3"/>
          <p:cNvSpPr/>
          <p:nvPr/>
        </p:nvSpPr>
        <p:spPr>
          <a:xfrm>
            <a:off x="5315516" y="6062645"/>
            <a:ext cx="3680816" cy="477054"/>
          </a:xfrm>
          <a:prstGeom prst="rect">
            <a:avLst/>
          </a:prstGeom>
        </p:spPr>
        <p:txBody>
          <a:bodyPr wrap="none">
            <a:spAutoFit/>
          </a:bodyPr>
          <a:lstStyle/>
          <a:p>
            <a:pPr marL="342900" marR="0" lvl="0" indent="-342900" defTabSz="914400" eaLnBrk="1" fontAlgn="auto" latinLnBrk="0" hangingPunct="1">
              <a:lnSpc>
                <a:spcPct val="100000"/>
              </a:lnSpc>
              <a:spcBef>
                <a:spcPts val="0"/>
              </a:spcBef>
              <a:spcAft>
                <a:spcPts val="0"/>
              </a:spcAft>
              <a:buClrTx/>
              <a:buSzTx/>
              <a:buFont typeface="Arial" charset="0"/>
              <a:buNone/>
              <a:tabLst/>
              <a:defRPr/>
            </a:pPr>
            <a:r>
              <a:rPr lang="en-US" sz="2500" dirty="0">
                <a:latin typeface="Futura Condensed Medium" charset="0"/>
                <a:ea typeface="Futura Condensed Medium" charset="0"/>
                <a:cs typeface="Futura Condensed Medium" charset="0"/>
              </a:rPr>
              <a:t>CONCERNS on the FRACKING FLUID</a:t>
            </a:r>
          </a:p>
        </p:txBody>
      </p:sp>
    </p:spTree>
    <p:extLst>
      <p:ext uri="{BB962C8B-B14F-4D97-AF65-F5344CB8AC3E}">
        <p14:creationId xmlns:p14="http://schemas.microsoft.com/office/powerpoint/2010/main" val="1846519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54" y="1371601"/>
            <a:ext cx="4229615" cy="2517628"/>
          </a:xfrm>
          <a:prstGeom prst="rect">
            <a:avLst/>
          </a:prstGeom>
        </p:spPr>
      </p:pic>
      <p:sp>
        <p:nvSpPr>
          <p:cNvPr id="10" name="TextBox 9"/>
          <p:cNvSpPr txBox="1"/>
          <p:nvPr/>
        </p:nvSpPr>
        <p:spPr>
          <a:xfrm>
            <a:off x="2128603" y="4359967"/>
            <a:ext cx="5696263" cy="369332"/>
          </a:xfrm>
          <a:prstGeom prst="rect">
            <a:avLst/>
          </a:prstGeom>
          <a:noFill/>
        </p:spPr>
        <p:txBody>
          <a:bodyPr wrap="square" rtlCol="0">
            <a:spAutoFit/>
          </a:bodyPr>
          <a:lstStyle/>
          <a:p>
            <a:r>
              <a:rPr lang="en-US" dirty="0"/>
              <a:t>.</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4889" y="1371601"/>
            <a:ext cx="4637927" cy="4431322"/>
          </a:xfrm>
          <a:prstGeom prst="rect">
            <a:avLst/>
          </a:prstGeom>
        </p:spPr>
      </p:pic>
      <p:sp>
        <p:nvSpPr>
          <p:cNvPr id="2" name="Rectangle 1"/>
          <p:cNvSpPr/>
          <p:nvPr/>
        </p:nvSpPr>
        <p:spPr>
          <a:xfrm>
            <a:off x="235660" y="4105017"/>
            <a:ext cx="4763996" cy="2554545"/>
          </a:xfrm>
          <a:prstGeom prst="rect">
            <a:avLst/>
          </a:prstGeom>
        </p:spPr>
        <p:txBody>
          <a:bodyPr wrap="none">
            <a:spAutoFit/>
          </a:bodyPr>
          <a:lstStyle/>
          <a:p>
            <a:pPr lvl="0">
              <a:defRPr/>
            </a:pPr>
            <a:r>
              <a:rPr lang="en-US" sz="3200" dirty="0">
                <a:latin typeface="Futura Condensed Medium" charset="0"/>
                <a:ea typeface="Futura Condensed Medium" charset="0"/>
                <a:cs typeface="Futura Condensed Medium" charset="0"/>
              </a:rPr>
              <a:t>RISK = toxicity * exposure:</a:t>
            </a:r>
          </a:p>
          <a:p>
            <a:pPr lvl="0">
              <a:defRPr/>
            </a:pPr>
            <a:endParaRPr lang="en-US" sz="3200" dirty="0">
              <a:latin typeface="Futura Condensed Medium" charset="0"/>
              <a:ea typeface="Futura Condensed Medium" charset="0"/>
              <a:cs typeface="Futura Condensed Medium" charset="0"/>
            </a:endParaRPr>
          </a:p>
          <a:p>
            <a:pPr marL="342900" lvl="0" indent="-342900">
              <a:buFont typeface="Arial" charset="0"/>
              <a:buChar char="•"/>
              <a:defRPr/>
            </a:pPr>
            <a:r>
              <a:rPr lang="en-US" sz="3200" dirty="0">
                <a:latin typeface="Futura Condensed Medium" charset="0"/>
                <a:ea typeface="Futura Condensed Medium" charset="0"/>
                <a:cs typeface="Futura Condensed Medium" charset="0"/>
              </a:rPr>
              <a:t>POOR WELL CONSTRUCTION</a:t>
            </a:r>
          </a:p>
          <a:p>
            <a:pPr marL="342900" lvl="0" indent="-342900">
              <a:buFont typeface="Arial" charset="0"/>
              <a:buChar char="•"/>
              <a:defRPr/>
            </a:pPr>
            <a:r>
              <a:rPr lang="en-US" sz="3200" dirty="0">
                <a:latin typeface="Futura Condensed Medium" charset="0"/>
                <a:ea typeface="Futura Condensed Medium" charset="0"/>
                <a:cs typeface="Futura Condensed Medium" charset="0"/>
              </a:rPr>
              <a:t>SPILLS of WASTEWATER</a:t>
            </a:r>
          </a:p>
          <a:p>
            <a:pPr marL="342900" lvl="0" indent="-342900">
              <a:buFont typeface="Arial" charset="0"/>
              <a:buChar char="•"/>
              <a:defRPr/>
            </a:pPr>
            <a:r>
              <a:rPr lang="en-US" sz="3200" dirty="0">
                <a:latin typeface="Futura Condensed Medium" charset="0"/>
                <a:ea typeface="Futura Condensed Medium" charset="0"/>
                <a:cs typeface="Futura Condensed Medium" charset="0"/>
              </a:rPr>
              <a:t>CONFINMENT of FRACKING FLUID</a:t>
            </a:r>
            <a:endParaRPr lang="en-US" dirty="0">
              <a:latin typeface="Futura Condensed Medium" charset="0"/>
              <a:ea typeface="Futura Condensed Medium" charset="0"/>
              <a:cs typeface="Futura Condensed Medium" charset="0"/>
            </a:endParaRPr>
          </a:p>
        </p:txBody>
      </p:sp>
      <p:sp>
        <p:nvSpPr>
          <p:cNvPr id="8" name="TextBox 7"/>
          <p:cNvSpPr txBox="1"/>
          <p:nvPr/>
        </p:nvSpPr>
        <p:spPr>
          <a:xfrm>
            <a:off x="241554" y="116033"/>
            <a:ext cx="8450390" cy="784830"/>
          </a:xfrm>
          <a:prstGeom prst="rect">
            <a:avLst/>
          </a:prstGeom>
          <a:noFill/>
        </p:spPr>
        <p:txBody>
          <a:bodyPr wrap="none" rtlCol="0">
            <a:spAutoFit/>
          </a:bodyPr>
          <a:lstStyle/>
          <a:p>
            <a:r>
              <a:rPr lang="en-US" sz="4500" dirty="0">
                <a:latin typeface="Futura Condensed Medium" charset="0"/>
                <a:ea typeface="Futura Condensed Medium" charset="0"/>
                <a:cs typeface="Futura Condensed Medium" charset="0"/>
              </a:rPr>
              <a:t>GROUND WATER: polluted to produce energy?</a:t>
            </a:r>
          </a:p>
        </p:txBody>
      </p:sp>
    </p:spTree>
    <p:extLst>
      <p:ext uri="{BB962C8B-B14F-4D97-AF65-F5344CB8AC3E}">
        <p14:creationId xmlns:p14="http://schemas.microsoft.com/office/powerpoint/2010/main" val="1977946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49557" y="961919"/>
            <a:ext cx="7291163" cy="5632311"/>
          </a:xfrm>
          <a:prstGeom prst="rect">
            <a:avLst/>
          </a:prstGeom>
          <a:noFill/>
        </p:spPr>
        <p:txBody>
          <a:bodyPr wrap="none" rtlCol="0">
            <a:spAutoFit/>
          </a:bodyPr>
          <a:lstStyle/>
          <a:p>
            <a:r>
              <a:rPr lang="en-US" sz="4500" dirty="0">
                <a:solidFill>
                  <a:schemeClr val="bg1">
                    <a:lumMod val="65000"/>
                  </a:schemeClr>
                </a:solidFill>
                <a:latin typeface="Futura Condensed Medium" charset="0"/>
                <a:ea typeface="Futura Condensed Medium" charset="0"/>
                <a:cs typeface="Futura Condensed Medium" charset="0"/>
              </a:rPr>
              <a:t>i)SURFACE WATER and GROUNDWATER</a:t>
            </a:r>
          </a:p>
          <a:p>
            <a:endParaRPr lang="en-US" sz="4500" dirty="0">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ii) OCEAN</a:t>
            </a:r>
          </a:p>
          <a:p>
            <a:endParaRPr lang="en-US" sz="4500" dirty="0">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iii) DRINKING/TREATED WATER (urban)</a:t>
            </a:r>
          </a:p>
          <a:p>
            <a:endParaRPr lang="en-US" sz="4500" dirty="0">
              <a:solidFill>
                <a:schemeClr val="bg1">
                  <a:lumMod val="65000"/>
                </a:schemeClr>
              </a:solidFill>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iv)WASTEWATER</a:t>
            </a:r>
          </a:p>
          <a:p>
            <a:endParaRPr lang="en-US" sz="4500" dirty="0">
              <a:latin typeface="Futura Condensed Medium" charset="0"/>
              <a:ea typeface="Futura Condensed Medium" charset="0"/>
              <a:cs typeface="Futura Condensed Medium"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363" y="503505"/>
            <a:ext cx="6090725" cy="6090725"/>
          </a:xfrm>
          <a:prstGeom prst="rect">
            <a:avLst/>
          </a:prstGeom>
          <a:scene3d>
            <a:camera prst="orthographicFront">
              <a:rot lat="0" lon="10800000" rev="0"/>
            </a:camera>
            <a:lightRig rig="threePt" dir="t"/>
          </a:scene3d>
        </p:spPr>
      </p:pic>
    </p:spTree>
    <p:extLst>
      <p:ext uri="{BB962C8B-B14F-4D97-AF65-F5344CB8AC3E}">
        <p14:creationId xmlns:p14="http://schemas.microsoft.com/office/powerpoint/2010/main" val="41507567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8317" y="123551"/>
            <a:ext cx="9256697" cy="677108"/>
          </a:xfrm>
          <a:prstGeom prst="rect">
            <a:avLst/>
          </a:prstGeom>
          <a:noFill/>
        </p:spPr>
        <p:txBody>
          <a:bodyPr wrap="square" rtlCol="0">
            <a:spAutoFit/>
          </a:bodyPr>
          <a:lstStyle/>
          <a:p>
            <a:r>
              <a:rPr lang="en-US" sz="3800" dirty="0">
                <a:latin typeface="Futura Condensed Medium" charset="0"/>
                <a:ea typeface="Futura Condensed Medium" charset="0"/>
                <a:cs typeface="Futura Condensed Medium" charset="0"/>
              </a:rPr>
              <a:t>OCEAN: cooling (today), energy production (future)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545" y="897399"/>
            <a:ext cx="2338504" cy="315003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06152" y="862123"/>
            <a:ext cx="5123447" cy="2317750"/>
          </a:xfrm>
          <a:prstGeom prst="rect">
            <a:avLst/>
          </a:prstGeom>
        </p:spPr>
      </p:pic>
      <p:sp>
        <p:nvSpPr>
          <p:cNvPr id="7" name="TextBox 6"/>
          <p:cNvSpPr txBox="1"/>
          <p:nvPr/>
        </p:nvSpPr>
        <p:spPr>
          <a:xfrm>
            <a:off x="4691701" y="3179873"/>
            <a:ext cx="1842364" cy="307777"/>
          </a:xfrm>
          <a:prstGeom prst="rect">
            <a:avLst/>
          </a:prstGeom>
          <a:noFill/>
        </p:spPr>
        <p:txBody>
          <a:bodyPr wrap="none" rtlCol="0">
            <a:spAutoFit/>
          </a:bodyPr>
          <a:lstStyle/>
          <a:p>
            <a:r>
              <a:rPr lang="en-US" sz="1400">
                <a:latin typeface="Futura Medium" charset="0"/>
                <a:ea typeface="Futura Medium" charset="0"/>
                <a:cs typeface="Futura Medium" charset="0"/>
              </a:rPr>
              <a:t>SURFACE ACTUTOR</a:t>
            </a:r>
            <a:endParaRPr lang="en-US" sz="1400" dirty="0">
              <a:latin typeface="Futura Medium" charset="0"/>
              <a:ea typeface="Futura Medium" charset="0"/>
              <a:cs typeface="Futura Medium" charset="0"/>
            </a:endParaRPr>
          </a:p>
        </p:txBody>
      </p:sp>
      <p:sp>
        <p:nvSpPr>
          <p:cNvPr id="8" name="TextBox 7"/>
          <p:cNvSpPr txBox="1"/>
          <p:nvPr/>
        </p:nvSpPr>
        <p:spPr>
          <a:xfrm>
            <a:off x="399714" y="4113401"/>
            <a:ext cx="2072170" cy="307777"/>
          </a:xfrm>
          <a:prstGeom prst="rect">
            <a:avLst/>
          </a:prstGeom>
          <a:noFill/>
        </p:spPr>
        <p:txBody>
          <a:bodyPr wrap="none" rtlCol="0">
            <a:spAutoFit/>
          </a:bodyPr>
          <a:lstStyle/>
          <a:p>
            <a:r>
              <a:rPr lang="en-US" sz="1400" dirty="0">
                <a:latin typeface="Futura Medium" charset="0"/>
                <a:ea typeface="Futura Medium" charset="0"/>
                <a:cs typeface="Futura Medium" charset="0"/>
              </a:rPr>
              <a:t>POINT SOURCE BUOY</a:t>
            </a:r>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80" y="4627111"/>
            <a:ext cx="2604837" cy="1966918"/>
          </a:xfrm>
          <a:prstGeom prst="rect">
            <a:avLst/>
          </a:prstGeom>
        </p:spPr>
      </p:pic>
      <p:sp>
        <p:nvSpPr>
          <p:cNvPr id="10" name="TextBox 9"/>
          <p:cNvSpPr txBox="1"/>
          <p:nvPr/>
        </p:nvSpPr>
        <p:spPr>
          <a:xfrm>
            <a:off x="635899" y="6602978"/>
            <a:ext cx="1599797" cy="307777"/>
          </a:xfrm>
          <a:prstGeom prst="rect">
            <a:avLst/>
          </a:prstGeom>
          <a:noFill/>
        </p:spPr>
        <p:txBody>
          <a:bodyPr wrap="none" rtlCol="0">
            <a:spAutoFit/>
          </a:bodyPr>
          <a:lstStyle/>
          <a:p>
            <a:r>
              <a:rPr lang="en-US" sz="1400" dirty="0">
                <a:latin typeface="Futura Medium" charset="0"/>
                <a:ea typeface="Futura Medium" charset="0"/>
                <a:cs typeface="Futura Medium" charset="0"/>
              </a:rPr>
              <a:t>TIDAL BARRIAGE</a:t>
            </a:r>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06153" y="3565858"/>
            <a:ext cx="5492724" cy="3111347"/>
          </a:xfrm>
          <a:prstGeom prst="rect">
            <a:avLst/>
          </a:prstGeom>
        </p:spPr>
      </p:pic>
    </p:spTree>
    <p:extLst>
      <p:ext uri="{BB962C8B-B14F-4D97-AF65-F5344CB8AC3E}">
        <p14:creationId xmlns:p14="http://schemas.microsoft.com/office/powerpoint/2010/main" val="981224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379"/>
            <a:ext cx="9144000" cy="6183086"/>
          </a:xfrm>
          <a:prstGeom prst="rect">
            <a:avLst/>
          </a:prstGeom>
          <a:solidFill>
            <a:srgbClr val="FF0000"/>
          </a:solidFill>
        </p:spPr>
      </p:pic>
      <p:sp>
        <p:nvSpPr>
          <p:cNvPr id="6" name="Rectangle 5"/>
          <p:cNvSpPr/>
          <p:nvPr/>
        </p:nvSpPr>
        <p:spPr>
          <a:xfrm>
            <a:off x="2101516" y="144379"/>
            <a:ext cx="5598695" cy="352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172259" y="6581001"/>
            <a:ext cx="971741" cy="276999"/>
          </a:xfrm>
          <a:prstGeom prst="rect">
            <a:avLst/>
          </a:prstGeom>
          <a:noFill/>
        </p:spPr>
        <p:txBody>
          <a:bodyPr wrap="none" rtlCol="0">
            <a:spAutoFit/>
          </a:bodyPr>
          <a:lstStyle/>
          <a:p>
            <a:r>
              <a:rPr lang="en-US" sz="1200" dirty="0">
                <a:latin typeface="Futura Medium" charset="0"/>
                <a:ea typeface="Futura Medium" charset="0"/>
                <a:cs typeface="Futura Medium" charset="0"/>
              </a:rPr>
              <a:t>DOE, 2014</a:t>
            </a:r>
          </a:p>
        </p:txBody>
      </p:sp>
      <p:sp>
        <p:nvSpPr>
          <p:cNvPr id="2" name="Rectangle 1"/>
          <p:cNvSpPr/>
          <p:nvPr/>
        </p:nvSpPr>
        <p:spPr>
          <a:xfrm>
            <a:off x="5073934" y="1055077"/>
            <a:ext cx="1506492" cy="1740878"/>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005792" y="3176337"/>
            <a:ext cx="1400271" cy="834189"/>
          </a:xfrm>
          <a:prstGeom prst="rect">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592788" y="-91440"/>
            <a:ext cx="6187107" cy="707886"/>
          </a:xfrm>
          <a:prstGeom prst="rect">
            <a:avLst/>
          </a:prstGeom>
          <a:noFill/>
        </p:spPr>
        <p:txBody>
          <a:bodyPr wrap="square" rtlCol="0">
            <a:spAutoFit/>
          </a:bodyPr>
          <a:lstStyle/>
          <a:p>
            <a:pPr algn="ctr"/>
            <a:r>
              <a:rPr lang="en-US" sz="4000" dirty="0">
                <a:latin typeface="Futura Condensed Medium" charset="0"/>
                <a:ea typeface="Futura Condensed Medium" charset="0"/>
                <a:cs typeface="Futura Condensed Medium" charset="0"/>
              </a:rPr>
              <a:t>INTERSECTION </a:t>
            </a:r>
          </a:p>
        </p:txBody>
      </p:sp>
    </p:spTree>
    <p:extLst>
      <p:ext uri="{BB962C8B-B14F-4D97-AF65-F5344CB8AC3E}">
        <p14:creationId xmlns:p14="http://schemas.microsoft.com/office/powerpoint/2010/main" val="101810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910347" y="731254"/>
            <a:ext cx="5565273" cy="5565273"/>
          </a:xfrm>
          <a:prstGeom prst="ellipse">
            <a:avLst/>
          </a:prstGeom>
          <a:noFill/>
          <a:ln w="107950">
            <a:solidFill>
              <a:schemeClr val="bg1">
                <a:lumMod val="85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64927"/>
          <a:stretch/>
        </p:blipFill>
        <p:spPr>
          <a:xfrm>
            <a:off x="3835116" y="-18145"/>
            <a:ext cx="1844842" cy="1777999"/>
          </a:xfrm>
          <a:prstGeom prst="rect">
            <a:avLst/>
          </a:prstGeom>
        </p:spPr>
      </p:pic>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6333"/>
          <a:stretch/>
        </p:blipFill>
        <p:spPr>
          <a:xfrm>
            <a:off x="6362479" y="3859466"/>
            <a:ext cx="1770869" cy="1777999"/>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3853" r="33209"/>
          <a:stretch/>
        </p:blipFill>
        <p:spPr>
          <a:xfrm>
            <a:off x="1380673" y="4049867"/>
            <a:ext cx="1732548" cy="1777999"/>
          </a:xfrm>
          <a:prstGeom prst="rect">
            <a:avLst/>
          </a:prstGeom>
        </p:spPr>
      </p:pic>
      <p:sp>
        <p:nvSpPr>
          <p:cNvPr id="9" name="TextBox 8"/>
          <p:cNvSpPr txBox="1"/>
          <p:nvPr/>
        </p:nvSpPr>
        <p:spPr>
          <a:xfrm>
            <a:off x="3096460" y="6393868"/>
            <a:ext cx="3700580" cy="400110"/>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WATER IS NEEDED FOR FOOD PRODUCTION </a:t>
            </a:r>
          </a:p>
        </p:txBody>
      </p:sp>
      <p:sp>
        <p:nvSpPr>
          <p:cNvPr id="10" name="TextBox 9"/>
          <p:cNvSpPr txBox="1"/>
          <p:nvPr/>
        </p:nvSpPr>
        <p:spPr>
          <a:xfrm>
            <a:off x="3128211" y="5456921"/>
            <a:ext cx="3321381" cy="707886"/>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FOOD PRODUCTION AFFECTS WATER AVAILABILITY</a:t>
            </a:r>
          </a:p>
        </p:txBody>
      </p:sp>
      <p:sp>
        <p:nvSpPr>
          <p:cNvPr id="11" name="TextBox 10"/>
          <p:cNvSpPr txBox="1"/>
          <p:nvPr/>
        </p:nvSpPr>
        <p:spPr>
          <a:xfrm>
            <a:off x="7285927" y="2188714"/>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IS NEEDED FOR FOOD</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PRODUCTION</a:t>
            </a:r>
          </a:p>
        </p:txBody>
      </p:sp>
      <p:sp>
        <p:nvSpPr>
          <p:cNvPr id="12" name="TextBox 11"/>
          <p:cNvSpPr txBox="1"/>
          <p:nvPr/>
        </p:nvSpPr>
        <p:spPr>
          <a:xfrm>
            <a:off x="5069197" y="2192732"/>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CAN BE </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PRODUCED FROM</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FOOD</a:t>
            </a:r>
          </a:p>
        </p:txBody>
      </p:sp>
      <p:sp>
        <p:nvSpPr>
          <p:cNvPr id="13" name="TextBox 12"/>
          <p:cNvSpPr txBox="1"/>
          <p:nvPr/>
        </p:nvSpPr>
        <p:spPr>
          <a:xfrm>
            <a:off x="107934" y="2213348"/>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WATER IS NEEDED FOR ENERGY PRODUCITON</a:t>
            </a:r>
          </a:p>
        </p:txBody>
      </p:sp>
      <p:sp>
        <p:nvSpPr>
          <p:cNvPr id="14" name="TextBox 13"/>
          <p:cNvSpPr txBox="1"/>
          <p:nvPr/>
        </p:nvSpPr>
        <p:spPr>
          <a:xfrm>
            <a:off x="2283388" y="2250110"/>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IS NEEDED FOR MOVING AND TREATINF WATER</a:t>
            </a:r>
          </a:p>
        </p:txBody>
      </p:sp>
    </p:spTree>
    <p:extLst>
      <p:ext uri="{BB962C8B-B14F-4D97-AF65-F5344CB8AC3E}">
        <p14:creationId xmlns:p14="http://schemas.microsoft.com/office/powerpoint/2010/main" val="10505821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49557" y="961919"/>
            <a:ext cx="7291163" cy="5632311"/>
          </a:xfrm>
          <a:prstGeom prst="rect">
            <a:avLst/>
          </a:prstGeom>
          <a:noFill/>
        </p:spPr>
        <p:txBody>
          <a:bodyPr wrap="none" rtlCol="0">
            <a:spAutoFit/>
          </a:bodyPr>
          <a:lstStyle/>
          <a:p>
            <a:r>
              <a:rPr lang="en-US" sz="4500" dirty="0">
                <a:solidFill>
                  <a:schemeClr val="bg1">
                    <a:lumMod val="65000"/>
                  </a:schemeClr>
                </a:solidFill>
                <a:latin typeface="Futura Condensed Medium" charset="0"/>
                <a:ea typeface="Futura Condensed Medium" charset="0"/>
                <a:cs typeface="Futura Condensed Medium" charset="0"/>
              </a:rPr>
              <a:t>i)SURFACE WATER and GROUNDWATER</a:t>
            </a:r>
          </a:p>
          <a:p>
            <a:endParaRPr lang="en-US" sz="4500" dirty="0">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ii) OCEAN</a:t>
            </a:r>
          </a:p>
          <a:p>
            <a:endParaRPr lang="en-US" sz="4500" dirty="0">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iii) DRINKING/TREATED WATER (urban)</a:t>
            </a:r>
          </a:p>
          <a:p>
            <a:endParaRPr lang="en-US" sz="4500" dirty="0">
              <a:solidFill>
                <a:schemeClr val="bg1">
                  <a:lumMod val="65000"/>
                </a:schemeClr>
              </a:solidFill>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iv)WASTEWATER</a:t>
            </a:r>
          </a:p>
          <a:p>
            <a:endParaRPr lang="en-US" sz="4500" dirty="0">
              <a:latin typeface="Futura Condensed Medium" charset="0"/>
              <a:ea typeface="Futura Condensed Medium" charset="0"/>
              <a:cs typeface="Futura Condensed Medium"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363" y="503505"/>
            <a:ext cx="6090725" cy="6090725"/>
          </a:xfrm>
          <a:prstGeom prst="rect">
            <a:avLst/>
          </a:prstGeom>
          <a:scene3d>
            <a:camera prst="orthographicFront">
              <a:rot lat="0" lon="10800000" rev="0"/>
            </a:camera>
            <a:lightRig rig="threePt" dir="t"/>
          </a:scene3d>
        </p:spPr>
      </p:pic>
    </p:spTree>
    <p:extLst>
      <p:ext uri="{BB962C8B-B14F-4D97-AF65-F5344CB8AC3E}">
        <p14:creationId xmlns:p14="http://schemas.microsoft.com/office/powerpoint/2010/main" val="11754234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54" y="116033"/>
            <a:ext cx="7831759" cy="769441"/>
          </a:xfrm>
          <a:prstGeom prst="rect">
            <a:avLst/>
          </a:prstGeom>
          <a:noFill/>
        </p:spPr>
        <p:txBody>
          <a:bodyPr wrap="none" rtlCol="0">
            <a:spAutoFit/>
          </a:bodyPr>
          <a:lstStyle/>
          <a:p>
            <a:r>
              <a:rPr lang="en-US" sz="4400" dirty="0">
                <a:latin typeface="Futura Condensed Medium" charset="0"/>
                <a:ea typeface="Futura Condensed Medium" charset="0"/>
                <a:cs typeface="Futura Condensed Medium" charset="0"/>
              </a:rPr>
              <a:t>TREATING DRINKING WATER: sink of energy</a:t>
            </a:r>
          </a:p>
        </p:txBody>
      </p:sp>
      <p:sp>
        <p:nvSpPr>
          <p:cNvPr id="6" name="TextBox 5"/>
          <p:cNvSpPr txBox="1"/>
          <p:nvPr/>
        </p:nvSpPr>
        <p:spPr>
          <a:xfrm>
            <a:off x="241554" y="1380056"/>
            <a:ext cx="6650410" cy="1938992"/>
          </a:xfrm>
          <a:prstGeom prst="rect">
            <a:avLst/>
          </a:prstGeom>
          <a:noFill/>
        </p:spPr>
        <p:txBody>
          <a:bodyPr wrap="none" rtlCol="0">
            <a:spAutoFit/>
          </a:bodyPr>
          <a:lstStyle/>
          <a:p>
            <a:r>
              <a:rPr lang="en-US" sz="4000" dirty="0">
                <a:latin typeface="Futura Condensed Medium" charset="0"/>
                <a:ea typeface="Futura Condensed Medium" charset="0"/>
                <a:cs typeface="Futura Condensed Medium" charset="0"/>
              </a:rPr>
              <a:t>i)  Pumping groundwater/surface water</a:t>
            </a:r>
          </a:p>
          <a:p>
            <a:r>
              <a:rPr lang="en-US" sz="4000" dirty="0">
                <a:latin typeface="Futura Condensed Medium" charset="0"/>
                <a:ea typeface="Futura Condensed Medium" charset="0"/>
                <a:cs typeface="Futura Condensed Medium" charset="0"/>
              </a:rPr>
              <a:t>ii) Desalination</a:t>
            </a:r>
          </a:p>
          <a:p>
            <a:r>
              <a:rPr lang="en-US" sz="4000" dirty="0">
                <a:latin typeface="Futura Condensed Medium" charset="0"/>
                <a:ea typeface="Futura Condensed Medium" charset="0"/>
                <a:cs typeface="Futura Condensed Medium" charset="0"/>
              </a:rPr>
              <a:t>ii) Wastewater reclamation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953" y="3319048"/>
            <a:ext cx="7508631" cy="3857107"/>
          </a:xfrm>
          <a:prstGeom prst="rect">
            <a:avLst/>
          </a:prstGeom>
        </p:spPr>
      </p:pic>
      <p:sp>
        <p:nvSpPr>
          <p:cNvPr id="4" name="Rectangle 3"/>
          <p:cNvSpPr/>
          <p:nvPr/>
        </p:nvSpPr>
        <p:spPr>
          <a:xfrm>
            <a:off x="1740877" y="6137031"/>
            <a:ext cx="474785" cy="334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754814" y="6649160"/>
            <a:ext cx="1470787" cy="276999"/>
          </a:xfrm>
          <a:prstGeom prst="rect">
            <a:avLst/>
          </a:prstGeom>
          <a:noFill/>
        </p:spPr>
        <p:txBody>
          <a:bodyPr wrap="none" rtlCol="0">
            <a:spAutoFit/>
          </a:bodyPr>
          <a:lstStyle/>
          <a:p>
            <a:r>
              <a:rPr lang="en-US" sz="1200" dirty="0">
                <a:latin typeface="Futura Medium" charset="0"/>
                <a:ea typeface="Futura Medium" charset="0"/>
                <a:cs typeface="Futura Medium" charset="0"/>
              </a:rPr>
              <a:t>REMILLARD</a:t>
            </a:r>
            <a:r>
              <a:rPr lang="en-US" sz="1200">
                <a:latin typeface="Futura Medium" charset="0"/>
                <a:ea typeface="Futura Medium" charset="0"/>
                <a:cs typeface="Futura Medium" charset="0"/>
              </a:rPr>
              <a:t>, 2018</a:t>
            </a:r>
            <a:endParaRPr lang="en-US" sz="1200" dirty="0">
              <a:latin typeface="Futura Medium" charset="0"/>
              <a:ea typeface="Futura Medium" charset="0"/>
              <a:cs typeface="Futura Medium" charset="0"/>
            </a:endParaRPr>
          </a:p>
        </p:txBody>
      </p:sp>
    </p:spTree>
    <p:extLst>
      <p:ext uri="{BB962C8B-B14F-4D97-AF65-F5344CB8AC3E}">
        <p14:creationId xmlns:p14="http://schemas.microsoft.com/office/powerpoint/2010/main" val="7766934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3192" y="116033"/>
            <a:ext cx="9164881" cy="1323439"/>
          </a:xfrm>
          <a:prstGeom prst="rect">
            <a:avLst/>
          </a:prstGeom>
          <a:noFill/>
        </p:spPr>
        <p:txBody>
          <a:bodyPr wrap="none" rtlCol="0">
            <a:spAutoFit/>
          </a:bodyPr>
          <a:lstStyle/>
          <a:p>
            <a:r>
              <a:rPr lang="en-US" sz="4000" dirty="0">
                <a:latin typeface="Futura Condensed Medium" charset="0"/>
                <a:ea typeface="Futura Condensed Medium" charset="0"/>
                <a:cs typeface="Futura Condensed Medium" charset="0"/>
              </a:rPr>
              <a:t>i) PUMPING GROUND/SURFACE WATER: 0.25-4 kWh/m</a:t>
            </a:r>
            <a:r>
              <a:rPr lang="en-US" sz="4000" baseline="30000" dirty="0">
                <a:latin typeface="Futura Condensed Medium" charset="0"/>
                <a:ea typeface="Futura Condensed Medium" charset="0"/>
                <a:cs typeface="Futura Condensed Medium" charset="0"/>
              </a:rPr>
              <a:t>3</a:t>
            </a:r>
          </a:p>
          <a:p>
            <a:r>
              <a:rPr lang="en-US" sz="4000" dirty="0">
                <a:latin typeface="Futura Condensed Medium" charset="0"/>
                <a:ea typeface="Futura Condensed Medium" charset="0"/>
                <a:cs typeface="Futura Condensed Medium" charset="0"/>
              </a:rPr>
              <a:t> </a:t>
            </a:r>
          </a:p>
        </p:txBody>
      </p:sp>
      <p:sp>
        <p:nvSpPr>
          <p:cNvPr id="7" name="Rectangle 6"/>
          <p:cNvSpPr/>
          <p:nvPr/>
        </p:nvSpPr>
        <p:spPr>
          <a:xfrm>
            <a:off x="201696" y="1070140"/>
            <a:ext cx="5128201" cy="5057795"/>
          </a:xfrm>
          <a:prstGeom prst="rect">
            <a:avLst/>
          </a:prstGeom>
        </p:spPr>
        <p:txBody>
          <a:bodyPr wrap="square">
            <a:spAutoFit/>
          </a:bodyPr>
          <a:lstStyle/>
          <a:p>
            <a:r>
              <a:rPr lang="en-US" sz="2200" dirty="0">
                <a:latin typeface="Futura Condensed Medium" charset="0"/>
                <a:ea typeface="Futura Condensed Medium" charset="0"/>
                <a:cs typeface="Futura Condensed Medium" charset="0"/>
              </a:rPr>
              <a:t>Highly dependent on where the water is coming from:</a:t>
            </a:r>
          </a:p>
          <a:p>
            <a:pPr marL="285750" indent="-285750">
              <a:buFont typeface="Arial" charset="0"/>
              <a:buChar char="•"/>
            </a:pPr>
            <a:r>
              <a:rPr lang="en-US" sz="2200" dirty="0">
                <a:latin typeface="Futura Condensed Medium" charset="0"/>
                <a:ea typeface="Futura Condensed Medium" charset="0"/>
                <a:cs typeface="Futura Condensed Medium" charset="0"/>
              </a:rPr>
              <a:t>Groundwater (rural)/surface water (urban)   rural/city</a:t>
            </a:r>
          </a:p>
          <a:p>
            <a:pPr marL="285750" indent="-285750">
              <a:buFont typeface="Arial" charset="0"/>
              <a:buChar char="•"/>
            </a:pPr>
            <a:r>
              <a:rPr lang="en-US" sz="2200" dirty="0">
                <a:latin typeface="Futura Condensed Medium" charset="0"/>
                <a:ea typeface="Futura Condensed Medium" charset="0"/>
                <a:cs typeface="Futura Condensed Medium" charset="0"/>
              </a:rPr>
              <a:t>Distance</a:t>
            </a:r>
          </a:p>
          <a:p>
            <a:pPr marL="342900" indent="-342900">
              <a:buFont typeface="Arial" panose="020B0604020202020204" pitchFamily="34" charset="0"/>
              <a:buChar char="•"/>
            </a:pPr>
            <a:r>
              <a:rPr lang="en-US" sz="2200" dirty="0">
                <a:latin typeface="Futura Condensed Medium" charset="0"/>
                <a:ea typeface="Futura Condensed Medium" charset="0"/>
                <a:cs typeface="Futura Condensed Medium" charset="0"/>
              </a:rPr>
              <a:t>52 billion kWh</a:t>
            </a:r>
          </a:p>
          <a:p>
            <a:endParaRPr lang="en-US" sz="2200" u="sng" dirty="0">
              <a:latin typeface="Futura Condensed Medium" charset="0"/>
              <a:ea typeface="Futura Condensed Medium" charset="0"/>
              <a:cs typeface="Futura Condensed Medium" charset="0"/>
            </a:endParaRPr>
          </a:p>
          <a:p>
            <a:r>
              <a:rPr lang="en-US" sz="2200" u="sng" dirty="0">
                <a:latin typeface="Futura Condensed Medium" charset="0"/>
                <a:ea typeface="Futura Condensed Medium" charset="0"/>
                <a:cs typeface="Futura Condensed Medium" charset="0"/>
              </a:rPr>
              <a:t>State Water Project (California):</a:t>
            </a:r>
          </a:p>
          <a:p>
            <a:endParaRPr lang="en-US" sz="2200" u="sng" dirty="0">
              <a:latin typeface="Futura Condensed Medium" charset="0"/>
              <a:ea typeface="Futura Condensed Medium" charset="0"/>
              <a:cs typeface="Futura Condensed Medium" charset="0"/>
            </a:endParaRPr>
          </a:p>
          <a:p>
            <a:pPr marL="342900" indent="-342900">
              <a:buFont typeface="Arial" charset="0"/>
              <a:buChar char="•"/>
            </a:pPr>
            <a:r>
              <a:rPr lang="en-US" sz="2200" dirty="0">
                <a:latin typeface="Futura Condensed Medium" charset="0"/>
                <a:ea typeface="Futura Condensed Medium" charset="0"/>
                <a:cs typeface="Futura Condensed Medium" charset="0"/>
              </a:rPr>
              <a:t>3.3 kWh/m</a:t>
            </a:r>
            <a:r>
              <a:rPr lang="en-US" sz="2200" baseline="30000" dirty="0">
                <a:latin typeface="Futura Condensed Medium" charset="0"/>
                <a:ea typeface="Futura Condensed Medium" charset="0"/>
                <a:cs typeface="Futura Condensed Medium" charset="0"/>
              </a:rPr>
              <a:t>3  </a:t>
            </a:r>
            <a:r>
              <a:rPr lang="en-US" sz="2200" dirty="0" err="1">
                <a:latin typeface="Futura Condensed Medium" charset="0"/>
                <a:ea typeface="Futura Condensed Medium" charset="0"/>
                <a:cs typeface="Futura Condensed Medium" charset="0"/>
              </a:rPr>
              <a:t>S.Cal</a:t>
            </a:r>
            <a:r>
              <a:rPr lang="en-US" sz="2200" dirty="0">
                <a:latin typeface="Futura Condensed Medium" charset="0"/>
                <a:ea typeface="Futura Condensed Medium" charset="0"/>
                <a:cs typeface="Futura Condensed Medium" charset="0"/>
              </a:rPr>
              <a:t> </a:t>
            </a:r>
          </a:p>
          <a:p>
            <a:pPr marL="342900" indent="-342900">
              <a:buFont typeface="Arial" charset="0"/>
              <a:buChar char="•"/>
            </a:pPr>
            <a:r>
              <a:rPr lang="en-US" sz="2200" dirty="0">
                <a:latin typeface="Futura Condensed Medium" charset="0"/>
                <a:ea typeface="Futura Condensed Medium" charset="0"/>
                <a:cs typeface="Futura Condensed Medium" charset="0"/>
              </a:rPr>
              <a:t>1 kWh/m</a:t>
            </a:r>
            <a:r>
              <a:rPr lang="en-US" sz="2200" baseline="30000" dirty="0">
                <a:latin typeface="Futura Condensed Medium" charset="0"/>
                <a:ea typeface="Futura Condensed Medium" charset="0"/>
                <a:cs typeface="Futura Condensed Medium" charset="0"/>
              </a:rPr>
              <a:t>3 </a:t>
            </a:r>
            <a:r>
              <a:rPr lang="en-US" sz="2200" dirty="0" err="1">
                <a:latin typeface="Futura Condensed Medium" charset="0"/>
                <a:ea typeface="Futura Condensed Medium" charset="0"/>
                <a:cs typeface="Futura Condensed Medium" charset="0"/>
              </a:rPr>
              <a:t>N.Cal</a:t>
            </a:r>
            <a:r>
              <a:rPr lang="en-US" sz="2200" dirty="0">
                <a:latin typeface="Futura Condensed Medium" charset="0"/>
                <a:ea typeface="Futura Condensed Medium" charset="0"/>
                <a:cs typeface="Futura Condensed Medium" charset="0"/>
              </a:rPr>
              <a:t> </a:t>
            </a:r>
          </a:p>
          <a:p>
            <a:pPr marL="342900" indent="-342900">
              <a:buFont typeface="Arial" charset="0"/>
              <a:buChar char="•"/>
            </a:pPr>
            <a:r>
              <a:rPr lang="en-US" sz="2200" dirty="0">
                <a:latin typeface="Futura Condensed Medium" charset="0"/>
                <a:ea typeface="Futura Condensed Medium" charset="0"/>
                <a:cs typeface="Futura Condensed Medium" charset="0"/>
              </a:rPr>
              <a:t>California aqueduct (400 miles, &gt;300 m</a:t>
            </a:r>
            <a:r>
              <a:rPr lang="en-US" sz="2200" baseline="30000" dirty="0">
                <a:latin typeface="Futura Condensed Medium" charset="0"/>
                <a:ea typeface="Futura Condensed Medium" charset="0"/>
                <a:cs typeface="Futura Condensed Medium" charset="0"/>
              </a:rPr>
              <a:t>3</a:t>
            </a:r>
            <a:r>
              <a:rPr lang="en-US" sz="2200" dirty="0">
                <a:latin typeface="Futura Condensed Medium" charset="0"/>
                <a:ea typeface="Futura Condensed Medium" charset="0"/>
                <a:cs typeface="Futura Condensed Medium" charset="0"/>
              </a:rPr>
              <a:t>/s</a:t>
            </a:r>
            <a:r>
              <a:rPr lang="en-US" sz="2200" dirty="0">
                <a:latin typeface="Futura Medium" charset="0"/>
                <a:ea typeface="Futura Medium" charset="0"/>
                <a:cs typeface="Futura Medium" charset="0"/>
              </a:rPr>
              <a:t>)</a:t>
            </a:r>
          </a:p>
          <a:p>
            <a:pPr marL="285750" indent="-285750">
              <a:buFont typeface="Arial" charset="0"/>
              <a:buChar char="•"/>
            </a:pPr>
            <a:endParaRPr lang="en-US" sz="2200" dirty="0">
              <a:latin typeface="Futura Medium" charset="0"/>
              <a:ea typeface="Futura Medium" charset="0"/>
              <a:cs typeface="Futura Medium" charset="0"/>
            </a:endParaRPr>
          </a:p>
          <a:p>
            <a:pPr marL="285750" indent="-285750">
              <a:buFont typeface="Arial" charset="0"/>
              <a:buChar char="•"/>
            </a:pPr>
            <a:endParaRPr lang="en-US" sz="2200" dirty="0">
              <a:latin typeface="Futura Medium" charset="0"/>
              <a:ea typeface="Futura Medium" charset="0"/>
              <a:cs typeface="Futura Medium" charset="0"/>
            </a:endParaRPr>
          </a:p>
          <a:p>
            <a:pPr marL="285750" indent="-285750">
              <a:buFont typeface="Arial" charset="0"/>
              <a:buChar char="•"/>
            </a:pPr>
            <a:endParaRPr lang="en-US" sz="2200" dirty="0">
              <a:latin typeface="Futura Medium" charset="0"/>
              <a:ea typeface="Futura Medium" charset="0"/>
              <a:cs typeface="Futura Medium" charset="0"/>
            </a:endParaRPr>
          </a:p>
          <a:p>
            <a:endParaRPr lang="en-US" sz="2200" baseline="30000" dirty="0">
              <a:latin typeface="Futura Medium" charset="0"/>
              <a:ea typeface="Futura Medium" charset="0"/>
              <a:cs typeface="Futura Medium"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9897" y="1070140"/>
            <a:ext cx="3753010" cy="4194032"/>
          </a:xfrm>
          <a:prstGeom prst="rect">
            <a:avLst/>
          </a:prstGeom>
        </p:spPr>
      </p:pic>
      <p:sp>
        <p:nvSpPr>
          <p:cNvPr id="13" name="Rectangle 12"/>
          <p:cNvSpPr/>
          <p:nvPr/>
        </p:nvSpPr>
        <p:spPr>
          <a:xfrm>
            <a:off x="201696" y="5507479"/>
            <a:ext cx="4572000" cy="1107996"/>
          </a:xfrm>
          <a:prstGeom prst="rect">
            <a:avLst/>
          </a:prstGeom>
        </p:spPr>
        <p:txBody>
          <a:bodyPr>
            <a:spAutoFit/>
          </a:bodyPr>
          <a:lstStyle/>
          <a:p>
            <a:r>
              <a:rPr lang="en-US" sz="2200" u="sng" dirty="0">
                <a:latin typeface="Futura Condensed Medium" charset="0"/>
                <a:ea typeface="Futura Condensed Medium" charset="0"/>
                <a:cs typeface="Futura Condensed Medium" charset="0"/>
              </a:rPr>
              <a:t>New York</a:t>
            </a:r>
          </a:p>
          <a:p>
            <a:endParaRPr lang="en-US" sz="2200" u="sng" dirty="0">
              <a:latin typeface="Futura Condensed Medium" charset="0"/>
              <a:ea typeface="Futura Condensed Medium" charset="0"/>
              <a:cs typeface="Futura Condensed Medium" charset="0"/>
            </a:endParaRPr>
          </a:p>
          <a:p>
            <a:pPr marL="285750" indent="-285750">
              <a:buFont typeface="Arial" charset="0"/>
              <a:buChar char="•"/>
            </a:pPr>
            <a:r>
              <a:rPr lang="en-US" sz="2200" dirty="0">
                <a:latin typeface="Futura Condensed Medium" charset="0"/>
                <a:ea typeface="Futura Condensed Medium" charset="0"/>
                <a:cs typeface="Futura Condensed Medium" charset="0"/>
              </a:rPr>
              <a:t>.5-.7 kWh/m</a:t>
            </a:r>
            <a:r>
              <a:rPr lang="en-US" sz="2200" baseline="30000" dirty="0">
                <a:latin typeface="Futura Condensed Medium" charset="0"/>
                <a:ea typeface="Futura Condensed Medium" charset="0"/>
                <a:cs typeface="Futura Condensed Medium" charset="0"/>
              </a:rPr>
              <a:t>3 </a:t>
            </a:r>
            <a:r>
              <a:rPr lang="en-US" sz="2200" dirty="0">
                <a:latin typeface="Futura Condensed Medium" charset="0"/>
                <a:ea typeface="Futura Condensed Medium" charset="0"/>
                <a:cs typeface="Futura Condensed Medium" charset="0"/>
              </a:rPr>
              <a:t>due to gravity-fed distribution </a:t>
            </a:r>
          </a:p>
        </p:txBody>
      </p:sp>
      <p:sp>
        <p:nvSpPr>
          <p:cNvPr id="14" name="TextBox 13"/>
          <p:cNvSpPr txBox="1"/>
          <p:nvPr/>
        </p:nvSpPr>
        <p:spPr>
          <a:xfrm>
            <a:off x="7984466" y="5368980"/>
            <a:ext cx="1097223" cy="276999"/>
          </a:xfrm>
          <a:prstGeom prst="rect">
            <a:avLst/>
          </a:prstGeom>
          <a:noFill/>
        </p:spPr>
        <p:txBody>
          <a:bodyPr wrap="none" rtlCol="0">
            <a:spAutoFit/>
          </a:bodyPr>
          <a:lstStyle/>
          <a:p>
            <a:r>
              <a:rPr lang="en-US" sz="1200" dirty="0">
                <a:latin typeface="Futura Medium" charset="0"/>
                <a:ea typeface="Futura Medium" charset="0"/>
                <a:cs typeface="Futura Medium" charset="0"/>
              </a:rPr>
              <a:t>ESMAP,2012</a:t>
            </a:r>
          </a:p>
        </p:txBody>
      </p:sp>
    </p:spTree>
    <p:extLst>
      <p:ext uri="{BB962C8B-B14F-4D97-AF65-F5344CB8AC3E}">
        <p14:creationId xmlns:p14="http://schemas.microsoft.com/office/powerpoint/2010/main" val="1342626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54" y="116033"/>
            <a:ext cx="5205079" cy="707886"/>
          </a:xfrm>
          <a:prstGeom prst="rect">
            <a:avLst/>
          </a:prstGeom>
          <a:noFill/>
        </p:spPr>
        <p:txBody>
          <a:bodyPr wrap="none" rtlCol="0">
            <a:spAutoFit/>
          </a:bodyPr>
          <a:lstStyle/>
          <a:p>
            <a:r>
              <a:rPr lang="en-US" sz="4000" dirty="0">
                <a:latin typeface="Futura Condensed Medium" charset="0"/>
                <a:ea typeface="Futura Condensed Medium" charset="0"/>
                <a:cs typeface="Futura Condensed Medium" charset="0"/>
              </a:rPr>
              <a:t>ii) DESALINATION: 3-5 kWh/m</a:t>
            </a:r>
            <a:r>
              <a:rPr lang="en-US" sz="4000" baseline="30000" dirty="0">
                <a:latin typeface="Futura Condensed Medium" charset="0"/>
                <a:ea typeface="Futura Condensed Medium" charset="0"/>
                <a:cs typeface="Futura Condensed Medium" charset="0"/>
              </a:rPr>
              <a:t>3</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4972" y="726137"/>
            <a:ext cx="5509432" cy="348270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1090" y="4208844"/>
            <a:ext cx="5873314" cy="2664984"/>
          </a:xfrm>
          <a:prstGeom prst="rect">
            <a:avLst/>
          </a:prstGeom>
        </p:spPr>
      </p:pic>
      <p:sp>
        <p:nvSpPr>
          <p:cNvPr id="6" name="TextBox 5"/>
          <p:cNvSpPr txBox="1"/>
          <p:nvPr/>
        </p:nvSpPr>
        <p:spPr>
          <a:xfrm>
            <a:off x="7754517" y="6581001"/>
            <a:ext cx="1389483" cy="276999"/>
          </a:xfrm>
          <a:prstGeom prst="rect">
            <a:avLst/>
          </a:prstGeom>
          <a:noFill/>
        </p:spPr>
        <p:txBody>
          <a:bodyPr wrap="none" rtlCol="0">
            <a:spAutoFit/>
          </a:bodyPr>
          <a:lstStyle/>
          <a:p>
            <a:r>
              <a:rPr lang="en-US" sz="1200" dirty="0">
                <a:latin typeface="Futura Medium" charset="0"/>
                <a:ea typeface="Futura Medium" charset="0"/>
                <a:cs typeface="Futura Medium" charset="0"/>
              </a:rPr>
              <a:t>ELIMELECH,2011</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295728"/>
            <a:ext cx="3136900" cy="2578100"/>
          </a:xfrm>
          <a:prstGeom prst="rect">
            <a:avLst/>
          </a:prstGeom>
        </p:spPr>
      </p:pic>
      <p:sp>
        <p:nvSpPr>
          <p:cNvPr id="7" name="Rectangle 6"/>
          <p:cNvSpPr/>
          <p:nvPr/>
        </p:nvSpPr>
        <p:spPr>
          <a:xfrm>
            <a:off x="201696" y="1572163"/>
            <a:ext cx="3163276" cy="3159839"/>
          </a:xfrm>
          <a:prstGeom prst="rect">
            <a:avLst/>
          </a:prstGeom>
        </p:spPr>
        <p:txBody>
          <a:bodyPr wrap="square">
            <a:spAutoFit/>
          </a:bodyPr>
          <a:lstStyle/>
          <a:p>
            <a:r>
              <a:rPr lang="en-US" sz="2600" u="sng" dirty="0">
                <a:latin typeface="Futura Condensed Medium" charset="0"/>
                <a:ea typeface="Futura Condensed Medium" charset="0"/>
                <a:cs typeface="Futura Condensed Medium" charset="0"/>
              </a:rPr>
              <a:t>Carlsbad Desalination plant</a:t>
            </a:r>
          </a:p>
          <a:p>
            <a:pPr marL="285750" indent="-285750">
              <a:buFont typeface="Arial" charset="0"/>
              <a:buChar char="•"/>
            </a:pPr>
            <a:r>
              <a:rPr lang="en-US" sz="2600" dirty="0">
                <a:latin typeface="Futura Condensed Medium" charset="0"/>
                <a:ea typeface="Futura Condensed Medium" charset="0"/>
                <a:cs typeface="Futura Condensed Medium" charset="0"/>
              </a:rPr>
              <a:t>State of the art</a:t>
            </a:r>
          </a:p>
          <a:p>
            <a:pPr marL="285750" indent="-285750">
              <a:buFont typeface="Arial" charset="0"/>
              <a:buChar char="•"/>
            </a:pPr>
            <a:r>
              <a:rPr lang="en-US" sz="2600" dirty="0">
                <a:latin typeface="Futura Condensed Medium" charset="0"/>
                <a:ea typeface="Futura Condensed Medium" charset="0"/>
                <a:cs typeface="Futura Condensed Medium" charset="0"/>
              </a:rPr>
              <a:t>Largest in the wester hemisphere</a:t>
            </a:r>
          </a:p>
          <a:p>
            <a:pPr marL="285750" indent="-285750">
              <a:buFont typeface="Arial" charset="0"/>
              <a:buChar char="•"/>
            </a:pPr>
            <a:r>
              <a:rPr lang="en-US" sz="2600" dirty="0">
                <a:latin typeface="Futura Condensed Medium" charset="0"/>
                <a:ea typeface="Futura Condensed Medium" charset="0"/>
                <a:cs typeface="Futura Condensed Medium" charset="0"/>
              </a:rPr>
              <a:t>Baseline design: 3.9kWh/m</a:t>
            </a:r>
            <a:r>
              <a:rPr lang="en-US" sz="2600" baseline="30000" dirty="0">
                <a:latin typeface="Futura Condensed Medium" charset="0"/>
                <a:ea typeface="Futura Condensed Medium" charset="0"/>
                <a:cs typeface="Futura Condensed Medium" charset="0"/>
              </a:rPr>
              <a:t>3</a:t>
            </a:r>
          </a:p>
          <a:p>
            <a:pPr marL="285750" indent="-285750">
              <a:buFont typeface="Arial" charset="0"/>
              <a:buChar char="•"/>
            </a:pPr>
            <a:r>
              <a:rPr lang="en-US" sz="2600" dirty="0">
                <a:latin typeface="Futura Condensed Medium" charset="0"/>
                <a:ea typeface="Futura Condensed Medium" charset="0"/>
                <a:cs typeface="Futura Condensed Medium" charset="0"/>
              </a:rPr>
              <a:t>10% San Diego DW</a:t>
            </a:r>
          </a:p>
          <a:p>
            <a:endParaRPr lang="en-US" sz="2600" baseline="30000" dirty="0">
              <a:latin typeface="Futura Condensed Medium" charset="0"/>
              <a:ea typeface="Futura Condensed Medium" charset="0"/>
              <a:cs typeface="Futura Condensed Medium" charset="0"/>
            </a:endParaRPr>
          </a:p>
        </p:txBody>
      </p:sp>
    </p:spTree>
    <p:extLst>
      <p:ext uri="{BB962C8B-B14F-4D97-AF65-F5344CB8AC3E}">
        <p14:creationId xmlns:p14="http://schemas.microsoft.com/office/powerpoint/2010/main" val="671146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49557" y="961919"/>
            <a:ext cx="7291163" cy="5632311"/>
          </a:xfrm>
          <a:prstGeom prst="rect">
            <a:avLst/>
          </a:prstGeom>
          <a:noFill/>
        </p:spPr>
        <p:txBody>
          <a:bodyPr wrap="none" rtlCol="0">
            <a:spAutoFit/>
          </a:bodyPr>
          <a:lstStyle/>
          <a:p>
            <a:r>
              <a:rPr lang="en-US" sz="4500" dirty="0">
                <a:solidFill>
                  <a:schemeClr val="bg1">
                    <a:lumMod val="65000"/>
                  </a:schemeClr>
                </a:solidFill>
                <a:latin typeface="Futura Condensed Medium" charset="0"/>
                <a:ea typeface="Futura Condensed Medium" charset="0"/>
                <a:cs typeface="Futura Condensed Medium" charset="0"/>
              </a:rPr>
              <a:t>i)SURFACE WATER and GROUNDWATER</a:t>
            </a:r>
          </a:p>
          <a:p>
            <a:endParaRPr lang="en-US" sz="4500" dirty="0">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ii) OCEAN</a:t>
            </a:r>
          </a:p>
          <a:p>
            <a:endParaRPr lang="en-US" sz="4500" dirty="0">
              <a:latin typeface="Futura Condensed Medium" charset="0"/>
              <a:ea typeface="Futura Condensed Medium" charset="0"/>
              <a:cs typeface="Futura Condensed Medium" charset="0"/>
            </a:endParaRPr>
          </a:p>
          <a:p>
            <a:r>
              <a:rPr lang="en-US" sz="4500" dirty="0">
                <a:solidFill>
                  <a:schemeClr val="bg1">
                    <a:lumMod val="65000"/>
                  </a:schemeClr>
                </a:solidFill>
                <a:latin typeface="Futura Condensed Medium" charset="0"/>
                <a:ea typeface="Futura Condensed Medium" charset="0"/>
                <a:cs typeface="Futura Condensed Medium" charset="0"/>
              </a:rPr>
              <a:t>iii) DRINKING/TREATED WATER (urban)</a:t>
            </a:r>
          </a:p>
          <a:p>
            <a:endParaRPr lang="en-US" sz="4500" dirty="0">
              <a:solidFill>
                <a:schemeClr val="bg1">
                  <a:lumMod val="65000"/>
                </a:schemeClr>
              </a:solidFill>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iv)WASTEWATER</a:t>
            </a:r>
          </a:p>
          <a:p>
            <a:endParaRPr lang="en-US" sz="4500" dirty="0">
              <a:latin typeface="Futura Condensed Medium" charset="0"/>
              <a:ea typeface="Futura Condensed Medium" charset="0"/>
              <a:cs typeface="Futura Condensed Medium"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363" y="503505"/>
            <a:ext cx="6090725" cy="6090725"/>
          </a:xfrm>
          <a:prstGeom prst="rect">
            <a:avLst/>
          </a:prstGeom>
          <a:scene3d>
            <a:camera prst="orthographicFront">
              <a:rot lat="0" lon="10800000" rev="0"/>
            </a:camera>
            <a:lightRig rig="threePt" dir="t"/>
          </a:scene3d>
        </p:spPr>
      </p:pic>
    </p:spTree>
    <p:extLst>
      <p:ext uri="{BB962C8B-B14F-4D97-AF65-F5344CB8AC3E}">
        <p14:creationId xmlns:p14="http://schemas.microsoft.com/office/powerpoint/2010/main" val="527564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54" y="116033"/>
            <a:ext cx="8328705" cy="2328843"/>
          </a:xfrm>
          <a:prstGeom prst="rect">
            <a:avLst/>
          </a:prstGeom>
          <a:noFill/>
        </p:spPr>
        <p:txBody>
          <a:bodyPr wrap="square" rtlCol="0">
            <a:spAutoFit/>
          </a:bodyPr>
          <a:lstStyle/>
          <a:p>
            <a:r>
              <a:rPr lang="en-US" sz="4400" dirty="0">
                <a:latin typeface="Futura Condensed Medium" charset="0"/>
                <a:ea typeface="Futura Condensed Medium" charset="0"/>
                <a:cs typeface="Futura Condensed Medium" charset="0"/>
              </a:rPr>
              <a:t>iii) WASTEWATER RECLAMATION: 2-3 kWh/m</a:t>
            </a:r>
            <a:r>
              <a:rPr lang="en-US" sz="4400" baseline="30000" dirty="0">
                <a:latin typeface="Futura Condensed Medium" charset="0"/>
                <a:ea typeface="Futura Condensed Medium" charset="0"/>
                <a:cs typeface="Futura Condensed Medium" charset="0"/>
              </a:rPr>
              <a:t>3</a:t>
            </a:r>
          </a:p>
          <a:p>
            <a:endParaRPr lang="en-US" sz="2800" baseline="30000" dirty="0">
              <a:latin typeface="Futura Medium" charset="0"/>
              <a:ea typeface="Futura Medium" charset="0"/>
              <a:cs typeface="Futura Medium" charset="0"/>
            </a:endParaRPr>
          </a:p>
          <a:p>
            <a:endParaRPr lang="en-US" sz="2800" baseline="30000" dirty="0">
              <a:latin typeface="Futura Medium" charset="0"/>
              <a:ea typeface="Futura Medium" charset="0"/>
              <a:cs typeface="Futura Medium" charset="0"/>
            </a:endParaRPr>
          </a:p>
          <a:p>
            <a:pPr marL="457200" indent="-457200">
              <a:buFont typeface="Arial" charset="0"/>
              <a:buChar char="•"/>
            </a:pPr>
            <a:r>
              <a:rPr lang="en-US" sz="3200" dirty="0">
                <a:latin typeface="Futura Condensed Medium" charset="0"/>
                <a:ea typeface="Futura Condensed Medium" charset="0"/>
                <a:cs typeface="Futura Condensed Medium" charset="0"/>
              </a:rPr>
              <a:t>0.25-1 kWh/m</a:t>
            </a:r>
            <a:r>
              <a:rPr lang="en-US" sz="3200" baseline="30000" dirty="0">
                <a:latin typeface="Futura Condensed Medium" charset="0"/>
                <a:ea typeface="Futura Condensed Medium" charset="0"/>
                <a:cs typeface="Futura Condensed Medium" charset="0"/>
              </a:rPr>
              <a:t>3</a:t>
            </a:r>
            <a:r>
              <a:rPr lang="en-US" sz="3200" dirty="0">
                <a:latin typeface="Futura Condensed Medium" charset="0"/>
                <a:ea typeface="Futura Condensed Medium" charset="0"/>
                <a:cs typeface="Futura Condensed Medium" charset="0"/>
              </a:rPr>
              <a:t> are already used for primary and secondary treatment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54" y="2790960"/>
            <a:ext cx="8701591" cy="1721978"/>
          </a:xfrm>
          <a:prstGeom prst="rect">
            <a:avLst/>
          </a:prstGeom>
        </p:spPr>
      </p:pic>
      <p:sp>
        <p:nvSpPr>
          <p:cNvPr id="8" name="TextBox 7"/>
          <p:cNvSpPr txBox="1"/>
          <p:nvPr/>
        </p:nvSpPr>
        <p:spPr>
          <a:xfrm>
            <a:off x="7891349" y="6581001"/>
            <a:ext cx="1252651" cy="276999"/>
          </a:xfrm>
          <a:prstGeom prst="rect">
            <a:avLst/>
          </a:prstGeom>
          <a:noFill/>
        </p:spPr>
        <p:txBody>
          <a:bodyPr wrap="none" rtlCol="0">
            <a:spAutoFit/>
          </a:bodyPr>
          <a:lstStyle/>
          <a:p>
            <a:r>
              <a:rPr lang="en-US" sz="1200" dirty="0">
                <a:latin typeface="Futura Medium" charset="0"/>
                <a:ea typeface="Futura Medium" charset="0"/>
                <a:cs typeface="Futura Medium" charset="0"/>
              </a:rPr>
              <a:t>AMADEI, 2016</a:t>
            </a:r>
          </a:p>
        </p:txBody>
      </p:sp>
    </p:spTree>
    <p:extLst>
      <p:ext uri="{BB962C8B-B14F-4D97-AF65-F5344CB8AC3E}">
        <p14:creationId xmlns:p14="http://schemas.microsoft.com/office/powerpoint/2010/main" val="1238246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1554" y="116033"/>
            <a:ext cx="8328705" cy="2328843"/>
          </a:xfrm>
          <a:prstGeom prst="rect">
            <a:avLst/>
          </a:prstGeom>
          <a:noFill/>
        </p:spPr>
        <p:txBody>
          <a:bodyPr wrap="square" rtlCol="0">
            <a:spAutoFit/>
          </a:bodyPr>
          <a:lstStyle/>
          <a:p>
            <a:r>
              <a:rPr lang="en-US" sz="4400" dirty="0">
                <a:latin typeface="Futura Condensed Medium" charset="0"/>
                <a:ea typeface="Futura Condensed Medium" charset="0"/>
                <a:cs typeface="Futura Condensed Medium" charset="0"/>
              </a:rPr>
              <a:t>iii) WASTEWATER RECLAMATION: 2-3 kWh/m</a:t>
            </a:r>
            <a:r>
              <a:rPr lang="en-US" sz="4400" baseline="30000" dirty="0">
                <a:latin typeface="Futura Condensed Medium" charset="0"/>
                <a:ea typeface="Futura Condensed Medium" charset="0"/>
                <a:cs typeface="Futura Condensed Medium" charset="0"/>
              </a:rPr>
              <a:t>3</a:t>
            </a:r>
          </a:p>
          <a:p>
            <a:endParaRPr lang="en-US" sz="2800" baseline="30000" dirty="0">
              <a:latin typeface="Futura Medium" charset="0"/>
              <a:ea typeface="Futura Medium" charset="0"/>
              <a:cs typeface="Futura Medium" charset="0"/>
            </a:endParaRPr>
          </a:p>
          <a:p>
            <a:endParaRPr lang="en-US" sz="2800" baseline="30000" dirty="0">
              <a:latin typeface="Futura Medium" charset="0"/>
              <a:ea typeface="Futura Medium" charset="0"/>
              <a:cs typeface="Futura Medium" charset="0"/>
            </a:endParaRPr>
          </a:p>
          <a:p>
            <a:pPr marL="457200" indent="-457200">
              <a:buFont typeface="Arial" charset="0"/>
              <a:buChar char="•"/>
            </a:pPr>
            <a:r>
              <a:rPr lang="en-US" sz="3200" dirty="0">
                <a:latin typeface="Futura Condensed Medium" charset="0"/>
                <a:ea typeface="Futura Condensed Medium" charset="0"/>
                <a:cs typeface="Futura Condensed Medium" charset="0"/>
              </a:rPr>
              <a:t>0.25-1 kWh/m</a:t>
            </a:r>
            <a:r>
              <a:rPr lang="en-US" sz="3200" baseline="30000" dirty="0">
                <a:latin typeface="Futura Condensed Medium" charset="0"/>
                <a:ea typeface="Futura Condensed Medium" charset="0"/>
                <a:cs typeface="Futura Condensed Medium" charset="0"/>
              </a:rPr>
              <a:t>3</a:t>
            </a:r>
            <a:r>
              <a:rPr lang="en-US" sz="3200" dirty="0">
                <a:latin typeface="Futura Condensed Medium" charset="0"/>
                <a:ea typeface="Futura Condensed Medium" charset="0"/>
                <a:cs typeface="Futura Condensed Medium" charset="0"/>
              </a:rPr>
              <a:t> are already used for primary and secondary treatment</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54" y="2790960"/>
            <a:ext cx="8701591" cy="1721978"/>
          </a:xfrm>
          <a:prstGeom prst="rect">
            <a:avLst/>
          </a:prstGeom>
        </p:spPr>
      </p:pic>
      <p:sp>
        <p:nvSpPr>
          <p:cNvPr id="8" name="TextBox 7"/>
          <p:cNvSpPr txBox="1"/>
          <p:nvPr/>
        </p:nvSpPr>
        <p:spPr>
          <a:xfrm>
            <a:off x="7891349" y="6581001"/>
            <a:ext cx="1252651" cy="276999"/>
          </a:xfrm>
          <a:prstGeom prst="rect">
            <a:avLst/>
          </a:prstGeom>
          <a:noFill/>
        </p:spPr>
        <p:txBody>
          <a:bodyPr wrap="none" rtlCol="0">
            <a:spAutoFit/>
          </a:bodyPr>
          <a:lstStyle/>
          <a:p>
            <a:r>
              <a:rPr lang="en-US" sz="1200" dirty="0">
                <a:latin typeface="Futura Medium" charset="0"/>
                <a:ea typeface="Futura Medium" charset="0"/>
                <a:cs typeface="Futura Medium" charset="0"/>
              </a:rPr>
              <a:t>AMADEI, 2016</a:t>
            </a:r>
          </a:p>
        </p:txBody>
      </p:sp>
      <p:sp>
        <p:nvSpPr>
          <p:cNvPr id="2" name="Rectangle 1">
            <a:extLst>
              <a:ext uri="{FF2B5EF4-FFF2-40B4-BE49-F238E27FC236}">
                <a16:creationId xmlns:a16="http://schemas.microsoft.com/office/drawing/2014/main" id="{56A24CF2-424F-1949-BCD9-151485E53BF3}"/>
              </a:ext>
            </a:extLst>
          </p:cNvPr>
          <p:cNvSpPr/>
          <p:nvPr/>
        </p:nvSpPr>
        <p:spPr>
          <a:xfrm>
            <a:off x="427488" y="4859022"/>
            <a:ext cx="8198463" cy="584775"/>
          </a:xfrm>
          <a:prstGeom prst="rect">
            <a:avLst/>
          </a:prstGeom>
        </p:spPr>
        <p:txBody>
          <a:bodyPr wrap="none">
            <a:spAutoFit/>
          </a:bodyPr>
          <a:lstStyle/>
          <a:p>
            <a:pPr marL="457200" indent="-457200">
              <a:buFont typeface="Arial" charset="0"/>
              <a:buChar char="•"/>
            </a:pPr>
            <a:r>
              <a:rPr lang="en-US" sz="3200" dirty="0">
                <a:latin typeface="Futura Condensed Medium" charset="0"/>
                <a:ea typeface="Futura Condensed Medium" charset="0"/>
                <a:cs typeface="Futura Condensed Medium" charset="0"/>
              </a:rPr>
              <a:t>WW contains almost 10 times the energy needed to treat it</a:t>
            </a:r>
          </a:p>
        </p:txBody>
      </p:sp>
    </p:spTree>
    <p:extLst>
      <p:ext uri="{BB962C8B-B14F-4D97-AF65-F5344CB8AC3E}">
        <p14:creationId xmlns:p14="http://schemas.microsoft.com/office/powerpoint/2010/main" val="212440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95" y="1741098"/>
            <a:ext cx="9661057" cy="4963479"/>
          </a:xfrm>
          <a:prstGeom prst="rect">
            <a:avLst/>
          </a:prstGeom>
        </p:spPr>
      </p:pic>
      <p:sp>
        <p:nvSpPr>
          <p:cNvPr id="6" name="TextBox 5"/>
          <p:cNvSpPr txBox="1"/>
          <p:nvPr/>
        </p:nvSpPr>
        <p:spPr>
          <a:xfrm>
            <a:off x="241554" y="116033"/>
            <a:ext cx="8902446" cy="2636619"/>
          </a:xfrm>
          <a:prstGeom prst="rect">
            <a:avLst/>
          </a:prstGeom>
          <a:noFill/>
        </p:spPr>
        <p:txBody>
          <a:bodyPr wrap="square" rtlCol="0">
            <a:spAutoFit/>
          </a:bodyPr>
          <a:lstStyle/>
          <a:p>
            <a:r>
              <a:rPr lang="en-US" sz="4400" dirty="0">
                <a:latin typeface="Futura Condensed Medium" charset="0"/>
                <a:ea typeface="Futura Condensed Medium" charset="0"/>
                <a:cs typeface="Futura Condensed Medium" charset="0"/>
              </a:rPr>
              <a:t>iii) WASTEWATER RECLAMATION: up to 9 kWh/m</a:t>
            </a:r>
            <a:r>
              <a:rPr lang="en-US" sz="4400" baseline="30000" dirty="0">
                <a:latin typeface="Futura Condensed Medium" charset="0"/>
                <a:ea typeface="Futura Condensed Medium" charset="0"/>
                <a:cs typeface="Futura Condensed Medium" charset="0"/>
              </a:rPr>
              <a:t>3 </a:t>
            </a:r>
            <a:r>
              <a:rPr lang="en-US" sz="4400" dirty="0">
                <a:latin typeface="Futura Condensed Medium" charset="0"/>
                <a:ea typeface="Futura Condensed Medium" charset="0"/>
                <a:cs typeface="Futura Condensed Medium" charset="0"/>
              </a:rPr>
              <a:t>in energy recovery (paradigm shift)</a:t>
            </a:r>
          </a:p>
          <a:p>
            <a:endParaRPr lang="en-US" sz="4400" baseline="30000" dirty="0">
              <a:latin typeface="Futura Condensed Medium" charset="0"/>
              <a:ea typeface="Futura Condensed Medium" charset="0"/>
              <a:cs typeface="Futura Condensed Medium" charset="0"/>
            </a:endParaRPr>
          </a:p>
          <a:p>
            <a:endParaRPr lang="en-US" sz="4400" baseline="30000" dirty="0">
              <a:latin typeface="Futura Condensed Medium" charset="0"/>
              <a:ea typeface="Futura Condensed Medium" charset="0"/>
              <a:cs typeface="Futura Condensed Medium" charset="0"/>
            </a:endParaRPr>
          </a:p>
          <a:p>
            <a:endParaRPr lang="en-US" sz="2800" baseline="30000" dirty="0">
              <a:latin typeface="Futura Medium" charset="0"/>
              <a:ea typeface="Futura Medium" charset="0"/>
              <a:cs typeface="Futura Medium" charset="0"/>
            </a:endParaRPr>
          </a:p>
        </p:txBody>
      </p:sp>
    </p:spTree>
    <p:extLst>
      <p:ext uri="{BB962C8B-B14F-4D97-AF65-F5344CB8AC3E}">
        <p14:creationId xmlns:p14="http://schemas.microsoft.com/office/powerpoint/2010/main" val="1483516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7938" y="1825313"/>
            <a:ext cx="9151938" cy="5032687"/>
          </a:xfrm>
          <a:prstGeom prst="rect">
            <a:avLst/>
          </a:prstGeom>
          <a:ln>
            <a:noFill/>
            <a:headEnd/>
            <a:tailEnd/>
          </a:ln>
        </p:spPr>
        <p:style>
          <a:lnRef idx="2">
            <a:schemeClr val="accent3"/>
          </a:lnRef>
          <a:fillRef idx="1">
            <a:schemeClr val="lt1"/>
          </a:fillRef>
          <a:effectRef idx="0">
            <a:schemeClr val="accent3"/>
          </a:effectRef>
          <a:fontRef idx="minor">
            <a:schemeClr val="dk1"/>
          </a:fontRef>
        </p:style>
        <p:txBody>
          <a:bodyPr/>
          <a:lstStyle>
            <a:lvl1pPr marL="514350" indent="-514350" eaLnBrk="0" hangingPunct="0">
              <a:defRPr sz="2400">
                <a:solidFill>
                  <a:schemeClr val="tx1"/>
                </a:solidFill>
                <a:latin typeface="Times New Roman" charset="0"/>
                <a:ea typeface="Arial" charset="0"/>
                <a:cs typeface="Arial" charset="0"/>
              </a:defRPr>
            </a:lvl1pPr>
            <a:lvl2pPr marL="742950" indent="-285750" eaLnBrk="0" hangingPunct="0">
              <a:defRPr sz="2400">
                <a:solidFill>
                  <a:schemeClr val="tx1"/>
                </a:solidFill>
                <a:latin typeface="Times New Roman" charset="0"/>
                <a:ea typeface="Arial" charset="0"/>
                <a:cs typeface="Arial" charset="0"/>
              </a:defRPr>
            </a:lvl2pPr>
            <a:lvl3pPr marL="1143000" indent="-228600" eaLnBrk="0" hangingPunct="0">
              <a:defRPr sz="2400">
                <a:solidFill>
                  <a:schemeClr val="tx1"/>
                </a:solidFill>
                <a:latin typeface="Times New Roman" charset="0"/>
                <a:ea typeface="Arial" charset="0"/>
                <a:cs typeface="Arial" charset="0"/>
              </a:defRPr>
            </a:lvl3pPr>
            <a:lvl4pPr marL="1600200" indent="-228600" eaLnBrk="0" hangingPunct="0">
              <a:defRPr sz="2400">
                <a:solidFill>
                  <a:schemeClr val="tx1"/>
                </a:solidFill>
                <a:latin typeface="Times New Roman" charset="0"/>
                <a:ea typeface="Arial" charset="0"/>
                <a:cs typeface="Arial" charset="0"/>
              </a:defRPr>
            </a:lvl4pPr>
            <a:lvl5pPr marL="2057400" indent="-228600" eaLnBrk="0" hangingPunct="0">
              <a:defRPr sz="2400">
                <a:solidFill>
                  <a:schemeClr val="tx1"/>
                </a:solidFill>
                <a:latin typeface="Times New Roman" charset="0"/>
                <a:ea typeface="Arial" charset="0"/>
                <a:cs typeface="Arial" charset="0"/>
              </a:defRPr>
            </a:lvl5pPr>
            <a:lvl6pPr marL="2514600" indent="-228600" eaLnBrk="0" fontAlgn="base" hangingPunct="0">
              <a:spcBef>
                <a:spcPct val="0"/>
              </a:spcBef>
              <a:spcAft>
                <a:spcPct val="0"/>
              </a:spcAft>
              <a:defRPr sz="2400">
                <a:solidFill>
                  <a:schemeClr val="tx1"/>
                </a:solidFill>
                <a:latin typeface="Times New Roman" charset="0"/>
                <a:ea typeface="Arial" charset="0"/>
                <a:cs typeface="Arial" charset="0"/>
              </a:defRPr>
            </a:lvl6pPr>
            <a:lvl7pPr marL="2971800" indent="-228600" eaLnBrk="0" fontAlgn="base" hangingPunct="0">
              <a:spcBef>
                <a:spcPct val="0"/>
              </a:spcBef>
              <a:spcAft>
                <a:spcPct val="0"/>
              </a:spcAft>
              <a:defRPr sz="2400">
                <a:solidFill>
                  <a:schemeClr val="tx1"/>
                </a:solidFill>
                <a:latin typeface="Times New Roman" charset="0"/>
                <a:ea typeface="Arial" charset="0"/>
                <a:cs typeface="Arial" charset="0"/>
              </a:defRPr>
            </a:lvl7pPr>
            <a:lvl8pPr marL="3429000" indent="-228600" eaLnBrk="0" fontAlgn="base" hangingPunct="0">
              <a:spcBef>
                <a:spcPct val="0"/>
              </a:spcBef>
              <a:spcAft>
                <a:spcPct val="0"/>
              </a:spcAft>
              <a:defRPr sz="2400">
                <a:solidFill>
                  <a:schemeClr val="tx1"/>
                </a:solidFill>
                <a:latin typeface="Times New Roman" charset="0"/>
                <a:ea typeface="Arial" charset="0"/>
                <a:cs typeface="Arial" charset="0"/>
              </a:defRPr>
            </a:lvl8pPr>
            <a:lvl9pPr marL="3886200" indent="-228600" eaLnBrk="0" fontAlgn="base" hangingPunct="0">
              <a:spcBef>
                <a:spcPct val="0"/>
              </a:spcBef>
              <a:spcAft>
                <a:spcPct val="0"/>
              </a:spcAft>
              <a:defRPr sz="2400">
                <a:solidFill>
                  <a:schemeClr val="tx1"/>
                </a:solidFill>
                <a:latin typeface="Times New Roman" charset="0"/>
                <a:ea typeface="Arial" charset="0"/>
                <a:cs typeface="Arial" charset="0"/>
              </a:defRPr>
            </a:lvl9pPr>
          </a:lstStyle>
          <a:p>
            <a:pPr eaLnBrk="1" hangingPunct="1">
              <a:spcBef>
                <a:spcPts val="600"/>
              </a:spcBef>
              <a:buFontTx/>
              <a:buAutoNum type="arabicParenR"/>
            </a:pPr>
            <a:r>
              <a:rPr lang="en-US" altLang="x-none" sz="2800" u="sng" dirty="0">
                <a:solidFill>
                  <a:srgbClr val="000099"/>
                </a:solidFill>
                <a:latin typeface="Futura Medium" charset="0"/>
                <a:ea typeface="Futura Medium" charset="0"/>
                <a:cs typeface="Futura Medium" charset="0"/>
              </a:rPr>
              <a:t>waste-to-fuel</a:t>
            </a:r>
            <a:r>
              <a:rPr lang="en-US" altLang="x-none" sz="2800" dirty="0">
                <a:solidFill>
                  <a:srgbClr val="000000"/>
                </a:solidFill>
                <a:latin typeface="Futura Medium" charset="0"/>
                <a:ea typeface="Futura Medium" charset="0"/>
                <a:cs typeface="Futura Medium" charset="0"/>
              </a:rPr>
              <a:t>; organics → 70% CH</a:t>
            </a:r>
            <a:r>
              <a:rPr lang="en-US" altLang="x-none" sz="2800" baseline="-25000" dirty="0">
                <a:solidFill>
                  <a:srgbClr val="000000"/>
                </a:solidFill>
                <a:latin typeface="Futura Medium" charset="0"/>
                <a:ea typeface="Futura Medium" charset="0"/>
                <a:cs typeface="Futura Medium" charset="0"/>
              </a:rPr>
              <a:t>4 </a:t>
            </a:r>
            <a:r>
              <a:rPr lang="en-US" altLang="x-none" sz="2800" dirty="0">
                <a:solidFill>
                  <a:srgbClr val="000000"/>
                </a:solidFill>
                <a:latin typeface="Futura Medium" charset="0"/>
                <a:ea typeface="Futura Medium" charset="0"/>
                <a:cs typeface="Futura Medium" charset="0"/>
              </a:rPr>
              <a:t>30% CO</a:t>
            </a:r>
            <a:r>
              <a:rPr lang="en-US" altLang="x-none" sz="2800" baseline="-25000" dirty="0">
                <a:solidFill>
                  <a:srgbClr val="000000"/>
                </a:solidFill>
                <a:latin typeface="Futura Medium" charset="0"/>
                <a:ea typeface="Futura Medium" charset="0"/>
                <a:cs typeface="Futura Medium" charset="0"/>
              </a:rPr>
              <a:t>2</a:t>
            </a:r>
            <a:r>
              <a:rPr lang="en-US" altLang="x-none" sz="2800" dirty="0">
                <a:solidFill>
                  <a:srgbClr val="000000"/>
                </a:solidFill>
                <a:latin typeface="Futura Medium" charset="0"/>
                <a:ea typeface="Futura Medium" charset="0"/>
                <a:cs typeface="Futura Medium" charset="0"/>
              </a:rPr>
              <a:t>; </a:t>
            </a:r>
          </a:p>
          <a:p>
            <a:pPr eaLnBrk="1" hangingPunct="1">
              <a:spcBef>
                <a:spcPts val="600"/>
              </a:spcBef>
            </a:pPr>
            <a:r>
              <a:rPr lang="en-US" altLang="x-none" sz="2800" dirty="0">
                <a:solidFill>
                  <a:srgbClr val="000000"/>
                </a:solidFill>
                <a:latin typeface="Futura Medium" charset="0"/>
                <a:ea typeface="Futura Medium" charset="0"/>
                <a:cs typeface="Futura Medium" charset="0"/>
              </a:rPr>
              <a:t>    0.5 </a:t>
            </a:r>
            <a:r>
              <a:rPr lang="en-US" altLang="x-none" sz="2800" dirty="0" err="1">
                <a:solidFill>
                  <a:srgbClr val="000000"/>
                </a:solidFill>
                <a:latin typeface="Futura Medium" charset="0"/>
                <a:ea typeface="Futura Medium" charset="0"/>
                <a:cs typeface="Futura Medium" charset="0"/>
              </a:rPr>
              <a:t>kgCOD</a:t>
            </a:r>
            <a:r>
              <a:rPr lang="en-US" altLang="x-none" sz="2800" dirty="0">
                <a:solidFill>
                  <a:srgbClr val="000000"/>
                </a:solidFill>
                <a:latin typeface="Futura Medium" charset="0"/>
                <a:ea typeface="Futura Medium" charset="0"/>
                <a:cs typeface="Futura Medium" charset="0"/>
              </a:rPr>
              <a:t> m</a:t>
            </a:r>
            <a:r>
              <a:rPr lang="en-US" altLang="x-none" sz="2800" baseline="30000" dirty="0">
                <a:solidFill>
                  <a:srgbClr val="000000"/>
                </a:solidFill>
                <a:latin typeface="Futura Medium" charset="0"/>
                <a:ea typeface="Futura Medium" charset="0"/>
                <a:cs typeface="Futura Medium" charset="0"/>
              </a:rPr>
              <a:t>-3 </a:t>
            </a:r>
            <a:r>
              <a:rPr lang="en-US" altLang="x-none" sz="2800" dirty="0">
                <a:solidFill>
                  <a:srgbClr val="000000"/>
                </a:solidFill>
                <a:latin typeface="Futura Medium" charset="0"/>
                <a:ea typeface="Futura Medium" charset="0"/>
                <a:cs typeface="Futura Medium" charset="0"/>
              </a:rPr>
              <a:t>WW; 0.16 </a:t>
            </a:r>
            <a:r>
              <a:rPr lang="en-US" altLang="x-none" sz="2800" dirty="0" err="1">
                <a:solidFill>
                  <a:srgbClr val="000000"/>
                </a:solidFill>
                <a:latin typeface="Futura Medium" charset="0"/>
                <a:ea typeface="Futura Medium" charset="0"/>
                <a:cs typeface="Futura Medium" charset="0"/>
              </a:rPr>
              <a:t>kgTOC</a:t>
            </a:r>
            <a:r>
              <a:rPr lang="en-US" altLang="x-none" sz="2800" dirty="0">
                <a:solidFill>
                  <a:srgbClr val="000000"/>
                </a:solidFill>
                <a:latin typeface="Futura Medium" charset="0"/>
                <a:ea typeface="Futura Medium" charset="0"/>
                <a:cs typeface="Futura Medium" charset="0"/>
              </a:rPr>
              <a:t> m</a:t>
            </a:r>
            <a:r>
              <a:rPr lang="en-US" altLang="x-none" sz="2800" baseline="30000" dirty="0">
                <a:solidFill>
                  <a:srgbClr val="000000"/>
                </a:solidFill>
                <a:latin typeface="Futura Medium" charset="0"/>
                <a:ea typeface="Futura Medium" charset="0"/>
                <a:cs typeface="Futura Medium" charset="0"/>
              </a:rPr>
              <a:t>-3 </a:t>
            </a:r>
            <a:r>
              <a:rPr lang="en-US" altLang="x-none" sz="2800" dirty="0">
                <a:solidFill>
                  <a:srgbClr val="000000"/>
                </a:solidFill>
                <a:latin typeface="Futura Medium" charset="0"/>
                <a:ea typeface="Futura Medium" charset="0"/>
                <a:cs typeface="Futura Medium" charset="0"/>
              </a:rPr>
              <a:t>WW </a:t>
            </a:r>
          </a:p>
          <a:p>
            <a:pPr eaLnBrk="1" hangingPunct="1">
              <a:spcBef>
                <a:spcPts val="600"/>
              </a:spcBef>
            </a:pPr>
            <a:r>
              <a:rPr lang="en-US" altLang="x-none" sz="2800" dirty="0">
                <a:solidFill>
                  <a:srgbClr val="000000"/>
                </a:solidFill>
                <a:latin typeface="Futura Medium" charset="0"/>
                <a:ea typeface="Futura Medium" charset="0"/>
                <a:cs typeface="Futura Medium" charset="0"/>
              </a:rPr>
              <a:t>    </a:t>
            </a:r>
            <a:r>
              <a:rPr lang="en-US" altLang="x-none" sz="2800" dirty="0">
                <a:solidFill>
                  <a:srgbClr val="C00000"/>
                </a:solidFill>
                <a:latin typeface="Futura Medium" charset="0"/>
                <a:ea typeface="Futura Medium" charset="0"/>
                <a:cs typeface="Futura Medium" charset="0"/>
              </a:rPr>
              <a:t>1.9 kWh m</a:t>
            </a:r>
            <a:r>
              <a:rPr lang="en-US" altLang="x-none" sz="2800" baseline="30000" dirty="0">
                <a:solidFill>
                  <a:srgbClr val="C00000"/>
                </a:solidFill>
                <a:latin typeface="Futura Medium" charset="0"/>
                <a:ea typeface="Futura Medium" charset="0"/>
                <a:cs typeface="Futura Medium" charset="0"/>
              </a:rPr>
              <a:t>-3</a:t>
            </a:r>
            <a:r>
              <a:rPr lang="en-US" altLang="x-none" sz="2800" dirty="0">
                <a:solidFill>
                  <a:srgbClr val="C00000"/>
                </a:solidFill>
                <a:latin typeface="Futura Medium" charset="0"/>
                <a:ea typeface="Futura Medium" charset="0"/>
                <a:cs typeface="Futura Medium" charset="0"/>
              </a:rPr>
              <a:t> WW</a:t>
            </a:r>
            <a:endParaRPr lang="en-US" altLang="x-none" sz="2800" dirty="0">
              <a:solidFill>
                <a:srgbClr val="000000"/>
              </a:solidFill>
              <a:latin typeface="Futura Medium" charset="0"/>
              <a:ea typeface="Futura Medium" charset="0"/>
              <a:cs typeface="Futura Medium" charset="0"/>
            </a:endParaRPr>
          </a:p>
          <a:p>
            <a:pPr eaLnBrk="1" hangingPunct="1">
              <a:spcBef>
                <a:spcPts val="600"/>
              </a:spcBef>
            </a:pPr>
            <a:r>
              <a:rPr lang="en-US" altLang="x-none" sz="2800" dirty="0">
                <a:solidFill>
                  <a:srgbClr val="000099"/>
                </a:solidFill>
                <a:latin typeface="Futura Medium" charset="0"/>
                <a:ea typeface="Futura Medium" charset="0"/>
                <a:cs typeface="Futura Medium" charset="0"/>
              </a:rPr>
              <a:t>2) </a:t>
            </a:r>
            <a:r>
              <a:rPr lang="en-US" altLang="x-none" sz="2800" u="sng" dirty="0">
                <a:solidFill>
                  <a:srgbClr val="000099"/>
                </a:solidFill>
                <a:latin typeface="Futura Medium" charset="0"/>
                <a:ea typeface="Futura Medium" charset="0"/>
                <a:cs typeface="Futura Medium" charset="0"/>
              </a:rPr>
              <a:t>nutrient recycling;</a:t>
            </a:r>
            <a:r>
              <a:rPr lang="en-US" altLang="x-none" sz="2800" dirty="0">
                <a:solidFill>
                  <a:srgbClr val="000000"/>
                </a:solidFill>
                <a:latin typeface="Futura Medium" charset="0"/>
                <a:ea typeface="Futura Medium" charset="0"/>
                <a:cs typeface="Futura Medium" charset="0"/>
              </a:rPr>
              <a:t> (N-NH</a:t>
            </a:r>
            <a:r>
              <a:rPr lang="en-US" altLang="x-none" sz="2800" baseline="-25000" dirty="0">
                <a:solidFill>
                  <a:srgbClr val="000000"/>
                </a:solidFill>
                <a:latin typeface="Futura Medium" charset="0"/>
                <a:ea typeface="Futura Medium" charset="0"/>
                <a:cs typeface="Futura Medium" charset="0"/>
              </a:rPr>
              <a:t>3</a:t>
            </a:r>
            <a:r>
              <a:rPr lang="en-US" altLang="x-none" sz="2800" dirty="0">
                <a:solidFill>
                  <a:srgbClr val="000000"/>
                </a:solidFill>
                <a:latin typeface="Futura Medium" charset="0"/>
                <a:ea typeface="Futura Medium" charset="0"/>
                <a:cs typeface="Futura Medium" charset="0"/>
              </a:rPr>
              <a:t>, P-phosphate)</a:t>
            </a:r>
          </a:p>
          <a:p>
            <a:pPr eaLnBrk="1" hangingPunct="1">
              <a:spcBef>
                <a:spcPts val="600"/>
              </a:spcBef>
            </a:pPr>
            <a:r>
              <a:rPr lang="en-US" altLang="x-none" sz="2800" dirty="0">
                <a:solidFill>
                  <a:srgbClr val="000000"/>
                </a:solidFill>
                <a:latin typeface="Futura Medium" charset="0"/>
                <a:ea typeface="Futura Medium" charset="0"/>
                <a:cs typeface="Futura Medium" charset="0"/>
              </a:rPr>
              <a:t>	40 </a:t>
            </a:r>
            <a:r>
              <a:rPr lang="en-US" altLang="x-none" sz="2800" dirty="0" err="1">
                <a:solidFill>
                  <a:srgbClr val="000000"/>
                </a:solidFill>
                <a:latin typeface="Futura Medium" charset="0"/>
                <a:ea typeface="Futura Medium" charset="0"/>
                <a:cs typeface="Futura Medium" charset="0"/>
              </a:rPr>
              <a:t>gN</a:t>
            </a:r>
            <a:r>
              <a:rPr lang="en-US" altLang="x-none" sz="2800" dirty="0">
                <a:solidFill>
                  <a:srgbClr val="000000"/>
                </a:solidFill>
                <a:latin typeface="Futura Medium" charset="0"/>
                <a:ea typeface="Futura Medium" charset="0"/>
                <a:cs typeface="Futura Medium" charset="0"/>
              </a:rPr>
              <a:t> &amp; 8 </a:t>
            </a:r>
            <a:r>
              <a:rPr lang="en-US" altLang="x-none" sz="2800" dirty="0" err="1">
                <a:solidFill>
                  <a:srgbClr val="000000"/>
                </a:solidFill>
                <a:latin typeface="Futura Medium" charset="0"/>
                <a:ea typeface="Futura Medium" charset="0"/>
                <a:cs typeface="Futura Medium" charset="0"/>
              </a:rPr>
              <a:t>gP</a:t>
            </a:r>
            <a:r>
              <a:rPr lang="en-US" altLang="x-none" sz="2800" dirty="0">
                <a:solidFill>
                  <a:srgbClr val="000000"/>
                </a:solidFill>
                <a:latin typeface="Futura Medium" charset="0"/>
                <a:ea typeface="Futura Medium" charset="0"/>
                <a:cs typeface="Futura Medium" charset="0"/>
              </a:rPr>
              <a:t> m</a:t>
            </a:r>
            <a:r>
              <a:rPr lang="en-US" altLang="x-none" sz="2800" baseline="30000" dirty="0">
                <a:solidFill>
                  <a:srgbClr val="000000"/>
                </a:solidFill>
                <a:latin typeface="Futura Medium" charset="0"/>
                <a:ea typeface="Futura Medium" charset="0"/>
                <a:cs typeface="Futura Medium" charset="0"/>
              </a:rPr>
              <a:t>-3 </a:t>
            </a:r>
            <a:r>
              <a:rPr lang="en-US" altLang="x-none" sz="2800" dirty="0">
                <a:solidFill>
                  <a:srgbClr val="000000"/>
                </a:solidFill>
                <a:latin typeface="Futura Medium" charset="0"/>
                <a:ea typeface="Futura Medium" charset="0"/>
                <a:cs typeface="Futura Medium" charset="0"/>
              </a:rPr>
              <a:t>WW; Haber-Bosch 7% elec.</a:t>
            </a:r>
          </a:p>
          <a:p>
            <a:pPr eaLnBrk="1" hangingPunct="1">
              <a:spcBef>
                <a:spcPts val="600"/>
              </a:spcBef>
            </a:pPr>
            <a:r>
              <a:rPr lang="en-US" altLang="x-none" sz="2800" dirty="0">
                <a:solidFill>
                  <a:srgbClr val="000000"/>
                </a:solidFill>
                <a:latin typeface="Futura Medium" charset="0"/>
                <a:ea typeface="Futura Medium" charset="0"/>
                <a:cs typeface="Futura Medium" charset="0"/>
              </a:rPr>
              <a:t>	</a:t>
            </a:r>
            <a:r>
              <a:rPr lang="en-US" altLang="x-none" sz="2800" dirty="0">
                <a:solidFill>
                  <a:srgbClr val="C00000"/>
                </a:solidFill>
                <a:latin typeface="Futura Medium" charset="0"/>
                <a:ea typeface="Futura Medium" charset="0"/>
                <a:cs typeface="Futura Medium" charset="0"/>
              </a:rPr>
              <a:t>0.8 kWh m</a:t>
            </a:r>
            <a:r>
              <a:rPr lang="en-US" altLang="x-none" sz="2800" baseline="30000" dirty="0">
                <a:solidFill>
                  <a:srgbClr val="C00000"/>
                </a:solidFill>
                <a:latin typeface="Futura Medium" charset="0"/>
                <a:ea typeface="Futura Medium" charset="0"/>
                <a:cs typeface="Futura Medium" charset="0"/>
              </a:rPr>
              <a:t>-3</a:t>
            </a:r>
            <a:r>
              <a:rPr lang="en-US" altLang="x-none" sz="2800" dirty="0">
                <a:solidFill>
                  <a:srgbClr val="C00000"/>
                </a:solidFill>
                <a:latin typeface="Futura Medium" charset="0"/>
                <a:ea typeface="Futura Medium" charset="0"/>
                <a:cs typeface="Futura Medium" charset="0"/>
              </a:rPr>
              <a:t> WW</a:t>
            </a:r>
            <a:r>
              <a:rPr lang="en-US" altLang="x-none" sz="2800" dirty="0">
                <a:latin typeface="Futura Medium" charset="0"/>
                <a:ea typeface="Futura Medium" charset="0"/>
                <a:cs typeface="Futura Medium" charset="0"/>
              </a:rPr>
              <a:t>      150,000,000 tons fertilizer</a:t>
            </a:r>
            <a:endParaRPr lang="en-US" altLang="x-none" sz="2800" dirty="0">
              <a:solidFill>
                <a:srgbClr val="C00000"/>
              </a:solidFill>
              <a:latin typeface="Futura Medium" charset="0"/>
              <a:ea typeface="Futura Medium" charset="0"/>
              <a:cs typeface="Futura Medium" charset="0"/>
            </a:endParaRPr>
          </a:p>
          <a:p>
            <a:pPr eaLnBrk="1" hangingPunct="1">
              <a:spcBef>
                <a:spcPts val="600"/>
              </a:spcBef>
            </a:pPr>
            <a:r>
              <a:rPr lang="en-US" altLang="x-none" sz="2800" dirty="0">
                <a:solidFill>
                  <a:srgbClr val="000099"/>
                </a:solidFill>
                <a:latin typeface="Futura Medium" charset="0"/>
                <a:ea typeface="Futura Medium" charset="0"/>
                <a:cs typeface="Futura Medium" charset="0"/>
              </a:rPr>
              <a:t>3) </a:t>
            </a:r>
            <a:r>
              <a:rPr lang="en-US" altLang="x-none" sz="2800" u="sng" dirty="0">
                <a:solidFill>
                  <a:srgbClr val="000099"/>
                </a:solidFill>
                <a:latin typeface="Futura Medium" charset="0"/>
                <a:ea typeface="Futura Medium" charset="0"/>
                <a:cs typeface="Futura Medium" charset="0"/>
              </a:rPr>
              <a:t>heat recovery;</a:t>
            </a:r>
            <a:r>
              <a:rPr lang="en-US" altLang="x-none" sz="2800" dirty="0">
                <a:latin typeface="Futura Medium" charset="0"/>
                <a:ea typeface="Futura Medium" charset="0"/>
                <a:cs typeface="Futura Medium" charset="0"/>
              </a:rPr>
              <a:t> (6</a:t>
            </a:r>
            <a:r>
              <a:rPr lang="en-US" altLang="x-none" sz="2800" baseline="30000" dirty="0">
                <a:latin typeface="Futura Medium" charset="0"/>
                <a:ea typeface="Futura Medium" charset="0"/>
                <a:cs typeface="Futura Medium" charset="0"/>
              </a:rPr>
              <a:t>o</a:t>
            </a:r>
            <a:r>
              <a:rPr lang="en-US" altLang="x-none" sz="2800" dirty="0">
                <a:latin typeface="Futura Medium" charset="0"/>
                <a:ea typeface="Futura Medium" charset="0"/>
                <a:cs typeface="Futura Medium" charset="0"/>
              </a:rPr>
              <a:t>C)</a:t>
            </a:r>
          </a:p>
          <a:p>
            <a:pPr eaLnBrk="1" hangingPunct="1">
              <a:spcBef>
                <a:spcPts val="600"/>
              </a:spcBef>
            </a:pPr>
            <a:r>
              <a:rPr lang="en-US" altLang="x-none" sz="2800" dirty="0">
                <a:solidFill>
                  <a:srgbClr val="C00000"/>
                </a:solidFill>
                <a:latin typeface="Futura Medium" charset="0"/>
                <a:ea typeface="Futura Medium" charset="0"/>
                <a:cs typeface="Futura Medium" charset="0"/>
              </a:rPr>
              <a:t> 	7.0 kWh m</a:t>
            </a:r>
            <a:r>
              <a:rPr lang="en-US" altLang="x-none" sz="2800" baseline="30000" dirty="0">
                <a:solidFill>
                  <a:srgbClr val="C00000"/>
                </a:solidFill>
                <a:latin typeface="Futura Medium" charset="0"/>
                <a:ea typeface="Futura Medium" charset="0"/>
                <a:cs typeface="Futura Medium" charset="0"/>
              </a:rPr>
              <a:t>-3</a:t>
            </a:r>
            <a:r>
              <a:rPr lang="en-US" altLang="x-none" sz="2800" dirty="0">
                <a:solidFill>
                  <a:srgbClr val="C00000"/>
                </a:solidFill>
                <a:latin typeface="Futura Medium" charset="0"/>
                <a:ea typeface="Futura Medium" charset="0"/>
                <a:cs typeface="Futura Medium" charset="0"/>
              </a:rPr>
              <a:t> WW</a:t>
            </a:r>
            <a:endParaRPr lang="en-US" altLang="x-none" sz="2800" dirty="0">
              <a:solidFill>
                <a:srgbClr val="000099"/>
              </a:solidFill>
              <a:latin typeface="Futura Medium" charset="0"/>
              <a:ea typeface="Futura Medium" charset="0"/>
              <a:cs typeface="Futura Medium" charset="0"/>
            </a:endParaRPr>
          </a:p>
          <a:p>
            <a:pPr eaLnBrk="1" hangingPunct="1">
              <a:spcBef>
                <a:spcPts val="600"/>
              </a:spcBef>
            </a:pPr>
            <a:endParaRPr lang="en-US" altLang="x-none" sz="3200" dirty="0">
              <a:solidFill>
                <a:srgbClr val="000000"/>
              </a:solidFill>
              <a:latin typeface="Arial" charset="0"/>
            </a:endParaRPr>
          </a:p>
        </p:txBody>
      </p:sp>
      <p:sp>
        <p:nvSpPr>
          <p:cNvPr id="9" name="Text Box 52"/>
          <p:cNvSpPr txBox="1">
            <a:spLocks noChangeArrowheads="1"/>
          </p:cNvSpPr>
          <p:nvPr/>
        </p:nvSpPr>
        <p:spPr bwMode="auto">
          <a:xfrm>
            <a:off x="-7938" y="6515100"/>
            <a:ext cx="3951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Times New Roman" charset="0"/>
                <a:ea typeface="Arial" charset="0"/>
                <a:cs typeface="Arial" charset="0"/>
              </a:defRPr>
            </a:lvl1pPr>
            <a:lvl2pPr marL="742950" indent="-285750" eaLnBrk="0" hangingPunct="0">
              <a:spcBef>
                <a:spcPct val="20000"/>
              </a:spcBef>
              <a:buChar char="–"/>
              <a:defRPr sz="2800">
                <a:solidFill>
                  <a:schemeClr val="tx1"/>
                </a:solidFill>
                <a:latin typeface="Times New Roman" charset="0"/>
                <a:ea typeface="Arial" charset="0"/>
                <a:cs typeface="Arial" charset="0"/>
              </a:defRPr>
            </a:lvl2pPr>
            <a:lvl3pPr marL="1143000" indent="-228600" eaLnBrk="0" hangingPunct="0">
              <a:spcBef>
                <a:spcPct val="20000"/>
              </a:spcBef>
              <a:buChar char="•"/>
              <a:defRPr sz="2400">
                <a:solidFill>
                  <a:schemeClr val="tx1"/>
                </a:solidFill>
                <a:latin typeface="Times New Roman" charset="0"/>
                <a:ea typeface="Arial" charset="0"/>
                <a:cs typeface="Arial" charset="0"/>
              </a:defRPr>
            </a:lvl3pPr>
            <a:lvl4pPr marL="1600200" indent="-228600" eaLnBrk="0" hangingPunct="0">
              <a:spcBef>
                <a:spcPct val="20000"/>
              </a:spcBef>
              <a:buChar char="–"/>
              <a:defRPr sz="2000">
                <a:solidFill>
                  <a:schemeClr val="tx1"/>
                </a:solidFill>
                <a:latin typeface="Times New Roman" charset="0"/>
                <a:ea typeface="Arial" charset="0"/>
                <a:cs typeface="Arial" charset="0"/>
              </a:defRPr>
            </a:lvl4pPr>
            <a:lvl5pPr marL="2057400" indent="-228600" eaLnBrk="0" hangingPunct="0">
              <a:spcBef>
                <a:spcPct val="20000"/>
              </a:spcBef>
              <a:buChar char="»"/>
              <a:defRPr sz="2000">
                <a:solidFill>
                  <a:schemeClr val="tx1"/>
                </a:solidFill>
                <a:latin typeface="Times New Roman"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Times New Roman"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Times New Roman"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Times New Roman"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Times New Roman" charset="0"/>
                <a:ea typeface="Arial" charset="0"/>
                <a:cs typeface="Arial" charset="0"/>
              </a:defRPr>
            </a:lvl9pPr>
          </a:lstStyle>
          <a:p>
            <a:pPr eaLnBrk="1" hangingPunct="1">
              <a:spcBef>
                <a:spcPct val="0"/>
              </a:spcBef>
              <a:buFontTx/>
              <a:buNone/>
            </a:pPr>
            <a:r>
              <a:rPr lang="en-US" altLang="en-US" sz="1600"/>
              <a:t>McCarty PL et al., </a:t>
            </a:r>
            <a:r>
              <a:rPr lang="en-US" altLang="en-US" sz="1600" i="1"/>
              <a:t>Environ. Sci. Tech.</a:t>
            </a:r>
            <a:r>
              <a:rPr lang="en-US" altLang="en-US" sz="1600"/>
              <a:t>, </a:t>
            </a:r>
            <a:r>
              <a:rPr lang="en-US" altLang="en-US" sz="1600" b="1"/>
              <a:t>2011.</a:t>
            </a:r>
            <a:r>
              <a:rPr lang="en-US" altLang="en-US" sz="1600"/>
              <a:t>  </a:t>
            </a:r>
          </a:p>
        </p:txBody>
      </p:sp>
      <p:sp>
        <p:nvSpPr>
          <p:cNvPr id="10" name="TextBox 9"/>
          <p:cNvSpPr txBox="1"/>
          <p:nvPr/>
        </p:nvSpPr>
        <p:spPr>
          <a:xfrm>
            <a:off x="241554" y="116033"/>
            <a:ext cx="8902446" cy="2636619"/>
          </a:xfrm>
          <a:prstGeom prst="rect">
            <a:avLst/>
          </a:prstGeom>
          <a:noFill/>
        </p:spPr>
        <p:txBody>
          <a:bodyPr wrap="square" rtlCol="0">
            <a:spAutoFit/>
          </a:bodyPr>
          <a:lstStyle/>
          <a:p>
            <a:r>
              <a:rPr lang="en-US" sz="4400" dirty="0">
                <a:latin typeface="Futura Condensed Medium" charset="0"/>
                <a:ea typeface="Futura Condensed Medium" charset="0"/>
                <a:cs typeface="Futura Condensed Medium" charset="0"/>
              </a:rPr>
              <a:t>iii) WASTEWATER RECLAMATION: up to 9 kWh/m</a:t>
            </a:r>
            <a:r>
              <a:rPr lang="en-US" sz="4400" baseline="30000" dirty="0">
                <a:latin typeface="Futura Condensed Medium" charset="0"/>
                <a:ea typeface="Futura Condensed Medium" charset="0"/>
                <a:cs typeface="Futura Condensed Medium" charset="0"/>
              </a:rPr>
              <a:t>3 </a:t>
            </a:r>
            <a:r>
              <a:rPr lang="en-US" sz="4400" dirty="0">
                <a:latin typeface="Futura Condensed Medium" charset="0"/>
                <a:ea typeface="Futura Condensed Medium" charset="0"/>
                <a:cs typeface="Futura Condensed Medium" charset="0"/>
              </a:rPr>
              <a:t>in energy recovery (paradigm shift)</a:t>
            </a:r>
          </a:p>
          <a:p>
            <a:endParaRPr lang="en-US" sz="4400" baseline="30000" dirty="0">
              <a:latin typeface="Futura Condensed Medium" charset="0"/>
              <a:ea typeface="Futura Condensed Medium" charset="0"/>
              <a:cs typeface="Futura Condensed Medium" charset="0"/>
            </a:endParaRPr>
          </a:p>
          <a:p>
            <a:endParaRPr lang="en-US" sz="4400" baseline="30000" dirty="0">
              <a:latin typeface="Futura Condensed Medium" charset="0"/>
              <a:ea typeface="Futura Condensed Medium" charset="0"/>
              <a:cs typeface="Futura Condensed Medium" charset="0"/>
            </a:endParaRPr>
          </a:p>
          <a:p>
            <a:endParaRPr lang="en-US" sz="2800" baseline="30000" dirty="0">
              <a:latin typeface="Futura Medium" charset="0"/>
              <a:ea typeface="Futura Medium" charset="0"/>
              <a:cs typeface="Futura Medium" charset="0"/>
            </a:endParaRPr>
          </a:p>
        </p:txBody>
      </p:sp>
    </p:spTree>
    <p:extLst>
      <p:ext uri="{BB962C8B-B14F-4D97-AF65-F5344CB8AC3E}">
        <p14:creationId xmlns:p14="http://schemas.microsoft.com/office/powerpoint/2010/main" val="1981842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0091" y="198120"/>
            <a:ext cx="6659880" cy="6659880"/>
          </a:xfrm>
          <a:prstGeom prst="rect">
            <a:avLst/>
          </a:prstGeom>
        </p:spPr>
      </p:pic>
      <p:sp>
        <p:nvSpPr>
          <p:cNvPr id="17" name="Rectangle 16"/>
          <p:cNvSpPr/>
          <p:nvPr/>
        </p:nvSpPr>
        <p:spPr>
          <a:xfrm>
            <a:off x="5639803" y="3859745"/>
            <a:ext cx="1007847" cy="1973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2271" y="1871887"/>
            <a:ext cx="4310266" cy="4310266"/>
          </a:xfrm>
          <a:prstGeom prst="rect">
            <a:avLst/>
          </a:prstGeom>
        </p:spPr>
      </p:pic>
      <p:sp>
        <p:nvSpPr>
          <p:cNvPr id="19" name="TextBox 18"/>
          <p:cNvSpPr txBox="1"/>
          <p:nvPr/>
        </p:nvSpPr>
        <p:spPr>
          <a:xfrm>
            <a:off x="85135" y="498384"/>
            <a:ext cx="5422446" cy="2349361"/>
          </a:xfrm>
          <a:prstGeom prst="rect">
            <a:avLst/>
          </a:prstGeom>
          <a:noFill/>
        </p:spPr>
        <p:txBody>
          <a:bodyPr wrap="none" rtlCol="0">
            <a:spAutoFit/>
          </a:bodyPr>
          <a:lstStyle/>
          <a:p>
            <a:pPr algn="ctr"/>
            <a:endParaRPr lang="en-US" sz="9000" baseline="30000" dirty="0">
              <a:latin typeface="Futura Condensed Medium" charset="0"/>
              <a:ea typeface="Futura Condensed Medium" charset="0"/>
              <a:cs typeface="Futura Condensed Medium" charset="0"/>
            </a:endParaRPr>
          </a:p>
          <a:p>
            <a:pPr algn="ctr"/>
            <a:r>
              <a:rPr lang="en-US" sz="13000" baseline="30000" dirty="0">
                <a:latin typeface="Futura Condensed Medium" charset="0"/>
                <a:ea typeface="Futura Condensed Medium" charset="0"/>
                <a:cs typeface="Futura Condensed Medium" charset="0"/>
              </a:rPr>
              <a:t>WATER-ENERGY</a:t>
            </a:r>
          </a:p>
        </p:txBody>
      </p:sp>
      <p:sp>
        <p:nvSpPr>
          <p:cNvPr id="20" name="TextBox 19"/>
          <p:cNvSpPr txBox="1"/>
          <p:nvPr/>
        </p:nvSpPr>
        <p:spPr>
          <a:xfrm>
            <a:off x="144252" y="2041801"/>
            <a:ext cx="2454519" cy="2092881"/>
          </a:xfrm>
          <a:prstGeom prst="rect">
            <a:avLst/>
          </a:prstGeom>
          <a:noFill/>
        </p:spPr>
        <p:txBody>
          <a:bodyPr wrap="none" rtlCol="0">
            <a:spAutoFit/>
          </a:bodyPr>
          <a:lstStyle/>
          <a:p>
            <a:pPr algn="ctr"/>
            <a:r>
              <a:rPr lang="en-US" sz="13000" baseline="30000" dirty="0">
                <a:latin typeface="Futura Condensed Medium" charset="0"/>
                <a:ea typeface="Futura Condensed Medium" charset="0"/>
                <a:cs typeface="Futura Condensed Medium" charset="0"/>
              </a:rPr>
              <a:t>NEXUS</a:t>
            </a:r>
            <a:endParaRPr lang="en-US" sz="13000" dirty="0"/>
          </a:p>
        </p:txBody>
      </p:sp>
    </p:spTree>
    <p:extLst>
      <p:ext uri="{BB962C8B-B14F-4D97-AF65-F5344CB8AC3E}">
        <p14:creationId xmlns:p14="http://schemas.microsoft.com/office/powerpoint/2010/main" val="294830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910347" y="731254"/>
            <a:ext cx="5565273" cy="5565273"/>
          </a:xfrm>
          <a:prstGeom prst="ellipse">
            <a:avLst/>
          </a:prstGeom>
          <a:noFill/>
          <a:ln w="107950">
            <a:solidFill>
              <a:schemeClr val="bg1">
                <a:lumMod val="85000"/>
                <a:alpha val="6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64927"/>
          <a:stretch/>
        </p:blipFill>
        <p:spPr>
          <a:xfrm>
            <a:off x="3835116" y="-18145"/>
            <a:ext cx="1844842" cy="1777999"/>
          </a:xfrm>
          <a:prstGeom prst="rect">
            <a:avLst/>
          </a:prstGeom>
        </p:spPr>
      </p:pic>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66333"/>
          <a:stretch/>
        </p:blipFill>
        <p:spPr>
          <a:xfrm>
            <a:off x="6362479" y="3859466"/>
            <a:ext cx="1770869" cy="1777999"/>
          </a:xfrm>
          <a:prstGeom prst="rect">
            <a:avLst/>
          </a:prstGeom>
        </p:spPr>
      </p:pic>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l="33853" r="33209"/>
          <a:stretch/>
        </p:blipFill>
        <p:spPr>
          <a:xfrm>
            <a:off x="1380673" y="4049867"/>
            <a:ext cx="1732548" cy="1777999"/>
          </a:xfrm>
          <a:prstGeom prst="rect">
            <a:avLst/>
          </a:prstGeom>
        </p:spPr>
      </p:pic>
      <p:sp>
        <p:nvSpPr>
          <p:cNvPr id="9" name="TextBox 8"/>
          <p:cNvSpPr txBox="1"/>
          <p:nvPr/>
        </p:nvSpPr>
        <p:spPr>
          <a:xfrm>
            <a:off x="3096460" y="6393868"/>
            <a:ext cx="3700580" cy="400110"/>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WATER IS NEEDED FOR FOOD PRODUCTION </a:t>
            </a:r>
          </a:p>
        </p:txBody>
      </p:sp>
      <p:sp>
        <p:nvSpPr>
          <p:cNvPr id="10" name="TextBox 9"/>
          <p:cNvSpPr txBox="1"/>
          <p:nvPr/>
        </p:nvSpPr>
        <p:spPr>
          <a:xfrm>
            <a:off x="3128211" y="5456921"/>
            <a:ext cx="3321381" cy="707886"/>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FOOD PRODUCTION AFFECTS WATER AVAILABILITY</a:t>
            </a:r>
          </a:p>
        </p:txBody>
      </p:sp>
      <p:sp>
        <p:nvSpPr>
          <p:cNvPr id="11" name="TextBox 10"/>
          <p:cNvSpPr txBox="1"/>
          <p:nvPr/>
        </p:nvSpPr>
        <p:spPr>
          <a:xfrm>
            <a:off x="7285927" y="2188714"/>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IS NEEDED FOR FOOD</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PRODUCTION</a:t>
            </a:r>
          </a:p>
        </p:txBody>
      </p:sp>
      <p:sp>
        <p:nvSpPr>
          <p:cNvPr id="12" name="TextBox 11"/>
          <p:cNvSpPr txBox="1"/>
          <p:nvPr/>
        </p:nvSpPr>
        <p:spPr>
          <a:xfrm>
            <a:off x="5069197" y="2192732"/>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CAN BE </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PRODUCED FROM</a:t>
            </a:r>
          </a:p>
          <a:p>
            <a:pPr algn="ctr"/>
            <a:r>
              <a:rPr lang="en-US" sz="2000" dirty="0">
                <a:solidFill>
                  <a:schemeClr val="tx1">
                    <a:lumMod val="50000"/>
                    <a:lumOff val="50000"/>
                  </a:schemeClr>
                </a:solidFill>
                <a:latin typeface="Futura Condensed Medium" charset="0"/>
                <a:ea typeface="Futura Condensed Medium" charset="0"/>
                <a:cs typeface="Futura Condensed Medium" charset="0"/>
              </a:rPr>
              <a:t>FOOD</a:t>
            </a:r>
          </a:p>
        </p:txBody>
      </p:sp>
      <p:sp>
        <p:nvSpPr>
          <p:cNvPr id="13" name="TextBox 12"/>
          <p:cNvSpPr txBox="1"/>
          <p:nvPr/>
        </p:nvSpPr>
        <p:spPr>
          <a:xfrm>
            <a:off x="107934" y="2213348"/>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WATER IS NEEDED FOR ENERGY PRODUCITON</a:t>
            </a:r>
          </a:p>
        </p:txBody>
      </p:sp>
      <p:sp>
        <p:nvSpPr>
          <p:cNvPr id="14" name="TextBox 13"/>
          <p:cNvSpPr txBox="1"/>
          <p:nvPr/>
        </p:nvSpPr>
        <p:spPr>
          <a:xfrm>
            <a:off x="2283388" y="2250110"/>
            <a:ext cx="1857206" cy="1015663"/>
          </a:xfrm>
          <a:prstGeom prst="rect">
            <a:avLst/>
          </a:prstGeom>
          <a:noFill/>
        </p:spPr>
        <p:txBody>
          <a:bodyPr wrap="square" rtlCol="0">
            <a:spAutoFit/>
          </a:bodyPr>
          <a:lstStyle/>
          <a:p>
            <a:pPr algn="ctr"/>
            <a:r>
              <a:rPr lang="en-US" sz="2000" dirty="0">
                <a:solidFill>
                  <a:schemeClr val="tx1">
                    <a:lumMod val="50000"/>
                    <a:lumOff val="50000"/>
                  </a:schemeClr>
                </a:solidFill>
                <a:latin typeface="Futura Condensed Medium" charset="0"/>
                <a:ea typeface="Futura Condensed Medium" charset="0"/>
                <a:cs typeface="Futura Condensed Medium" charset="0"/>
              </a:rPr>
              <a:t>ENERGY IS NEEDED FOR MOVING AND TREATING WATER</a:t>
            </a:r>
          </a:p>
        </p:txBody>
      </p:sp>
      <p:sp>
        <p:nvSpPr>
          <p:cNvPr id="15" name="Rectangle 14"/>
          <p:cNvSpPr/>
          <p:nvPr/>
        </p:nvSpPr>
        <p:spPr>
          <a:xfrm>
            <a:off x="5619289" y="730892"/>
            <a:ext cx="3372311" cy="6063086"/>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140594" y="1907323"/>
            <a:ext cx="1495421" cy="488665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941320" y="5514300"/>
            <a:ext cx="1217547" cy="127967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78390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fontScale="55000" lnSpcReduction="20000"/>
          </a:bodyPr>
          <a:lstStyle/>
          <a:p>
            <a:r>
              <a:rPr lang="en-US" dirty="0"/>
              <a:t>The water-energy nexus (DOE,2014)</a:t>
            </a:r>
          </a:p>
          <a:p>
            <a:r>
              <a:rPr lang="en-US" b="1" dirty="0"/>
              <a:t>Total Water Use in the United States, 2010 (USGS,2010)</a:t>
            </a:r>
          </a:p>
          <a:p>
            <a:r>
              <a:rPr lang="en-US" dirty="0"/>
              <a:t>The water challenge: preserving a global resource (Barclays, 2017)</a:t>
            </a:r>
          </a:p>
          <a:p>
            <a:r>
              <a:rPr lang="en-US" dirty="0"/>
              <a:t>Operational water consumption and withdrawal factors for electricity generating technologies: a review of existing literature (</a:t>
            </a:r>
            <a:r>
              <a:rPr lang="en-US" dirty="0" err="1"/>
              <a:t>Macknick</a:t>
            </a:r>
            <a:r>
              <a:rPr lang="en-US" dirty="0"/>
              <a:t>, 2012)</a:t>
            </a:r>
          </a:p>
          <a:p>
            <a:r>
              <a:rPr lang="en-US" dirty="0"/>
              <a:t>The water consumption of energy production: an international comparison (</a:t>
            </a:r>
            <a:r>
              <a:rPr lang="en-US" dirty="0" err="1"/>
              <a:t>Spang</a:t>
            </a:r>
            <a:r>
              <a:rPr lang="en-US" dirty="0"/>
              <a:t>, 2014)</a:t>
            </a:r>
          </a:p>
          <a:p>
            <a:r>
              <a:rPr lang="en-US" dirty="0"/>
              <a:t>How do U.S. state residents form opinions about ‘fracking’ in social contexts? A multilevel analysis (Howell, 2017)</a:t>
            </a:r>
          </a:p>
          <a:p>
            <a:r>
              <a:rPr lang="en-US" dirty="0"/>
              <a:t> Should fracking stop? (</a:t>
            </a:r>
            <a:r>
              <a:rPr lang="en-US" dirty="0" err="1"/>
              <a:t>Engelder</a:t>
            </a:r>
            <a:r>
              <a:rPr lang="en-US" dirty="0"/>
              <a:t>, 2011)</a:t>
            </a:r>
          </a:p>
          <a:p>
            <a:r>
              <a:rPr lang="en-US" dirty="0"/>
              <a:t>The Future of Seawater Desalination: Energy, Technology, and the Environment (</a:t>
            </a:r>
            <a:r>
              <a:rPr lang="en-US" dirty="0" err="1"/>
              <a:t>Elimelech</a:t>
            </a:r>
            <a:r>
              <a:rPr lang="en-US" dirty="0"/>
              <a:t>, 2011)</a:t>
            </a:r>
          </a:p>
          <a:p>
            <a:r>
              <a:rPr lang="en-US" dirty="0"/>
              <a:t>PhD defense  (Remillard,2018)</a:t>
            </a:r>
          </a:p>
          <a:p>
            <a:r>
              <a:rPr lang="en-US" dirty="0"/>
              <a:t>Hydraulic “Fracking”: Are Surface Water Impacts An Ecological Concern? (Burton, 2014)</a:t>
            </a:r>
          </a:p>
          <a:p>
            <a:r>
              <a:rPr lang="en-US" dirty="0"/>
              <a:t>The truth about fracking (Mooney, 2011)</a:t>
            </a:r>
          </a:p>
          <a:p>
            <a:r>
              <a:rPr lang="en-US" dirty="0"/>
              <a:t>Energy and water autarky of wastewater treatment and power generation systems (</a:t>
            </a:r>
            <a:r>
              <a:rPr lang="en-US" dirty="0" err="1"/>
              <a:t>Gude</a:t>
            </a:r>
            <a:r>
              <a:rPr lang="en-US" dirty="0"/>
              <a:t>, 2015)</a:t>
            </a:r>
          </a:p>
          <a:p>
            <a:endParaRPr lang="en-US" dirty="0"/>
          </a:p>
        </p:txBody>
      </p:sp>
    </p:spTree>
    <p:extLst>
      <p:ext uri="{BB962C8B-B14F-4D97-AF65-F5344CB8AC3E}">
        <p14:creationId xmlns:p14="http://schemas.microsoft.com/office/powerpoint/2010/main" val="20749719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9616" y="703385"/>
            <a:ext cx="1503425" cy="646331"/>
          </a:xfrm>
          <a:prstGeom prst="rect">
            <a:avLst/>
          </a:prstGeom>
          <a:noFill/>
        </p:spPr>
        <p:txBody>
          <a:bodyPr wrap="none" rtlCol="0">
            <a:spAutoFit/>
          </a:bodyPr>
          <a:lstStyle/>
          <a:p>
            <a:r>
              <a:rPr lang="en-US" dirty="0"/>
              <a:t>Back-up slides</a:t>
            </a:r>
          </a:p>
          <a:p>
            <a:endParaRPr lang="en-US" dirty="0"/>
          </a:p>
        </p:txBody>
      </p:sp>
    </p:spTree>
    <p:extLst>
      <p:ext uri="{BB962C8B-B14F-4D97-AF65-F5344CB8AC3E}">
        <p14:creationId xmlns:p14="http://schemas.microsoft.com/office/powerpoint/2010/main" val="8805444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82" y="686215"/>
            <a:ext cx="9604532" cy="5055017"/>
          </a:xfrm>
          <a:prstGeom prst="rect">
            <a:avLst/>
          </a:prstGeom>
        </p:spPr>
      </p:pic>
    </p:spTree>
    <p:extLst>
      <p:ext uri="{BB962C8B-B14F-4D97-AF65-F5344CB8AC3E}">
        <p14:creationId xmlns:p14="http://schemas.microsoft.com/office/powerpoint/2010/main" val="2725058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676" y="1198588"/>
            <a:ext cx="10012555" cy="4587614"/>
          </a:xfrm>
          <a:prstGeom prst="rect">
            <a:avLst/>
          </a:prstGeom>
        </p:spPr>
      </p:pic>
      <p:sp>
        <p:nvSpPr>
          <p:cNvPr id="5" name="TextBox 4"/>
          <p:cNvSpPr txBox="1"/>
          <p:nvPr/>
        </p:nvSpPr>
        <p:spPr>
          <a:xfrm>
            <a:off x="7779895" y="6581001"/>
            <a:ext cx="1364106" cy="276999"/>
          </a:xfrm>
          <a:prstGeom prst="rect">
            <a:avLst/>
          </a:prstGeom>
          <a:noFill/>
        </p:spPr>
        <p:txBody>
          <a:bodyPr wrap="square" rtlCol="0">
            <a:spAutoFit/>
          </a:bodyPr>
          <a:lstStyle/>
          <a:p>
            <a:r>
              <a:rPr lang="en-US" sz="1200">
                <a:latin typeface="Futura Medium" charset="0"/>
                <a:ea typeface="Futura Medium" charset="0"/>
                <a:cs typeface="Futura Medium" charset="0"/>
              </a:rPr>
              <a:t>SPANG, </a:t>
            </a:r>
            <a:r>
              <a:rPr lang="en-US" sz="1200" dirty="0">
                <a:latin typeface="Futura Medium" charset="0"/>
                <a:ea typeface="Futura Medium" charset="0"/>
                <a:cs typeface="Futura Medium" charset="0"/>
              </a:rPr>
              <a:t>2014</a:t>
            </a:r>
          </a:p>
        </p:txBody>
      </p:sp>
      <p:sp>
        <p:nvSpPr>
          <p:cNvPr id="6" name="TextBox 5"/>
          <p:cNvSpPr txBox="1"/>
          <p:nvPr/>
        </p:nvSpPr>
        <p:spPr>
          <a:xfrm>
            <a:off x="299804" y="403789"/>
            <a:ext cx="6430607" cy="400110"/>
          </a:xfrm>
          <a:prstGeom prst="rect">
            <a:avLst/>
          </a:prstGeom>
          <a:noFill/>
        </p:spPr>
        <p:txBody>
          <a:bodyPr wrap="none" rtlCol="0">
            <a:spAutoFit/>
          </a:bodyPr>
          <a:lstStyle/>
          <a:p>
            <a:r>
              <a:rPr lang="en-US" sz="2000" dirty="0">
                <a:latin typeface="Futura Medium" charset="0"/>
                <a:ea typeface="Futura Medium" charset="0"/>
                <a:cs typeface="Futura Medium" charset="0"/>
              </a:rPr>
              <a:t>Water consumption for various electricity generation</a:t>
            </a:r>
          </a:p>
        </p:txBody>
      </p:sp>
    </p:spTree>
    <p:extLst>
      <p:ext uri="{BB962C8B-B14F-4D97-AF65-F5344CB8AC3E}">
        <p14:creationId xmlns:p14="http://schemas.microsoft.com/office/powerpoint/2010/main" val="8771222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2960"/>
          <a:stretch/>
        </p:blipFill>
        <p:spPr>
          <a:xfrm>
            <a:off x="127000" y="0"/>
            <a:ext cx="8057630" cy="6041036"/>
          </a:xfrm>
          <a:prstGeom prst="rect">
            <a:avLst/>
          </a:prstGeom>
        </p:spPr>
      </p:pic>
      <p:sp>
        <p:nvSpPr>
          <p:cNvPr id="6" name="TextBox 5"/>
          <p:cNvSpPr txBox="1"/>
          <p:nvPr/>
        </p:nvSpPr>
        <p:spPr>
          <a:xfrm>
            <a:off x="7585023" y="6581001"/>
            <a:ext cx="1524005" cy="276999"/>
          </a:xfrm>
          <a:prstGeom prst="rect">
            <a:avLst/>
          </a:prstGeom>
          <a:noFill/>
        </p:spPr>
        <p:txBody>
          <a:bodyPr wrap="square" rtlCol="0">
            <a:spAutoFit/>
          </a:bodyPr>
          <a:lstStyle/>
          <a:p>
            <a:r>
              <a:rPr lang="en-US" sz="1200" dirty="0">
                <a:latin typeface="Futura Medium" charset="0"/>
                <a:ea typeface="Futura Medium" charset="0"/>
                <a:cs typeface="Futura Medium" charset="0"/>
              </a:rPr>
              <a:t>BURTON, 2014</a:t>
            </a:r>
          </a:p>
        </p:txBody>
      </p:sp>
    </p:spTree>
    <p:extLst>
      <p:ext uri="{BB962C8B-B14F-4D97-AF65-F5344CB8AC3E}">
        <p14:creationId xmlns:p14="http://schemas.microsoft.com/office/powerpoint/2010/main" val="932053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165" y="1732546"/>
            <a:ext cx="8260517" cy="3465095"/>
          </a:xfrm>
        </p:spPr>
        <p:txBody>
          <a:bodyPr>
            <a:normAutofit fontScale="90000"/>
          </a:bodyPr>
          <a:lstStyle/>
          <a:p>
            <a:r>
              <a:rPr lang="en-US" sz="2200" dirty="0">
                <a:latin typeface="Futura Medium" charset="0"/>
                <a:ea typeface="Futura Medium" charset="0"/>
                <a:cs typeface="Futura Medium" charset="0"/>
              </a:rPr>
              <a:t>Water  in </a:t>
            </a:r>
            <a:r>
              <a:rPr lang="en-US" sz="2200" dirty="0" err="1">
                <a:latin typeface="Futura Medium" charset="0"/>
                <a:ea typeface="Futura Medium" charset="0"/>
                <a:cs typeface="Futura Medium" charset="0"/>
              </a:rPr>
              <a:t>thermopower</a:t>
            </a:r>
            <a:r>
              <a:rPr lang="en-US" sz="2200" dirty="0">
                <a:latin typeface="Futura Medium" charset="0"/>
                <a:ea typeface="Futura Medium" charset="0"/>
                <a:cs typeface="Futura Medium" charset="0"/>
              </a:rPr>
              <a:t> plant</a:t>
            </a:r>
            <a:br>
              <a:rPr lang="en-US" sz="2200" dirty="0"/>
            </a:br>
            <a:br>
              <a:rPr lang="en-US" sz="2200" dirty="0">
                <a:latin typeface="Futura Medium" charset="0"/>
                <a:ea typeface="Futura Medium" charset="0"/>
                <a:cs typeface="Futura Medium" charset="0"/>
              </a:rPr>
            </a:br>
            <a:r>
              <a:rPr lang="en-US" sz="2700" dirty="0">
                <a:latin typeface="Times" pitchFamily="2" charset="0"/>
                <a:ea typeface="Futura Medium" charset="0"/>
                <a:cs typeface="Futura Medium" charset="0"/>
              </a:rPr>
              <a:t>- thermal pollution (20-25 F)</a:t>
            </a:r>
            <a:br>
              <a:rPr lang="en-US" sz="2700" dirty="0">
                <a:latin typeface="Times" pitchFamily="2" charset="0"/>
                <a:ea typeface="Futura Medium" charset="0"/>
                <a:cs typeface="Futura Medium" charset="0"/>
              </a:rPr>
            </a:br>
            <a:r>
              <a:rPr lang="en-US" sz="2700" dirty="0">
                <a:latin typeface="Times" pitchFamily="2" charset="0"/>
                <a:ea typeface="Futura Medium" charset="0"/>
                <a:cs typeface="Futura Medium" charset="0"/>
              </a:rPr>
              <a:t>- decrease in Oxygen content</a:t>
            </a:r>
            <a:br>
              <a:rPr lang="en-US" sz="2700" dirty="0">
                <a:latin typeface="Times" pitchFamily="2" charset="0"/>
                <a:ea typeface="Futura Medium" charset="0"/>
                <a:cs typeface="Futura Medium" charset="0"/>
              </a:rPr>
            </a:br>
            <a:r>
              <a:rPr lang="en-US" sz="2700" dirty="0">
                <a:latin typeface="Times" pitchFamily="2" charset="0"/>
                <a:ea typeface="Futura Medium" charset="0"/>
                <a:cs typeface="Futura Medium" charset="0"/>
              </a:rPr>
              <a:t>- use in air pollution control technology for ash removal or wet scrubber</a:t>
            </a:r>
            <a:br>
              <a:rPr lang="en-US" sz="2700" dirty="0">
                <a:latin typeface="Times" pitchFamily="2" charset="0"/>
                <a:ea typeface="Futura Medium" charset="0"/>
                <a:cs typeface="Futura Medium" charset="0"/>
              </a:rPr>
            </a:br>
            <a:r>
              <a:rPr lang="en-US" sz="2700" dirty="0">
                <a:latin typeface="Times" pitchFamily="2" charset="0"/>
                <a:ea typeface="Futura Medium" charset="0"/>
                <a:cs typeface="Futura Medium" charset="0"/>
              </a:rPr>
              <a:t>-Acid mine drainage for coal</a:t>
            </a:r>
            <a:br>
              <a:rPr lang="en-US" sz="2700" dirty="0">
                <a:latin typeface="Times" pitchFamily="2" charset="0"/>
                <a:ea typeface="Futura Medium" charset="0"/>
                <a:cs typeface="Futura Medium" charset="0"/>
              </a:rPr>
            </a:br>
            <a:r>
              <a:rPr lang="en-US" sz="2700" dirty="0">
                <a:latin typeface="Times" pitchFamily="2" charset="0"/>
                <a:ea typeface="Futura Medium" charset="0"/>
                <a:cs typeface="Futura Medium" charset="0"/>
              </a:rPr>
              <a:t>A</a:t>
            </a:r>
            <a:r>
              <a:rPr lang="en-US" sz="2700" dirty="0">
                <a:latin typeface="Times" pitchFamily="2" charset="0"/>
              </a:rPr>
              <a:t>ccording to the EPA, thermoelectric power plants alone contribute 50 percent to 60 percent of all toxic pollutants discharged to surface waters by all industrial categories under the Clean Water Act</a:t>
            </a:r>
            <a:br>
              <a:rPr lang="en-US" sz="2700" dirty="0">
                <a:latin typeface="Times" pitchFamily="2" charset="0"/>
              </a:rPr>
            </a:br>
            <a:r>
              <a:rPr lang="en-US" sz="2700" dirty="0">
                <a:latin typeface="Times" pitchFamily="2" charset="0"/>
                <a:ea typeface="Futura Medium" charset="0"/>
                <a:cs typeface="Futura Medium" charset="0"/>
              </a:rPr>
              <a:t>Clean Water Act (CWA), to “restore and maintain the chemical, physical, and biological integrity of the Nation's water</a:t>
            </a:r>
            <a:br>
              <a:rPr lang="en-US" sz="2200" dirty="0">
                <a:latin typeface="Futura Medium" charset="0"/>
                <a:ea typeface="Futura Medium" charset="0"/>
                <a:cs typeface="Futura Medium" charset="0"/>
              </a:rPr>
            </a:br>
            <a:endParaRPr lang="en-US" sz="2200" dirty="0">
              <a:latin typeface="Futura Medium" charset="0"/>
              <a:ea typeface="Futura Medium" charset="0"/>
              <a:cs typeface="Futura Medium" charset="0"/>
            </a:endParaRPr>
          </a:p>
        </p:txBody>
      </p:sp>
    </p:spTree>
    <p:extLst>
      <p:ext uri="{BB962C8B-B14F-4D97-AF65-F5344CB8AC3E}">
        <p14:creationId xmlns:p14="http://schemas.microsoft.com/office/powerpoint/2010/main" val="13919529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3620" y="2643106"/>
            <a:ext cx="5230380" cy="405314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3175190"/>
            <a:ext cx="3096126" cy="2393601"/>
          </a:xfrm>
          <a:prstGeom prst="rect">
            <a:avLst/>
          </a:prstGeom>
        </p:spPr>
      </p:pic>
      <p:sp>
        <p:nvSpPr>
          <p:cNvPr id="5" name="Title 4"/>
          <p:cNvSpPr>
            <a:spLocks noGrp="1"/>
          </p:cNvSpPr>
          <p:nvPr>
            <p:ph type="title"/>
          </p:nvPr>
        </p:nvSpPr>
        <p:spPr/>
        <p:txBody>
          <a:bodyPr/>
          <a:lstStyle/>
          <a:p>
            <a:r>
              <a:rPr lang="en-US" dirty="0"/>
              <a:t>Cali report 2016</a:t>
            </a:r>
          </a:p>
        </p:txBody>
      </p:sp>
    </p:spTree>
    <p:extLst>
      <p:ext uri="{BB962C8B-B14F-4D97-AF65-F5344CB8AC3E}">
        <p14:creationId xmlns:p14="http://schemas.microsoft.com/office/powerpoint/2010/main" val="1000440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4833" y="524656"/>
            <a:ext cx="8499423" cy="4524315"/>
          </a:xfrm>
          <a:prstGeom prst="rect">
            <a:avLst/>
          </a:prstGeom>
          <a:noFill/>
        </p:spPr>
        <p:txBody>
          <a:bodyPr wrap="square" rtlCol="0">
            <a:spAutoFit/>
          </a:bodyPr>
          <a:lstStyle/>
          <a:p>
            <a:r>
              <a:rPr lang="en-US" dirty="0"/>
              <a:t>DATA</a:t>
            </a:r>
          </a:p>
          <a:p>
            <a:r>
              <a:rPr lang="en-US" dirty="0"/>
              <a:t>the EU for example, energy production accounts for </a:t>
            </a:r>
            <a:r>
              <a:rPr lang="en-US" dirty="0">
                <a:hlinkClick r:id="rId2"/>
              </a:rPr>
              <a:t>44 percent</a:t>
            </a:r>
            <a:r>
              <a:rPr lang="en-US" dirty="0"/>
              <a:t> of total water use. Conversely, energy is also needed to process water for consumption. By 2050, the global population will demand roughly </a:t>
            </a:r>
            <a:r>
              <a:rPr lang="en-US" dirty="0">
                <a:hlinkClick r:id="rId3"/>
              </a:rPr>
              <a:t>80 </a:t>
            </a:r>
            <a:r>
              <a:rPr lang="en-US" dirty="0" err="1">
                <a:hlinkClick r:id="rId3"/>
              </a:rPr>
              <a:t>percent</a:t>
            </a:r>
            <a:r>
              <a:rPr lang="en-US" dirty="0" err="1"/>
              <a:t>more</a:t>
            </a:r>
            <a:r>
              <a:rPr lang="en-US" dirty="0"/>
              <a:t> energy and </a:t>
            </a:r>
            <a:r>
              <a:rPr lang="en-US" dirty="0">
                <a:hlinkClick r:id="rId3"/>
              </a:rPr>
              <a:t>55 percent</a:t>
            </a:r>
            <a:r>
              <a:rPr lang="en-US" dirty="0"/>
              <a:t> more water than today</a:t>
            </a:r>
          </a:p>
          <a:p>
            <a:endParaRPr lang="en-US" dirty="0"/>
          </a:p>
          <a:p>
            <a:endParaRPr lang="en-US" dirty="0"/>
          </a:p>
          <a:p>
            <a:r>
              <a:rPr lang="en-US" dirty="0"/>
              <a:t>IRENA analysis finds that doubling the share of renewable energy, in particular solar PV and wind, could </a:t>
            </a:r>
            <a:r>
              <a:rPr lang="en-US" dirty="0">
                <a:hlinkClick r:id="rId3"/>
              </a:rPr>
              <a:t>reduce water withdrawals in the power sector</a:t>
            </a:r>
            <a:r>
              <a:rPr lang="en-US" dirty="0"/>
              <a:t> as much as 52 percent in the UK, 37 percent in the US, 32 percent in Australia, 28 percent in Germany and 12 percent in India</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565517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4833" y="524656"/>
            <a:ext cx="8499423" cy="5078313"/>
          </a:xfrm>
          <a:prstGeom prst="rect">
            <a:avLst/>
          </a:prstGeom>
          <a:noFill/>
        </p:spPr>
        <p:txBody>
          <a:bodyPr wrap="square" rtlCol="0">
            <a:spAutoFit/>
          </a:bodyPr>
          <a:lstStyle/>
          <a:p>
            <a:r>
              <a:rPr lang="en-US" dirty="0"/>
              <a:t>DATA</a:t>
            </a:r>
          </a:p>
          <a:p>
            <a:endParaRPr lang="en-US" dirty="0"/>
          </a:p>
          <a:p>
            <a:endParaRPr lang="en-US" dirty="0"/>
          </a:p>
          <a:p>
            <a:r>
              <a:rPr lang="en-US" dirty="0"/>
              <a:t>DOE‘s integrated strategy for addressing challenges across the water-energy nexus rests on six pillars: </a:t>
            </a:r>
          </a:p>
          <a:p>
            <a:r>
              <a:rPr lang="en-US" dirty="0"/>
              <a:t>  Optimize the freshwater efficiency of energy production, electricity generation, and end use systems </a:t>
            </a:r>
          </a:p>
          <a:p>
            <a:r>
              <a:rPr lang="en-US" dirty="0"/>
              <a:t>  Optimize the energy efficiency of water management, treatment, distribution, and end use systems </a:t>
            </a:r>
          </a:p>
          <a:p>
            <a:r>
              <a:rPr lang="en-US" dirty="0"/>
              <a:t>  Enhance the reliability and resilience of energy and water systems </a:t>
            </a:r>
          </a:p>
          <a:p>
            <a:r>
              <a:rPr lang="en-US" dirty="0"/>
              <a:t>  Increase safe and productive use of nontraditional water sources </a:t>
            </a:r>
          </a:p>
          <a:p>
            <a:r>
              <a:rPr lang="en-US" dirty="0"/>
              <a:t>  Promote responsible energy operations with respect to water quality, ecosystem, and seismic impacts </a:t>
            </a:r>
          </a:p>
          <a:p>
            <a:r>
              <a:rPr lang="en-US" dirty="0"/>
              <a:t>  Exploit productive synergies among water and energy systems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6270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94948" y="335707"/>
            <a:ext cx="3448185" cy="126349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592788" y="-91440"/>
            <a:ext cx="6187107" cy="707886"/>
          </a:xfrm>
          <a:prstGeom prst="rect">
            <a:avLst/>
          </a:prstGeom>
          <a:noFill/>
        </p:spPr>
        <p:txBody>
          <a:bodyPr wrap="square" rtlCol="0">
            <a:spAutoFit/>
          </a:bodyPr>
          <a:lstStyle/>
          <a:p>
            <a:pPr algn="ctr"/>
            <a:r>
              <a:rPr lang="en-US" sz="4000" dirty="0">
                <a:latin typeface="Futura Condensed Medium" charset="0"/>
                <a:ea typeface="Futura Condensed Medium" charset="0"/>
                <a:cs typeface="Futura Condensed Medium" charset="0"/>
              </a:rPr>
              <a:t>HIGH SPATIAL VARIABILITY</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205" y="3152766"/>
            <a:ext cx="5233764" cy="3705234"/>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3" y="504984"/>
            <a:ext cx="9144000" cy="6615879"/>
          </a:xfrm>
          <a:prstGeom prst="rect">
            <a:avLst/>
          </a:prstGeom>
        </p:spPr>
      </p:pic>
      <p:sp>
        <p:nvSpPr>
          <p:cNvPr id="21" name="Rectangle 20"/>
          <p:cNvSpPr/>
          <p:nvPr/>
        </p:nvSpPr>
        <p:spPr>
          <a:xfrm>
            <a:off x="3642610" y="6805533"/>
            <a:ext cx="6227757" cy="276999"/>
          </a:xfrm>
          <a:prstGeom prst="rect">
            <a:avLst/>
          </a:prstGeom>
        </p:spPr>
        <p:txBody>
          <a:bodyPr wrap="square">
            <a:spAutoFit/>
          </a:bodyPr>
          <a:lstStyle/>
          <a:p>
            <a:pPr>
              <a:spcBef>
                <a:spcPct val="0"/>
              </a:spcBef>
            </a:pPr>
            <a:r>
              <a:rPr lang="en-US" altLang="en-US" sz="1200" dirty="0"/>
              <a:t>http://</a:t>
            </a:r>
            <a:r>
              <a:rPr lang="en-US" altLang="en-US" sz="1200" dirty="0" err="1"/>
              <a:t>berc.berkeley.edu</a:t>
            </a:r>
            <a:r>
              <a:rPr lang="en-US" altLang="en-US" sz="1200" dirty="0"/>
              <a:t>/</a:t>
            </a:r>
            <a:r>
              <a:rPr lang="en-US" altLang="en-US" sz="1200" dirty="0" err="1"/>
              <a:t>wp</a:t>
            </a:r>
            <a:r>
              <a:rPr lang="en-US" altLang="en-US" sz="1200" dirty="0"/>
              <a:t>-content/uploads/2013/06/</a:t>
            </a:r>
            <a:r>
              <a:rPr lang="en-US" altLang="en-US" sz="1200" dirty="0" err="1"/>
              <a:t>Saxum_Energy_Final-Front.jpg</a:t>
            </a:r>
            <a:endParaRPr lang="en-US" altLang="en-US" sz="1200" dirty="0">
              <a:latin typeface="Futura Medium" charset="0"/>
              <a:ea typeface="Futura Medium" charset="0"/>
              <a:cs typeface="Futura Medium" charset="0"/>
            </a:endParaRPr>
          </a:p>
        </p:txBody>
      </p:sp>
    </p:spTree>
    <p:extLst>
      <p:ext uri="{BB962C8B-B14F-4D97-AF65-F5344CB8AC3E}">
        <p14:creationId xmlns:p14="http://schemas.microsoft.com/office/powerpoint/2010/main" val="1024331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3" y="504984"/>
            <a:ext cx="9144000" cy="6615879"/>
          </a:xfrm>
          <a:prstGeom prst="rect">
            <a:avLst/>
          </a:prstGeom>
        </p:spPr>
      </p:pic>
      <p:pic>
        <p:nvPicPr>
          <p:cNvPr id="7" name="Picture 5"/>
          <p:cNvPicPr>
            <a:picLocks noChangeAspect="1" noChangeArrowheads="1"/>
          </p:cNvPicPr>
          <p:nvPr/>
        </p:nvPicPr>
        <p:blipFill rotWithShape="1">
          <a:blip r:embed="rId4">
            <a:alphaModFix amt="78000"/>
            <a:extLst>
              <a:ext uri="{28A0092B-C50C-407E-A947-70E740481C1C}">
                <a14:useLocalDpi xmlns:a14="http://schemas.microsoft.com/office/drawing/2010/main" val="0"/>
              </a:ext>
            </a:extLst>
          </a:blip>
          <a:srcRect t="10489"/>
          <a:stretch/>
        </p:blipFill>
        <p:spPr bwMode="auto">
          <a:xfrm>
            <a:off x="251234" y="663388"/>
            <a:ext cx="8731401" cy="642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536350" y="6812527"/>
            <a:ext cx="2726708" cy="276999"/>
          </a:xfrm>
          <a:prstGeom prst="rect">
            <a:avLst/>
          </a:prstGeom>
        </p:spPr>
        <p:txBody>
          <a:bodyPr wrap="none">
            <a:spAutoFit/>
          </a:bodyPr>
          <a:lstStyle/>
          <a:p>
            <a:pPr>
              <a:spcBef>
                <a:spcPct val="0"/>
              </a:spcBef>
            </a:pPr>
            <a:r>
              <a:rPr lang="en-US" altLang="en-US" sz="1200" dirty="0"/>
              <a:t>http://</a:t>
            </a:r>
            <a:r>
              <a:rPr lang="en-US" altLang="en-US" sz="1200" dirty="0" err="1">
                <a:latin typeface="Futura Medium" charset="0"/>
                <a:ea typeface="Futura Medium" charset="0"/>
                <a:cs typeface="Futura Medium" charset="0"/>
              </a:rPr>
              <a:t>www.wrcc.dri.edu</a:t>
            </a:r>
            <a:r>
              <a:rPr lang="en-US" altLang="en-US" sz="1200" dirty="0">
                <a:latin typeface="Futura Medium" charset="0"/>
                <a:ea typeface="Futura Medium" charset="0"/>
                <a:cs typeface="Futura Medium" charset="0"/>
              </a:rPr>
              <a:t>/</a:t>
            </a:r>
            <a:r>
              <a:rPr lang="en-US" altLang="en-US" sz="1200" dirty="0" err="1">
                <a:latin typeface="Futura Medium" charset="0"/>
                <a:ea typeface="Futura Medium" charset="0"/>
                <a:cs typeface="Futura Medium" charset="0"/>
              </a:rPr>
              <a:t>precip.html</a:t>
            </a:r>
            <a:endParaRPr lang="en-US" altLang="en-US" sz="1200" dirty="0">
              <a:latin typeface="Futura Medium" charset="0"/>
              <a:ea typeface="Futura Medium" charset="0"/>
              <a:cs typeface="Futura Medium" charset="0"/>
            </a:endParaRPr>
          </a:p>
        </p:txBody>
      </p:sp>
      <p:sp>
        <p:nvSpPr>
          <p:cNvPr id="6" name="TextBox 5"/>
          <p:cNvSpPr txBox="1"/>
          <p:nvPr/>
        </p:nvSpPr>
        <p:spPr>
          <a:xfrm>
            <a:off x="1592788" y="-91440"/>
            <a:ext cx="6187107" cy="707886"/>
          </a:xfrm>
          <a:prstGeom prst="rect">
            <a:avLst/>
          </a:prstGeom>
          <a:noFill/>
        </p:spPr>
        <p:txBody>
          <a:bodyPr wrap="square" rtlCol="0">
            <a:spAutoFit/>
          </a:bodyPr>
          <a:lstStyle/>
          <a:p>
            <a:pPr algn="ctr"/>
            <a:r>
              <a:rPr lang="en-US" sz="4000" dirty="0">
                <a:latin typeface="Futura Condensed Medium" charset="0"/>
                <a:ea typeface="Futura Condensed Medium" charset="0"/>
                <a:cs typeface="Futura Condensed Medium" charset="0"/>
              </a:rPr>
              <a:t>HIGH SPATIAL VARIABILITY</a:t>
            </a:r>
          </a:p>
        </p:txBody>
      </p:sp>
    </p:spTree>
    <p:extLst>
      <p:ext uri="{BB962C8B-B14F-4D97-AF65-F5344CB8AC3E}">
        <p14:creationId xmlns:p14="http://schemas.microsoft.com/office/powerpoint/2010/main" val="1153591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4379"/>
            <a:ext cx="9144000" cy="6183086"/>
          </a:xfrm>
          <a:prstGeom prst="rect">
            <a:avLst/>
          </a:prstGeom>
        </p:spPr>
      </p:pic>
      <p:sp>
        <p:nvSpPr>
          <p:cNvPr id="6" name="Rectangle 5"/>
          <p:cNvSpPr/>
          <p:nvPr/>
        </p:nvSpPr>
        <p:spPr>
          <a:xfrm>
            <a:off x="2101516" y="144379"/>
            <a:ext cx="5598695" cy="352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172259" y="6581001"/>
            <a:ext cx="971741" cy="276999"/>
          </a:xfrm>
          <a:prstGeom prst="rect">
            <a:avLst/>
          </a:prstGeom>
          <a:noFill/>
        </p:spPr>
        <p:txBody>
          <a:bodyPr wrap="none" rtlCol="0">
            <a:spAutoFit/>
          </a:bodyPr>
          <a:lstStyle/>
          <a:p>
            <a:r>
              <a:rPr lang="en-US" sz="1200" dirty="0">
                <a:latin typeface="Futura Medium" charset="0"/>
                <a:ea typeface="Futura Medium" charset="0"/>
                <a:cs typeface="Futura Medium" charset="0"/>
              </a:rPr>
              <a:t>DOE, 2014</a:t>
            </a:r>
          </a:p>
        </p:txBody>
      </p:sp>
      <p:sp>
        <p:nvSpPr>
          <p:cNvPr id="8" name="TextBox 7"/>
          <p:cNvSpPr txBox="1"/>
          <p:nvPr/>
        </p:nvSpPr>
        <p:spPr>
          <a:xfrm>
            <a:off x="1592788" y="-91440"/>
            <a:ext cx="6187107" cy="707886"/>
          </a:xfrm>
          <a:prstGeom prst="rect">
            <a:avLst/>
          </a:prstGeom>
          <a:noFill/>
        </p:spPr>
        <p:txBody>
          <a:bodyPr wrap="square" rtlCol="0">
            <a:spAutoFit/>
          </a:bodyPr>
          <a:lstStyle/>
          <a:p>
            <a:pPr algn="ctr"/>
            <a:r>
              <a:rPr lang="en-US" sz="4000" dirty="0">
                <a:latin typeface="Futura Condensed Medium" charset="0"/>
                <a:ea typeface="Futura Condensed Medium" charset="0"/>
                <a:cs typeface="Futura Condensed Medium" charset="0"/>
              </a:rPr>
              <a:t>INTERSECTION </a:t>
            </a:r>
          </a:p>
        </p:txBody>
      </p:sp>
    </p:spTree>
    <p:extLst>
      <p:ext uri="{BB962C8B-B14F-4D97-AF65-F5344CB8AC3E}">
        <p14:creationId xmlns:p14="http://schemas.microsoft.com/office/powerpoint/2010/main" val="1944773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94872" y="-40009"/>
            <a:ext cx="5422767" cy="584775"/>
          </a:xfrm>
          <a:prstGeom prst="rect">
            <a:avLst/>
          </a:prstGeom>
        </p:spPr>
        <p:txBody>
          <a:bodyPr wrap="none">
            <a:spAutoFit/>
          </a:bodyPr>
          <a:lstStyle/>
          <a:p>
            <a:r>
              <a:rPr lang="en-US" sz="3200" dirty="0">
                <a:latin typeface="Futura Condensed Medium" charset="0"/>
                <a:ea typeface="Futura Condensed Medium" charset="0"/>
                <a:cs typeface="Futura Condensed Medium" charset="0"/>
              </a:rPr>
              <a:t>US WATER WITHDRAWALS: circa 350 BGD</a:t>
            </a:r>
          </a:p>
        </p:txBody>
      </p:sp>
      <p:sp>
        <p:nvSpPr>
          <p:cNvPr id="12" name="TextBox 11"/>
          <p:cNvSpPr txBox="1"/>
          <p:nvPr/>
        </p:nvSpPr>
        <p:spPr>
          <a:xfrm>
            <a:off x="7884171" y="6581001"/>
            <a:ext cx="1061253" cy="276999"/>
          </a:xfrm>
          <a:prstGeom prst="rect">
            <a:avLst/>
          </a:prstGeom>
          <a:noFill/>
        </p:spPr>
        <p:txBody>
          <a:bodyPr wrap="none" rtlCol="0">
            <a:spAutoFit/>
          </a:bodyPr>
          <a:lstStyle/>
          <a:p>
            <a:r>
              <a:rPr lang="en-US" sz="1200" dirty="0">
                <a:latin typeface="Futura Medium" charset="0"/>
                <a:ea typeface="Futura Medium" charset="0"/>
                <a:cs typeface="Futura Medium" charset="0"/>
              </a:rPr>
              <a:t>USGS, 2010</a:t>
            </a:r>
          </a:p>
        </p:txBody>
      </p:sp>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t="4035" b="16356"/>
          <a:stretch/>
        </p:blipFill>
        <p:spPr>
          <a:xfrm>
            <a:off x="1768892" y="457200"/>
            <a:ext cx="5774118" cy="2675887"/>
          </a:xfrm>
          <a:prstGeom prst="rect">
            <a:avLst/>
          </a:prstGeom>
        </p:spPr>
      </p:pic>
      <p:sp>
        <p:nvSpPr>
          <p:cNvPr id="15" name="TextBox 14"/>
          <p:cNvSpPr txBox="1"/>
          <p:nvPr/>
        </p:nvSpPr>
        <p:spPr>
          <a:xfrm>
            <a:off x="3319203" y="1313990"/>
            <a:ext cx="643125" cy="369332"/>
          </a:xfrm>
          <a:prstGeom prst="rect">
            <a:avLst/>
          </a:prstGeom>
          <a:noFill/>
        </p:spPr>
        <p:txBody>
          <a:bodyPr wrap="none" rtlCol="0">
            <a:spAutoFit/>
          </a:bodyPr>
          <a:lstStyle/>
          <a:p>
            <a:r>
              <a:rPr lang="en-US" b="1" dirty="0">
                <a:solidFill>
                  <a:schemeClr val="bg1"/>
                </a:solidFill>
                <a:latin typeface="Futura Medium" charset="0"/>
                <a:ea typeface="Futura Medium" charset="0"/>
                <a:cs typeface="Futura Medium" charset="0"/>
              </a:rPr>
              <a:t>78%</a:t>
            </a:r>
          </a:p>
        </p:txBody>
      </p:sp>
      <p:sp>
        <p:nvSpPr>
          <p:cNvPr id="16" name="TextBox 15"/>
          <p:cNvSpPr txBox="1"/>
          <p:nvPr/>
        </p:nvSpPr>
        <p:spPr>
          <a:xfrm>
            <a:off x="2000077" y="1407129"/>
            <a:ext cx="643125" cy="369332"/>
          </a:xfrm>
          <a:prstGeom prst="rect">
            <a:avLst/>
          </a:prstGeom>
          <a:noFill/>
        </p:spPr>
        <p:txBody>
          <a:bodyPr wrap="none" rtlCol="0">
            <a:spAutoFit/>
          </a:bodyPr>
          <a:lstStyle/>
          <a:p>
            <a:r>
              <a:rPr lang="en-US" b="1" dirty="0">
                <a:solidFill>
                  <a:schemeClr val="bg1"/>
                </a:solidFill>
                <a:latin typeface="Futura Medium" charset="0"/>
                <a:ea typeface="Futura Medium" charset="0"/>
                <a:cs typeface="Futura Medium" charset="0"/>
              </a:rPr>
              <a:t>22%</a:t>
            </a:r>
          </a:p>
        </p:txBody>
      </p:sp>
      <p:sp>
        <p:nvSpPr>
          <p:cNvPr id="17" name="TextBox 16"/>
          <p:cNvSpPr txBox="1"/>
          <p:nvPr/>
        </p:nvSpPr>
        <p:spPr>
          <a:xfrm>
            <a:off x="6088156" y="1906492"/>
            <a:ext cx="583814" cy="369332"/>
          </a:xfrm>
          <a:prstGeom prst="rect">
            <a:avLst/>
          </a:prstGeom>
          <a:noFill/>
        </p:spPr>
        <p:txBody>
          <a:bodyPr wrap="none" rtlCol="0">
            <a:spAutoFit/>
          </a:bodyPr>
          <a:lstStyle/>
          <a:p>
            <a:r>
              <a:rPr lang="en-US" b="1" dirty="0">
                <a:solidFill>
                  <a:schemeClr val="bg1"/>
                </a:solidFill>
              </a:rPr>
              <a:t>16%</a:t>
            </a:r>
          </a:p>
        </p:txBody>
      </p:sp>
      <p:sp>
        <p:nvSpPr>
          <p:cNvPr id="18" name="TextBox 17"/>
          <p:cNvSpPr txBox="1"/>
          <p:nvPr/>
        </p:nvSpPr>
        <p:spPr>
          <a:xfrm>
            <a:off x="5874031" y="1157707"/>
            <a:ext cx="583814" cy="369332"/>
          </a:xfrm>
          <a:prstGeom prst="rect">
            <a:avLst/>
          </a:prstGeom>
          <a:noFill/>
        </p:spPr>
        <p:txBody>
          <a:bodyPr wrap="none" rtlCol="0">
            <a:spAutoFit/>
          </a:bodyPr>
          <a:lstStyle/>
          <a:p>
            <a:r>
              <a:rPr lang="en-US" b="1" dirty="0">
                <a:solidFill>
                  <a:schemeClr val="bg1"/>
                </a:solidFill>
              </a:rPr>
              <a:t>84%</a:t>
            </a:r>
          </a:p>
        </p:txBody>
      </p:sp>
      <p:sp>
        <p:nvSpPr>
          <p:cNvPr id="19" name="TextBox 18"/>
          <p:cNvSpPr txBox="1"/>
          <p:nvPr/>
        </p:nvSpPr>
        <p:spPr>
          <a:xfrm>
            <a:off x="1900427" y="1662893"/>
            <a:ext cx="992323" cy="646331"/>
          </a:xfrm>
          <a:prstGeom prst="rect">
            <a:avLst/>
          </a:prstGeom>
          <a:noFill/>
        </p:spPr>
        <p:txBody>
          <a:bodyPr wrap="none" rtlCol="0">
            <a:spAutoFit/>
          </a:bodyPr>
          <a:lstStyle/>
          <a:p>
            <a:r>
              <a:rPr lang="en-US" dirty="0">
                <a:solidFill>
                  <a:schemeClr val="bg1"/>
                </a:solidFill>
                <a:latin typeface="Futura Medium" charset="0"/>
                <a:ea typeface="Futura Medium" charset="0"/>
                <a:cs typeface="Futura Medium" charset="0"/>
              </a:rPr>
              <a:t>Ground</a:t>
            </a:r>
          </a:p>
          <a:p>
            <a:endParaRPr lang="en-US" dirty="0">
              <a:solidFill>
                <a:schemeClr val="bg1"/>
              </a:solidFill>
              <a:latin typeface="Futura Medium" charset="0"/>
              <a:ea typeface="Futura Medium" charset="0"/>
              <a:cs typeface="Futura Medium" charset="0"/>
            </a:endParaRPr>
          </a:p>
        </p:txBody>
      </p:sp>
      <p:sp>
        <p:nvSpPr>
          <p:cNvPr id="20" name="Rectangle 19"/>
          <p:cNvSpPr/>
          <p:nvPr/>
        </p:nvSpPr>
        <p:spPr>
          <a:xfrm>
            <a:off x="3168905" y="1563957"/>
            <a:ext cx="987643" cy="369332"/>
          </a:xfrm>
          <a:prstGeom prst="rect">
            <a:avLst/>
          </a:prstGeom>
        </p:spPr>
        <p:txBody>
          <a:bodyPr wrap="none">
            <a:spAutoFit/>
          </a:bodyPr>
          <a:lstStyle/>
          <a:p>
            <a:r>
              <a:rPr lang="en-US" dirty="0">
                <a:solidFill>
                  <a:schemeClr val="bg1"/>
                </a:solidFill>
                <a:latin typeface="Futura Medium" charset="0"/>
                <a:ea typeface="Futura Medium" charset="0"/>
                <a:cs typeface="Futura Medium" charset="0"/>
              </a:rPr>
              <a:t>Surface</a:t>
            </a:r>
          </a:p>
        </p:txBody>
      </p:sp>
      <p:sp>
        <p:nvSpPr>
          <p:cNvPr id="21" name="Rectangle 20"/>
          <p:cNvSpPr/>
          <p:nvPr/>
        </p:nvSpPr>
        <p:spPr>
          <a:xfrm>
            <a:off x="6375276" y="1157707"/>
            <a:ext cx="732636" cy="369332"/>
          </a:xfrm>
          <a:prstGeom prst="rect">
            <a:avLst/>
          </a:prstGeom>
        </p:spPr>
        <p:txBody>
          <a:bodyPr wrap="none">
            <a:spAutoFit/>
          </a:bodyPr>
          <a:lstStyle/>
          <a:p>
            <a:r>
              <a:rPr lang="en-US" dirty="0">
                <a:solidFill>
                  <a:schemeClr val="bg1"/>
                </a:solidFill>
                <a:latin typeface="Futura Medium" charset="0"/>
                <a:ea typeface="Futura Medium" charset="0"/>
                <a:cs typeface="Futura Medium" charset="0"/>
              </a:rPr>
              <a:t>Fresh</a:t>
            </a:r>
          </a:p>
        </p:txBody>
      </p:sp>
      <p:sp>
        <p:nvSpPr>
          <p:cNvPr id="23" name="Rectangle 22"/>
          <p:cNvSpPr/>
          <p:nvPr/>
        </p:nvSpPr>
        <p:spPr>
          <a:xfrm>
            <a:off x="5874031" y="2148815"/>
            <a:ext cx="827471" cy="369332"/>
          </a:xfrm>
          <a:prstGeom prst="rect">
            <a:avLst/>
          </a:prstGeom>
        </p:spPr>
        <p:txBody>
          <a:bodyPr wrap="none">
            <a:spAutoFit/>
          </a:bodyPr>
          <a:lstStyle/>
          <a:p>
            <a:r>
              <a:rPr lang="en-US" dirty="0">
                <a:solidFill>
                  <a:schemeClr val="bg1"/>
                </a:solidFill>
                <a:latin typeface="Futura Medium" charset="0"/>
                <a:ea typeface="Futura Medium" charset="0"/>
                <a:cs typeface="Futura Medium" charset="0"/>
              </a:rPr>
              <a:t>Saline</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638" y="3051416"/>
            <a:ext cx="6299379" cy="3650001"/>
          </a:xfrm>
          <a:prstGeom prst="rect">
            <a:avLst/>
          </a:prstGeom>
        </p:spPr>
      </p:pic>
    </p:spTree>
    <p:extLst>
      <p:ext uri="{BB962C8B-B14F-4D97-AF65-F5344CB8AC3E}">
        <p14:creationId xmlns:p14="http://schemas.microsoft.com/office/powerpoint/2010/main" val="9618987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399" r="2942" b="4111"/>
          <a:stretch/>
        </p:blipFill>
        <p:spPr>
          <a:xfrm>
            <a:off x="0" y="529389"/>
            <a:ext cx="9052193" cy="5454316"/>
          </a:xfrm>
          <a:prstGeom prst="rect">
            <a:avLst/>
          </a:prstGeom>
        </p:spPr>
      </p:pic>
      <p:sp>
        <p:nvSpPr>
          <p:cNvPr id="5" name="TextBox 4"/>
          <p:cNvSpPr txBox="1"/>
          <p:nvPr/>
        </p:nvSpPr>
        <p:spPr>
          <a:xfrm>
            <a:off x="7749259" y="6581001"/>
            <a:ext cx="1394741" cy="276999"/>
          </a:xfrm>
          <a:prstGeom prst="rect">
            <a:avLst/>
          </a:prstGeom>
          <a:noFill/>
        </p:spPr>
        <p:txBody>
          <a:bodyPr wrap="none" rtlCol="0">
            <a:spAutoFit/>
          </a:bodyPr>
          <a:lstStyle/>
          <a:p>
            <a:r>
              <a:rPr lang="en-US" sz="1200" dirty="0">
                <a:latin typeface="Futura Medium" charset="0"/>
                <a:ea typeface="Futura Medium" charset="0"/>
                <a:cs typeface="Futura Medium" charset="0"/>
              </a:rPr>
              <a:t>BARCLAYS</a:t>
            </a:r>
            <a:r>
              <a:rPr lang="en-US" sz="1200">
                <a:latin typeface="Futura Medium" charset="0"/>
                <a:ea typeface="Futura Medium" charset="0"/>
                <a:cs typeface="Futura Medium" charset="0"/>
              </a:rPr>
              <a:t>, 2017</a:t>
            </a:r>
            <a:endParaRPr lang="en-US" sz="1200" dirty="0">
              <a:latin typeface="Futura Medium" charset="0"/>
              <a:ea typeface="Futura Medium" charset="0"/>
              <a:cs typeface="Futura Medium" charset="0"/>
            </a:endParaRPr>
          </a:p>
        </p:txBody>
      </p:sp>
    </p:spTree>
    <p:extLst>
      <p:ext uri="{BB962C8B-B14F-4D97-AF65-F5344CB8AC3E}">
        <p14:creationId xmlns:p14="http://schemas.microsoft.com/office/powerpoint/2010/main" val="1154983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049557" y="961919"/>
            <a:ext cx="7291163" cy="5632311"/>
          </a:xfrm>
          <a:prstGeom prst="rect">
            <a:avLst/>
          </a:prstGeom>
          <a:noFill/>
        </p:spPr>
        <p:txBody>
          <a:bodyPr wrap="none" rtlCol="0">
            <a:spAutoFit/>
          </a:bodyPr>
          <a:lstStyle/>
          <a:p>
            <a:r>
              <a:rPr lang="en-US" sz="4500" dirty="0">
                <a:latin typeface="Futura Condensed Medium" charset="0"/>
                <a:ea typeface="Futura Condensed Medium" charset="0"/>
                <a:cs typeface="Futura Condensed Medium" charset="0"/>
              </a:rPr>
              <a:t>i)SURFACE WATER and GROUNDWATER</a:t>
            </a:r>
          </a:p>
          <a:p>
            <a:endParaRPr lang="en-US" sz="4500" dirty="0">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ii) OCEAN</a:t>
            </a:r>
          </a:p>
          <a:p>
            <a:endParaRPr lang="en-US" sz="4500" dirty="0">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iii) DRINKING/TREATED WATER (urban)</a:t>
            </a:r>
          </a:p>
          <a:p>
            <a:endParaRPr lang="en-US" sz="4500" dirty="0">
              <a:latin typeface="Futura Condensed Medium" charset="0"/>
              <a:ea typeface="Futura Condensed Medium" charset="0"/>
              <a:cs typeface="Futura Condensed Medium" charset="0"/>
            </a:endParaRPr>
          </a:p>
          <a:p>
            <a:r>
              <a:rPr lang="en-US" sz="4500" dirty="0">
                <a:latin typeface="Futura Condensed Medium" charset="0"/>
                <a:ea typeface="Futura Condensed Medium" charset="0"/>
                <a:cs typeface="Futura Condensed Medium" charset="0"/>
              </a:rPr>
              <a:t>iv) WASTEWATER</a:t>
            </a:r>
          </a:p>
          <a:p>
            <a:endParaRPr lang="en-US" sz="4500" dirty="0">
              <a:latin typeface="Futura Condensed Medium" charset="0"/>
              <a:ea typeface="Futura Condensed Medium" charset="0"/>
              <a:cs typeface="Futura Condensed Medium"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5363" y="503505"/>
            <a:ext cx="6090725" cy="6090725"/>
          </a:xfrm>
          <a:prstGeom prst="rect">
            <a:avLst/>
          </a:prstGeom>
          <a:scene3d>
            <a:camera prst="orthographicFront">
              <a:rot lat="0" lon="10800000" rev="0"/>
            </a:camera>
            <a:lightRig rig="threePt" dir="t"/>
          </a:scene3d>
        </p:spPr>
      </p:pic>
    </p:spTree>
    <p:extLst>
      <p:ext uri="{BB962C8B-B14F-4D97-AF65-F5344CB8AC3E}">
        <p14:creationId xmlns:p14="http://schemas.microsoft.com/office/powerpoint/2010/main" val="184137808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16801</TotalTime>
  <Words>1962</Words>
  <Application>Microsoft Macintosh PowerPoint</Application>
  <PresentationFormat>On-screen Show (4:3)</PresentationFormat>
  <Paragraphs>310</Paragraphs>
  <Slides>38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ＭＳ 明朝</vt:lpstr>
      <vt:lpstr>Arial</vt:lpstr>
      <vt:lpstr>Calibri</vt:lpstr>
      <vt:lpstr>Calibri Light</vt:lpstr>
      <vt:lpstr>Futura Condensed Medium</vt:lpstr>
      <vt:lpstr>Futura Medium</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REFERENCES</vt:lpstr>
      <vt:lpstr>PowerPoint Presentation</vt:lpstr>
      <vt:lpstr>PowerPoint Presentation</vt:lpstr>
      <vt:lpstr>PowerPoint Presentation</vt:lpstr>
      <vt:lpstr>PowerPoint Presentation</vt:lpstr>
      <vt:lpstr>Water  in thermopower plant  - thermal pollution (20-25 F) - decrease in Oxygen content - use in air pollution control technology for ash removal or wet scrubber -Acid mine drainage for coal According to the EPA, thermoelectric power plants alone contribute 50 percent to 60 percent of all toxic pollutants discharged to surface waters by all industrial categories under the Clean Water Act Clean Water Act (CWA), to “restore and maintain the chemical, physical, and biological integrity of the Nation's water </vt:lpstr>
      <vt:lpstr>Cali report 2016</vt:lpstr>
      <vt:lpstr>PowerPoint Presentation</vt:lpstr>
      <vt:lpstr>PowerPoint Presentation</vt:lpstr>
    </vt:vector>
  </TitlesOfParts>
  <Company/>
  <LinksUpToDate>false</LinksUpToDate>
  <SharedDoc>false</SharedDoc>
  <HyperlinksChanged>false</HyperlinksChanged>
  <AppVersion>16.0010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83</cp:revision>
  <dcterms:created xsi:type="dcterms:W3CDTF">2018-01-22T22:37:51Z</dcterms:created>
  <dcterms:modified xsi:type="dcterms:W3CDTF">2018-02-20T14:15:55Z</dcterms:modified>
</cp:coreProperties>
</file>