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4"/>
  </p:notesMasterIdLst>
  <p:handoutMasterIdLst>
    <p:handoutMasterId r:id="rId2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3" r:id="rId14"/>
    <p:sldId id="269" r:id="rId15"/>
    <p:sldId id="274" r:id="rId16"/>
    <p:sldId id="275" r:id="rId17"/>
    <p:sldId id="276" r:id="rId18"/>
    <p:sldId id="277" r:id="rId19"/>
    <p:sldId id="278" r:id="rId20"/>
    <p:sldId id="280" r:id="rId21"/>
    <p:sldId id="281" r:id="rId22"/>
    <p:sldId id="282" r:id="rId2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55486" autoAdjust="0"/>
  </p:normalViewPr>
  <p:slideViewPr>
    <p:cSldViewPr snapToGrid="0">
      <p:cViewPr varScale="1">
        <p:scale>
          <a:sx n="45" d="100"/>
          <a:sy n="45" d="100"/>
        </p:scale>
        <p:origin x="206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583FE4-892D-BD43-95CE-A86C2B5D71E7}" type="datetimeFigureOut">
              <a:rPr lang="en-US" smtClean="0"/>
              <a:t>1/11/18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43B83B-FCB8-824A-8EB0-6F5FEA723396}" type="slidenum">
              <a:rPr lang="en-US" smtClean="0"/>
              <a:t>‹#›</a:t>
            </a:fld>
            <a:endParaRPr lang="en-US"/>
          </a:p>
        </p:txBody>
      </p:sp>
    </p:spTree>
    <p:extLst>
      <p:ext uri="{BB962C8B-B14F-4D97-AF65-F5344CB8AC3E}">
        <p14:creationId xmlns:p14="http://schemas.microsoft.com/office/powerpoint/2010/main" val="27872310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wrap="square" lIns="91425" tIns="91425" rIns="91425" bIns="91425" anchor="t"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wrap="square" lIns="91425" tIns="91425" rIns="91425" bIns="91425" anchor="t" anchorCtr="0"/>
          <a:lstStyle>
            <a:lvl1pPr marL="0" marR="0" lvl="0" indent="0" algn="r"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0" marR="0" lvl="0" indent="0" algn="l" rtl="0">
              <a:spcBef>
                <a:spcPts val="0"/>
              </a:spcBef>
              <a:buSzPct val="116666"/>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116666"/>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SzPct val="116666"/>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SzPct val="116666"/>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SzPct val="116666"/>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SzPct val="116666"/>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SzPct val="116666"/>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SzPct val="116666"/>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SzPct val="116666"/>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wrap="square" lIns="91425" tIns="91425" rIns="91425" bIns="91425" anchor="b"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8470934"/>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www.gov.uk/government/uploads/system/uploads/attachment_data/file/270676/DECC_infographic_Traffic-light-system_finaldec13.pdf"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Koyna_dam" TargetMode="External"/><Relationship Id="rId4" Type="http://schemas.openxmlformats.org/officeDocument/2006/relationships/hyperlink" Target="https://en.wikipedia.org/wiki/Induced_seismicity" TargetMode="External"/><Relationship Id="rId5" Type="http://schemas.openxmlformats.org/officeDocument/2006/relationships/hyperlink" Target="https://en.wikipedia.org/wiki/Mining" TargetMode="External"/><Relationship Id="rId6" Type="http://schemas.openxmlformats.org/officeDocument/2006/relationships/hyperlink" Target="https://en.wikipedia.org/wiki/Rock_burst" TargetMode="External"/><Relationship Id="rId7" Type="http://schemas.openxmlformats.org/officeDocument/2006/relationships/hyperlink" Target="https://en.wikipedia.org/wiki/Fault_(geology)"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Franklin Wolfe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2</a:t>
            </a:r>
            <a:r>
              <a:rPr lang="en-US" sz="1200" b="0" i="0" u="none" strike="noStrike" cap="none" baseline="30000" dirty="0">
                <a:solidFill>
                  <a:schemeClr val="dk1"/>
                </a:solidFill>
                <a:latin typeface="Calibri"/>
                <a:ea typeface="Calibri"/>
                <a:cs typeface="Calibri"/>
                <a:sym typeface="Calibri"/>
              </a:rPr>
              <a:t>nd</a:t>
            </a:r>
            <a:r>
              <a:rPr lang="en-US" sz="1200" b="0" i="0" u="none" strike="noStrike" cap="none" dirty="0">
                <a:solidFill>
                  <a:schemeClr val="dk1"/>
                </a:solidFill>
                <a:latin typeface="Calibri"/>
                <a:ea typeface="Calibri"/>
                <a:cs typeface="Calibri"/>
                <a:sym typeface="Calibri"/>
              </a:rPr>
              <a:t> year</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Earth and Planetary Sciences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Structural Modeling &amp; Earth Resources Group</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Earthquake Hazard and Energy Systems</a:t>
            </a: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more </a:t>
            </a:r>
            <a:r>
              <a:rPr lang="en-US" sz="1200" b="0" i="0" u="none" strike="noStrike" cap="none" dirty="0">
                <a:solidFill>
                  <a:schemeClr val="dk1"/>
                </a:solidFill>
                <a:latin typeface="Calibri"/>
                <a:ea typeface="Calibri"/>
                <a:cs typeface="Calibri"/>
                <a:sym typeface="Calibri"/>
              </a:rPr>
              <a:t>frequently </a:t>
            </a:r>
            <a:r>
              <a:rPr lang="en-US" sz="1200" b="0" i="0" u="none" strike="noStrike" cap="none" dirty="0" smtClean="0">
                <a:solidFill>
                  <a:schemeClr val="dk1"/>
                </a:solidFill>
                <a:latin typeface="Calibri"/>
                <a:ea typeface="Calibri"/>
                <a:cs typeface="Calibri"/>
                <a:sym typeface="Calibri"/>
              </a:rPr>
              <a:t>the</a:t>
            </a:r>
            <a:r>
              <a:rPr lang="en-US" sz="1200" b="0" i="0" u="none" strike="noStrike" cap="none" baseline="0" dirty="0" smtClean="0">
                <a:solidFill>
                  <a:schemeClr val="dk1"/>
                </a:solidFill>
                <a:latin typeface="Calibri"/>
                <a:ea typeface="Calibri"/>
                <a:cs typeface="Calibri"/>
                <a:sym typeface="Calibri"/>
              </a:rPr>
              <a:t> intersection of these systems to </a:t>
            </a:r>
            <a:r>
              <a:rPr lang="en-US" sz="1200" b="0" i="0" u="none" strike="noStrike" cap="none" dirty="0" smtClean="0">
                <a:solidFill>
                  <a:schemeClr val="dk1"/>
                </a:solidFill>
                <a:latin typeface="Calibri"/>
                <a:ea typeface="Calibri"/>
                <a:cs typeface="Calibri"/>
                <a:sym typeface="Calibri"/>
              </a:rPr>
              <a:t>solve </a:t>
            </a:r>
            <a:r>
              <a:rPr lang="en-US" sz="1200" b="0" i="0" u="none" strike="noStrike" cap="none" dirty="0">
                <a:solidFill>
                  <a:schemeClr val="dk1"/>
                </a:solidFill>
                <a:latin typeface="Calibri"/>
                <a:ea typeface="Calibri"/>
                <a:cs typeface="Calibri"/>
                <a:sym typeface="Calibri"/>
              </a:rPr>
              <a:t>problems of induced seismicity</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1" name="Shape 9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8050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77" name="Shape 1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03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Fact 1: Fracking is NOT causing most of the induced earthquakes. Wastewater disposal is the primary cause of the recent increase in earthquakes in the central United States.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Wastewater disposal wells typically operate for longer durations and inject much more fluid than hydraulic fracturing, making them more likely to induce earthquakes. Enhanced oil recovery injects fluid into rock layers where oil and gas have already been extracted, while wastewater injection often occurs in never-before-touched rocks. Therefore, wastewater injection can raise pressure levels more than enhanced oil recovery, and thus increases the likelihood of induced earthquakes.</a:t>
            </a:r>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Fact 2: Not all wastewater injection wells induce earthquakes.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Most injection wells are not associated with felt earthquakes. A combination of many factors is necessary for injection to induce felt earthquakes. These include: the injection rate and total volume injected; the presence of faults that are large enough to produce felt earthquakes; stresses that are large enough to produce earthquakes; and the presence of pathways for the fluid pressure to travel from the injection point to faults.</a:t>
            </a:r>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Fact 3: Wastewater is produced at all oil wells, not just hydraulic fracturing sites.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Most wastewater currently disposed of across the nation is generated and produced in the process of oil and gas extraction. As discussed above, saltwater is produced as a byproduct during the extraction process. This wastewater is found at nearly every oil and gas extraction well.</a:t>
            </a:r>
          </a:p>
          <a:p>
            <a:pPr marL="0" marR="0" lvl="0" indent="0" algn="l" rtl="0">
              <a:spcBef>
                <a:spcPts val="0"/>
              </a:spcBef>
              <a:buSzPct val="25000"/>
              <a:buNone/>
            </a:pPr>
            <a:r>
              <a:rPr lang="en-US" b="0" i="0" u="none" strike="noStrike" cap="none" dirty="0">
                <a:latin typeface="Calibri"/>
                <a:ea typeface="Calibri"/>
                <a:cs typeface="Calibri"/>
                <a:sym typeface="Calibri"/>
              </a:rPr>
              <a:t>The other main constituent of wastewater is leftover hydraulic fracturing fluid. Once hydraulic fracturing is completed, drilling engineers extract the fluids that are remaining in the well. Some of this recovered hydraulic fracturing fluid is used in subsequent fracking operations, while some of it is disposed of in deep wells.</a:t>
            </a:r>
            <a:endParaRPr lang="en-US" b="0" i="0" u="none" strike="noStrike" cap="none" dirty="0">
              <a:latin typeface="Calibri"/>
              <a:ea typeface="Calibri"/>
              <a:cs typeface="Calibri"/>
            </a:endParaRPr>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Fact 6: Wells not requiring surface pressure to inject wastewater can still induce earthquakes.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Wells where you can pour fluid down the well without added pressure at the wellhead still increase the fluid pressure within the formation and thus can induce earthquakes.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0701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Wastewater disposal</a:t>
            </a:r>
            <a:r>
              <a:rPr lang="en-US" sz="1200" b="0" i="0" u="none" strike="noStrike" cap="none" baseline="0" dirty="0" smtClean="0">
                <a:solidFill>
                  <a:schemeClr val="dk1"/>
                </a:solidFill>
                <a:latin typeface="Calibri"/>
                <a:ea typeface="Calibri"/>
                <a:cs typeface="Calibri"/>
                <a:sym typeface="Calibri"/>
              </a:rPr>
              <a:t>, much larger scale process in terms of its disturbance to the earth</a:t>
            </a:r>
            <a:endParaRPr lang="en-US" sz="12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Before I talk about mechanism,</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~180,000 Class 2 wells in operation (mainly </a:t>
            </a:r>
            <a:r>
              <a:rPr lang="en-US" sz="1200" b="0" i="0" u="none" strike="noStrike" cap="none" dirty="0" err="1" smtClean="0">
                <a:solidFill>
                  <a:schemeClr val="dk1"/>
                </a:solidFill>
                <a:latin typeface="Calibri"/>
                <a:ea typeface="Calibri"/>
                <a:cs typeface="Calibri"/>
                <a:sym typeface="Calibri"/>
              </a:rPr>
              <a:t>Tx</a:t>
            </a:r>
            <a:r>
              <a:rPr lang="en-US" sz="1200" b="0" i="0" u="none" strike="noStrike" cap="none" dirty="0" smtClean="0">
                <a:solidFill>
                  <a:schemeClr val="dk1"/>
                </a:solidFill>
                <a:latin typeface="Calibri"/>
                <a:ea typeface="Calibri"/>
                <a:cs typeface="Calibri"/>
                <a:sym typeface="Calibri"/>
              </a:rPr>
              <a:t>, Ca, Ok, </a:t>
            </a:r>
            <a:r>
              <a:rPr lang="en-US" sz="1200" b="0" i="0" u="none" strike="noStrike" cap="none" dirty="0" err="1" smtClean="0">
                <a:solidFill>
                  <a:schemeClr val="dk1"/>
                </a:solidFill>
                <a:latin typeface="Calibri"/>
                <a:ea typeface="Calibri"/>
                <a:cs typeface="Calibri"/>
                <a:sym typeface="Calibri"/>
              </a:rPr>
              <a:t>Ka</a:t>
            </a:r>
            <a:r>
              <a:rPr lang="en-US" sz="1200" b="0" i="0" u="none" strike="noStrike" cap="none" dirty="0" smtClean="0">
                <a:solidFill>
                  <a:schemeClr val="dk1"/>
                </a:solidFill>
                <a:latin typeface="Calibri"/>
                <a:ea typeface="Calibri"/>
                <a:cs typeface="Calibri"/>
                <a:sym typeface="Calibri"/>
              </a:rPr>
              <a:t>)</a:t>
            </a:r>
            <a:endParaRPr lang="en-US" sz="1200" b="0" i="0" u="none" strike="noStrike" cap="none" dirty="0" smtClean="0">
              <a:solidFill>
                <a:schemeClr val="dk1"/>
              </a:solidFill>
              <a:latin typeface="Calibri"/>
              <a:ea typeface="Calibri"/>
              <a:cs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endParaRPr>
          </a:p>
        </p:txBody>
      </p:sp>
      <p:sp>
        <p:nvSpPr>
          <p:cNvPr id="200" name="Shape 20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6734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HYDRAULIC FRACTURING VS WASTEWATER DISPOSAL</a:t>
            </a:r>
            <a:endParaRPr lang="en-US"/>
          </a:p>
          <a:p>
            <a:pPr>
              <a:buNone/>
            </a:pPr>
            <a:r>
              <a:rPr lang="en-US" dirty="0"/>
              <a:t>2-8 MILLION GALLONS PER WELL – ONE MONTH</a:t>
            </a:r>
          </a:p>
          <a:p>
            <a:pPr>
              <a:buNone/>
            </a:pPr>
            <a:r>
              <a:rPr lang="en-US" dirty="0"/>
              <a:t>0.8% OF WATER USED IN REGIONS WITHIN THE MARCELLUS SHALE (NY, PENN, WV)</a:t>
            </a:r>
          </a:p>
          <a:p>
            <a:pPr>
              <a:buNone/>
            </a:pPr>
            <a:r>
              <a:rPr lang="en-US" dirty="0"/>
              <a:t>1% OF TOTAL U.S. WATER USAGE</a:t>
            </a:r>
          </a:p>
          <a:p>
            <a:pPr>
              <a:buNone/>
            </a:pPr>
            <a:r>
              <a:rPr lang="en-US" dirty="0">
                <a:solidFill>
                  <a:srgbClr val="FFFFFF"/>
                </a:solidFill>
              </a:rPr>
              <a:t>500,000 BARRELS/DAY – 150,000,000 BARRELS OVER 25 YEAR LIFETIME</a:t>
            </a:r>
            <a:endParaRPr lang="en-US" dirty="0"/>
          </a:p>
        </p:txBody>
      </p:sp>
      <p:sp>
        <p:nvSpPr>
          <p:cNvPr id="4" name="Slide Number Placeholder 3"/>
          <p:cNvSpPr>
            <a:spLocks noGrp="1"/>
          </p:cNvSpPr>
          <p:nvPr>
            <p:ph type="sldNum" sz="quarter" idx="10"/>
          </p:nvPr>
        </p:nvSpPr>
        <p:spPr/>
        <p:txBody>
          <a:bodyPr/>
          <a:lstStyle/>
          <a:p>
            <a:fld id="{D431A2B5-3E2E-DA48-AC11-BAE46742D908}" type="slidenum">
              <a:rPr lang="en-US" smtClean="0"/>
              <a:t>13</a:t>
            </a:fld>
            <a:endParaRPr lang="en-US"/>
          </a:p>
        </p:txBody>
      </p:sp>
    </p:spTree>
    <p:extLst>
      <p:ext uri="{BB962C8B-B14F-4D97-AF65-F5344CB8AC3E}">
        <p14:creationId xmlns:p14="http://schemas.microsoft.com/office/powerpoint/2010/main" val="3106584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4" name="Shape 36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365" name="Shape 36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7629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455" name="Shape 4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2728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4" name="Shape 46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lang="en-US" b="0" i="0" u="none" strike="noStrike" cap="none" dirty="0">
              <a:latin typeface="Calibri"/>
              <a:ea typeface="Calibri"/>
              <a:cs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b="0" i="0" u="none" strike="noStrike" cap="none" dirty="0">
              <a:latin typeface="Calibri"/>
              <a:ea typeface="Calibri"/>
              <a:cs typeface="Calibri"/>
            </a:endParaRPr>
          </a:p>
        </p:txBody>
      </p:sp>
    </p:spTree>
    <p:extLst>
      <p:ext uri="{BB962C8B-B14F-4D97-AF65-F5344CB8AC3E}">
        <p14:creationId xmlns:p14="http://schemas.microsoft.com/office/powerpoint/2010/main" val="4001197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3" name="Shape 47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feasibility of earthquake control.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Variations in seismicity were produced by controlled variations in the fluid pressure in a seismi- cally active zone.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earthquakes clustered about a fault trending through a zone of high pore pressure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Laboratory measurements of the frictional properties an in situ stress measurement used to predict the fluid pressure required to trigger earthquakes on pre- existing fractures.</a:t>
            </a:r>
          </a:p>
        </p:txBody>
      </p:sp>
      <p:sp>
        <p:nvSpPr>
          <p:cNvPr id="474" name="Shape 47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6555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dirty="0"/>
          </a:p>
        </p:txBody>
      </p:sp>
      <p:sp>
        <p:nvSpPr>
          <p:cNvPr id="485" name="Shape 4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1636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2" name="Shape 49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No federal law whose primary purpose is to reduce risk that fluid withdrawals or injections will trigger seismic </a:t>
            </a:r>
            <a:r>
              <a:rPr lang="en-US" sz="1200" b="0" i="0" u="none" strike="noStrike" cap="none" dirty="0" smtClean="0">
                <a:solidFill>
                  <a:schemeClr val="dk1"/>
                </a:solidFill>
                <a:latin typeface="Calibri"/>
                <a:ea typeface="Calibri"/>
                <a:cs typeface="Calibri"/>
                <a:sym typeface="Calibri"/>
              </a:rPr>
              <a:t>activity</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Safe Drinking Water Act regulates injection for purposes of drinking water (water can be affected by seismicity rather than cause it</a:t>
            </a:r>
            <a:r>
              <a:rPr lang="en-US" sz="1200" b="0" i="0" u="none" strike="noStrike" cap="none" dirty="0" smtClean="0">
                <a:solidFill>
                  <a:schemeClr val="dk1"/>
                </a:solidFill>
                <a:latin typeface="Calibri"/>
                <a:ea typeface="Calibri"/>
                <a:cs typeface="Calibri"/>
                <a:sym typeface="Calibri"/>
              </a:rPr>
              <a:t>)</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2005- EPA amended </a:t>
            </a:r>
            <a:r>
              <a:rPr lang="en-US" sz="1200" b="0" i="0" u="none" strike="noStrike" cap="none">
                <a:solidFill>
                  <a:schemeClr val="dk1"/>
                </a:solidFill>
                <a:latin typeface="Calibri"/>
                <a:ea typeface="Calibri"/>
                <a:cs typeface="Calibri"/>
                <a:sym typeface="Calibri"/>
              </a:rPr>
              <a:t>to </a:t>
            </a:r>
            <a:r>
              <a:rPr lang="en-US" sz="1200" b="0" i="0" u="none" strike="noStrike" cap="none" smtClean="0">
                <a:solidFill>
                  <a:schemeClr val="dk1"/>
                </a:solidFill>
                <a:latin typeface="Calibri"/>
                <a:ea typeface="Calibri"/>
                <a:cs typeface="Calibri"/>
                <a:sym typeface="Calibri"/>
              </a:rPr>
              <a:t>exempted </a:t>
            </a:r>
            <a:r>
              <a:rPr lang="en-US" sz="1200" b="0" i="0" u="none" strike="noStrike" cap="none" dirty="0">
                <a:solidFill>
                  <a:schemeClr val="dk1"/>
                </a:solidFill>
                <a:latin typeface="Calibri"/>
                <a:ea typeface="Calibri"/>
                <a:cs typeface="Calibri"/>
                <a:sym typeface="Calibri"/>
              </a:rPr>
              <a:t>the underground injection of fluids or propping agents (other than diesel fuels) pursuant to oil and gas </a:t>
            </a:r>
            <a:r>
              <a:rPr lang="en-US" sz="1200" b="0" i="0" u="none" strike="noStrike" cap="none" dirty="0" smtClean="0">
                <a:solidFill>
                  <a:schemeClr val="dk1"/>
                </a:solidFill>
                <a:latin typeface="Calibri"/>
                <a:ea typeface="Calibri"/>
                <a:cs typeface="Calibri"/>
                <a:sym typeface="Calibri"/>
              </a:rPr>
              <a:t>activities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2010 – EPA announced that it interpreted wells that are hydraulically fractured using diesel as falling under Class </a:t>
            </a:r>
            <a:r>
              <a:rPr lang="en-US" sz="1200" b="0" i="0" u="none" strike="noStrike" cap="none" dirty="0" smtClean="0">
                <a:solidFill>
                  <a:schemeClr val="dk1"/>
                </a:solidFill>
                <a:latin typeface="Calibri"/>
                <a:ea typeface="Calibri"/>
                <a:cs typeface="Calibri"/>
                <a:sym typeface="Calibri"/>
              </a:rPr>
              <a:t>2</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smtClean="0">
                <a:solidFill>
                  <a:srgbClr val="FFFFFF"/>
                </a:solidFill>
              </a:rPr>
              <a:t>injection pressures for Class II (and other) wells may not exceed a pressure that would initiate or propagate fractures in the confining zone adjacent to a USDW.</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BLM – “research on the phenomena of induced seismicity from hydraulic fracturing operations is still ongoing and inconclusive”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a:buNone/>
            </a:pPr>
            <a:r>
              <a:rPr lang="en-US" i="1" dirty="0" smtClean="0">
                <a:solidFill>
                  <a:srgbClr val="FFFFFF"/>
                </a:solidFill>
              </a:rPr>
              <a:t>The SDWA does not mention seismicity; rather, the law’s UIC provisions authorize EPA to regulate underground injection to prevent endangerment of underground sources of drinking water. However, seismicity has the potential to affect drinking water quality through various means (e.g., by damaging the integrity of a well, or creating new fractures and pathways for fluids</a:t>
            </a:r>
          </a:p>
          <a:p>
            <a:pPr>
              <a:buNone/>
            </a:pPr>
            <a:r>
              <a:rPr lang="en-US" i="1" dirty="0" smtClean="0">
                <a:solidFill>
                  <a:srgbClr val="FFFFFF"/>
                </a:solidFill>
              </a:rPr>
              <a:t>injection pressures for Class II (and other) wells may not exceed a pressure that would initiate or propagate fractures in the confining zone adjacent to a USDW.</a:t>
            </a:r>
          </a:p>
          <a:p>
            <a:pPr>
              <a:buNone/>
            </a:pPr>
            <a:r>
              <a:rPr lang="en-US" i="1" dirty="0" smtClean="0">
                <a:solidFill>
                  <a:srgbClr val="FFFFFF"/>
                </a:solidFill>
              </a:rPr>
              <a:t>As a secondary benefit, limiting injection pressure can prevent fractures that could act as conduits through which injected fluids could reach an existing fault.</a:t>
            </a:r>
          </a:p>
          <a:p>
            <a:pPr>
              <a:buNone/>
            </a:pPr>
            <a:endParaRPr lang="en-US" i="1" dirty="0" smtClean="0">
              <a:solidFill>
                <a:srgbClr val="FFFFFF"/>
              </a:solidFill>
            </a:endParaRPr>
          </a:p>
          <a:p>
            <a:pPr>
              <a:buNone/>
            </a:pPr>
            <a:r>
              <a:rPr lang="en-US" i="1" dirty="0" smtClean="0">
                <a:solidFill>
                  <a:srgbClr val="FFFFFF"/>
                </a:solidFill>
              </a:rPr>
              <a:t>The Practical Approaches document notes that, while EPA is unaware of any USDW contamination resulting from seismic events related to induced seismicity</a:t>
            </a:r>
          </a:p>
          <a:p>
            <a:pPr marL="0" marR="0" lvl="0" indent="0" algn="l" rtl="0">
              <a:spcBef>
                <a:spcPts val="0"/>
              </a:spcBef>
              <a:buSzPct val="25000"/>
              <a:buNone/>
            </a:pPr>
            <a:endParaRPr sz="1200" b="0" i="1"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In the 114th Congress, no legislation has been introduced to address induced seismicity associated with oil and gas wastewater disposal or other injection activities. The Fracturing Responsibility and Awareness of Chemicals (FRAC) Act of 2015 was introduced in the House (H.R. 1482) and the Senate (S. 785). Among other things, the bills would amend the SDWA term “underground injection” to include the injection of fluids and proppants used in hydraulic fracturing operations, thus authorizing EPA to regulate this process under the SDWA. It is unclear whether the legislation would affect EPA regulatory authority regarding the potential for induced seismicity from hydraulic fracturing, unless it could be shown that induced seismicity caused by the hydraulic fracturing process posed a threat to underground sources of drinking water.</a:t>
            </a:r>
          </a:p>
          <a:p>
            <a:pPr marL="0" marR="0" lvl="0" indent="0" algn="l" rtl="0">
              <a:spcBef>
                <a:spcPts val="0"/>
              </a:spcBef>
              <a:buSzPct val="25000"/>
              <a:buNone/>
            </a:pPr>
            <a:endParaRPr sz="1200" b="0" i="1" u="none" strike="noStrike" cap="none" dirty="0">
              <a:solidFill>
                <a:schemeClr val="dk1"/>
              </a:solidFill>
              <a:latin typeface="Calibri"/>
              <a:ea typeface="Calibri"/>
              <a:cs typeface="Calibri"/>
              <a:sym typeface="Calibri"/>
            </a:endParaRPr>
          </a:p>
          <a:p>
            <a:pPr indent="-76200">
              <a:buNone/>
            </a:pPr>
            <a:r>
              <a:rPr lang="en-US" i="1" dirty="0"/>
              <a:t>The Environmental Protection Agency’s (EPA) - Underground Injection Control (UIC) program under the Safe Drinking Water Act (SDWA) </a:t>
            </a:r>
          </a:p>
          <a:p>
            <a:pPr indent="-76200">
              <a:buNone/>
            </a:pPr>
            <a:r>
              <a:rPr lang="en-US" i="1" dirty="0"/>
              <a:t>regulates the subsurface injection of fluids to protect underground drinking water sources. </a:t>
            </a:r>
          </a:p>
          <a:p>
            <a:pPr indent="-76200">
              <a:buNone/>
            </a:pPr>
            <a:r>
              <a:rPr lang="en-US" i="1" dirty="0"/>
              <a:t>six classes of injection wells, including Class II wells used for oil and gas wastewater disposal and enhanced recovery. </a:t>
            </a:r>
          </a:p>
          <a:p>
            <a:pPr indent="-76200">
              <a:buNone/>
            </a:pPr>
            <a:r>
              <a:rPr lang="en-US" i="1" dirty="0">
                <a:solidFill>
                  <a:srgbClr val="FFFFFF"/>
                </a:solidFill>
              </a:rPr>
              <a:t>Most oil and gas producing states administer the Class II program.</a:t>
            </a:r>
          </a:p>
          <a:p>
            <a:pPr indent="-76200">
              <a:buNone/>
            </a:pPr>
            <a:r>
              <a:rPr lang="en-US" i="1" dirty="0">
                <a:solidFill>
                  <a:srgbClr val="FFFFFF"/>
                </a:solidFill>
              </a:rPr>
              <a:t>SDWA does not address seismicity, EPA rules for certain well classes require evaluation of seismic risk. </a:t>
            </a:r>
          </a:p>
          <a:p>
            <a:pPr indent="-76200">
              <a:buNone/>
            </a:pPr>
            <a:r>
              <a:rPr lang="en-US" i="1" dirty="0">
                <a:solidFill>
                  <a:srgbClr val="FFFFFF"/>
                </a:solidFill>
              </a:rPr>
              <a:t>Such requirements do not apply to Class II wells; however, EPA has developed a framework for evaluating seismic risk when reviewing Class II permit applications</a:t>
            </a:r>
          </a:p>
          <a:p>
            <a:pPr>
              <a:buNone/>
            </a:pPr>
            <a:endParaRPr lang="en-US" i="1" dirty="0">
              <a:solidFill>
                <a:srgbClr val="FFFFFF"/>
              </a:solidFill>
            </a:endParaRPr>
          </a:p>
          <a:p>
            <a:pPr>
              <a:buNone/>
            </a:pPr>
            <a:r>
              <a:rPr lang="en-US" i="1" dirty="0">
                <a:solidFill>
                  <a:srgbClr val="FFFFFF"/>
                </a:solidFill>
              </a:rPr>
              <a:t>Class I Wells inject hazardous wastes, industrial non-hazardous liquids, or municipal wastewater beneath the lowermost underground source of drinking water (USDW). (680 wells, including 117 hazardous waste wells) </a:t>
            </a:r>
          </a:p>
          <a:p>
            <a:pPr>
              <a:buNone/>
            </a:pPr>
            <a:endParaRPr lang="en-US" i="1" dirty="0">
              <a:solidFill>
                <a:srgbClr val="FFFFFF"/>
              </a:solidFill>
            </a:endParaRPr>
          </a:p>
          <a:p>
            <a:pPr>
              <a:buNone/>
            </a:pPr>
            <a:r>
              <a:rPr lang="en-US" i="1" dirty="0">
                <a:solidFill>
                  <a:srgbClr val="FFFFFF"/>
                </a:solidFill>
              </a:rPr>
              <a:t>Class II Wells inject brines and other fluids associated with oil and gas production and liquid hydrocarbons for storage. </a:t>
            </a:r>
          </a:p>
          <a:p>
            <a:pPr>
              <a:buNone/>
            </a:pPr>
            <a:r>
              <a:rPr lang="en-US" i="1" dirty="0">
                <a:solidFill>
                  <a:srgbClr val="FFFFFF"/>
                </a:solidFill>
              </a:rPr>
              <a:t>Types of Class II wells : </a:t>
            </a:r>
          </a:p>
          <a:p>
            <a:pPr>
              <a:buNone/>
            </a:pPr>
            <a:r>
              <a:rPr lang="en-US" i="1" dirty="0">
                <a:solidFill>
                  <a:srgbClr val="FFFFFF"/>
                </a:solidFill>
              </a:rPr>
              <a:t>Enhanced recovery wells: used to inject produced water (brine), fresh water, steam, polymers, or carbon dioxide (CO2) into oil-bearing formations to recover additional oil (and sometimes gas) from production wells. Approximately 80% of Class II wells are ER wells.</a:t>
            </a:r>
          </a:p>
          <a:p>
            <a:pPr>
              <a:buNone/>
            </a:pPr>
            <a:r>
              <a:rPr lang="en-US" i="1" dirty="0">
                <a:solidFill>
                  <a:srgbClr val="FFFFFF"/>
                </a:solidFill>
              </a:rPr>
              <a:t>Disposal wells: Produced water and other fluids associated with oil and gas production</a:t>
            </a:r>
          </a:p>
          <a:p>
            <a:pPr>
              <a:buNone/>
            </a:pPr>
            <a:r>
              <a:rPr lang="en-US" i="1" dirty="0">
                <a:solidFill>
                  <a:srgbClr val="FFFFFF"/>
                </a:solidFill>
              </a:rPr>
              <a:t>Hydrocarbon storage wells: More than 100 Class II wells are used to inject liquid hydrocarbons (e.g., petroleum) into underground formations for storage. </a:t>
            </a:r>
          </a:p>
          <a:p>
            <a:pPr>
              <a:buNone/>
            </a:pPr>
            <a:endParaRPr lang="en-US" i="1" dirty="0">
              <a:solidFill>
                <a:srgbClr val="FFFFFF"/>
              </a:solidFill>
            </a:endParaRPr>
          </a:p>
          <a:p>
            <a:pPr>
              <a:buNone/>
            </a:pPr>
            <a:r>
              <a:rPr lang="en-US" i="1" dirty="0">
                <a:solidFill>
                  <a:srgbClr val="FFFFFF"/>
                </a:solidFill>
              </a:rPr>
              <a:t>Class III inject fluids associated with solution mining of minerals (e.g., salt and uranium) beneath the lowermost USDW. (22,131 wells) </a:t>
            </a:r>
          </a:p>
          <a:p>
            <a:pPr>
              <a:buNone/>
            </a:pPr>
            <a:endParaRPr lang="en-US" i="1" dirty="0">
              <a:solidFill>
                <a:srgbClr val="FFFFFF"/>
              </a:solidFill>
            </a:endParaRPr>
          </a:p>
          <a:p>
            <a:pPr>
              <a:buNone/>
            </a:pPr>
            <a:r>
              <a:rPr lang="en-US" i="1" dirty="0">
                <a:solidFill>
                  <a:srgbClr val="FFFFFF"/>
                </a:solidFill>
              </a:rPr>
              <a:t>Class IV inject hazardous or radioactive wastes into or above USDWs.</a:t>
            </a:r>
          </a:p>
          <a:p>
            <a:pPr>
              <a:buNone/>
            </a:pPr>
            <a:endParaRPr lang="en-US" i="1" dirty="0">
              <a:solidFill>
                <a:srgbClr val="FFFFFF"/>
              </a:solidFill>
            </a:endParaRPr>
          </a:p>
          <a:p>
            <a:pPr>
              <a:buNone/>
            </a:pPr>
            <a:r>
              <a:rPr lang="en-US" i="1" dirty="0"/>
              <a:t>Class V includes all injection wells not included in Classes I-IV, including experimental wells. (e.g., cesspools and </a:t>
            </a:r>
            <a:r>
              <a:rPr lang="en-US" i="1" dirty="0" err="1"/>
              <a:t>stormwater</a:t>
            </a:r>
            <a:r>
              <a:rPr lang="en-US" i="1" dirty="0"/>
              <a:t> drainage wells, geothermal energy and aquifer storage wells)</a:t>
            </a:r>
          </a:p>
          <a:p>
            <a:pPr>
              <a:buNone/>
            </a:pPr>
            <a:endParaRPr lang="en-US" i="1" dirty="0">
              <a:solidFill>
                <a:srgbClr val="FFFFFF"/>
              </a:solidFill>
            </a:endParaRPr>
          </a:p>
          <a:p>
            <a:pPr>
              <a:buNone/>
            </a:pPr>
            <a:r>
              <a:rPr lang="en-US" i="1" dirty="0">
                <a:solidFill>
                  <a:srgbClr val="FFFFFF"/>
                </a:solidFill>
              </a:rPr>
              <a:t>Class VI established in 2010, includes wells used for the geologic sequestration of CO2. (Two permits were approved in 2014.) </a:t>
            </a:r>
          </a:p>
          <a:p>
            <a:pPr>
              <a:buNone/>
            </a:pPr>
            <a:endParaRPr lang="en-US" i="1" dirty="0">
              <a:solidFill>
                <a:srgbClr val="FFFFFF"/>
              </a:solidFill>
            </a:endParaRPr>
          </a:p>
          <a:p>
            <a:pPr>
              <a:buNone/>
            </a:pPr>
            <a:endParaRPr lang="en-US" i="1" dirty="0">
              <a:solidFill>
                <a:srgbClr val="FFFFFF"/>
              </a:solidFill>
            </a:endParaRPr>
          </a:p>
          <a:p>
            <a:pPr>
              <a:buNone/>
            </a:pPr>
            <a:endParaRPr lang="en-US" dirty="0">
              <a:solidFill>
                <a:srgbClr val="FFFFFF"/>
              </a:solidFill>
            </a:endParaRPr>
          </a:p>
          <a:p>
            <a:pPr>
              <a:buNone/>
            </a:pPr>
            <a:endParaRPr lang="en-US" dirty="0"/>
          </a:p>
        </p:txBody>
      </p:sp>
      <p:sp>
        <p:nvSpPr>
          <p:cNvPr id="493" name="Shape 49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721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dirty="0"/>
          </a:p>
        </p:txBody>
      </p:sp>
      <p:sp>
        <p:nvSpPr>
          <p:cNvPr id="98" name="Shape 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7250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3" name="Shape 51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76200" algn="l" rtl="0">
              <a:lnSpc>
                <a:spcPct val="100000"/>
              </a:lnSpc>
              <a:spcBef>
                <a:spcPts val="0"/>
              </a:spcBef>
              <a:spcAft>
                <a:spcPts val="0"/>
              </a:spcAft>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For oil-and-gas-related injection operations, the law allows states to administer the UIC program using state rules rather than meeting EPA regulations,</a:t>
            </a:r>
          </a:p>
          <a:p>
            <a:pPr marL="0" marR="0" lvl="0" indent="-76200" algn="l" rtl="0">
              <a:lnSpc>
                <a:spcPct val="100000"/>
              </a:lnSpc>
              <a:spcBef>
                <a:spcPts val="0"/>
              </a:spcBef>
              <a:spcAft>
                <a:spcPts val="0"/>
              </a:spcAft>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Most oil and gas states and some tribes have assumed primacy for Class II wells under this provision. </a:t>
            </a:r>
          </a:p>
          <a:p>
            <a:pPr marL="0" marR="0" lvl="0" indent="-76200" algn="l" rtl="0">
              <a:lnSpc>
                <a:spcPct val="100000"/>
              </a:lnSpc>
              <a:spcBef>
                <a:spcPts val="0"/>
              </a:spcBef>
              <a:spcAft>
                <a:spcPts val="0"/>
              </a:spcAft>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Under the UIC program, EPA, states, and tribes regulate more than 800,000 injection wells.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Oklahoma – Record more information, traffic light system, determine proximity to known faults, well shutdowns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Ohio – Install monitoring equipment and automatic shutoff device, prohibited injection into certain formations, baseline tests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Texas – Research of seismicity within 100 sq. mi. of site,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Kansas – Numerical monitoring score and additional state funded-monitors, response plan, purchased a portable seismic array, numerous orders of injection limits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Illinois – Traffic light system</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Colorado – Review of historic seismicity in area, limits on injection volume and pressure, established an induced seismicity advisory group, issued a traffic light system</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California – must monitor state seismic network and submit reports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Arkansas – In 2011, instituted a moratorium for 6 mo., bi-weekly reports of daily injection volumes and pressures. Permanent moratorium near a major fault system, purchased additional seismic monitoring equipment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514" name="Shape 51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1912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dirty="0"/>
          </a:p>
        </p:txBody>
      </p:sp>
      <p:sp>
        <p:nvSpPr>
          <p:cNvPr id="529" name="Shape 5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2713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Matt Skinner, a spokesman for the OCC, said so far those targeted areas have reduced wastewater injections by roughly 40 percent.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Baseline studies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Temporary local seismometer networks deployed before a project can improve earthquake-detection thresholds and provide more complete assessments of natural seismicity to inform safety strategies.</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Borehole measurements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Borehole measurements can be taken to </a:t>
            </a:r>
            <a:r>
              <a:rPr lang="en-US" sz="1200" b="0" i="0" u="none" strike="noStrike" cap="none" dirty="0" err="1">
                <a:solidFill>
                  <a:schemeClr val="dk1"/>
                </a:solidFill>
                <a:latin typeface="Calibri"/>
                <a:ea typeface="Calibri"/>
                <a:cs typeface="Calibri"/>
                <a:sym typeface="Calibri"/>
              </a:rPr>
              <a:t>analyse</a:t>
            </a:r>
            <a:r>
              <a:rPr lang="en-US" sz="1200" b="0" i="0" u="none" strike="noStrike" cap="none" dirty="0">
                <a:solidFill>
                  <a:schemeClr val="dk1"/>
                </a:solidFill>
                <a:latin typeface="Calibri"/>
                <a:ea typeface="Calibri"/>
                <a:cs typeface="Calibri"/>
                <a:sym typeface="Calibri"/>
              </a:rPr>
              <a:t> </a:t>
            </a:r>
            <a:r>
              <a:rPr lang="en-US" sz="1200" b="0" i="1" u="none" strike="noStrike" cap="none" dirty="0">
                <a:solidFill>
                  <a:schemeClr val="dk1"/>
                </a:solidFill>
                <a:latin typeface="Calibri"/>
                <a:ea typeface="Calibri"/>
                <a:cs typeface="Calibri"/>
                <a:sym typeface="Calibri"/>
              </a:rPr>
              <a:t>in situ</a:t>
            </a:r>
            <a:r>
              <a:rPr lang="en-US" sz="1200" b="0" i="0" u="none" strike="noStrike" cap="none" dirty="0">
                <a:solidFill>
                  <a:schemeClr val="dk1"/>
                </a:solidFill>
                <a:latin typeface="Calibri"/>
                <a:ea typeface="Calibri"/>
                <a:cs typeface="Calibri"/>
                <a:sym typeface="Calibri"/>
              </a:rPr>
              <a:t> stress. This can help scientists understand local and regional stress states, and identify which faults are more likely to be critically stressed.</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Numerical modelling</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Computer models can make estimates of the likely effects of a project on, for example, the stress field, subsurface faults and fractures, and fluid flow. Such models are simplified scenarios of reality and require input parameter values that are usually poorly known, however their results may still be useful.</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Pre-fracture injection tests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For fluid-injection projects it is common to inject a small volume of fluid prior to the commencement of full-scale injection. This provides information on how the subsurface may respond to larger-volume injection.</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Seismic reflection surveys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Using artificial acoustic signals (</a:t>
            </a:r>
            <a:r>
              <a:rPr lang="en-US" sz="1200" b="0" i="1" u="none" strike="noStrike" cap="none" dirty="0">
                <a:solidFill>
                  <a:schemeClr val="dk1"/>
                </a:solidFill>
                <a:latin typeface="Calibri"/>
                <a:ea typeface="Calibri"/>
                <a:cs typeface="Calibri"/>
                <a:sym typeface="Calibri"/>
              </a:rPr>
              <a:t>e.g.</a:t>
            </a:r>
            <a:r>
              <a:rPr lang="en-US" sz="1200" b="0" i="0" u="none" strike="noStrike" cap="none" dirty="0">
                <a:solidFill>
                  <a:schemeClr val="dk1"/>
                </a:solidFill>
                <a:latin typeface="Calibri"/>
                <a:ea typeface="Calibri"/>
                <a:cs typeface="Calibri"/>
                <a:sym typeface="Calibri"/>
              </a:rPr>
              <a:t> explosions or vibration trucks) transmitted into the ground and recorded at the surface, geophysicists can calculate the travel times of reflected signals in order to construct an image of the subsurface. These images may be two-, three- or even four-dimensional (the fourth dimension being time), and may reveal potentially unstable geological features such as faults.</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Traffic-light systems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 well as baseline seismic monitoring prior to the start of a project, seismic monitoring can also be undertaken throughout a project’s lifetime. A user-friendly format is the traffic-light system, where predefined seismic magnitudes correspond to the traffic-light </a:t>
            </a:r>
            <a:r>
              <a:rPr lang="en-US" sz="1200" b="0" i="0" u="none" strike="noStrike" cap="none" dirty="0" err="1">
                <a:solidFill>
                  <a:schemeClr val="dk1"/>
                </a:solidFill>
                <a:latin typeface="Calibri"/>
                <a:ea typeface="Calibri"/>
                <a:cs typeface="Calibri"/>
                <a:sym typeface="Calibri"/>
              </a:rPr>
              <a:t>colours</a:t>
            </a:r>
            <a:r>
              <a:rPr lang="en-US" sz="1200" b="0" i="0" u="none" strike="noStrike" cap="none" dirty="0">
                <a:solidFill>
                  <a:schemeClr val="dk1"/>
                </a:solidFill>
                <a:latin typeface="Calibri"/>
                <a:ea typeface="Calibri"/>
                <a:cs typeface="Calibri"/>
                <a:sym typeface="Calibri"/>
              </a:rPr>
              <a:t>. If these magnitudes are exceeded this may result in the modification or termination of a project. Green usually means the project continues as planned, orange may mean the project continues at reduced rates (modification), and red may mean an immediate halt in the project. An example is the </a:t>
            </a:r>
            <a:r>
              <a:rPr lang="en-US" sz="1200" b="0" i="0" u="sng" strike="noStrike" cap="none" dirty="0">
                <a:solidFill>
                  <a:schemeClr val="hlink"/>
                </a:solidFill>
                <a:latin typeface="Calibri"/>
                <a:ea typeface="Calibri"/>
                <a:cs typeface="Calibri"/>
                <a:sym typeface="Calibri"/>
                <a:hlinkClick r:id="rId3"/>
              </a:rPr>
              <a:t>UK traffic-light system for shale gas </a:t>
            </a:r>
            <a:r>
              <a:rPr lang="en-US" sz="1200" b="0" i="0" u="sng" strike="noStrike" cap="none" dirty="0" err="1">
                <a:solidFill>
                  <a:schemeClr val="hlink"/>
                </a:solidFill>
                <a:latin typeface="Calibri"/>
                <a:ea typeface="Calibri"/>
                <a:cs typeface="Calibri"/>
                <a:sym typeface="Calibri"/>
                <a:hlinkClick r:id="rId3"/>
              </a:rPr>
              <a:t>hydrofracturing</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537" name="Shape 53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9292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5" name="Shape 10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4351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7" name="Shape 11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Earthquake magnitude is a number that characterizes the relative size of an earthquake.</a:t>
            </a:r>
            <a:r>
              <a:rPr lang="en-US" sz="1200" b="0" i="0" u="none" strike="noStrike" cap="none" baseline="0" dirty="0">
                <a:solidFill>
                  <a:schemeClr val="dk1"/>
                </a:solidFill>
                <a:latin typeface="Calibri"/>
                <a:ea typeface="Calibri"/>
                <a:cs typeface="Calibri"/>
                <a:sym typeface="Calibri"/>
              </a:rPr>
              <a:t> </a:t>
            </a: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In general with equal distance and ground beneath you</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F</a:t>
            </a:r>
            <a:r>
              <a:rPr lang="en-US" sz="1200" b="0" i="0" u="none" strike="noStrike" cap="none" dirty="0" smtClean="0">
                <a:solidFill>
                  <a:schemeClr val="dk1"/>
                </a:solidFill>
                <a:latin typeface="Calibri"/>
                <a:ea typeface="Calibri"/>
                <a:cs typeface="Calibri"/>
                <a:sym typeface="Calibri"/>
              </a:rPr>
              <a:t>or </a:t>
            </a:r>
            <a:r>
              <a:rPr lang="en-US" sz="1200" b="0" i="0" u="none" strike="noStrike" cap="none" dirty="0">
                <a:solidFill>
                  <a:schemeClr val="dk1"/>
                </a:solidFill>
                <a:latin typeface="Calibri"/>
                <a:ea typeface="Calibri"/>
                <a:cs typeface="Calibri"/>
                <a:sym typeface="Calibri"/>
              </a:rPr>
              <a:t>each whole number increase in the Richter scale, the ground motion increases by 10 </a:t>
            </a:r>
            <a:r>
              <a:rPr lang="en-US" sz="1200" b="0" i="0" u="none" strike="noStrike" cap="none" dirty="0" smtClean="0">
                <a:solidFill>
                  <a:schemeClr val="dk1"/>
                </a:solidFill>
                <a:latin typeface="Calibri"/>
                <a:ea typeface="Calibri"/>
                <a:cs typeface="Calibri"/>
                <a:sym typeface="Calibri"/>
              </a:rPr>
              <a:t>times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18" name="Shape 11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1477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dirty="0"/>
          </a:p>
        </p:txBody>
      </p:sp>
      <p:sp>
        <p:nvSpPr>
          <p:cNvPr id="125" name="Shape 1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6783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Not a new phenomena</a:t>
            </a: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The</a:t>
            </a:r>
            <a:r>
              <a:rPr lang="en-US" sz="1200" b="0" i="0" u="none" strike="noStrike" cap="none" dirty="0">
                <a:solidFill>
                  <a:schemeClr val="dk1"/>
                </a:solidFill>
                <a:latin typeface="Calibri"/>
                <a:ea typeface="Calibri"/>
                <a:cs typeface="Calibri"/>
                <a:sym typeface="Calibri"/>
              </a:rPr>
              <a:t> </a:t>
            </a:r>
            <a:r>
              <a:rPr lang="en-US" sz="1200" b="1" i="0" u="none" strike="noStrike" cap="none" dirty="0">
                <a:solidFill>
                  <a:schemeClr val="dk1"/>
                </a:solidFill>
                <a:latin typeface="Calibri"/>
                <a:ea typeface="Calibri"/>
                <a:cs typeface="Calibri"/>
                <a:sym typeface="Calibri"/>
              </a:rPr>
              <a:t>1967 </a:t>
            </a:r>
            <a:r>
              <a:rPr lang="en-US" sz="1200" b="1" i="0" u="none" strike="noStrike" cap="none" dirty="0" smtClean="0">
                <a:solidFill>
                  <a:schemeClr val="dk1"/>
                </a:solidFill>
                <a:latin typeface="Calibri"/>
                <a:ea typeface="Calibri"/>
                <a:cs typeface="Calibri"/>
                <a:sym typeface="Calibri"/>
              </a:rPr>
              <a:t>in</a:t>
            </a:r>
            <a:r>
              <a:rPr lang="en-US" sz="1200" b="1" i="0" u="none" strike="noStrike" cap="none" baseline="0" dirty="0" smtClean="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India near </a:t>
            </a:r>
            <a:r>
              <a:rPr lang="en-US" sz="1200" b="0" i="0" u="none" strike="noStrike" cap="none" dirty="0">
                <a:solidFill>
                  <a:schemeClr val="dk1"/>
                </a:solidFill>
                <a:latin typeface="Calibri"/>
                <a:ea typeface="Calibri"/>
                <a:cs typeface="Calibri"/>
                <a:sym typeface="Calibri"/>
              </a:rPr>
              <a:t>the site of </a:t>
            </a:r>
            <a:r>
              <a:rPr lang="en-US" sz="1200" b="0" i="0" u="sng" strike="noStrike" cap="none" dirty="0">
                <a:solidFill>
                  <a:schemeClr val="hlink"/>
                </a:solidFill>
                <a:latin typeface="Calibri"/>
                <a:ea typeface="Calibri"/>
                <a:cs typeface="Calibri"/>
                <a:sym typeface="Calibri"/>
                <a:hlinkClick r:id="rId3"/>
              </a:rPr>
              <a:t>Koyna dam</a:t>
            </a:r>
            <a:r>
              <a:rPr lang="en-US" sz="1200" b="0" i="0" u="none" strike="noStrike" cap="none" dirty="0">
                <a:solidFill>
                  <a:schemeClr val="dk1"/>
                </a:solidFill>
                <a:latin typeface="Calibri"/>
                <a:ea typeface="Calibri"/>
                <a:cs typeface="Calibri"/>
                <a:sym typeface="Calibri"/>
              </a:rPr>
              <a:t>, raising questions about </a:t>
            </a:r>
            <a:r>
              <a:rPr lang="en-US" sz="1200" b="0" i="0" u="sng" strike="noStrike" cap="none" dirty="0">
                <a:solidFill>
                  <a:schemeClr val="hlink"/>
                </a:solidFill>
                <a:latin typeface="Calibri"/>
                <a:ea typeface="Calibri"/>
                <a:cs typeface="Calibri"/>
                <a:sym typeface="Calibri"/>
                <a:hlinkClick r:id="rId4"/>
              </a:rPr>
              <a:t>induced seismicity</a:t>
            </a:r>
            <a:r>
              <a:rPr lang="en-US" sz="1200" b="0" i="0" u="none" strike="noStrike" cap="none" dirty="0">
                <a:solidFill>
                  <a:schemeClr val="dk1"/>
                </a:solidFill>
                <a:latin typeface="Calibri"/>
                <a:ea typeface="Calibri"/>
                <a:cs typeface="Calibri"/>
                <a:sym typeface="Calibri"/>
              </a:rPr>
              <a:t>, and claimed at least 177 lives and injured over 2,200.</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 we often know that there has been an underground nuclear test. Specific signal – isotropic energy </a:t>
            </a:r>
            <a:r>
              <a:rPr lang="en-US" sz="1200" b="0" i="0" u="none" strike="noStrike" cap="none" dirty="0" smtClean="0">
                <a:solidFill>
                  <a:schemeClr val="dk1"/>
                </a:solidFill>
                <a:latin typeface="Calibri"/>
                <a:ea typeface="Calibri"/>
                <a:cs typeface="Calibri"/>
                <a:sym typeface="Calibri"/>
              </a:rPr>
              <a:t>release</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During cold war, a lot progress in seismicity was made due to nations trying to learn about what they were up to</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sng" strike="noStrike" cap="none" dirty="0">
                <a:solidFill>
                  <a:schemeClr val="hlink"/>
                </a:solidFill>
                <a:latin typeface="Calibri"/>
                <a:ea typeface="Calibri"/>
                <a:cs typeface="Calibri"/>
                <a:sym typeface="Calibri"/>
                <a:hlinkClick r:id="rId5"/>
              </a:rPr>
              <a:t>Mining</a:t>
            </a:r>
            <a:r>
              <a:rPr lang="en-US" sz="1200" b="0" i="0" u="none" strike="noStrike" cap="none" dirty="0">
                <a:solidFill>
                  <a:schemeClr val="dk1"/>
                </a:solidFill>
                <a:latin typeface="Calibri"/>
                <a:ea typeface="Calibri"/>
                <a:cs typeface="Calibri"/>
                <a:sym typeface="Calibri"/>
              </a:rPr>
              <a:t> leaves voids that generally alter the balance of forces in the rock, many times causing </a:t>
            </a:r>
            <a:r>
              <a:rPr lang="en-US" sz="1200" b="0" i="0" u="sng" strike="noStrike" cap="none" dirty="0">
                <a:solidFill>
                  <a:schemeClr val="hlink"/>
                </a:solidFill>
                <a:latin typeface="Calibri"/>
                <a:ea typeface="Calibri"/>
                <a:cs typeface="Calibri"/>
                <a:sym typeface="Calibri"/>
                <a:hlinkClick r:id="rId6"/>
              </a:rPr>
              <a:t>rock bursts</a:t>
            </a:r>
            <a:r>
              <a:rPr lang="en-US" sz="1200" b="0" i="0" u="none" strike="noStrike" cap="none" dirty="0">
                <a:solidFill>
                  <a:schemeClr val="dk1"/>
                </a:solidFill>
                <a:latin typeface="Calibri"/>
                <a:ea typeface="Calibri"/>
                <a:cs typeface="Calibri"/>
                <a:sym typeface="Calibri"/>
              </a:rPr>
              <a:t>. These voids may collapse producing seismic waves and in some cases reactivate existing </a:t>
            </a:r>
            <a:r>
              <a:rPr lang="en-US" sz="1200" b="0" i="0" u="sng" strike="noStrike" cap="none" dirty="0" err="1">
                <a:solidFill>
                  <a:schemeClr val="hlink"/>
                </a:solidFill>
                <a:latin typeface="Calibri"/>
                <a:ea typeface="Calibri"/>
                <a:cs typeface="Calibri"/>
                <a:sym typeface="Calibri"/>
                <a:hlinkClick r:id="rId7"/>
              </a:rPr>
              <a:t>faults</a:t>
            </a:r>
            <a:r>
              <a:rPr lang="en-US" sz="1200" b="0" i="0" u="none" strike="noStrike" cap="none" dirty="0" err="1">
                <a:solidFill>
                  <a:schemeClr val="dk1"/>
                </a:solidFill>
                <a:latin typeface="Calibri"/>
                <a:ea typeface="Calibri"/>
                <a:cs typeface="Calibri"/>
                <a:sym typeface="Calibri"/>
              </a:rPr>
              <a:t>causing</a:t>
            </a:r>
            <a:r>
              <a:rPr lang="en-US" sz="1200" b="0" i="0" u="none" strike="noStrike" cap="none" dirty="0">
                <a:solidFill>
                  <a:schemeClr val="dk1"/>
                </a:solidFill>
                <a:latin typeface="Calibri"/>
                <a:ea typeface="Calibri"/>
                <a:cs typeface="Calibri"/>
                <a:sym typeface="Calibri"/>
              </a:rPr>
              <a:t> minor </a:t>
            </a:r>
            <a:r>
              <a:rPr lang="en-US" sz="1200" b="0" i="0" u="none" strike="noStrike" cap="none" dirty="0" smtClean="0">
                <a:solidFill>
                  <a:schemeClr val="dk1"/>
                </a:solidFill>
                <a:latin typeface="Calibri"/>
                <a:ea typeface="Calibri"/>
                <a:cs typeface="Calibri"/>
                <a:sym typeface="Calibri"/>
              </a:rPr>
              <a:t>earthquakes</a:t>
            </a:r>
            <a:endParaRPr lang="en-US" sz="1200" b="0" i="0" u="none" strike="noStrike" cap="none" dirty="0">
              <a:solidFill>
                <a:schemeClr val="dk1"/>
              </a:solidFill>
              <a:latin typeface="Calibri"/>
              <a:ea typeface="Calibri"/>
              <a:cs typeface="Calibri"/>
              <a:sym typeface="Calibri"/>
            </a:endParaRPr>
          </a:p>
        </p:txBody>
      </p:sp>
      <p:sp>
        <p:nvSpPr>
          <p:cNvPr id="133" name="Shape 13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2728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r>
              <a:rPr lang="en-US" dirty="0" smtClean="0"/>
              <a:t>More</a:t>
            </a:r>
            <a:r>
              <a:rPr lang="en-US" baseline="0" dirty="0" smtClean="0"/>
              <a:t> prevalent in recent years</a:t>
            </a:r>
            <a:endParaRPr dirty="0"/>
          </a:p>
        </p:txBody>
      </p:sp>
      <p:sp>
        <p:nvSpPr>
          <p:cNvPr id="148" name="Shape 1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9745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 name="Shape 15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sharp </a:t>
            </a:r>
            <a:r>
              <a:rPr lang="en-US" sz="1200" b="0" i="0" u="none" strike="noStrike" cap="none" dirty="0">
                <a:solidFill>
                  <a:schemeClr val="dk1"/>
                </a:solidFill>
                <a:latin typeface="Calibri"/>
                <a:ea typeface="Calibri"/>
                <a:cs typeface="Calibri"/>
                <a:sym typeface="Calibri"/>
              </a:rPr>
              <a:t>increase in seismicity since 2009, increasing from an average of 24 earthquakes per year of magnitude 3.0 (M 3.0) or greater prior to 2009,1 to an average of 193 earthquakes of M 3.0 or greater through 2014</a:t>
            </a:r>
          </a:p>
        </p:txBody>
      </p:sp>
      <p:sp>
        <p:nvSpPr>
          <p:cNvPr id="154" name="Shape 15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1285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model </a:t>
            </a:r>
            <a:r>
              <a:rPr lang="en-US" sz="1200" b="0" i="0" u="none" strike="noStrike" cap="none" dirty="0">
                <a:solidFill>
                  <a:schemeClr val="dk1"/>
                </a:solidFill>
                <a:latin typeface="Calibri"/>
                <a:ea typeface="Calibri"/>
                <a:cs typeface="Calibri"/>
                <a:sym typeface="Calibri"/>
              </a:rPr>
              <a:t>for assessing the overall seismic hazard in the United </a:t>
            </a:r>
            <a:r>
              <a:rPr lang="en-US" sz="1200" b="0" i="0" u="none" strike="noStrike" cap="none" dirty="0" smtClean="0">
                <a:solidFill>
                  <a:schemeClr val="dk1"/>
                </a:solidFill>
                <a:latin typeface="Calibri"/>
                <a:ea typeface="Calibri"/>
                <a:cs typeface="Calibri"/>
                <a:sym typeface="Calibri"/>
              </a:rPr>
              <a:t>States</a:t>
            </a: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used </a:t>
            </a:r>
            <a:r>
              <a:rPr lang="en-US" sz="1200" b="0" i="0" u="none" strike="noStrike" cap="none" dirty="0">
                <a:solidFill>
                  <a:schemeClr val="dk1"/>
                </a:solidFill>
                <a:latin typeface="Calibri"/>
                <a:ea typeface="Calibri"/>
                <a:cs typeface="Calibri"/>
                <a:sym typeface="Calibri"/>
              </a:rPr>
              <a:t>to set design provisions in building </a:t>
            </a:r>
            <a:r>
              <a:rPr lang="en-US" sz="1200" b="0" i="0" u="none" strike="noStrike" cap="none" dirty="0" smtClean="0">
                <a:solidFill>
                  <a:schemeClr val="dk1"/>
                </a:solidFill>
                <a:latin typeface="Calibri"/>
                <a:ea typeface="Calibri"/>
                <a:cs typeface="Calibri"/>
                <a:sym typeface="Calibri"/>
              </a:rPr>
              <a:t>codes</a:t>
            </a: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excluded </a:t>
            </a:r>
            <a:r>
              <a:rPr lang="en-US" sz="1200" b="0" i="0" u="none" strike="noStrike" cap="none" dirty="0">
                <a:solidFill>
                  <a:schemeClr val="dk1"/>
                </a:solidFill>
                <a:latin typeface="Calibri"/>
                <a:ea typeface="Calibri"/>
                <a:cs typeface="Calibri"/>
                <a:sym typeface="Calibri"/>
              </a:rPr>
              <a:t>the seismic hazard posed by human-induced earthquakes</a:t>
            </a:r>
            <a:r>
              <a:rPr lang="en-US" sz="1200" b="0" i="0" u="none" strike="noStrike" cap="none" baseline="0" dirty="0">
                <a:solidFill>
                  <a:schemeClr val="dk1"/>
                </a:solidFill>
                <a:latin typeface="Calibri"/>
                <a:ea typeface="Calibri"/>
                <a:cs typeface="Calibri"/>
                <a:sym typeface="Calibri"/>
              </a:rPr>
              <a:t> because of its time dependency. </a:t>
            </a:r>
          </a:p>
        </p:txBody>
      </p:sp>
      <p:sp>
        <p:nvSpPr>
          <p:cNvPr id="169" name="Shape 16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903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122363"/>
            <a:ext cx="77724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ct val="100000"/>
              <a:buFont typeface="Calibri"/>
              <a:buNone/>
              <a:defRPr sz="6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7" name="Shape 17"/>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SzPct val="1000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29841" y="457200"/>
            <a:ext cx="2949178"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32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71" name="Shape 71"/>
          <p:cNvSpPr>
            <a:spLocks noGrp="1"/>
          </p:cNvSpPr>
          <p:nvPr>
            <p:ph type="pic" idx="2"/>
          </p:nvPr>
        </p:nvSpPr>
        <p:spPr>
          <a:xfrm>
            <a:off x="3887391" y="987426"/>
            <a:ext cx="4629150" cy="4873625"/>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1"/>
          </p:nvPr>
        </p:nvSpPr>
        <p:spPr>
          <a:xfrm>
            <a:off x="629841" y="2057400"/>
            <a:ext cx="2949178"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78" name="Shape 78"/>
          <p:cNvSpPr txBox="1">
            <a:spLocks noGrp="1"/>
          </p:cNvSpPr>
          <p:nvPr>
            <p:ph type="body" idx="1"/>
          </p:nvPr>
        </p:nvSpPr>
        <p:spPr>
          <a:xfrm rot="5400000">
            <a:off x="2396331" y="57944"/>
            <a:ext cx="4351338" cy="78867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4623593" y="2285206"/>
            <a:ext cx="5811838" cy="1971675"/>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84" name="Shape 84"/>
          <p:cNvSpPr txBox="1">
            <a:spLocks noGrp="1"/>
          </p:cNvSpPr>
          <p:nvPr>
            <p:ph type="body" idx="1"/>
          </p:nvPr>
        </p:nvSpPr>
        <p:spPr>
          <a:xfrm rot="5400000">
            <a:off x="623093" y="370681"/>
            <a:ext cx="5811838" cy="5800725"/>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3" name="Shape 23"/>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29841"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9" name="Shape 29"/>
          <p:cNvSpPr txBox="1">
            <a:spLocks noGrp="1"/>
          </p:cNvSpPr>
          <p:nvPr>
            <p:ph type="body" idx="1"/>
          </p:nvPr>
        </p:nvSpPr>
        <p:spPr>
          <a:xfrm>
            <a:off x="629842" y="1681163"/>
            <a:ext cx="3868340"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00000"/>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2"/>
          </p:nvPr>
        </p:nvSpPr>
        <p:spPr>
          <a:xfrm>
            <a:off x="629842" y="2505075"/>
            <a:ext cx="3868340" cy="368458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body" idx="3"/>
          </p:nvPr>
        </p:nvSpPr>
        <p:spPr>
          <a:xfrm>
            <a:off x="4629150" y="1681163"/>
            <a:ext cx="3887391"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00000"/>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4"/>
          </p:nvPr>
        </p:nvSpPr>
        <p:spPr>
          <a:xfrm>
            <a:off x="4629150" y="2505075"/>
            <a:ext cx="3887391" cy="368458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6"/>
        <p:cNvGrpSpPr/>
        <p:nvPr/>
      </p:nvGrpSpPr>
      <p:grpSpPr>
        <a:xfrm>
          <a:off x="0" y="0"/>
          <a:ext cx="0" cy="0"/>
          <a:chOff x="0" y="0"/>
          <a:chExt cx="0" cy="0"/>
        </a:xfrm>
      </p:grpSpPr>
      <p:sp>
        <p:nvSpPr>
          <p:cNvPr id="37" name="Shape 37"/>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2" name="Shape 42"/>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23888" y="1709739"/>
            <a:ext cx="7886700" cy="2852737"/>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6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6" name="Shape 46"/>
          <p:cNvSpPr txBox="1">
            <a:spLocks noGrp="1"/>
          </p:cNvSpPr>
          <p:nvPr>
            <p:ph type="body" idx="1"/>
          </p:nvPr>
        </p:nvSpPr>
        <p:spPr>
          <a:xfrm>
            <a:off x="623888" y="4589464"/>
            <a:ext cx="7886700" cy="1500187"/>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rgbClr val="888888"/>
              </a:buClr>
              <a:buSzPct val="100000"/>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SzPct val="100000"/>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52" name="Shape 52"/>
          <p:cNvSpPr txBox="1">
            <a:spLocks noGrp="1"/>
          </p:cNvSpPr>
          <p:nvPr>
            <p:ph type="body" idx="1"/>
          </p:nvPr>
        </p:nvSpPr>
        <p:spPr>
          <a:xfrm>
            <a:off x="628650" y="1825625"/>
            <a:ext cx="38862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2"/>
          </p:nvPr>
        </p:nvSpPr>
        <p:spPr>
          <a:xfrm>
            <a:off x="4629150" y="1825625"/>
            <a:ext cx="38862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59" name="Shape 59"/>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29841" y="457200"/>
            <a:ext cx="2949178"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32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4" name="Shape 64"/>
          <p:cNvSpPr txBox="1">
            <a:spLocks noGrp="1"/>
          </p:cNvSpPr>
          <p:nvPr>
            <p:ph type="body" idx="1"/>
          </p:nvPr>
        </p:nvSpPr>
        <p:spPr>
          <a:xfrm>
            <a:off x="3887391" y="987426"/>
            <a:ext cx="4629150" cy="4873625"/>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629841" y="2057400"/>
            <a:ext cx="2949178"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EBCD1AC-6621-0B43-B8B8-76C42D0F7181}"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7.jpg"/><Relationship Id="rId6" Type="http://schemas.openxmlformats.org/officeDocument/2006/relationships/image" Target="../media/image58.jpg"/><Relationship Id="rId7" Type="http://schemas.openxmlformats.org/officeDocument/2006/relationships/image" Target="../media/image59.jpg"/><Relationship Id="rId8" Type="http://schemas.openxmlformats.org/officeDocument/2006/relationships/image" Target="../media/image60.jpg"/><Relationship Id="rId9" Type="http://schemas.openxmlformats.org/officeDocument/2006/relationships/image" Target="../media/image61.jpg"/><Relationship Id="rId10"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71.jpg"/><Relationship Id="rId12"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jpg"/><Relationship Id="rId7" Type="http://schemas.openxmlformats.org/officeDocument/2006/relationships/image" Target="../media/image67.jpg"/><Relationship Id="rId8" Type="http://schemas.openxmlformats.org/officeDocument/2006/relationships/image" Target="../media/image68.jpg"/><Relationship Id="rId9" Type="http://schemas.openxmlformats.org/officeDocument/2006/relationships/image" Target="../media/image69.gif"/><Relationship Id="rId10" Type="http://schemas.openxmlformats.org/officeDocument/2006/relationships/image" Target="../media/image7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jpg"/><Relationship Id="rId5"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pSp>
        <p:nvGrpSpPr>
          <p:cNvPr id="3" name="Group 2"/>
          <p:cNvGrpSpPr/>
          <p:nvPr/>
        </p:nvGrpSpPr>
        <p:grpSpPr>
          <a:xfrm>
            <a:off x="-71373" y="0"/>
            <a:ext cx="9211944" cy="6871252"/>
            <a:chOff x="0" y="0"/>
            <a:chExt cx="9140571" cy="6871252"/>
          </a:xfrm>
        </p:grpSpPr>
        <p:pic>
          <p:nvPicPr>
            <p:cNvPr id="93" name="Shape 93" descr="https://media.newyorker.com/photos/59096939019dfc3494ea1172/master/w_727,c_limit/150413_r26369.jpg"/>
            <p:cNvPicPr preferRelativeResize="0"/>
            <p:nvPr/>
          </p:nvPicPr>
          <p:blipFill rotWithShape="1">
            <a:blip r:embed="rId3">
              <a:alphaModFix/>
            </a:blip>
            <a:srcRect/>
            <a:stretch/>
          </p:blipFill>
          <p:spPr>
            <a:xfrm>
              <a:off x="0" y="0"/>
              <a:ext cx="9140571" cy="6858000"/>
            </a:xfrm>
            <a:prstGeom prst="rect">
              <a:avLst/>
            </a:prstGeom>
            <a:noFill/>
            <a:ln>
              <a:noFill/>
            </a:ln>
          </p:spPr>
        </p:pic>
        <p:pic>
          <p:nvPicPr>
            <p:cNvPr id="2" name="Picture 1"/>
            <p:cNvPicPr>
              <a:picLocks noChangeAspect="1"/>
            </p:cNvPicPr>
            <p:nvPr/>
          </p:nvPicPr>
          <p:blipFill>
            <a:blip r:embed="rId4"/>
            <a:stretch>
              <a:fillRect/>
            </a:stretch>
          </p:blipFill>
          <p:spPr>
            <a:xfrm>
              <a:off x="31609" y="6475251"/>
              <a:ext cx="1412601" cy="396001"/>
            </a:xfrm>
            <a:prstGeom prst="rect">
              <a:avLst/>
            </a:prstGeom>
          </p:spPr>
        </p:pic>
      </p:grpSp>
      <p:sp>
        <p:nvSpPr>
          <p:cNvPr id="94" name="Shape 94"/>
          <p:cNvSpPr txBox="1">
            <a:spLocks noGrp="1"/>
          </p:cNvSpPr>
          <p:nvPr>
            <p:ph type="ctrTitle"/>
          </p:nvPr>
        </p:nvSpPr>
        <p:spPr>
          <a:xfrm>
            <a:off x="0" y="851499"/>
            <a:ext cx="4457699" cy="510234"/>
          </a:xfrm>
          <a:prstGeom prst="rect">
            <a:avLst/>
          </a:prstGeom>
          <a:noFill/>
          <a:ln>
            <a:noFill/>
          </a:ln>
        </p:spPr>
        <p:txBody>
          <a:bodyPr wrap="square" lIns="91425" tIns="45700" rIns="91425" bIns="45700" anchor="b" anchorCtr="0">
            <a:noAutofit/>
          </a:bodyPr>
          <a:lstStyle/>
          <a:p>
            <a:pPr marL="0" marR="0" lvl="0" indent="-190500" algn="ctr" rtl="0">
              <a:lnSpc>
                <a:spcPct val="90000"/>
              </a:lnSpc>
              <a:spcBef>
                <a:spcPts val="0"/>
              </a:spcBef>
              <a:buClr>
                <a:schemeClr val="dk1"/>
              </a:buClr>
              <a:buSzPct val="100000"/>
              <a:buFont typeface="Calibri"/>
              <a:buNone/>
            </a:pPr>
            <a:r>
              <a:rPr lang="en-US" sz="3000" b="1" i="0" u="none" strike="noStrike" cap="none" dirty="0">
                <a:solidFill>
                  <a:schemeClr val="dk1"/>
                </a:solidFill>
                <a:latin typeface="Calibri"/>
                <a:ea typeface="Calibri"/>
                <a:cs typeface="Calibri"/>
                <a:sym typeface="Calibri"/>
              </a:rPr>
              <a:t>Induced Seismicity</a:t>
            </a:r>
            <a:br>
              <a:rPr lang="en-US" sz="3000" b="1" i="0" u="none" strike="noStrike" cap="none" dirty="0">
                <a:solidFill>
                  <a:schemeClr val="dk1"/>
                </a:solidFill>
                <a:latin typeface="Calibri"/>
                <a:ea typeface="Calibri"/>
                <a:cs typeface="Calibri"/>
                <a:sym typeface="Calibri"/>
              </a:rPr>
            </a:br>
            <a:r>
              <a:rPr lang="en-US" sz="3000" b="1" i="0" u="none" strike="noStrike" cap="none" dirty="0">
                <a:solidFill>
                  <a:schemeClr val="dk1"/>
                </a:solidFill>
                <a:latin typeface="Calibri"/>
                <a:ea typeface="Calibri"/>
                <a:cs typeface="Calibri"/>
                <a:sym typeface="Calibri"/>
              </a:rPr>
              <a:t>The arrival of man-made Earthquakes</a:t>
            </a:r>
          </a:p>
        </p:txBody>
      </p:sp>
      <p:sp>
        <p:nvSpPr>
          <p:cNvPr id="95" name="Shape 95"/>
          <p:cNvSpPr txBox="1">
            <a:spLocks noGrp="1"/>
          </p:cNvSpPr>
          <p:nvPr>
            <p:ph type="subTitle" idx="1"/>
          </p:nvPr>
        </p:nvSpPr>
        <p:spPr>
          <a:xfrm>
            <a:off x="734784" y="1361733"/>
            <a:ext cx="2988129" cy="504128"/>
          </a:xfrm>
          <a:prstGeom prst="rect">
            <a:avLst/>
          </a:prstGeom>
          <a:noFill/>
          <a:ln>
            <a:noFill/>
          </a:ln>
        </p:spPr>
        <p:txBody>
          <a:bodyPr wrap="square" lIns="91425" tIns="45700" rIns="91425" bIns="45700" anchor="t" anchorCtr="0">
            <a:noAutofit/>
          </a:bodyPr>
          <a:lstStyle/>
          <a:p>
            <a:pPr marL="0" marR="0" lvl="0" indent="-101600" algn="ctr" rtl="0">
              <a:lnSpc>
                <a:spcPct val="90000"/>
              </a:lnSpc>
              <a:spcBef>
                <a:spcPts val="0"/>
              </a:spcBef>
              <a:spcAft>
                <a:spcPts val="0"/>
              </a:spcAft>
              <a:buClr>
                <a:schemeClr val="dk1"/>
              </a:buClr>
              <a:buSzPct val="100000"/>
              <a:buFont typeface="Arial"/>
              <a:buNone/>
            </a:pPr>
            <a:r>
              <a:rPr lang="en-US" sz="1600" b="1" i="0" u="none" strike="noStrike" cap="none" dirty="0">
                <a:solidFill>
                  <a:schemeClr val="dk1"/>
                </a:solidFill>
                <a:latin typeface="Calibri"/>
                <a:ea typeface="Calibri"/>
                <a:cs typeface="Calibri"/>
                <a:sym typeface="Calibri"/>
              </a:rPr>
              <a:t>Franklin Wolfe</a:t>
            </a:r>
          </a:p>
          <a:p>
            <a:pPr marL="0" marR="0" lvl="0" indent="-101600" algn="ctr" rtl="0">
              <a:lnSpc>
                <a:spcPct val="90000"/>
              </a:lnSpc>
              <a:spcBef>
                <a:spcPts val="1000"/>
              </a:spcBef>
              <a:buClr>
                <a:schemeClr val="dk1"/>
              </a:buClr>
              <a:buSzPct val="100000"/>
              <a:buFont typeface="Arial"/>
              <a:buNone/>
            </a:pPr>
            <a:r>
              <a:rPr lang="en-US" sz="1600" b="1" i="0" u="none" strike="noStrike" cap="none" dirty="0">
                <a:solidFill>
                  <a:schemeClr val="dk1"/>
                </a:solidFill>
                <a:latin typeface="Calibri"/>
                <a:ea typeface="Calibri"/>
                <a:cs typeface="Calibri"/>
                <a:sym typeface="Calibri"/>
              </a:rPr>
              <a:t>HEJC – Fall 2017</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p:nvPr/>
        </p:nvSpPr>
        <p:spPr>
          <a:xfrm>
            <a:off x="615848" y="5087257"/>
            <a:ext cx="1707445" cy="1770743"/>
          </a:xfrm>
          <a:prstGeom prst="rect">
            <a:avLst/>
          </a:prstGeom>
          <a:noFill/>
          <a:ln>
            <a:noFill/>
          </a:ln>
        </p:spPr>
        <p:txBody>
          <a:bodyPr wrap="square" lIns="91425" tIns="45700" rIns="91425" bIns="45700" anchor="t" anchorCtr="0">
            <a:noAutofit/>
          </a:bodyPr>
          <a:lstStyle/>
          <a:p>
            <a:pPr marL="0" marR="0" lvl="0" indent="-127000" algn="ctr" rtl="0">
              <a:lnSpc>
                <a:spcPct val="90000"/>
              </a:lnSpc>
              <a:spcBef>
                <a:spcPts val="0"/>
              </a:spcBef>
              <a:spcAft>
                <a:spcPts val="0"/>
              </a:spcAft>
              <a:buClr>
                <a:schemeClr val="dk1"/>
              </a:buClr>
              <a:buSzPct val="100000"/>
              <a:buFont typeface="Arial"/>
              <a:buNone/>
            </a:pPr>
            <a:r>
              <a:rPr lang="en-US" sz="2000" b="1">
                <a:solidFill>
                  <a:schemeClr val="dk1"/>
                </a:solidFill>
                <a:latin typeface="Calibri"/>
                <a:ea typeface="Calibri"/>
                <a:cs typeface="Calibri"/>
                <a:sym typeface="Calibri"/>
              </a:rPr>
              <a:t>Colorado</a:t>
            </a:r>
          </a:p>
          <a:p>
            <a:pPr marL="0" marR="0" lvl="0" indent="-127000" algn="ctr" rtl="0">
              <a:lnSpc>
                <a:spcPct val="90000"/>
              </a:lnSpc>
              <a:spcBef>
                <a:spcPts val="1000"/>
              </a:spcBef>
              <a:buClr>
                <a:schemeClr val="dk1"/>
              </a:buClr>
              <a:buSzPct val="100000"/>
              <a:buFont typeface="Arial"/>
              <a:buNone/>
            </a:pPr>
            <a:r>
              <a:rPr lang="en-US" sz="2000">
                <a:solidFill>
                  <a:schemeClr val="dk1"/>
                </a:solidFill>
                <a:latin typeface="Calibri"/>
                <a:ea typeface="Calibri"/>
                <a:cs typeface="Calibri"/>
                <a:sym typeface="Calibri"/>
              </a:rPr>
              <a:t>2011 – M 5.3 in the Raton Basin</a:t>
            </a:r>
          </a:p>
        </p:txBody>
      </p:sp>
      <p:sp>
        <p:nvSpPr>
          <p:cNvPr id="180" name="Shape 180"/>
          <p:cNvSpPr txBox="1"/>
          <p:nvPr/>
        </p:nvSpPr>
        <p:spPr>
          <a:xfrm>
            <a:off x="2804520" y="0"/>
            <a:ext cx="3029295" cy="1770743"/>
          </a:xfrm>
          <a:prstGeom prst="rect">
            <a:avLst/>
          </a:prstGeom>
          <a:noFill/>
          <a:ln>
            <a:noFill/>
          </a:ln>
        </p:spPr>
        <p:txBody>
          <a:bodyPr wrap="square" lIns="91425" tIns="45700" rIns="91425" bIns="45700" anchor="t" anchorCtr="0">
            <a:noAutofit/>
          </a:bodyPr>
          <a:lstStyle/>
          <a:p>
            <a:pPr marL="0" marR="0" lvl="0" indent="-127000" algn="r" rtl="0">
              <a:lnSpc>
                <a:spcPct val="90000"/>
              </a:lnSpc>
              <a:spcBef>
                <a:spcPts val="0"/>
              </a:spcBef>
              <a:spcAft>
                <a:spcPts val="0"/>
              </a:spcAft>
              <a:buClr>
                <a:schemeClr val="dk1"/>
              </a:buClr>
              <a:buSzPct val="100000"/>
              <a:buFont typeface="Arial"/>
              <a:buNone/>
            </a:pPr>
            <a:r>
              <a:rPr lang="en-US" sz="2000" b="1" dirty="0">
                <a:solidFill>
                  <a:schemeClr val="dk1"/>
                </a:solidFill>
                <a:latin typeface="Calibri"/>
                <a:ea typeface="Calibri"/>
                <a:cs typeface="Calibri"/>
                <a:sym typeface="Calibri"/>
              </a:rPr>
              <a:t>Arkansas</a:t>
            </a:r>
          </a:p>
          <a:p>
            <a:pPr marL="0" marR="0" lvl="0" indent="-127000" algn="r" rtl="0">
              <a:lnSpc>
                <a:spcPct val="90000"/>
              </a:lnSpc>
              <a:spcBef>
                <a:spcPts val="1000"/>
              </a:spcBef>
              <a:buClr>
                <a:schemeClr val="dk1"/>
              </a:buClr>
              <a:buSzPct val="100000"/>
              <a:buFont typeface="Arial"/>
              <a:buNone/>
            </a:pPr>
            <a:r>
              <a:rPr lang="en-US" sz="2000" dirty="0">
                <a:solidFill>
                  <a:schemeClr val="dk1"/>
                </a:solidFill>
                <a:latin typeface="Calibri"/>
                <a:ea typeface="Calibri"/>
                <a:cs typeface="Calibri"/>
                <a:sym typeface="Calibri"/>
              </a:rPr>
              <a:t>2010-2011 – Increase in number of M 2.5 or greater events from 1 in 2007, to 2 in 2008, to 10 in 2009, 54 in 2010, and 157 in 2011, including a M 4.7 earthquake in 2011.</a:t>
            </a:r>
          </a:p>
        </p:txBody>
      </p:sp>
      <p:sp>
        <p:nvSpPr>
          <p:cNvPr id="181" name="Shape 181"/>
          <p:cNvSpPr txBox="1"/>
          <p:nvPr/>
        </p:nvSpPr>
        <p:spPr>
          <a:xfrm>
            <a:off x="5891279" y="0"/>
            <a:ext cx="3029295" cy="1770743"/>
          </a:xfrm>
          <a:prstGeom prst="rect">
            <a:avLst/>
          </a:prstGeom>
          <a:noFill/>
          <a:ln>
            <a:noFill/>
          </a:ln>
        </p:spPr>
        <p:txBody>
          <a:bodyPr wrap="square" lIns="91425" tIns="45700" rIns="91425" bIns="45700" anchor="t" anchorCtr="0">
            <a:noAutofit/>
          </a:bodyPr>
          <a:lstStyle/>
          <a:p>
            <a:pPr marL="0" marR="0" lvl="0" indent="-127000" algn="r" rtl="0">
              <a:lnSpc>
                <a:spcPct val="90000"/>
              </a:lnSpc>
              <a:spcBef>
                <a:spcPts val="0"/>
              </a:spcBef>
              <a:spcAft>
                <a:spcPts val="0"/>
              </a:spcAft>
              <a:buClr>
                <a:schemeClr val="dk1"/>
              </a:buClr>
              <a:buSzPct val="100000"/>
              <a:buFont typeface="Arial"/>
              <a:buNone/>
            </a:pPr>
            <a:r>
              <a:rPr lang="en-US" sz="2000" b="1" dirty="0">
                <a:solidFill>
                  <a:schemeClr val="dk1"/>
                </a:solidFill>
                <a:latin typeface="Calibri"/>
                <a:ea typeface="Calibri"/>
                <a:cs typeface="Calibri"/>
                <a:sym typeface="Calibri"/>
              </a:rPr>
              <a:t>Texas</a:t>
            </a:r>
          </a:p>
          <a:p>
            <a:pPr marL="0" marR="0" lvl="0" indent="-127000" algn="r" rtl="0">
              <a:lnSpc>
                <a:spcPct val="90000"/>
              </a:lnSpc>
              <a:spcBef>
                <a:spcPts val="1000"/>
              </a:spcBef>
              <a:buClr>
                <a:schemeClr val="dk1"/>
              </a:buClr>
              <a:buSzPct val="100000"/>
              <a:buFont typeface="Arial"/>
              <a:buNone/>
            </a:pPr>
            <a:r>
              <a:rPr lang="en-US" sz="2000" dirty="0">
                <a:solidFill>
                  <a:schemeClr val="dk1"/>
                </a:solidFill>
                <a:latin typeface="Calibri"/>
                <a:ea typeface="Calibri"/>
                <a:cs typeface="Calibri"/>
                <a:sym typeface="Calibri"/>
              </a:rPr>
              <a:t>2009 – Dallas-Fort Worth Airport, 180 M &lt; 3.3 earthquakes </a:t>
            </a:r>
          </a:p>
        </p:txBody>
      </p:sp>
      <p:sp>
        <p:nvSpPr>
          <p:cNvPr id="182" name="Shape 182"/>
          <p:cNvSpPr txBox="1"/>
          <p:nvPr/>
        </p:nvSpPr>
        <p:spPr>
          <a:xfrm>
            <a:off x="0" y="0"/>
            <a:ext cx="2939143" cy="1770743"/>
          </a:xfrm>
          <a:prstGeom prst="rect">
            <a:avLst/>
          </a:prstGeom>
          <a:noFill/>
          <a:ln>
            <a:noFill/>
          </a:ln>
        </p:spPr>
        <p:txBody>
          <a:bodyPr wrap="square" lIns="91425" tIns="45700" rIns="91425" bIns="45700" anchor="t" anchorCtr="0">
            <a:noAutofit/>
          </a:bodyPr>
          <a:lstStyle/>
          <a:p>
            <a:pPr marL="0" marR="0" lvl="0" indent="-127000" algn="ctr" rtl="0">
              <a:lnSpc>
                <a:spcPct val="90000"/>
              </a:lnSpc>
              <a:spcBef>
                <a:spcPts val="0"/>
              </a:spcBef>
              <a:spcAft>
                <a:spcPts val="0"/>
              </a:spcAft>
              <a:buClr>
                <a:schemeClr val="dk1"/>
              </a:buClr>
              <a:buSzPct val="100000"/>
              <a:buFont typeface="Arial"/>
              <a:buNone/>
            </a:pPr>
            <a:r>
              <a:rPr lang="en-US" sz="2000" b="1" dirty="0">
                <a:solidFill>
                  <a:schemeClr val="dk1"/>
                </a:solidFill>
                <a:latin typeface="Calibri"/>
                <a:ea typeface="Calibri"/>
                <a:cs typeface="Calibri"/>
                <a:sym typeface="Calibri"/>
              </a:rPr>
              <a:t>Ohio</a:t>
            </a:r>
          </a:p>
          <a:p>
            <a:pPr indent="-127000">
              <a:lnSpc>
                <a:spcPct val="90000"/>
              </a:lnSpc>
              <a:spcBef>
                <a:spcPts val="1000"/>
              </a:spcBef>
              <a:buClr>
                <a:schemeClr val="dk1"/>
              </a:buClr>
              <a:buSzPct val="100000"/>
            </a:pPr>
            <a:r>
              <a:rPr lang="en-US" sz="2000" dirty="0">
                <a:solidFill>
                  <a:schemeClr val="dk1"/>
                </a:solidFill>
                <a:latin typeface="Calibri"/>
                <a:ea typeface="Calibri"/>
                <a:cs typeface="Calibri"/>
                <a:sym typeface="Calibri"/>
              </a:rPr>
              <a:t>2011-2012  - over 100 small earthquakes in Youngstown, Ohio where there were no known past earthquakes, largest earthquake was a M 3.9</a:t>
            </a:r>
            <a:endParaRPr lang="en-US" sz="2000" dirty="0">
              <a:solidFill>
                <a:schemeClr val="dk1"/>
              </a:solidFill>
              <a:latin typeface="Calibri"/>
              <a:ea typeface="Calibri"/>
              <a:cs typeface="Calibri"/>
            </a:endParaRPr>
          </a:p>
        </p:txBody>
      </p:sp>
      <p:sp>
        <p:nvSpPr>
          <p:cNvPr id="183" name="Shape 183"/>
          <p:cNvSpPr txBox="1"/>
          <p:nvPr/>
        </p:nvSpPr>
        <p:spPr>
          <a:xfrm>
            <a:off x="0" y="3316514"/>
            <a:ext cx="2939143" cy="1770743"/>
          </a:xfrm>
          <a:prstGeom prst="rect">
            <a:avLst/>
          </a:prstGeom>
          <a:noFill/>
          <a:ln>
            <a:noFill/>
          </a:ln>
        </p:spPr>
        <p:txBody>
          <a:bodyPr wrap="square" lIns="91425" tIns="45700" rIns="91425" bIns="45700" anchor="t" anchorCtr="0">
            <a:noAutofit/>
          </a:bodyPr>
          <a:lstStyle/>
          <a:p>
            <a:pPr marL="0" marR="0" lvl="0" indent="-127000" algn="ctr" rtl="0">
              <a:lnSpc>
                <a:spcPct val="90000"/>
              </a:lnSpc>
              <a:spcBef>
                <a:spcPts val="0"/>
              </a:spcBef>
              <a:spcAft>
                <a:spcPts val="0"/>
              </a:spcAft>
              <a:buClr>
                <a:schemeClr val="dk1"/>
              </a:buClr>
              <a:buSzPct val="100000"/>
              <a:buFont typeface="Arial"/>
              <a:buNone/>
            </a:pPr>
            <a:r>
              <a:rPr lang="en-US" sz="2000" b="1" dirty="0">
                <a:solidFill>
                  <a:schemeClr val="dk1"/>
                </a:solidFill>
                <a:latin typeface="Calibri"/>
                <a:ea typeface="Calibri"/>
                <a:cs typeface="Calibri"/>
                <a:sym typeface="Calibri"/>
              </a:rPr>
              <a:t>Kansas</a:t>
            </a:r>
          </a:p>
          <a:p>
            <a:pPr marL="0" marR="0" lvl="0" indent="-127000" algn="ctr" rtl="0">
              <a:lnSpc>
                <a:spcPct val="90000"/>
              </a:lnSpc>
              <a:spcBef>
                <a:spcPts val="1000"/>
              </a:spcBef>
              <a:buClr>
                <a:schemeClr val="dk1"/>
              </a:buClr>
              <a:buSzPct val="100000"/>
              <a:buFont typeface="Arial"/>
              <a:buNone/>
            </a:pPr>
            <a:r>
              <a:rPr lang="en-US" sz="2000" dirty="0">
                <a:solidFill>
                  <a:schemeClr val="dk1"/>
                </a:solidFill>
                <a:latin typeface="Calibri"/>
                <a:ea typeface="Calibri"/>
                <a:cs typeface="Calibri"/>
                <a:sym typeface="Calibri"/>
              </a:rPr>
              <a:t>2013-2014 – M 4.3, and a few over M 3.0</a:t>
            </a:r>
          </a:p>
        </p:txBody>
      </p:sp>
      <p:pic>
        <p:nvPicPr>
          <p:cNvPr id="184" name="Shape 184" descr="Image result for youngstown ohio induced"/>
          <p:cNvPicPr preferRelativeResize="0"/>
          <p:nvPr/>
        </p:nvPicPr>
        <p:blipFill rotWithShape="1">
          <a:blip r:embed="rId3">
            <a:alphaModFix/>
          </a:blip>
          <a:srcRect/>
          <a:stretch/>
        </p:blipFill>
        <p:spPr>
          <a:xfrm>
            <a:off x="3379304" y="2531166"/>
            <a:ext cx="5722267" cy="4319752"/>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rgbClr val="888888"/>
                </a:solidFill>
                <a:latin typeface="Calibri"/>
                <a:ea typeface="Calibri"/>
                <a:cs typeface="Calibri"/>
                <a:sym typeface="Calibri"/>
              </a:rPr>
              <a:t>10</a:t>
            </a:fld>
            <a:endParaRPr lang="en-US" sz="120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Shape 190"/>
          <p:cNvPicPr preferRelativeResize="0"/>
          <p:nvPr/>
        </p:nvPicPr>
        <p:blipFill rotWithShape="1">
          <a:blip r:embed="rId3">
            <a:alphaModFix/>
          </a:blip>
          <a:srcRect/>
          <a:stretch/>
        </p:blipFill>
        <p:spPr>
          <a:xfrm>
            <a:off x="0" y="351315"/>
            <a:ext cx="8709417" cy="1311621"/>
          </a:xfrm>
          <a:prstGeom prst="rect">
            <a:avLst/>
          </a:prstGeom>
          <a:noFill/>
          <a:ln>
            <a:noFill/>
          </a:ln>
        </p:spPr>
      </p:pic>
      <p:pic>
        <p:nvPicPr>
          <p:cNvPr id="191" name="Shape 191"/>
          <p:cNvPicPr preferRelativeResize="0"/>
          <p:nvPr/>
        </p:nvPicPr>
        <p:blipFill rotWithShape="1">
          <a:blip r:embed="rId4">
            <a:alphaModFix/>
          </a:blip>
          <a:srcRect/>
          <a:stretch/>
        </p:blipFill>
        <p:spPr>
          <a:xfrm>
            <a:off x="5301615" y="1846303"/>
            <a:ext cx="3442935" cy="580962"/>
          </a:xfrm>
          <a:prstGeom prst="rect">
            <a:avLst/>
          </a:prstGeom>
          <a:noFill/>
          <a:ln>
            <a:noFill/>
          </a:ln>
        </p:spPr>
      </p:pic>
      <p:pic>
        <p:nvPicPr>
          <p:cNvPr id="192" name="Shape 192"/>
          <p:cNvPicPr preferRelativeResize="0"/>
          <p:nvPr/>
        </p:nvPicPr>
        <p:blipFill rotWithShape="1">
          <a:blip r:embed="rId5">
            <a:alphaModFix/>
          </a:blip>
          <a:srcRect/>
          <a:stretch/>
        </p:blipFill>
        <p:spPr>
          <a:xfrm>
            <a:off x="106680" y="2761540"/>
            <a:ext cx="8951616" cy="1001871"/>
          </a:xfrm>
          <a:prstGeom prst="rect">
            <a:avLst/>
          </a:prstGeom>
          <a:noFill/>
          <a:ln>
            <a:noFill/>
          </a:ln>
        </p:spPr>
      </p:pic>
      <p:pic>
        <p:nvPicPr>
          <p:cNvPr id="193" name="Shape 193"/>
          <p:cNvPicPr preferRelativeResize="0"/>
          <p:nvPr/>
        </p:nvPicPr>
        <p:blipFill rotWithShape="1">
          <a:blip r:embed="rId6">
            <a:alphaModFix/>
          </a:blip>
          <a:srcRect/>
          <a:stretch/>
        </p:blipFill>
        <p:spPr>
          <a:xfrm>
            <a:off x="6723743" y="3963112"/>
            <a:ext cx="2025027" cy="776068"/>
          </a:xfrm>
          <a:prstGeom prst="rect">
            <a:avLst/>
          </a:prstGeom>
          <a:noFill/>
          <a:ln>
            <a:noFill/>
          </a:ln>
        </p:spPr>
      </p:pic>
      <p:pic>
        <p:nvPicPr>
          <p:cNvPr id="194" name="Shape 194"/>
          <p:cNvPicPr preferRelativeResize="0"/>
          <p:nvPr/>
        </p:nvPicPr>
        <p:blipFill rotWithShape="1">
          <a:blip r:embed="rId7">
            <a:alphaModFix/>
          </a:blip>
          <a:srcRect/>
          <a:stretch/>
        </p:blipFill>
        <p:spPr>
          <a:xfrm>
            <a:off x="0" y="5045057"/>
            <a:ext cx="8085555" cy="428518"/>
          </a:xfrm>
          <a:prstGeom prst="rect">
            <a:avLst/>
          </a:prstGeom>
          <a:noFill/>
          <a:ln>
            <a:noFill/>
          </a:ln>
        </p:spPr>
      </p:pic>
      <p:pic>
        <p:nvPicPr>
          <p:cNvPr id="195" name="Shape 195"/>
          <p:cNvPicPr preferRelativeResize="0"/>
          <p:nvPr/>
        </p:nvPicPr>
        <p:blipFill rotWithShape="1">
          <a:blip r:embed="rId8">
            <a:alphaModFix/>
          </a:blip>
          <a:srcRect/>
          <a:stretch/>
        </p:blipFill>
        <p:spPr>
          <a:xfrm>
            <a:off x="6339840" y="5779339"/>
            <a:ext cx="2408259" cy="751986"/>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rgbClr val="888888"/>
                </a:solidFill>
                <a:latin typeface="Calibri"/>
                <a:ea typeface="Calibri"/>
                <a:cs typeface="Calibri"/>
                <a:sym typeface="Calibri"/>
              </a:rPr>
              <a:t>11</a:t>
            </a:fld>
            <a:endParaRPr lang="en-US" sz="120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99148" y="101499"/>
            <a:ext cx="3685540" cy="1325563"/>
          </a:xfrm>
          <a:prstGeom prst="rect">
            <a:avLst/>
          </a:prstGeom>
          <a:noFill/>
          <a:ln>
            <a:noFill/>
          </a:ln>
        </p:spPr>
        <p:txBody>
          <a:bodyPr wrap="square" lIns="91425" tIns="45700" rIns="91425" bIns="45700" anchor="ctr" anchorCtr="0">
            <a:noAutofit/>
          </a:bodyPr>
          <a:lstStyle/>
          <a:p>
            <a:pPr marL="0" marR="0" lvl="0" indent="-228600" algn="l" rtl="0">
              <a:lnSpc>
                <a:spcPct val="90000"/>
              </a:lnSpc>
              <a:spcBef>
                <a:spcPts val="0"/>
              </a:spcBef>
              <a:buClr>
                <a:schemeClr val="dk1"/>
              </a:buClr>
              <a:buSzPct val="100000"/>
              <a:buFont typeface="Calibri"/>
              <a:buNone/>
            </a:pPr>
            <a:r>
              <a:rPr lang="en-US" sz="3600" b="0" i="0" u="none" strike="noStrike" cap="none">
                <a:solidFill>
                  <a:schemeClr val="dk1"/>
                </a:solidFill>
                <a:latin typeface="Calibri"/>
                <a:ea typeface="Calibri"/>
                <a:cs typeface="Calibri"/>
                <a:sym typeface="Calibri"/>
              </a:rPr>
              <a:t>Salt/Formation Water Disposal</a:t>
            </a:r>
          </a:p>
        </p:txBody>
      </p:sp>
      <p:sp>
        <p:nvSpPr>
          <p:cNvPr id="203" name="Shape 203"/>
          <p:cNvSpPr txBox="1">
            <a:spLocks noGrp="1"/>
          </p:cNvSpPr>
          <p:nvPr>
            <p:ph type="body" idx="1"/>
          </p:nvPr>
        </p:nvSpPr>
        <p:spPr>
          <a:xfrm>
            <a:off x="4595809" y="101499"/>
            <a:ext cx="4306186" cy="3771914"/>
          </a:xfrm>
          <a:prstGeom prst="rect">
            <a:avLst/>
          </a:prstGeom>
          <a:noFill/>
          <a:ln>
            <a:noFill/>
          </a:ln>
        </p:spPr>
        <p:txBody>
          <a:bodyPr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Arial"/>
              <a:buChar char="•"/>
            </a:pPr>
            <a:endParaRPr lang="en-US" sz="1800" b="0" i="0" u="none" strike="noStrike" cap="none" dirty="0">
              <a:solidFill>
                <a:schemeClr val="dk1"/>
              </a:solidFill>
              <a:latin typeface="Calibri"/>
              <a:ea typeface="Calibri"/>
              <a:cs typeface="Calibri"/>
            </a:endParaRPr>
          </a:p>
          <a:p>
            <a:pPr marL="228600" marR="0" lvl="0" indent="-228600" algn="l" rtl="0">
              <a:lnSpc>
                <a:spcPct val="70000"/>
              </a:lnSpc>
              <a:spcBef>
                <a:spcPts val="1000"/>
              </a:spcBef>
              <a:spcAft>
                <a:spcPts val="0"/>
              </a:spcAft>
              <a:buClr>
                <a:schemeClr val="dk1"/>
              </a:buClr>
              <a:buSzPct val="100000"/>
              <a:buFont typeface="Arial"/>
              <a:buChar char="•"/>
            </a:pPr>
            <a:r>
              <a:rPr lang="en-US" sz="1800" b="0" i="0" u="none" strike="noStrike" cap="none" dirty="0" smtClean="0">
                <a:solidFill>
                  <a:schemeClr val="dk1"/>
                </a:solidFill>
                <a:latin typeface="Calibri"/>
                <a:ea typeface="Calibri"/>
                <a:cs typeface="Calibri"/>
                <a:sym typeface="Calibri"/>
              </a:rPr>
              <a:t>2012- </a:t>
            </a:r>
            <a:r>
              <a:rPr lang="en-US" sz="1800" b="0" i="0" u="none" strike="noStrike" cap="none" dirty="0">
                <a:solidFill>
                  <a:schemeClr val="dk1"/>
                </a:solidFill>
                <a:latin typeface="Calibri"/>
                <a:ea typeface="Calibri"/>
                <a:cs typeface="Calibri"/>
                <a:sym typeface="Calibri"/>
              </a:rPr>
              <a:t>21.2 billion barrels of produced water in U.S. generated (2x the amount of Niagara Falls)</a:t>
            </a:r>
            <a:endParaRPr lang="en-US" sz="1800" b="0" i="0" u="none" strike="noStrike" cap="none" dirty="0">
              <a:solidFill>
                <a:schemeClr val="dk1"/>
              </a:solidFill>
              <a:latin typeface="Calibri"/>
              <a:ea typeface="Calibri"/>
              <a:cs typeface="Calibri"/>
            </a:endParaRPr>
          </a:p>
          <a:p>
            <a:pPr marL="228600" marR="0" lvl="0" indent="-22860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Extremely high salinity (~&gt;300,000 mg/L vs. 3,500 mg/L in ocean), oil and grease, toxic compounds, radioactive material, unknown composition due to proprietary info</a:t>
            </a:r>
            <a:endParaRPr lang="en-US" sz="1800" b="0" i="0" u="none" strike="noStrike" cap="none" dirty="0">
              <a:solidFill>
                <a:schemeClr val="dk1"/>
              </a:solidFill>
              <a:latin typeface="Calibri"/>
              <a:ea typeface="Calibri"/>
              <a:cs typeface="Calibri"/>
            </a:endParaRPr>
          </a:p>
          <a:p>
            <a:pPr marL="228600" marR="0" lvl="0" indent="-22860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~91% injected underground ($1-8/</a:t>
            </a:r>
            <a:r>
              <a:rPr lang="en-US" sz="1800" b="0" i="0" u="none" strike="noStrike" cap="none" dirty="0" err="1">
                <a:solidFill>
                  <a:schemeClr val="dk1"/>
                </a:solidFill>
                <a:latin typeface="Calibri"/>
                <a:ea typeface="Calibri"/>
                <a:cs typeface="Calibri"/>
                <a:sym typeface="Calibri"/>
              </a:rPr>
              <a:t>bbl</a:t>
            </a:r>
            <a:r>
              <a:rPr lang="en-US" sz="1800" b="0" i="0" u="none" strike="noStrike" cap="none" dirty="0">
                <a:solidFill>
                  <a:schemeClr val="dk1"/>
                </a:solidFill>
                <a:latin typeface="Calibri"/>
                <a:ea typeface="Calibri"/>
                <a:cs typeface="Calibri"/>
                <a:sym typeface="Calibri"/>
              </a:rPr>
              <a:t> vs. up to $100/</a:t>
            </a:r>
            <a:r>
              <a:rPr lang="en-US" sz="1800" b="0" i="0" u="none" strike="noStrike" cap="none" dirty="0" err="1">
                <a:solidFill>
                  <a:schemeClr val="dk1"/>
                </a:solidFill>
                <a:latin typeface="Calibri"/>
                <a:ea typeface="Calibri"/>
                <a:cs typeface="Calibri"/>
                <a:sym typeface="Calibri"/>
              </a:rPr>
              <a:t>bbl</a:t>
            </a:r>
            <a:r>
              <a:rPr lang="en-US" sz="1800" b="0" i="0" u="none" strike="noStrike" cap="none" dirty="0">
                <a:solidFill>
                  <a:schemeClr val="dk1"/>
                </a:solidFill>
                <a:latin typeface="Calibri"/>
                <a:ea typeface="Calibri"/>
                <a:cs typeface="Calibri"/>
                <a:sym typeface="Calibri"/>
              </a:rPr>
              <a:t>)</a:t>
            </a:r>
            <a:endParaRPr lang="en-US" sz="1800" b="0" i="0" u="none" strike="noStrike" cap="none" dirty="0">
              <a:solidFill>
                <a:schemeClr val="dk1"/>
              </a:solidFill>
              <a:latin typeface="Calibri"/>
              <a:ea typeface="Calibri"/>
              <a:cs typeface="Calibri"/>
            </a:endParaRPr>
          </a:p>
          <a:p>
            <a:pPr marL="228600" marR="0" lvl="0" indent="-228600" algn="l" rtl="0">
              <a:lnSpc>
                <a:spcPct val="70000"/>
              </a:lnSpc>
              <a:spcBef>
                <a:spcPts val="1000"/>
              </a:spcBef>
              <a:buClr>
                <a:schemeClr val="dk1"/>
              </a:buClr>
              <a:buSzPct val="100000"/>
              <a:buFont typeface="Arial"/>
              <a:buChar char="•"/>
            </a:pPr>
            <a:r>
              <a:rPr lang="en-US" sz="1800" b="0" i="0" u="none" strike="noStrike" cap="none" dirty="0" smtClean="0">
                <a:solidFill>
                  <a:schemeClr val="dk1"/>
                </a:solidFill>
                <a:latin typeface="Calibri"/>
                <a:ea typeface="Calibri"/>
                <a:cs typeface="Calibri"/>
                <a:sym typeface="Calibri"/>
              </a:rPr>
              <a:t>Became </a:t>
            </a:r>
            <a:r>
              <a:rPr lang="en-US" sz="1800" b="0" i="0" u="none" strike="noStrike" cap="none" dirty="0">
                <a:solidFill>
                  <a:schemeClr val="dk1"/>
                </a:solidFill>
                <a:latin typeface="Calibri"/>
                <a:ea typeface="Calibri"/>
                <a:cs typeface="Calibri"/>
                <a:sym typeface="Calibri"/>
              </a:rPr>
              <a:t>preferred method environmentally and economically after state implementation of rules preventing disposal to surface water or soils</a:t>
            </a:r>
            <a:endParaRPr lang="en-US" sz="1800" b="0" i="0" u="none" strike="noStrike" cap="none" dirty="0">
              <a:solidFill>
                <a:schemeClr val="dk1"/>
              </a:solidFill>
              <a:latin typeface="Calibri"/>
              <a:ea typeface="Calibri"/>
              <a:cs typeface="Calibri"/>
            </a:endParaRPr>
          </a:p>
        </p:txBody>
      </p:sp>
      <p:pic>
        <p:nvPicPr>
          <p:cNvPr id="204" name="Shape 204"/>
          <p:cNvPicPr preferRelativeResize="0"/>
          <p:nvPr/>
        </p:nvPicPr>
        <p:blipFill rotWithShape="1">
          <a:blip r:embed="rId3">
            <a:alphaModFix/>
          </a:blip>
          <a:srcRect/>
          <a:stretch/>
        </p:blipFill>
        <p:spPr>
          <a:xfrm>
            <a:off x="471763" y="2480527"/>
            <a:ext cx="3287887" cy="3623945"/>
          </a:xfrm>
          <a:prstGeom prst="rect">
            <a:avLst/>
          </a:prstGeom>
          <a:noFill/>
          <a:ln>
            <a:noFill/>
          </a:ln>
        </p:spPr>
      </p:pic>
      <p:pic>
        <p:nvPicPr>
          <p:cNvPr id="205" name="Shape 205"/>
          <p:cNvPicPr preferRelativeResize="0"/>
          <p:nvPr/>
        </p:nvPicPr>
        <p:blipFill rotWithShape="1">
          <a:blip r:embed="rId4">
            <a:alphaModFix/>
          </a:blip>
          <a:srcRect/>
          <a:stretch/>
        </p:blipFill>
        <p:spPr>
          <a:xfrm>
            <a:off x="259102" y="6214831"/>
            <a:ext cx="3846064" cy="398052"/>
          </a:xfrm>
          <a:prstGeom prst="rect">
            <a:avLst/>
          </a:prstGeom>
          <a:noFill/>
          <a:ln>
            <a:noFill/>
          </a:ln>
        </p:spPr>
      </p:pic>
      <p:pic>
        <p:nvPicPr>
          <p:cNvPr id="206" name="Shape 206"/>
          <p:cNvPicPr preferRelativeResize="0"/>
          <p:nvPr/>
        </p:nvPicPr>
        <p:blipFill rotWithShape="1">
          <a:blip r:embed="rId5">
            <a:alphaModFix/>
          </a:blip>
          <a:srcRect/>
          <a:stretch/>
        </p:blipFill>
        <p:spPr>
          <a:xfrm>
            <a:off x="3319518" y="135457"/>
            <a:ext cx="977957" cy="1531677"/>
          </a:xfrm>
          <a:prstGeom prst="rect">
            <a:avLst/>
          </a:prstGeom>
          <a:noFill/>
          <a:ln>
            <a:noFill/>
          </a:ln>
        </p:spPr>
      </p:pic>
      <p:pic>
        <p:nvPicPr>
          <p:cNvPr id="207" name="Shape 207" descr="Image result for formation water oil and gas truck"/>
          <p:cNvPicPr preferRelativeResize="0"/>
          <p:nvPr/>
        </p:nvPicPr>
        <p:blipFill rotWithShape="1">
          <a:blip r:embed="rId6">
            <a:alphaModFix/>
          </a:blip>
          <a:srcRect/>
          <a:stretch/>
        </p:blipFill>
        <p:spPr>
          <a:xfrm>
            <a:off x="4777740" y="3986482"/>
            <a:ext cx="3922350" cy="2621924"/>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12</a:t>
            </a:fld>
            <a:endParaRPr lang="en-US" sz="1200" b="0" i="0" u="none" strike="noStrike" cap="none">
              <a:solidFill>
                <a:srgbClr val="888888"/>
              </a:solidFill>
              <a:latin typeface="Calibri"/>
              <a:ea typeface="Calibri"/>
              <a:cs typeface="Calibri"/>
              <a:sym typeface="Calibri"/>
            </a:endParaRPr>
          </a:p>
        </p:txBody>
      </p:sp>
      <p:sp>
        <p:nvSpPr>
          <p:cNvPr id="3" name="TextBox 2">
            <a:extLst>
              <a:ext uri="{FF2B5EF4-FFF2-40B4-BE49-F238E27FC236}">
                <a16:creationId xmlns:a16="http://schemas.microsoft.com/office/drawing/2014/main" xmlns="" id="{D9142560-DF67-4244-B4C6-D15EA4C5EE47}"/>
              </a:ext>
            </a:extLst>
          </p:cNvPr>
          <p:cNvSpPr txBox="1"/>
          <p:nvPr/>
        </p:nvSpPr>
        <p:spPr>
          <a:xfrm>
            <a:off x="23809" y="1844568"/>
            <a:ext cx="4572000" cy="75405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rPr>
              <a:t>Fossil water found in the same formations as </a:t>
            </a:r>
            <a:r>
              <a:rPr lang="en-US" dirty="0" smtClean="0">
                <a:latin typeface="Calibri"/>
              </a:rPr>
              <a:t>oil/gas</a:t>
            </a:r>
          </a:p>
          <a:p>
            <a:r>
              <a:rPr lang="en-US" dirty="0">
                <a:solidFill>
                  <a:schemeClr val="dk1"/>
                </a:solidFill>
                <a:latin typeface="Calibri"/>
                <a:ea typeface="Calibri"/>
                <a:cs typeface="Calibri"/>
                <a:sym typeface="Calibri"/>
              </a:rPr>
              <a:t>5-95% of produced fluid from well (</a:t>
            </a:r>
            <a:r>
              <a:rPr lang="en-US" dirty="0"/>
              <a:t>9x1 to </a:t>
            </a:r>
            <a:r>
              <a:rPr lang="en-US" dirty="0">
                <a:solidFill>
                  <a:schemeClr val="dk1"/>
                </a:solidFill>
                <a:latin typeface="Calibri"/>
                <a:ea typeface="Calibri"/>
                <a:cs typeface="Calibri"/>
                <a:sym typeface="Calibri"/>
              </a:rPr>
              <a:t>oil</a:t>
            </a:r>
            <a:r>
              <a:rPr lang="en-US" dirty="0"/>
              <a:t>)</a:t>
            </a:r>
          </a:p>
          <a:p>
            <a:endParaRPr lang="en-US" dirty="0"/>
          </a:p>
        </p:txBody>
      </p:sp>
      <p:sp>
        <p:nvSpPr>
          <p:cNvPr id="10" name="Rectangle 9"/>
          <p:cNvSpPr/>
          <p:nvPr/>
        </p:nvSpPr>
        <p:spPr>
          <a:xfrm>
            <a:off x="0" y="6611779"/>
            <a:ext cx="3741730" cy="246221"/>
          </a:xfrm>
          <a:prstGeom prst="rect">
            <a:avLst/>
          </a:prstGeom>
        </p:spPr>
        <p:txBody>
          <a:bodyPr wrap="none">
            <a:spAutoFit/>
          </a:bodyPr>
          <a:lstStyle/>
          <a:p>
            <a:r>
              <a:rPr lang="en-US" sz="1000" dirty="0" smtClean="0"/>
              <a:t>Source: Abdallah (Oil Field Review); petrowiki.org; reuters.com</a:t>
            </a:r>
            <a:endParaRPr lang="en-US" sz="1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25" descr="arbuckle-level-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 y="2199719"/>
            <a:ext cx="9144000" cy="4680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2" name="Picture 46" descr="lower-left-igneous-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5584031"/>
            <a:ext cx="3431886" cy="1273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3" name="Picture 57" descr="upper-left-igneous-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180582"/>
            <a:ext cx="2480830" cy="150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47" descr="lower-right-igneous-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77103" y="5889129"/>
            <a:ext cx="6466897" cy="968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59" descr="upper-right-igneous-0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9171" y="4250531"/>
            <a:ext cx="7814829" cy="176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6" name="Picture 58" descr="upper-level-0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 y="1028403"/>
            <a:ext cx="9142557" cy="1084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3" name="Group 152"/>
          <p:cNvGrpSpPr/>
          <p:nvPr/>
        </p:nvGrpSpPr>
        <p:grpSpPr>
          <a:xfrm>
            <a:off x="-3753" y="1728235"/>
            <a:ext cx="9144000" cy="300903"/>
            <a:chOff x="0" y="2459004"/>
            <a:chExt cx="9144000" cy="690596"/>
          </a:xfrm>
        </p:grpSpPr>
        <p:pic>
          <p:nvPicPr>
            <p:cNvPr id="154" name="Picture 3"/>
            <p:cNvPicPr>
              <a:picLocks noChangeAspect="1"/>
            </p:cNvPicPr>
            <p:nvPr/>
          </p:nvPicPr>
          <p:blipFill rotWithShape="1">
            <a:blip r:embed="rId9">
              <a:extLst>
                <a:ext uri="{28A0092B-C50C-407E-A947-70E740481C1C}">
                  <a14:useLocalDpi xmlns:a14="http://schemas.microsoft.com/office/drawing/2010/main" val="0"/>
                </a:ext>
              </a:extLst>
            </a:blip>
            <a:srcRect l="1753" t="53479" r="86552" b="40467"/>
            <a:stretch/>
          </p:blipFill>
          <p:spPr bwMode="auto">
            <a:xfrm>
              <a:off x="887699" y="2459004"/>
              <a:ext cx="1755389" cy="690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 name="Picture 3"/>
            <p:cNvPicPr>
              <a:picLocks noChangeAspect="1"/>
            </p:cNvPicPr>
            <p:nvPr/>
          </p:nvPicPr>
          <p:blipFill rotWithShape="1">
            <a:blip r:embed="rId9">
              <a:extLst>
                <a:ext uri="{28A0092B-C50C-407E-A947-70E740481C1C}">
                  <a14:useLocalDpi xmlns:a14="http://schemas.microsoft.com/office/drawing/2010/main" val="0"/>
                </a:ext>
              </a:extLst>
            </a:blip>
            <a:srcRect l="1753" t="53479" r="86552" b="40467"/>
            <a:stretch/>
          </p:blipFill>
          <p:spPr bwMode="auto">
            <a:xfrm>
              <a:off x="2573750" y="2459004"/>
              <a:ext cx="1755389" cy="690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 name="Picture 3"/>
            <p:cNvPicPr>
              <a:picLocks noChangeAspect="1"/>
            </p:cNvPicPr>
            <p:nvPr/>
          </p:nvPicPr>
          <p:blipFill rotWithShape="1">
            <a:blip r:embed="rId9">
              <a:extLst>
                <a:ext uri="{28A0092B-C50C-407E-A947-70E740481C1C}">
                  <a14:useLocalDpi xmlns:a14="http://schemas.microsoft.com/office/drawing/2010/main" val="0"/>
                </a:ext>
              </a:extLst>
            </a:blip>
            <a:srcRect l="1753" t="53479" r="86552" b="40467"/>
            <a:stretch/>
          </p:blipFill>
          <p:spPr bwMode="auto">
            <a:xfrm>
              <a:off x="0" y="2459004"/>
              <a:ext cx="1755389" cy="690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 name="Picture 3"/>
            <p:cNvPicPr>
              <a:picLocks noChangeAspect="1"/>
            </p:cNvPicPr>
            <p:nvPr/>
          </p:nvPicPr>
          <p:blipFill rotWithShape="1">
            <a:blip r:embed="rId9">
              <a:extLst>
                <a:ext uri="{28A0092B-C50C-407E-A947-70E740481C1C}">
                  <a14:useLocalDpi xmlns:a14="http://schemas.microsoft.com/office/drawing/2010/main" val="0"/>
                </a:ext>
              </a:extLst>
            </a:blip>
            <a:srcRect l="1753" t="53479" r="86552" b="40467"/>
            <a:stretch/>
          </p:blipFill>
          <p:spPr bwMode="auto">
            <a:xfrm>
              <a:off x="7388611" y="2459004"/>
              <a:ext cx="1755389" cy="690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8" name="Picture 3"/>
            <p:cNvPicPr>
              <a:picLocks noChangeAspect="1"/>
            </p:cNvPicPr>
            <p:nvPr/>
          </p:nvPicPr>
          <p:blipFill rotWithShape="1">
            <a:blip r:embed="rId9">
              <a:extLst>
                <a:ext uri="{28A0092B-C50C-407E-A947-70E740481C1C}">
                  <a14:useLocalDpi xmlns:a14="http://schemas.microsoft.com/office/drawing/2010/main" val="0"/>
                </a:ext>
              </a:extLst>
            </a:blip>
            <a:srcRect l="1753" t="53479" r="86552" b="40467"/>
            <a:stretch/>
          </p:blipFill>
          <p:spPr bwMode="auto">
            <a:xfrm>
              <a:off x="5658629" y="2459004"/>
              <a:ext cx="1755389" cy="690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 name="Picture 3"/>
            <p:cNvPicPr>
              <a:picLocks noChangeAspect="1"/>
            </p:cNvPicPr>
            <p:nvPr/>
          </p:nvPicPr>
          <p:blipFill rotWithShape="1">
            <a:blip r:embed="rId9">
              <a:extLst>
                <a:ext uri="{28A0092B-C50C-407E-A947-70E740481C1C}">
                  <a14:useLocalDpi xmlns:a14="http://schemas.microsoft.com/office/drawing/2010/main" val="0"/>
                </a:ext>
              </a:extLst>
            </a:blip>
            <a:srcRect l="1753" t="53479" r="86552" b="40467"/>
            <a:stretch/>
          </p:blipFill>
          <p:spPr bwMode="auto">
            <a:xfrm>
              <a:off x="4158105" y="2459004"/>
              <a:ext cx="1755389" cy="690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5847" name="Picture 56" descr="sky-ground-01.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0"/>
            <a:ext cx="9142557" cy="1029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8" name="Picture 41" descr="fayetteville-shale-01.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44" y="1924349"/>
            <a:ext cx="9142556" cy="52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6" name="Straight Arrow Connector 65"/>
          <p:cNvCxnSpPr>
            <a:stCxn id="35850" idx="2"/>
          </p:cNvCxnSpPr>
          <p:nvPr/>
        </p:nvCxnSpPr>
        <p:spPr>
          <a:xfrm>
            <a:off x="8821671" y="4800191"/>
            <a:ext cx="17818" cy="587223"/>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850" name="TextBox 67"/>
          <p:cNvSpPr txBox="1">
            <a:spLocks noChangeArrowheads="1"/>
          </p:cNvSpPr>
          <p:nvPr/>
        </p:nvSpPr>
        <p:spPr bwMode="auto">
          <a:xfrm>
            <a:off x="8536421" y="4553976"/>
            <a:ext cx="570500" cy="246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r>
              <a:rPr lang="en-US" sz="1000" b="1" dirty="0">
                <a:solidFill>
                  <a:schemeClr val="bg1"/>
                </a:solidFill>
              </a:rPr>
              <a:t>20,000’</a:t>
            </a:r>
          </a:p>
        </p:txBody>
      </p:sp>
      <p:sp>
        <p:nvSpPr>
          <p:cNvPr id="35851" name="TextBox 68"/>
          <p:cNvSpPr txBox="1">
            <a:spLocks noChangeArrowheads="1"/>
          </p:cNvSpPr>
          <p:nvPr/>
        </p:nvSpPr>
        <p:spPr bwMode="auto">
          <a:xfrm>
            <a:off x="110305" y="5386091"/>
            <a:ext cx="718903" cy="553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lgn="ctr"/>
            <a:r>
              <a:rPr lang="en-US" sz="1000" b="1" dirty="0">
                <a:solidFill>
                  <a:schemeClr val="bg1"/>
                </a:solidFill>
              </a:rPr>
              <a:t>Igneous</a:t>
            </a:r>
          </a:p>
          <a:p>
            <a:pPr algn="ctr"/>
            <a:r>
              <a:rPr lang="en-US" sz="1000" b="1" dirty="0">
                <a:solidFill>
                  <a:schemeClr val="bg1"/>
                </a:solidFill>
              </a:rPr>
              <a:t>Basement</a:t>
            </a:r>
          </a:p>
          <a:p>
            <a:pPr algn="ctr"/>
            <a:r>
              <a:rPr lang="en-US" sz="1000" b="1" dirty="0">
                <a:solidFill>
                  <a:schemeClr val="bg1"/>
                </a:solidFill>
              </a:rPr>
              <a:t>Rocks</a:t>
            </a:r>
          </a:p>
        </p:txBody>
      </p:sp>
      <p:sp>
        <p:nvSpPr>
          <p:cNvPr id="5" name="Rectangle 4"/>
          <p:cNvSpPr/>
          <p:nvPr/>
        </p:nvSpPr>
        <p:spPr>
          <a:xfrm>
            <a:off x="-13522" y="1037213"/>
            <a:ext cx="9157522" cy="89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Arrow Connector 69"/>
          <p:cNvCxnSpPr>
            <a:stCxn id="35851" idx="2"/>
          </p:cNvCxnSpPr>
          <p:nvPr/>
        </p:nvCxnSpPr>
        <p:spPr>
          <a:xfrm>
            <a:off x="469757" y="5940083"/>
            <a:ext cx="5051" cy="917917"/>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35851" idx="0"/>
          </p:cNvCxnSpPr>
          <p:nvPr/>
        </p:nvCxnSpPr>
        <p:spPr>
          <a:xfrm flipH="1">
            <a:off x="469757" y="4314528"/>
            <a:ext cx="720" cy="1071563"/>
          </a:xfrm>
          <a:prstGeom prst="straightConnector1">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5854" name="TextBox 73"/>
          <p:cNvSpPr txBox="1">
            <a:spLocks noChangeArrowheads="1"/>
          </p:cNvSpPr>
          <p:nvPr/>
        </p:nvSpPr>
        <p:spPr bwMode="auto">
          <a:xfrm>
            <a:off x="821263" y="1990252"/>
            <a:ext cx="1084638" cy="246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lgn="ctr"/>
            <a:r>
              <a:rPr lang="en-US" sz="1000" b="1" dirty="0">
                <a:solidFill>
                  <a:schemeClr val="bg1"/>
                </a:solidFill>
              </a:rPr>
              <a:t>Woodford Shale</a:t>
            </a:r>
          </a:p>
        </p:txBody>
      </p:sp>
      <p:pic>
        <p:nvPicPr>
          <p:cNvPr id="44" name="Picture 43" descr="horiz-frac-0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69752" y="1806431"/>
            <a:ext cx="652318" cy="183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6" name="Picture 44" descr="horiz-pipe-01.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06876" y="1019474"/>
            <a:ext cx="1351304" cy="904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7" name="TextBox 127"/>
          <p:cNvSpPr txBox="1">
            <a:spLocks noChangeArrowheads="1"/>
          </p:cNvSpPr>
          <p:nvPr/>
        </p:nvSpPr>
        <p:spPr bwMode="auto">
          <a:xfrm>
            <a:off x="0" y="-56700"/>
            <a:ext cx="3408190" cy="492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r>
              <a:rPr lang="en-US" b="1" dirty="0">
                <a:solidFill>
                  <a:srgbClr val="00305C"/>
                </a:solidFill>
              </a:rPr>
              <a:t>Injection in Oklahoma</a:t>
            </a:r>
          </a:p>
        </p:txBody>
      </p:sp>
      <p:sp>
        <p:nvSpPr>
          <p:cNvPr id="64" name="TextBox 63"/>
          <p:cNvSpPr txBox="1">
            <a:spLocks noChangeArrowheads="1"/>
          </p:cNvSpPr>
          <p:nvPr/>
        </p:nvSpPr>
        <p:spPr bwMode="auto">
          <a:xfrm>
            <a:off x="7388637" y="625248"/>
            <a:ext cx="1226478" cy="400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r>
              <a:rPr lang="en-US" sz="1000" b="1" dirty="0"/>
              <a:t>SALTWATER </a:t>
            </a:r>
          </a:p>
          <a:p>
            <a:r>
              <a:rPr lang="en-US" sz="1000" b="1" dirty="0"/>
              <a:t>DISPOSAL WELL</a:t>
            </a:r>
          </a:p>
        </p:txBody>
      </p:sp>
      <p:sp>
        <p:nvSpPr>
          <p:cNvPr id="65" name="TextBox 64"/>
          <p:cNvSpPr txBox="1">
            <a:spLocks noChangeArrowheads="1"/>
          </p:cNvSpPr>
          <p:nvPr/>
        </p:nvSpPr>
        <p:spPr bwMode="auto">
          <a:xfrm>
            <a:off x="22190" y="460542"/>
            <a:ext cx="981507" cy="553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r>
              <a:rPr lang="en-US" sz="1000" b="1" dirty="0"/>
              <a:t>SALTWATER </a:t>
            </a:r>
          </a:p>
          <a:p>
            <a:r>
              <a:rPr lang="en-US" sz="1000" b="1" dirty="0"/>
              <a:t>DISPOSAL</a:t>
            </a:r>
          </a:p>
          <a:p>
            <a:r>
              <a:rPr lang="en-US" sz="1000" b="1" dirty="0"/>
              <a:t>WELL</a:t>
            </a:r>
          </a:p>
        </p:txBody>
      </p:sp>
      <p:sp>
        <p:nvSpPr>
          <p:cNvPr id="35863" name="TextBox 62"/>
          <p:cNvSpPr txBox="1">
            <a:spLocks noChangeArrowheads="1"/>
          </p:cNvSpPr>
          <p:nvPr/>
        </p:nvSpPr>
        <p:spPr bwMode="auto">
          <a:xfrm>
            <a:off x="4371356" y="292384"/>
            <a:ext cx="1069509" cy="70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r>
              <a:rPr lang="en-US" sz="1000" b="1" dirty="0"/>
              <a:t>HORIZONTAL </a:t>
            </a:r>
          </a:p>
          <a:p>
            <a:r>
              <a:rPr lang="en-US" sz="1000" b="1" dirty="0"/>
              <a:t>HYDRAULIC </a:t>
            </a:r>
          </a:p>
          <a:p>
            <a:r>
              <a:rPr lang="en-US" sz="1000" b="1" dirty="0"/>
              <a:t>FRACTURING</a:t>
            </a:r>
          </a:p>
          <a:p>
            <a:r>
              <a:rPr lang="en-US" sz="1000" b="1" dirty="0"/>
              <a:t>WELL</a:t>
            </a:r>
          </a:p>
        </p:txBody>
      </p:sp>
      <p:pic>
        <p:nvPicPr>
          <p:cNvPr id="35864" name="Picture 45" descr="horiz-rig-01.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020705" y="247055"/>
            <a:ext cx="402648" cy="767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60" descr="disposal-well-01.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233227" y="675680"/>
            <a:ext cx="249671" cy="354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40" descr="disposal-well-01.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13606" y="669070"/>
            <a:ext cx="249670" cy="354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8" name="Group 187"/>
          <p:cNvGrpSpPr/>
          <p:nvPr/>
        </p:nvGrpSpPr>
        <p:grpSpPr>
          <a:xfrm rot="10800000">
            <a:off x="-13521" y="3944024"/>
            <a:ext cx="9084173" cy="462867"/>
            <a:chOff x="0" y="4000499"/>
            <a:chExt cx="7578894" cy="264143"/>
          </a:xfrm>
        </p:grpSpPr>
        <p:pic>
          <p:nvPicPr>
            <p:cNvPr id="189"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21533" t="1" r="17342" b="1940"/>
            <a:stretch/>
          </p:blipFill>
          <p:spPr bwMode="auto">
            <a:xfrm>
              <a:off x="1989668" y="4000499"/>
              <a:ext cx="5589226" cy="245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0"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23693" r="40041"/>
            <a:stretch/>
          </p:blipFill>
          <p:spPr bwMode="auto">
            <a:xfrm>
              <a:off x="0" y="4014611"/>
              <a:ext cx="3316113" cy="250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7" name="Picture 36" descr="deep-pipe-01.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63258" y="1024712"/>
            <a:ext cx="132995" cy="30268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30329" t="47598" r="59331"/>
          <a:stretch/>
        </p:blipFill>
        <p:spPr bwMode="auto">
          <a:xfrm rot="11595703">
            <a:off x="3078349" y="2279807"/>
            <a:ext cx="729011" cy="264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 name="Picture 111" descr="deep-pipe-01.png"/>
          <p:cNvPicPr>
            <a:picLocks noChangeAspect="1"/>
          </p:cNvPicPr>
          <p:nvPr/>
        </p:nvPicPr>
        <p:blipFill>
          <a:blip r:embed="rId17">
            <a:extLst>
              <a:ext uri="{28A0092B-C50C-407E-A947-70E740481C1C}">
                <a14:useLocalDpi xmlns:a14="http://schemas.microsoft.com/office/drawing/2010/main" val="0"/>
              </a:ext>
            </a:extLst>
          </a:blip>
          <a:srcRect b="18283"/>
          <a:stretch>
            <a:fillRect/>
          </a:stretch>
        </p:blipFill>
        <p:spPr bwMode="auto">
          <a:xfrm>
            <a:off x="7308273" y="1015007"/>
            <a:ext cx="103909" cy="3144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 name="Freeform 182"/>
          <p:cNvSpPr/>
          <p:nvPr/>
        </p:nvSpPr>
        <p:spPr>
          <a:xfrm>
            <a:off x="1271444" y="4286250"/>
            <a:ext cx="2157556" cy="2571750"/>
          </a:xfrm>
          <a:custGeom>
            <a:avLst/>
            <a:gdLst>
              <a:gd name="connsiteX0" fmla="*/ 61913 w 1090613"/>
              <a:gd name="connsiteY0" fmla="*/ 0 h 1223962"/>
              <a:gd name="connsiteX1" fmla="*/ 116682 w 1090613"/>
              <a:gd name="connsiteY1" fmla="*/ 64294 h 1223962"/>
              <a:gd name="connsiteX2" fmla="*/ 242888 w 1090613"/>
              <a:gd name="connsiteY2" fmla="*/ 180975 h 1223962"/>
              <a:gd name="connsiteX3" fmla="*/ 304800 w 1090613"/>
              <a:gd name="connsiteY3" fmla="*/ 273844 h 1223962"/>
              <a:gd name="connsiteX4" fmla="*/ 385763 w 1090613"/>
              <a:gd name="connsiteY4" fmla="*/ 378619 h 1223962"/>
              <a:gd name="connsiteX5" fmla="*/ 495300 w 1090613"/>
              <a:gd name="connsiteY5" fmla="*/ 464344 h 1223962"/>
              <a:gd name="connsiteX6" fmla="*/ 602457 w 1090613"/>
              <a:gd name="connsiteY6" fmla="*/ 588169 h 1223962"/>
              <a:gd name="connsiteX7" fmla="*/ 631032 w 1090613"/>
              <a:gd name="connsiteY7" fmla="*/ 700087 h 1223962"/>
              <a:gd name="connsiteX8" fmla="*/ 745332 w 1090613"/>
              <a:gd name="connsiteY8" fmla="*/ 802481 h 1223962"/>
              <a:gd name="connsiteX9" fmla="*/ 871538 w 1090613"/>
              <a:gd name="connsiteY9" fmla="*/ 976312 h 1223962"/>
              <a:gd name="connsiteX10" fmla="*/ 978694 w 1090613"/>
              <a:gd name="connsiteY10" fmla="*/ 1047750 h 1223962"/>
              <a:gd name="connsiteX11" fmla="*/ 1038225 w 1090613"/>
              <a:gd name="connsiteY11" fmla="*/ 1133475 h 1223962"/>
              <a:gd name="connsiteX12" fmla="*/ 1090613 w 1090613"/>
              <a:gd name="connsiteY12" fmla="*/ 1219200 h 1223962"/>
              <a:gd name="connsiteX13" fmla="*/ 1050132 w 1090613"/>
              <a:gd name="connsiteY13" fmla="*/ 1223962 h 1223962"/>
              <a:gd name="connsiteX14" fmla="*/ 964407 w 1090613"/>
              <a:gd name="connsiteY14" fmla="*/ 1112044 h 1223962"/>
              <a:gd name="connsiteX15" fmla="*/ 850107 w 1090613"/>
              <a:gd name="connsiteY15" fmla="*/ 1002506 h 1223962"/>
              <a:gd name="connsiteX16" fmla="*/ 733425 w 1090613"/>
              <a:gd name="connsiteY16" fmla="*/ 895350 h 1223962"/>
              <a:gd name="connsiteX17" fmla="*/ 690563 w 1090613"/>
              <a:gd name="connsiteY17" fmla="*/ 790575 h 1223962"/>
              <a:gd name="connsiteX18" fmla="*/ 588169 w 1090613"/>
              <a:gd name="connsiteY18" fmla="*/ 702469 h 1223962"/>
              <a:gd name="connsiteX19" fmla="*/ 552450 w 1090613"/>
              <a:gd name="connsiteY19" fmla="*/ 585787 h 1223962"/>
              <a:gd name="connsiteX20" fmla="*/ 426244 w 1090613"/>
              <a:gd name="connsiteY20" fmla="*/ 445294 h 1223962"/>
              <a:gd name="connsiteX21" fmla="*/ 350044 w 1090613"/>
              <a:gd name="connsiteY21" fmla="*/ 390525 h 1223962"/>
              <a:gd name="connsiteX22" fmla="*/ 278607 w 1090613"/>
              <a:gd name="connsiteY22" fmla="*/ 276225 h 1223962"/>
              <a:gd name="connsiteX23" fmla="*/ 221457 w 1090613"/>
              <a:gd name="connsiteY23" fmla="*/ 219075 h 1223962"/>
              <a:gd name="connsiteX24" fmla="*/ 147638 w 1090613"/>
              <a:gd name="connsiteY24" fmla="*/ 123825 h 1223962"/>
              <a:gd name="connsiteX25" fmla="*/ 0 w 1090613"/>
              <a:gd name="connsiteY25" fmla="*/ 2381 h 1223962"/>
              <a:gd name="connsiteX26" fmla="*/ 61913 w 1090613"/>
              <a:gd name="connsiteY26" fmla="*/ 0 h 1223962"/>
              <a:gd name="connsiteX0" fmla="*/ 61913 w 2128838"/>
              <a:gd name="connsiteY0" fmla="*/ 0 h 2583656"/>
              <a:gd name="connsiteX1" fmla="*/ 116682 w 2128838"/>
              <a:gd name="connsiteY1" fmla="*/ 64294 h 2583656"/>
              <a:gd name="connsiteX2" fmla="*/ 242888 w 2128838"/>
              <a:gd name="connsiteY2" fmla="*/ 180975 h 2583656"/>
              <a:gd name="connsiteX3" fmla="*/ 304800 w 2128838"/>
              <a:gd name="connsiteY3" fmla="*/ 273844 h 2583656"/>
              <a:gd name="connsiteX4" fmla="*/ 385763 w 2128838"/>
              <a:gd name="connsiteY4" fmla="*/ 378619 h 2583656"/>
              <a:gd name="connsiteX5" fmla="*/ 495300 w 2128838"/>
              <a:gd name="connsiteY5" fmla="*/ 464344 h 2583656"/>
              <a:gd name="connsiteX6" fmla="*/ 602457 w 2128838"/>
              <a:gd name="connsiteY6" fmla="*/ 588169 h 2583656"/>
              <a:gd name="connsiteX7" fmla="*/ 631032 w 2128838"/>
              <a:gd name="connsiteY7" fmla="*/ 700087 h 2583656"/>
              <a:gd name="connsiteX8" fmla="*/ 745332 w 2128838"/>
              <a:gd name="connsiteY8" fmla="*/ 802481 h 2583656"/>
              <a:gd name="connsiteX9" fmla="*/ 871538 w 2128838"/>
              <a:gd name="connsiteY9" fmla="*/ 976312 h 2583656"/>
              <a:gd name="connsiteX10" fmla="*/ 978694 w 2128838"/>
              <a:gd name="connsiteY10" fmla="*/ 1047750 h 2583656"/>
              <a:gd name="connsiteX11" fmla="*/ 1038225 w 2128838"/>
              <a:gd name="connsiteY11" fmla="*/ 1133475 h 2583656"/>
              <a:gd name="connsiteX12" fmla="*/ 1090613 w 2128838"/>
              <a:gd name="connsiteY12" fmla="*/ 1219200 h 2583656"/>
              <a:gd name="connsiteX13" fmla="*/ 2128838 w 2128838"/>
              <a:gd name="connsiteY13" fmla="*/ 2583656 h 2583656"/>
              <a:gd name="connsiteX14" fmla="*/ 964407 w 2128838"/>
              <a:gd name="connsiteY14" fmla="*/ 1112044 h 2583656"/>
              <a:gd name="connsiteX15" fmla="*/ 850107 w 2128838"/>
              <a:gd name="connsiteY15" fmla="*/ 1002506 h 2583656"/>
              <a:gd name="connsiteX16" fmla="*/ 733425 w 2128838"/>
              <a:gd name="connsiteY16" fmla="*/ 895350 h 2583656"/>
              <a:gd name="connsiteX17" fmla="*/ 690563 w 2128838"/>
              <a:gd name="connsiteY17" fmla="*/ 790575 h 2583656"/>
              <a:gd name="connsiteX18" fmla="*/ 588169 w 2128838"/>
              <a:gd name="connsiteY18" fmla="*/ 702469 h 2583656"/>
              <a:gd name="connsiteX19" fmla="*/ 552450 w 2128838"/>
              <a:gd name="connsiteY19" fmla="*/ 585787 h 2583656"/>
              <a:gd name="connsiteX20" fmla="*/ 426244 w 2128838"/>
              <a:gd name="connsiteY20" fmla="*/ 445294 h 2583656"/>
              <a:gd name="connsiteX21" fmla="*/ 350044 w 2128838"/>
              <a:gd name="connsiteY21" fmla="*/ 390525 h 2583656"/>
              <a:gd name="connsiteX22" fmla="*/ 278607 w 2128838"/>
              <a:gd name="connsiteY22" fmla="*/ 276225 h 2583656"/>
              <a:gd name="connsiteX23" fmla="*/ 221457 w 2128838"/>
              <a:gd name="connsiteY23" fmla="*/ 219075 h 2583656"/>
              <a:gd name="connsiteX24" fmla="*/ 147638 w 2128838"/>
              <a:gd name="connsiteY24" fmla="*/ 123825 h 2583656"/>
              <a:gd name="connsiteX25" fmla="*/ 0 w 2128838"/>
              <a:gd name="connsiteY25" fmla="*/ 2381 h 2583656"/>
              <a:gd name="connsiteX26" fmla="*/ 61913 w 2128838"/>
              <a:gd name="connsiteY2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2176463 w 2176463"/>
              <a:gd name="connsiteY12" fmla="*/ 2583656 h 2583656"/>
              <a:gd name="connsiteX13" fmla="*/ 2128838 w 2176463"/>
              <a:gd name="connsiteY13" fmla="*/ 2583656 h 2583656"/>
              <a:gd name="connsiteX14" fmla="*/ 964407 w 2176463"/>
              <a:gd name="connsiteY14" fmla="*/ 1112044 h 2583656"/>
              <a:gd name="connsiteX15" fmla="*/ 850107 w 2176463"/>
              <a:gd name="connsiteY15" fmla="*/ 1002506 h 2583656"/>
              <a:gd name="connsiteX16" fmla="*/ 733425 w 2176463"/>
              <a:gd name="connsiteY16" fmla="*/ 895350 h 2583656"/>
              <a:gd name="connsiteX17" fmla="*/ 690563 w 2176463"/>
              <a:gd name="connsiteY17" fmla="*/ 790575 h 2583656"/>
              <a:gd name="connsiteX18" fmla="*/ 588169 w 2176463"/>
              <a:gd name="connsiteY18" fmla="*/ 702469 h 2583656"/>
              <a:gd name="connsiteX19" fmla="*/ 552450 w 2176463"/>
              <a:gd name="connsiteY19" fmla="*/ 585787 h 2583656"/>
              <a:gd name="connsiteX20" fmla="*/ 426244 w 2176463"/>
              <a:gd name="connsiteY20" fmla="*/ 445294 h 2583656"/>
              <a:gd name="connsiteX21" fmla="*/ 350044 w 2176463"/>
              <a:gd name="connsiteY21" fmla="*/ 390525 h 2583656"/>
              <a:gd name="connsiteX22" fmla="*/ 278607 w 2176463"/>
              <a:gd name="connsiteY22" fmla="*/ 276225 h 2583656"/>
              <a:gd name="connsiteX23" fmla="*/ 221457 w 2176463"/>
              <a:gd name="connsiteY23" fmla="*/ 219075 h 2583656"/>
              <a:gd name="connsiteX24" fmla="*/ 147638 w 2176463"/>
              <a:gd name="connsiteY24" fmla="*/ 123825 h 2583656"/>
              <a:gd name="connsiteX25" fmla="*/ 0 w 2176463"/>
              <a:gd name="connsiteY25" fmla="*/ 2381 h 2583656"/>
              <a:gd name="connsiteX26" fmla="*/ 61913 w 2176463"/>
              <a:gd name="connsiteY2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31106 h 2583656"/>
              <a:gd name="connsiteX13" fmla="*/ 2176463 w 2176463"/>
              <a:gd name="connsiteY13" fmla="*/ 2583656 h 2583656"/>
              <a:gd name="connsiteX14" fmla="*/ 2128838 w 2176463"/>
              <a:gd name="connsiteY14" fmla="*/ 2583656 h 2583656"/>
              <a:gd name="connsiteX15" fmla="*/ 964407 w 2176463"/>
              <a:gd name="connsiteY15" fmla="*/ 1112044 h 2583656"/>
              <a:gd name="connsiteX16" fmla="*/ 850107 w 2176463"/>
              <a:gd name="connsiteY16" fmla="*/ 1002506 h 2583656"/>
              <a:gd name="connsiteX17" fmla="*/ 733425 w 2176463"/>
              <a:gd name="connsiteY17" fmla="*/ 895350 h 2583656"/>
              <a:gd name="connsiteX18" fmla="*/ 690563 w 2176463"/>
              <a:gd name="connsiteY18" fmla="*/ 790575 h 2583656"/>
              <a:gd name="connsiteX19" fmla="*/ 588169 w 2176463"/>
              <a:gd name="connsiteY19" fmla="*/ 702469 h 2583656"/>
              <a:gd name="connsiteX20" fmla="*/ 552450 w 2176463"/>
              <a:gd name="connsiteY20" fmla="*/ 585787 h 2583656"/>
              <a:gd name="connsiteX21" fmla="*/ 426244 w 2176463"/>
              <a:gd name="connsiteY21" fmla="*/ 445294 h 2583656"/>
              <a:gd name="connsiteX22" fmla="*/ 350044 w 2176463"/>
              <a:gd name="connsiteY22" fmla="*/ 390525 h 2583656"/>
              <a:gd name="connsiteX23" fmla="*/ 278607 w 2176463"/>
              <a:gd name="connsiteY23" fmla="*/ 276225 h 2583656"/>
              <a:gd name="connsiteX24" fmla="*/ 221457 w 2176463"/>
              <a:gd name="connsiteY24" fmla="*/ 219075 h 2583656"/>
              <a:gd name="connsiteX25" fmla="*/ 147638 w 2176463"/>
              <a:gd name="connsiteY25" fmla="*/ 123825 h 2583656"/>
              <a:gd name="connsiteX26" fmla="*/ 0 w 2176463"/>
              <a:gd name="connsiteY26" fmla="*/ 2381 h 2583656"/>
              <a:gd name="connsiteX27" fmla="*/ 61913 w 2176463"/>
              <a:gd name="connsiteY2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2176463 w 2176463"/>
              <a:gd name="connsiteY13" fmla="*/ 2583656 h 2583656"/>
              <a:gd name="connsiteX14" fmla="*/ 2128838 w 2176463"/>
              <a:gd name="connsiteY14" fmla="*/ 2583656 h 2583656"/>
              <a:gd name="connsiteX15" fmla="*/ 964407 w 2176463"/>
              <a:gd name="connsiteY15" fmla="*/ 1112044 h 2583656"/>
              <a:gd name="connsiteX16" fmla="*/ 850107 w 2176463"/>
              <a:gd name="connsiteY16" fmla="*/ 1002506 h 2583656"/>
              <a:gd name="connsiteX17" fmla="*/ 733425 w 2176463"/>
              <a:gd name="connsiteY17" fmla="*/ 895350 h 2583656"/>
              <a:gd name="connsiteX18" fmla="*/ 690563 w 2176463"/>
              <a:gd name="connsiteY18" fmla="*/ 790575 h 2583656"/>
              <a:gd name="connsiteX19" fmla="*/ 588169 w 2176463"/>
              <a:gd name="connsiteY19" fmla="*/ 702469 h 2583656"/>
              <a:gd name="connsiteX20" fmla="*/ 552450 w 2176463"/>
              <a:gd name="connsiteY20" fmla="*/ 585787 h 2583656"/>
              <a:gd name="connsiteX21" fmla="*/ 426244 w 2176463"/>
              <a:gd name="connsiteY21" fmla="*/ 445294 h 2583656"/>
              <a:gd name="connsiteX22" fmla="*/ 350044 w 2176463"/>
              <a:gd name="connsiteY22" fmla="*/ 390525 h 2583656"/>
              <a:gd name="connsiteX23" fmla="*/ 278607 w 2176463"/>
              <a:gd name="connsiteY23" fmla="*/ 276225 h 2583656"/>
              <a:gd name="connsiteX24" fmla="*/ 221457 w 2176463"/>
              <a:gd name="connsiteY24" fmla="*/ 219075 h 2583656"/>
              <a:gd name="connsiteX25" fmla="*/ 147638 w 2176463"/>
              <a:gd name="connsiteY25" fmla="*/ 123825 h 2583656"/>
              <a:gd name="connsiteX26" fmla="*/ 0 w 2176463"/>
              <a:gd name="connsiteY26" fmla="*/ 2381 h 2583656"/>
              <a:gd name="connsiteX27" fmla="*/ 61913 w 2176463"/>
              <a:gd name="connsiteY2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2176463 w 2176463"/>
              <a:gd name="connsiteY13" fmla="*/ 2583656 h 2583656"/>
              <a:gd name="connsiteX14" fmla="*/ 2128838 w 2176463"/>
              <a:gd name="connsiteY14" fmla="*/ 2583656 h 2583656"/>
              <a:gd name="connsiteX15" fmla="*/ 1112043 w 2176463"/>
              <a:gd name="connsiteY15" fmla="*/ 1300162 h 2583656"/>
              <a:gd name="connsiteX16" fmla="*/ 964407 w 2176463"/>
              <a:gd name="connsiteY16" fmla="*/ 1112044 h 2583656"/>
              <a:gd name="connsiteX17" fmla="*/ 850107 w 2176463"/>
              <a:gd name="connsiteY17" fmla="*/ 1002506 h 2583656"/>
              <a:gd name="connsiteX18" fmla="*/ 733425 w 2176463"/>
              <a:gd name="connsiteY18" fmla="*/ 895350 h 2583656"/>
              <a:gd name="connsiteX19" fmla="*/ 690563 w 2176463"/>
              <a:gd name="connsiteY19" fmla="*/ 790575 h 2583656"/>
              <a:gd name="connsiteX20" fmla="*/ 588169 w 2176463"/>
              <a:gd name="connsiteY20" fmla="*/ 702469 h 2583656"/>
              <a:gd name="connsiteX21" fmla="*/ 552450 w 2176463"/>
              <a:gd name="connsiteY21" fmla="*/ 585787 h 2583656"/>
              <a:gd name="connsiteX22" fmla="*/ 426244 w 2176463"/>
              <a:gd name="connsiteY22" fmla="*/ 445294 h 2583656"/>
              <a:gd name="connsiteX23" fmla="*/ 350044 w 2176463"/>
              <a:gd name="connsiteY23" fmla="*/ 390525 h 2583656"/>
              <a:gd name="connsiteX24" fmla="*/ 278607 w 2176463"/>
              <a:gd name="connsiteY24" fmla="*/ 276225 h 2583656"/>
              <a:gd name="connsiteX25" fmla="*/ 221457 w 2176463"/>
              <a:gd name="connsiteY25" fmla="*/ 219075 h 2583656"/>
              <a:gd name="connsiteX26" fmla="*/ 147638 w 2176463"/>
              <a:gd name="connsiteY26" fmla="*/ 123825 h 2583656"/>
              <a:gd name="connsiteX27" fmla="*/ 0 w 2176463"/>
              <a:gd name="connsiteY27" fmla="*/ 2381 h 2583656"/>
              <a:gd name="connsiteX28" fmla="*/ 61913 w 2176463"/>
              <a:gd name="connsiteY2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2176463 w 2176463"/>
              <a:gd name="connsiteY13" fmla="*/ 2583656 h 2583656"/>
              <a:gd name="connsiteX14" fmla="*/ 2128838 w 2176463"/>
              <a:gd name="connsiteY14" fmla="*/ 2583656 h 2583656"/>
              <a:gd name="connsiteX15" fmla="*/ 1076324 w 2176463"/>
              <a:gd name="connsiteY15" fmla="*/ 1269206 h 2583656"/>
              <a:gd name="connsiteX16" fmla="*/ 964407 w 2176463"/>
              <a:gd name="connsiteY16" fmla="*/ 1112044 h 2583656"/>
              <a:gd name="connsiteX17" fmla="*/ 850107 w 2176463"/>
              <a:gd name="connsiteY17" fmla="*/ 1002506 h 2583656"/>
              <a:gd name="connsiteX18" fmla="*/ 733425 w 2176463"/>
              <a:gd name="connsiteY18" fmla="*/ 895350 h 2583656"/>
              <a:gd name="connsiteX19" fmla="*/ 690563 w 2176463"/>
              <a:gd name="connsiteY19" fmla="*/ 790575 h 2583656"/>
              <a:gd name="connsiteX20" fmla="*/ 588169 w 2176463"/>
              <a:gd name="connsiteY20" fmla="*/ 702469 h 2583656"/>
              <a:gd name="connsiteX21" fmla="*/ 552450 w 2176463"/>
              <a:gd name="connsiteY21" fmla="*/ 585787 h 2583656"/>
              <a:gd name="connsiteX22" fmla="*/ 426244 w 2176463"/>
              <a:gd name="connsiteY22" fmla="*/ 445294 h 2583656"/>
              <a:gd name="connsiteX23" fmla="*/ 350044 w 2176463"/>
              <a:gd name="connsiteY23" fmla="*/ 390525 h 2583656"/>
              <a:gd name="connsiteX24" fmla="*/ 278607 w 2176463"/>
              <a:gd name="connsiteY24" fmla="*/ 276225 h 2583656"/>
              <a:gd name="connsiteX25" fmla="*/ 221457 w 2176463"/>
              <a:gd name="connsiteY25" fmla="*/ 219075 h 2583656"/>
              <a:gd name="connsiteX26" fmla="*/ 147638 w 2176463"/>
              <a:gd name="connsiteY26" fmla="*/ 123825 h 2583656"/>
              <a:gd name="connsiteX27" fmla="*/ 0 w 2176463"/>
              <a:gd name="connsiteY27" fmla="*/ 2381 h 2583656"/>
              <a:gd name="connsiteX28" fmla="*/ 61913 w 2176463"/>
              <a:gd name="connsiteY2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45406 w 2176463"/>
              <a:gd name="connsiteY13" fmla="*/ 1550194 h 2583656"/>
              <a:gd name="connsiteX14" fmla="*/ 2176463 w 2176463"/>
              <a:gd name="connsiteY14" fmla="*/ 2583656 h 2583656"/>
              <a:gd name="connsiteX15" fmla="*/ 2128838 w 2176463"/>
              <a:gd name="connsiteY15" fmla="*/ 2583656 h 2583656"/>
              <a:gd name="connsiteX16" fmla="*/ 1076324 w 2176463"/>
              <a:gd name="connsiteY16" fmla="*/ 1269206 h 2583656"/>
              <a:gd name="connsiteX17" fmla="*/ 964407 w 2176463"/>
              <a:gd name="connsiteY17" fmla="*/ 1112044 h 2583656"/>
              <a:gd name="connsiteX18" fmla="*/ 850107 w 2176463"/>
              <a:gd name="connsiteY18" fmla="*/ 1002506 h 2583656"/>
              <a:gd name="connsiteX19" fmla="*/ 733425 w 2176463"/>
              <a:gd name="connsiteY19" fmla="*/ 895350 h 2583656"/>
              <a:gd name="connsiteX20" fmla="*/ 690563 w 2176463"/>
              <a:gd name="connsiteY20" fmla="*/ 790575 h 2583656"/>
              <a:gd name="connsiteX21" fmla="*/ 588169 w 2176463"/>
              <a:gd name="connsiteY21" fmla="*/ 702469 h 2583656"/>
              <a:gd name="connsiteX22" fmla="*/ 552450 w 2176463"/>
              <a:gd name="connsiteY22" fmla="*/ 585787 h 2583656"/>
              <a:gd name="connsiteX23" fmla="*/ 426244 w 2176463"/>
              <a:gd name="connsiteY23" fmla="*/ 445294 h 2583656"/>
              <a:gd name="connsiteX24" fmla="*/ 350044 w 2176463"/>
              <a:gd name="connsiteY24" fmla="*/ 390525 h 2583656"/>
              <a:gd name="connsiteX25" fmla="*/ 278607 w 2176463"/>
              <a:gd name="connsiteY25" fmla="*/ 276225 h 2583656"/>
              <a:gd name="connsiteX26" fmla="*/ 221457 w 2176463"/>
              <a:gd name="connsiteY26" fmla="*/ 219075 h 2583656"/>
              <a:gd name="connsiteX27" fmla="*/ 147638 w 2176463"/>
              <a:gd name="connsiteY27" fmla="*/ 123825 h 2583656"/>
              <a:gd name="connsiteX28" fmla="*/ 0 w 2176463"/>
              <a:gd name="connsiteY28" fmla="*/ 2381 h 2583656"/>
              <a:gd name="connsiteX29" fmla="*/ 61913 w 2176463"/>
              <a:gd name="connsiteY2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076324 w 2176463"/>
              <a:gd name="connsiteY16" fmla="*/ 1269206 h 2583656"/>
              <a:gd name="connsiteX17" fmla="*/ 964407 w 2176463"/>
              <a:gd name="connsiteY17" fmla="*/ 1112044 h 2583656"/>
              <a:gd name="connsiteX18" fmla="*/ 850107 w 2176463"/>
              <a:gd name="connsiteY18" fmla="*/ 1002506 h 2583656"/>
              <a:gd name="connsiteX19" fmla="*/ 733425 w 2176463"/>
              <a:gd name="connsiteY19" fmla="*/ 895350 h 2583656"/>
              <a:gd name="connsiteX20" fmla="*/ 690563 w 2176463"/>
              <a:gd name="connsiteY20" fmla="*/ 790575 h 2583656"/>
              <a:gd name="connsiteX21" fmla="*/ 588169 w 2176463"/>
              <a:gd name="connsiteY21" fmla="*/ 702469 h 2583656"/>
              <a:gd name="connsiteX22" fmla="*/ 552450 w 2176463"/>
              <a:gd name="connsiteY22" fmla="*/ 585787 h 2583656"/>
              <a:gd name="connsiteX23" fmla="*/ 426244 w 2176463"/>
              <a:gd name="connsiteY23" fmla="*/ 445294 h 2583656"/>
              <a:gd name="connsiteX24" fmla="*/ 350044 w 2176463"/>
              <a:gd name="connsiteY24" fmla="*/ 390525 h 2583656"/>
              <a:gd name="connsiteX25" fmla="*/ 278607 w 2176463"/>
              <a:gd name="connsiteY25" fmla="*/ 276225 h 2583656"/>
              <a:gd name="connsiteX26" fmla="*/ 221457 w 2176463"/>
              <a:gd name="connsiteY26" fmla="*/ 219075 h 2583656"/>
              <a:gd name="connsiteX27" fmla="*/ 147638 w 2176463"/>
              <a:gd name="connsiteY27" fmla="*/ 123825 h 2583656"/>
              <a:gd name="connsiteX28" fmla="*/ 0 w 2176463"/>
              <a:gd name="connsiteY28" fmla="*/ 2381 h 2583656"/>
              <a:gd name="connsiteX29" fmla="*/ 61913 w 2176463"/>
              <a:gd name="connsiteY2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19212 w 2176463"/>
              <a:gd name="connsiteY16" fmla="*/ 1574006 h 2583656"/>
              <a:gd name="connsiteX17" fmla="*/ 1076324 w 2176463"/>
              <a:gd name="connsiteY17" fmla="*/ 1269206 h 2583656"/>
              <a:gd name="connsiteX18" fmla="*/ 964407 w 2176463"/>
              <a:gd name="connsiteY18" fmla="*/ 1112044 h 2583656"/>
              <a:gd name="connsiteX19" fmla="*/ 850107 w 2176463"/>
              <a:gd name="connsiteY19" fmla="*/ 1002506 h 2583656"/>
              <a:gd name="connsiteX20" fmla="*/ 733425 w 2176463"/>
              <a:gd name="connsiteY20" fmla="*/ 895350 h 2583656"/>
              <a:gd name="connsiteX21" fmla="*/ 690563 w 2176463"/>
              <a:gd name="connsiteY21" fmla="*/ 790575 h 2583656"/>
              <a:gd name="connsiteX22" fmla="*/ 588169 w 2176463"/>
              <a:gd name="connsiteY22" fmla="*/ 702469 h 2583656"/>
              <a:gd name="connsiteX23" fmla="*/ 552450 w 2176463"/>
              <a:gd name="connsiteY23" fmla="*/ 585787 h 2583656"/>
              <a:gd name="connsiteX24" fmla="*/ 426244 w 2176463"/>
              <a:gd name="connsiteY24" fmla="*/ 445294 h 2583656"/>
              <a:gd name="connsiteX25" fmla="*/ 350044 w 2176463"/>
              <a:gd name="connsiteY25" fmla="*/ 390525 h 2583656"/>
              <a:gd name="connsiteX26" fmla="*/ 278607 w 2176463"/>
              <a:gd name="connsiteY26" fmla="*/ 276225 h 2583656"/>
              <a:gd name="connsiteX27" fmla="*/ 221457 w 2176463"/>
              <a:gd name="connsiteY27" fmla="*/ 219075 h 2583656"/>
              <a:gd name="connsiteX28" fmla="*/ 147638 w 2176463"/>
              <a:gd name="connsiteY28" fmla="*/ 123825 h 2583656"/>
              <a:gd name="connsiteX29" fmla="*/ 0 w 2176463"/>
              <a:gd name="connsiteY29" fmla="*/ 2381 h 2583656"/>
              <a:gd name="connsiteX30" fmla="*/ 61913 w 2176463"/>
              <a:gd name="connsiteY3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40643 w 2176463"/>
              <a:gd name="connsiteY16" fmla="*/ 1566863 h 2583656"/>
              <a:gd name="connsiteX17" fmla="*/ 1076324 w 2176463"/>
              <a:gd name="connsiteY17" fmla="*/ 1269206 h 2583656"/>
              <a:gd name="connsiteX18" fmla="*/ 964407 w 2176463"/>
              <a:gd name="connsiteY18" fmla="*/ 1112044 h 2583656"/>
              <a:gd name="connsiteX19" fmla="*/ 850107 w 2176463"/>
              <a:gd name="connsiteY19" fmla="*/ 1002506 h 2583656"/>
              <a:gd name="connsiteX20" fmla="*/ 733425 w 2176463"/>
              <a:gd name="connsiteY20" fmla="*/ 895350 h 2583656"/>
              <a:gd name="connsiteX21" fmla="*/ 690563 w 2176463"/>
              <a:gd name="connsiteY21" fmla="*/ 790575 h 2583656"/>
              <a:gd name="connsiteX22" fmla="*/ 588169 w 2176463"/>
              <a:gd name="connsiteY22" fmla="*/ 702469 h 2583656"/>
              <a:gd name="connsiteX23" fmla="*/ 552450 w 2176463"/>
              <a:gd name="connsiteY23" fmla="*/ 585787 h 2583656"/>
              <a:gd name="connsiteX24" fmla="*/ 426244 w 2176463"/>
              <a:gd name="connsiteY24" fmla="*/ 445294 h 2583656"/>
              <a:gd name="connsiteX25" fmla="*/ 350044 w 2176463"/>
              <a:gd name="connsiteY25" fmla="*/ 390525 h 2583656"/>
              <a:gd name="connsiteX26" fmla="*/ 278607 w 2176463"/>
              <a:gd name="connsiteY26" fmla="*/ 276225 h 2583656"/>
              <a:gd name="connsiteX27" fmla="*/ 221457 w 2176463"/>
              <a:gd name="connsiteY27" fmla="*/ 219075 h 2583656"/>
              <a:gd name="connsiteX28" fmla="*/ 147638 w 2176463"/>
              <a:gd name="connsiteY28" fmla="*/ 123825 h 2583656"/>
              <a:gd name="connsiteX29" fmla="*/ 0 w 2176463"/>
              <a:gd name="connsiteY29" fmla="*/ 2381 h 2583656"/>
              <a:gd name="connsiteX30" fmla="*/ 61913 w 2176463"/>
              <a:gd name="connsiteY3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40643 w 2176463"/>
              <a:gd name="connsiteY16" fmla="*/ 1566863 h 2583656"/>
              <a:gd name="connsiteX17" fmla="*/ 1223962 w 2176463"/>
              <a:gd name="connsiteY17" fmla="*/ 1443037 h 2583656"/>
              <a:gd name="connsiteX18" fmla="*/ 1076324 w 2176463"/>
              <a:gd name="connsiteY18" fmla="*/ 1269206 h 2583656"/>
              <a:gd name="connsiteX19" fmla="*/ 964407 w 2176463"/>
              <a:gd name="connsiteY19" fmla="*/ 1112044 h 2583656"/>
              <a:gd name="connsiteX20" fmla="*/ 850107 w 2176463"/>
              <a:gd name="connsiteY20" fmla="*/ 1002506 h 2583656"/>
              <a:gd name="connsiteX21" fmla="*/ 733425 w 2176463"/>
              <a:gd name="connsiteY21" fmla="*/ 895350 h 2583656"/>
              <a:gd name="connsiteX22" fmla="*/ 690563 w 2176463"/>
              <a:gd name="connsiteY22" fmla="*/ 790575 h 2583656"/>
              <a:gd name="connsiteX23" fmla="*/ 588169 w 2176463"/>
              <a:gd name="connsiteY23" fmla="*/ 702469 h 2583656"/>
              <a:gd name="connsiteX24" fmla="*/ 552450 w 2176463"/>
              <a:gd name="connsiteY24" fmla="*/ 585787 h 2583656"/>
              <a:gd name="connsiteX25" fmla="*/ 426244 w 2176463"/>
              <a:gd name="connsiteY25" fmla="*/ 445294 h 2583656"/>
              <a:gd name="connsiteX26" fmla="*/ 350044 w 2176463"/>
              <a:gd name="connsiteY26" fmla="*/ 390525 h 2583656"/>
              <a:gd name="connsiteX27" fmla="*/ 278607 w 2176463"/>
              <a:gd name="connsiteY27" fmla="*/ 276225 h 2583656"/>
              <a:gd name="connsiteX28" fmla="*/ 221457 w 2176463"/>
              <a:gd name="connsiteY28" fmla="*/ 219075 h 2583656"/>
              <a:gd name="connsiteX29" fmla="*/ 147638 w 2176463"/>
              <a:gd name="connsiteY29" fmla="*/ 123825 h 2583656"/>
              <a:gd name="connsiteX30" fmla="*/ 0 w 2176463"/>
              <a:gd name="connsiteY30" fmla="*/ 2381 h 2583656"/>
              <a:gd name="connsiteX31" fmla="*/ 61913 w 2176463"/>
              <a:gd name="connsiteY3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40643 w 2176463"/>
              <a:gd name="connsiteY16" fmla="*/ 1566863 h 2583656"/>
              <a:gd name="connsiteX17" fmla="*/ 1231106 w 2176463"/>
              <a:gd name="connsiteY17" fmla="*/ 1478755 h 2583656"/>
              <a:gd name="connsiteX18" fmla="*/ 1076324 w 2176463"/>
              <a:gd name="connsiteY18" fmla="*/ 1269206 h 2583656"/>
              <a:gd name="connsiteX19" fmla="*/ 964407 w 2176463"/>
              <a:gd name="connsiteY19" fmla="*/ 1112044 h 2583656"/>
              <a:gd name="connsiteX20" fmla="*/ 850107 w 2176463"/>
              <a:gd name="connsiteY20" fmla="*/ 1002506 h 2583656"/>
              <a:gd name="connsiteX21" fmla="*/ 733425 w 2176463"/>
              <a:gd name="connsiteY21" fmla="*/ 895350 h 2583656"/>
              <a:gd name="connsiteX22" fmla="*/ 690563 w 2176463"/>
              <a:gd name="connsiteY22" fmla="*/ 790575 h 2583656"/>
              <a:gd name="connsiteX23" fmla="*/ 588169 w 2176463"/>
              <a:gd name="connsiteY23" fmla="*/ 702469 h 2583656"/>
              <a:gd name="connsiteX24" fmla="*/ 552450 w 2176463"/>
              <a:gd name="connsiteY24" fmla="*/ 585787 h 2583656"/>
              <a:gd name="connsiteX25" fmla="*/ 426244 w 2176463"/>
              <a:gd name="connsiteY25" fmla="*/ 445294 h 2583656"/>
              <a:gd name="connsiteX26" fmla="*/ 350044 w 2176463"/>
              <a:gd name="connsiteY26" fmla="*/ 390525 h 2583656"/>
              <a:gd name="connsiteX27" fmla="*/ 278607 w 2176463"/>
              <a:gd name="connsiteY27" fmla="*/ 276225 h 2583656"/>
              <a:gd name="connsiteX28" fmla="*/ 221457 w 2176463"/>
              <a:gd name="connsiteY28" fmla="*/ 219075 h 2583656"/>
              <a:gd name="connsiteX29" fmla="*/ 147638 w 2176463"/>
              <a:gd name="connsiteY29" fmla="*/ 123825 h 2583656"/>
              <a:gd name="connsiteX30" fmla="*/ 0 w 2176463"/>
              <a:gd name="connsiteY30" fmla="*/ 2381 h 2583656"/>
              <a:gd name="connsiteX31" fmla="*/ 61913 w 2176463"/>
              <a:gd name="connsiteY3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4918 w 2176463"/>
              <a:gd name="connsiteY13" fmla="*/ 1419225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340643 w 2176463"/>
              <a:gd name="connsiteY17" fmla="*/ 1566863 h 2583656"/>
              <a:gd name="connsiteX18" fmla="*/ 1231106 w 2176463"/>
              <a:gd name="connsiteY18" fmla="*/ 1478755 h 2583656"/>
              <a:gd name="connsiteX19" fmla="*/ 1076324 w 2176463"/>
              <a:gd name="connsiteY19" fmla="*/ 1269206 h 2583656"/>
              <a:gd name="connsiteX20" fmla="*/ 964407 w 2176463"/>
              <a:gd name="connsiteY20" fmla="*/ 1112044 h 2583656"/>
              <a:gd name="connsiteX21" fmla="*/ 850107 w 2176463"/>
              <a:gd name="connsiteY21" fmla="*/ 1002506 h 2583656"/>
              <a:gd name="connsiteX22" fmla="*/ 733425 w 2176463"/>
              <a:gd name="connsiteY22" fmla="*/ 895350 h 2583656"/>
              <a:gd name="connsiteX23" fmla="*/ 690563 w 2176463"/>
              <a:gd name="connsiteY23" fmla="*/ 790575 h 2583656"/>
              <a:gd name="connsiteX24" fmla="*/ 588169 w 2176463"/>
              <a:gd name="connsiteY24" fmla="*/ 702469 h 2583656"/>
              <a:gd name="connsiteX25" fmla="*/ 552450 w 2176463"/>
              <a:gd name="connsiteY25" fmla="*/ 585787 h 2583656"/>
              <a:gd name="connsiteX26" fmla="*/ 426244 w 2176463"/>
              <a:gd name="connsiteY26" fmla="*/ 445294 h 2583656"/>
              <a:gd name="connsiteX27" fmla="*/ 350044 w 2176463"/>
              <a:gd name="connsiteY27" fmla="*/ 390525 h 2583656"/>
              <a:gd name="connsiteX28" fmla="*/ 278607 w 2176463"/>
              <a:gd name="connsiteY28" fmla="*/ 276225 h 2583656"/>
              <a:gd name="connsiteX29" fmla="*/ 221457 w 2176463"/>
              <a:gd name="connsiteY29" fmla="*/ 219075 h 2583656"/>
              <a:gd name="connsiteX30" fmla="*/ 147638 w 2176463"/>
              <a:gd name="connsiteY30" fmla="*/ 123825 h 2583656"/>
              <a:gd name="connsiteX31" fmla="*/ 0 w 2176463"/>
              <a:gd name="connsiteY31" fmla="*/ 2381 h 2583656"/>
              <a:gd name="connsiteX32" fmla="*/ 61913 w 2176463"/>
              <a:gd name="connsiteY3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340643 w 2176463"/>
              <a:gd name="connsiteY17" fmla="*/ 1566863 h 2583656"/>
              <a:gd name="connsiteX18" fmla="*/ 1231106 w 2176463"/>
              <a:gd name="connsiteY18" fmla="*/ 1478755 h 2583656"/>
              <a:gd name="connsiteX19" fmla="*/ 1076324 w 2176463"/>
              <a:gd name="connsiteY19" fmla="*/ 1269206 h 2583656"/>
              <a:gd name="connsiteX20" fmla="*/ 964407 w 2176463"/>
              <a:gd name="connsiteY20" fmla="*/ 1112044 h 2583656"/>
              <a:gd name="connsiteX21" fmla="*/ 850107 w 2176463"/>
              <a:gd name="connsiteY21" fmla="*/ 1002506 h 2583656"/>
              <a:gd name="connsiteX22" fmla="*/ 733425 w 2176463"/>
              <a:gd name="connsiteY22" fmla="*/ 895350 h 2583656"/>
              <a:gd name="connsiteX23" fmla="*/ 690563 w 2176463"/>
              <a:gd name="connsiteY23" fmla="*/ 790575 h 2583656"/>
              <a:gd name="connsiteX24" fmla="*/ 588169 w 2176463"/>
              <a:gd name="connsiteY24" fmla="*/ 702469 h 2583656"/>
              <a:gd name="connsiteX25" fmla="*/ 552450 w 2176463"/>
              <a:gd name="connsiteY25" fmla="*/ 585787 h 2583656"/>
              <a:gd name="connsiteX26" fmla="*/ 426244 w 2176463"/>
              <a:gd name="connsiteY26" fmla="*/ 445294 h 2583656"/>
              <a:gd name="connsiteX27" fmla="*/ 350044 w 2176463"/>
              <a:gd name="connsiteY27" fmla="*/ 390525 h 2583656"/>
              <a:gd name="connsiteX28" fmla="*/ 278607 w 2176463"/>
              <a:gd name="connsiteY28" fmla="*/ 276225 h 2583656"/>
              <a:gd name="connsiteX29" fmla="*/ 221457 w 2176463"/>
              <a:gd name="connsiteY29" fmla="*/ 219075 h 2583656"/>
              <a:gd name="connsiteX30" fmla="*/ 147638 w 2176463"/>
              <a:gd name="connsiteY30" fmla="*/ 123825 h 2583656"/>
              <a:gd name="connsiteX31" fmla="*/ 0 w 2176463"/>
              <a:gd name="connsiteY31" fmla="*/ 2381 h 2583656"/>
              <a:gd name="connsiteX32" fmla="*/ 61913 w 2176463"/>
              <a:gd name="connsiteY3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433512 w 2176463"/>
              <a:gd name="connsiteY17" fmla="*/ 1695450 h 2583656"/>
              <a:gd name="connsiteX18" fmla="*/ 1340643 w 2176463"/>
              <a:gd name="connsiteY18" fmla="*/ 1566863 h 2583656"/>
              <a:gd name="connsiteX19" fmla="*/ 1231106 w 2176463"/>
              <a:gd name="connsiteY19" fmla="*/ 1478755 h 2583656"/>
              <a:gd name="connsiteX20" fmla="*/ 1076324 w 2176463"/>
              <a:gd name="connsiteY20" fmla="*/ 1269206 h 2583656"/>
              <a:gd name="connsiteX21" fmla="*/ 964407 w 2176463"/>
              <a:gd name="connsiteY21" fmla="*/ 1112044 h 2583656"/>
              <a:gd name="connsiteX22" fmla="*/ 850107 w 2176463"/>
              <a:gd name="connsiteY22" fmla="*/ 1002506 h 2583656"/>
              <a:gd name="connsiteX23" fmla="*/ 733425 w 2176463"/>
              <a:gd name="connsiteY23" fmla="*/ 895350 h 2583656"/>
              <a:gd name="connsiteX24" fmla="*/ 690563 w 2176463"/>
              <a:gd name="connsiteY24" fmla="*/ 790575 h 2583656"/>
              <a:gd name="connsiteX25" fmla="*/ 588169 w 2176463"/>
              <a:gd name="connsiteY25" fmla="*/ 702469 h 2583656"/>
              <a:gd name="connsiteX26" fmla="*/ 552450 w 2176463"/>
              <a:gd name="connsiteY26" fmla="*/ 585787 h 2583656"/>
              <a:gd name="connsiteX27" fmla="*/ 426244 w 2176463"/>
              <a:gd name="connsiteY27" fmla="*/ 445294 h 2583656"/>
              <a:gd name="connsiteX28" fmla="*/ 350044 w 2176463"/>
              <a:gd name="connsiteY28" fmla="*/ 390525 h 2583656"/>
              <a:gd name="connsiteX29" fmla="*/ 278607 w 2176463"/>
              <a:gd name="connsiteY29" fmla="*/ 276225 h 2583656"/>
              <a:gd name="connsiteX30" fmla="*/ 221457 w 2176463"/>
              <a:gd name="connsiteY30" fmla="*/ 219075 h 2583656"/>
              <a:gd name="connsiteX31" fmla="*/ 147638 w 2176463"/>
              <a:gd name="connsiteY31" fmla="*/ 123825 h 2583656"/>
              <a:gd name="connsiteX32" fmla="*/ 0 w 2176463"/>
              <a:gd name="connsiteY32" fmla="*/ 2381 h 2583656"/>
              <a:gd name="connsiteX33" fmla="*/ 61913 w 2176463"/>
              <a:gd name="connsiteY33"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412081 w 2176463"/>
              <a:gd name="connsiteY17" fmla="*/ 1719263 h 2583656"/>
              <a:gd name="connsiteX18" fmla="*/ 1340643 w 2176463"/>
              <a:gd name="connsiteY18" fmla="*/ 1566863 h 2583656"/>
              <a:gd name="connsiteX19" fmla="*/ 1231106 w 2176463"/>
              <a:gd name="connsiteY19" fmla="*/ 1478755 h 2583656"/>
              <a:gd name="connsiteX20" fmla="*/ 1076324 w 2176463"/>
              <a:gd name="connsiteY20" fmla="*/ 1269206 h 2583656"/>
              <a:gd name="connsiteX21" fmla="*/ 964407 w 2176463"/>
              <a:gd name="connsiteY21" fmla="*/ 1112044 h 2583656"/>
              <a:gd name="connsiteX22" fmla="*/ 850107 w 2176463"/>
              <a:gd name="connsiteY22" fmla="*/ 1002506 h 2583656"/>
              <a:gd name="connsiteX23" fmla="*/ 733425 w 2176463"/>
              <a:gd name="connsiteY23" fmla="*/ 895350 h 2583656"/>
              <a:gd name="connsiteX24" fmla="*/ 690563 w 2176463"/>
              <a:gd name="connsiteY24" fmla="*/ 790575 h 2583656"/>
              <a:gd name="connsiteX25" fmla="*/ 588169 w 2176463"/>
              <a:gd name="connsiteY25" fmla="*/ 702469 h 2583656"/>
              <a:gd name="connsiteX26" fmla="*/ 552450 w 2176463"/>
              <a:gd name="connsiteY26" fmla="*/ 585787 h 2583656"/>
              <a:gd name="connsiteX27" fmla="*/ 426244 w 2176463"/>
              <a:gd name="connsiteY27" fmla="*/ 445294 h 2583656"/>
              <a:gd name="connsiteX28" fmla="*/ 350044 w 2176463"/>
              <a:gd name="connsiteY28" fmla="*/ 390525 h 2583656"/>
              <a:gd name="connsiteX29" fmla="*/ 278607 w 2176463"/>
              <a:gd name="connsiteY29" fmla="*/ 276225 h 2583656"/>
              <a:gd name="connsiteX30" fmla="*/ 221457 w 2176463"/>
              <a:gd name="connsiteY30" fmla="*/ 219075 h 2583656"/>
              <a:gd name="connsiteX31" fmla="*/ 147638 w 2176463"/>
              <a:gd name="connsiteY31" fmla="*/ 123825 h 2583656"/>
              <a:gd name="connsiteX32" fmla="*/ 0 w 2176463"/>
              <a:gd name="connsiteY32" fmla="*/ 2381 h 2583656"/>
              <a:gd name="connsiteX33" fmla="*/ 61913 w 2176463"/>
              <a:gd name="connsiteY33"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66849 w 2176463"/>
              <a:gd name="connsiteY15" fmla="*/ 1669256 h 2583656"/>
              <a:gd name="connsiteX16" fmla="*/ 2176463 w 2176463"/>
              <a:gd name="connsiteY16" fmla="*/ 2583656 h 2583656"/>
              <a:gd name="connsiteX17" fmla="*/ 2128838 w 2176463"/>
              <a:gd name="connsiteY17" fmla="*/ 2583656 h 2583656"/>
              <a:gd name="connsiteX18" fmla="*/ 1412081 w 2176463"/>
              <a:gd name="connsiteY18" fmla="*/ 1719263 h 2583656"/>
              <a:gd name="connsiteX19" fmla="*/ 1340643 w 2176463"/>
              <a:gd name="connsiteY19" fmla="*/ 1566863 h 2583656"/>
              <a:gd name="connsiteX20" fmla="*/ 1231106 w 2176463"/>
              <a:gd name="connsiteY20" fmla="*/ 1478755 h 2583656"/>
              <a:gd name="connsiteX21" fmla="*/ 1076324 w 2176463"/>
              <a:gd name="connsiteY21" fmla="*/ 1269206 h 2583656"/>
              <a:gd name="connsiteX22" fmla="*/ 964407 w 2176463"/>
              <a:gd name="connsiteY22" fmla="*/ 1112044 h 2583656"/>
              <a:gd name="connsiteX23" fmla="*/ 850107 w 2176463"/>
              <a:gd name="connsiteY23" fmla="*/ 1002506 h 2583656"/>
              <a:gd name="connsiteX24" fmla="*/ 733425 w 2176463"/>
              <a:gd name="connsiteY24" fmla="*/ 895350 h 2583656"/>
              <a:gd name="connsiteX25" fmla="*/ 690563 w 2176463"/>
              <a:gd name="connsiteY25" fmla="*/ 790575 h 2583656"/>
              <a:gd name="connsiteX26" fmla="*/ 588169 w 2176463"/>
              <a:gd name="connsiteY26" fmla="*/ 702469 h 2583656"/>
              <a:gd name="connsiteX27" fmla="*/ 552450 w 2176463"/>
              <a:gd name="connsiteY27" fmla="*/ 585787 h 2583656"/>
              <a:gd name="connsiteX28" fmla="*/ 426244 w 2176463"/>
              <a:gd name="connsiteY28" fmla="*/ 445294 h 2583656"/>
              <a:gd name="connsiteX29" fmla="*/ 350044 w 2176463"/>
              <a:gd name="connsiteY29" fmla="*/ 390525 h 2583656"/>
              <a:gd name="connsiteX30" fmla="*/ 278607 w 2176463"/>
              <a:gd name="connsiteY30" fmla="*/ 276225 h 2583656"/>
              <a:gd name="connsiteX31" fmla="*/ 221457 w 2176463"/>
              <a:gd name="connsiteY31" fmla="*/ 219075 h 2583656"/>
              <a:gd name="connsiteX32" fmla="*/ 147638 w 2176463"/>
              <a:gd name="connsiteY32" fmla="*/ 123825 h 2583656"/>
              <a:gd name="connsiteX33" fmla="*/ 0 w 2176463"/>
              <a:gd name="connsiteY33" fmla="*/ 2381 h 2583656"/>
              <a:gd name="connsiteX34" fmla="*/ 61913 w 2176463"/>
              <a:gd name="connsiteY34"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2176463 w 2176463"/>
              <a:gd name="connsiteY16" fmla="*/ 2583656 h 2583656"/>
              <a:gd name="connsiteX17" fmla="*/ 2128838 w 2176463"/>
              <a:gd name="connsiteY17" fmla="*/ 2583656 h 2583656"/>
              <a:gd name="connsiteX18" fmla="*/ 1412081 w 2176463"/>
              <a:gd name="connsiteY18" fmla="*/ 1719263 h 2583656"/>
              <a:gd name="connsiteX19" fmla="*/ 1340643 w 2176463"/>
              <a:gd name="connsiteY19" fmla="*/ 1566863 h 2583656"/>
              <a:gd name="connsiteX20" fmla="*/ 1231106 w 2176463"/>
              <a:gd name="connsiteY20" fmla="*/ 1478755 h 2583656"/>
              <a:gd name="connsiteX21" fmla="*/ 1076324 w 2176463"/>
              <a:gd name="connsiteY21" fmla="*/ 1269206 h 2583656"/>
              <a:gd name="connsiteX22" fmla="*/ 964407 w 2176463"/>
              <a:gd name="connsiteY22" fmla="*/ 1112044 h 2583656"/>
              <a:gd name="connsiteX23" fmla="*/ 850107 w 2176463"/>
              <a:gd name="connsiteY23" fmla="*/ 1002506 h 2583656"/>
              <a:gd name="connsiteX24" fmla="*/ 733425 w 2176463"/>
              <a:gd name="connsiteY24" fmla="*/ 895350 h 2583656"/>
              <a:gd name="connsiteX25" fmla="*/ 690563 w 2176463"/>
              <a:gd name="connsiteY25" fmla="*/ 790575 h 2583656"/>
              <a:gd name="connsiteX26" fmla="*/ 588169 w 2176463"/>
              <a:gd name="connsiteY26" fmla="*/ 702469 h 2583656"/>
              <a:gd name="connsiteX27" fmla="*/ 552450 w 2176463"/>
              <a:gd name="connsiteY27" fmla="*/ 585787 h 2583656"/>
              <a:gd name="connsiteX28" fmla="*/ 426244 w 2176463"/>
              <a:gd name="connsiteY28" fmla="*/ 445294 h 2583656"/>
              <a:gd name="connsiteX29" fmla="*/ 350044 w 2176463"/>
              <a:gd name="connsiteY29" fmla="*/ 390525 h 2583656"/>
              <a:gd name="connsiteX30" fmla="*/ 278607 w 2176463"/>
              <a:gd name="connsiteY30" fmla="*/ 276225 h 2583656"/>
              <a:gd name="connsiteX31" fmla="*/ 221457 w 2176463"/>
              <a:gd name="connsiteY31" fmla="*/ 219075 h 2583656"/>
              <a:gd name="connsiteX32" fmla="*/ 147638 w 2176463"/>
              <a:gd name="connsiteY32" fmla="*/ 123825 h 2583656"/>
              <a:gd name="connsiteX33" fmla="*/ 0 w 2176463"/>
              <a:gd name="connsiteY33" fmla="*/ 2381 h 2583656"/>
              <a:gd name="connsiteX34" fmla="*/ 61913 w 2176463"/>
              <a:gd name="connsiteY34"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19249 w 2176463"/>
              <a:gd name="connsiteY16" fmla="*/ 1893094 h 2583656"/>
              <a:gd name="connsiteX17" fmla="*/ 2176463 w 2176463"/>
              <a:gd name="connsiteY17" fmla="*/ 2583656 h 2583656"/>
              <a:gd name="connsiteX18" fmla="*/ 2128838 w 2176463"/>
              <a:gd name="connsiteY18" fmla="*/ 2583656 h 2583656"/>
              <a:gd name="connsiteX19" fmla="*/ 1412081 w 2176463"/>
              <a:gd name="connsiteY19" fmla="*/ 1719263 h 2583656"/>
              <a:gd name="connsiteX20" fmla="*/ 1340643 w 2176463"/>
              <a:gd name="connsiteY20" fmla="*/ 1566863 h 2583656"/>
              <a:gd name="connsiteX21" fmla="*/ 1231106 w 2176463"/>
              <a:gd name="connsiteY21" fmla="*/ 1478755 h 2583656"/>
              <a:gd name="connsiteX22" fmla="*/ 1076324 w 2176463"/>
              <a:gd name="connsiteY22" fmla="*/ 1269206 h 2583656"/>
              <a:gd name="connsiteX23" fmla="*/ 964407 w 2176463"/>
              <a:gd name="connsiteY23" fmla="*/ 1112044 h 2583656"/>
              <a:gd name="connsiteX24" fmla="*/ 850107 w 2176463"/>
              <a:gd name="connsiteY24" fmla="*/ 1002506 h 2583656"/>
              <a:gd name="connsiteX25" fmla="*/ 733425 w 2176463"/>
              <a:gd name="connsiteY25" fmla="*/ 895350 h 2583656"/>
              <a:gd name="connsiteX26" fmla="*/ 690563 w 2176463"/>
              <a:gd name="connsiteY26" fmla="*/ 790575 h 2583656"/>
              <a:gd name="connsiteX27" fmla="*/ 588169 w 2176463"/>
              <a:gd name="connsiteY27" fmla="*/ 702469 h 2583656"/>
              <a:gd name="connsiteX28" fmla="*/ 552450 w 2176463"/>
              <a:gd name="connsiteY28" fmla="*/ 585787 h 2583656"/>
              <a:gd name="connsiteX29" fmla="*/ 426244 w 2176463"/>
              <a:gd name="connsiteY29" fmla="*/ 445294 h 2583656"/>
              <a:gd name="connsiteX30" fmla="*/ 350044 w 2176463"/>
              <a:gd name="connsiteY30" fmla="*/ 390525 h 2583656"/>
              <a:gd name="connsiteX31" fmla="*/ 278607 w 2176463"/>
              <a:gd name="connsiteY31" fmla="*/ 276225 h 2583656"/>
              <a:gd name="connsiteX32" fmla="*/ 221457 w 2176463"/>
              <a:gd name="connsiteY32" fmla="*/ 219075 h 2583656"/>
              <a:gd name="connsiteX33" fmla="*/ 147638 w 2176463"/>
              <a:gd name="connsiteY33" fmla="*/ 123825 h 2583656"/>
              <a:gd name="connsiteX34" fmla="*/ 0 w 2176463"/>
              <a:gd name="connsiteY34" fmla="*/ 2381 h 2583656"/>
              <a:gd name="connsiteX35" fmla="*/ 61913 w 2176463"/>
              <a:gd name="connsiteY35"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2176463 w 2176463"/>
              <a:gd name="connsiteY17" fmla="*/ 2583656 h 2583656"/>
              <a:gd name="connsiteX18" fmla="*/ 2128838 w 2176463"/>
              <a:gd name="connsiteY18" fmla="*/ 2583656 h 2583656"/>
              <a:gd name="connsiteX19" fmla="*/ 1412081 w 2176463"/>
              <a:gd name="connsiteY19" fmla="*/ 1719263 h 2583656"/>
              <a:gd name="connsiteX20" fmla="*/ 1340643 w 2176463"/>
              <a:gd name="connsiteY20" fmla="*/ 1566863 h 2583656"/>
              <a:gd name="connsiteX21" fmla="*/ 1231106 w 2176463"/>
              <a:gd name="connsiteY21" fmla="*/ 1478755 h 2583656"/>
              <a:gd name="connsiteX22" fmla="*/ 1076324 w 2176463"/>
              <a:gd name="connsiteY22" fmla="*/ 1269206 h 2583656"/>
              <a:gd name="connsiteX23" fmla="*/ 964407 w 2176463"/>
              <a:gd name="connsiteY23" fmla="*/ 1112044 h 2583656"/>
              <a:gd name="connsiteX24" fmla="*/ 850107 w 2176463"/>
              <a:gd name="connsiteY24" fmla="*/ 1002506 h 2583656"/>
              <a:gd name="connsiteX25" fmla="*/ 733425 w 2176463"/>
              <a:gd name="connsiteY25" fmla="*/ 895350 h 2583656"/>
              <a:gd name="connsiteX26" fmla="*/ 690563 w 2176463"/>
              <a:gd name="connsiteY26" fmla="*/ 790575 h 2583656"/>
              <a:gd name="connsiteX27" fmla="*/ 588169 w 2176463"/>
              <a:gd name="connsiteY27" fmla="*/ 702469 h 2583656"/>
              <a:gd name="connsiteX28" fmla="*/ 552450 w 2176463"/>
              <a:gd name="connsiteY28" fmla="*/ 585787 h 2583656"/>
              <a:gd name="connsiteX29" fmla="*/ 426244 w 2176463"/>
              <a:gd name="connsiteY29" fmla="*/ 445294 h 2583656"/>
              <a:gd name="connsiteX30" fmla="*/ 350044 w 2176463"/>
              <a:gd name="connsiteY30" fmla="*/ 390525 h 2583656"/>
              <a:gd name="connsiteX31" fmla="*/ 278607 w 2176463"/>
              <a:gd name="connsiteY31" fmla="*/ 276225 h 2583656"/>
              <a:gd name="connsiteX32" fmla="*/ 221457 w 2176463"/>
              <a:gd name="connsiteY32" fmla="*/ 219075 h 2583656"/>
              <a:gd name="connsiteX33" fmla="*/ 147638 w 2176463"/>
              <a:gd name="connsiteY33" fmla="*/ 123825 h 2583656"/>
              <a:gd name="connsiteX34" fmla="*/ 0 w 2176463"/>
              <a:gd name="connsiteY34" fmla="*/ 2381 h 2583656"/>
              <a:gd name="connsiteX35" fmla="*/ 61913 w 2176463"/>
              <a:gd name="connsiteY35"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2176463 w 2176463"/>
              <a:gd name="connsiteY17" fmla="*/ 2583656 h 2583656"/>
              <a:gd name="connsiteX18" fmla="*/ 2128838 w 2176463"/>
              <a:gd name="connsiteY18" fmla="*/ 2583656 h 2583656"/>
              <a:gd name="connsiteX19" fmla="*/ 1552574 w 2176463"/>
              <a:gd name="connsiteY19" fmla="*/ 1888331 h 2583656"/>
              <a:gd name="connsiteX20" fmla="*/ 1412081 w 2176463"/>
              <a:gd name="connsiteY20" fmla="*/ 1719263 h 2583656"/>
              <a:gd name="connsiteX21" fmla="*/ 1340643 w 2176463"/>
              <a:gd name="connsiteY21" fmla="*/ 1566863 h 2583656"/>
              <a:gd name="connsiteX22" fmla="*/ 1231106 w 2176463"/>
              <a:gd name="connsiteY22" fmla="*/ 1478755 h 2583656"/>
              <a:gd name="connsiteX23" fmla="*/ 1076324 w 2176463"/>
              <a:gd name="connsiteY23" fmla="*/ 1269206 h 2583656"/>
              <a:gd name="connsiteX24" fmla="*/ 964407 w 2176463"/>
              <a:gd name="connsiteY24" fmla="*/ 1112044 h 2583656"/>
              <a:gd name="connsiteX25" fmla="*/ 850107 w 2176463"/>
              <a:gd name="connsiteY25" fmla="*/ 1002506 h 2583656"/>
              <a:gd name="connsiteX26" fmla="*/ 733425 w 2176463"/>
              <a:gd name="connsiteY26" fmla="*/ 895350 h 2583656"/>
              <a:gd name="connsiteX27" fmla="*/ 690563 w 2176463"/>
              <a:gd name="connsiteY27" fmla="*/ 790575 h 2583656"/>
              <a:gd name="connsiteX28" fmla="*/ 588169 w 2176463"/>
              <a:gd name="connsiteY28" fmla="*/ 702469 h 2583656"/>
              <a:gd name="connsiteX29" fmla="*/ 552450 w 2176463"/>
              <a:gd name="connsiteY29" fmla="*/ 585787 h 2583656"/>
              <a:gd name="connsiteX30" fmla="*/ 426244 w 2176463"/>
              <a:gd name="connsiteY30" fmla="*/ 445294 h 2583656"/>
              <a:gd name="connsiteX31" fmla="*/ 350044 w 2176463"/>
              <a:gd name="connsiteY31" fmla="*/ 390525 h 2583656"/>
              <a:gd name="connsiteX32" fmla="*/ 278607 w 2176463"/>
              <a:gd name="connsiteY32" fmla="*/ 276225 h 2583656"/>
              <a:gd name="connsiteX33" fmla="*/ 221457 w 2176463"/>
              <a:gd name="connsiteY33" fmla="*/ 219075 h 2583656"/>
              <a:gd name="connsiteX34" fmla="*/ 147638 w 2176463"/>
              <a:gd name="connsiteY34" fmla="*/ 123825 h 2583656"/>
              <a:gd name="connsiteX35" fmla="*/ 0 w 2176463"/>
              <a:gd name="connsiteY35" fmla="*/ 2381 h 2583656"/>
              <a:gd name="connsiteX36" fmla="*/ 61913 w 2176463"/>
              <a:gd name="connsiteY3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2176463 w 2176463"/>
              <a:gd name="connsiteY17" fmla="*/ 2583656 h 2583656"/>
              <a:gd name="connsiteX18" fmla="*/ 2128838 w 2176463"/>
              <a:gd name="connsiteY18" fmla="*/ 2583656 h 2583656"/>
              <a:gd name="connsiteX19" fmla="*/ 1588293 w 2176463"/>
              <a:gd name="connsiteY19" fmla="*/ 1885950 h 2583656"/>
              <a:gd name="connsiteX20" fmla="*/ 1412081 w 2176463"/>
              <a:gd name="connsiteY20" fmla="*/ 1719263 h 2583656"/>
              <a:gd name="connsiteX21" fmla="*/ 1340643 w 2176463"/>
              <a:gd name="connsiteY21" fmla="*/ 1566863 h 2583656"/>
              <a:gd name="connsiteX22" fmla="*/ 1231106 w 2176463"/>
              <a:gd name="connsiteY22" fmla="*/ 1478755 h 2583656"/>
              <a:gd name="connsiteX23" fmla="*/ 1076324 w 2176463"/>
              <a:gd name="connsiteY23" fmla="*/ 1269206 h 2583656"/>
              <a:gd name="connsiteX24" fmla="*/ 964407 w 2176463"/>
              <a:gd name="connsiteY24" fmla="*/ 1112044 h 2583656"/>
              <a:gd name="connsiteX25" fmla="*/ 850107 w 2176463"/>
              <a:gd name="connsiteY25" fmla="*/ 1002506 h 2583656"/>
              <a:gd name="connsiteX26" fmla="*/ 733425 w 2176463"/>
              <a:gd name="connsiteY26" fmla="*/ 895350 h 2583656"/>
              <a:gd name="connsiteX27" fmla="*/ 690563 w 2176463"/>
              <a:gd name="connsiteY27" fmla="*/ 790575 h 2583656"/>
              <a:gd name="connsiteX28" fmla="*/ 588169 w 2176463"/>
              <a:gd name="connsiteY28" fmla="*/ 702469 h 2583656"/>
              <a:gd name="connsiteX29" fmla="*/ 552450 w 2176463"/>
              <a:gd name="connsiteY29" fmla="*/ 585787 h 2583656"/>
              <a:gd name="connsiteX30" fmla="*/ 426244 w 2176463"/>
              <a:gd name="connsiteY30" fmla="*/ 445294 h 2583656"/>
              <a:gd name="connsiteX31" fmla="*/ 350044 w 2176463"/>
              <a:gd name="connsiteY31" fmla="*/ 390525 h 2583656"/>
              <a:gd name="connsiteX32" fmla="*/ 278607 w 2176463"/>
              <a:gd name="connsiteY32" fmla="*/ 276225 h 2583656"/>
              <a:gd name="connsiteX33" fmla="*/ 221457 w 2176463"/>
              <a:gd name="connsiteY33" fmla="*/ 219075 h 2583656"/>
              <a:gd name="connsiteX34" fmla="*/ 147638 w 2176463"/>
              <a:gd name="connsiteY34" fmla="*/ 123825 h 2583656"/>
              <a:gd name="connsiteX35" fmla="*/ 0 w 2176463"/>
              <a:gd name="connsiteY35" fmla="*/ 2381 h 2583656"/>
              <a:gd name="connsiteX36" fmla="*/ 61913 w 2176463"/>
              <a:gd name="connsiteY3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793081 w 2176463"/>
              <a:gd name="connsiteY17" fmla="*/ 2083594 h 2583656"/>
              <a:gd name="connsiteX18" fmla="*/ 2176463 w 2176463"/>
              <a:gd name="connsiteY18" fmla="*/ 2583656 h 2583656"/>
              <a:gd name="connsiteX19" fmla="*/ 2128838 w 2176463"/>
              <a:gd name="connsiteY19" fmla="*/ 2583656 h 2583656"/>
              <a:gd name="connsiteX20" fmla="*/ 1588293 w 2176463"/>
              <a:gd name="connsiteY20" fmla="*/ 1885950 h 2583656"/>
              <a:gd name="connsiteX21" fmla="*/ 1412081 w 2176463"/>
              <a:gd name="connsiteY21" fmla="*/ 1719263 h 2583656"/>
              <a:gd name="connsiteX22" fmla="*/ 1340643 w 2176463"/>
              <a:gd name="connsiteY22" fmla="*/ 1566863 h 2583656"/>
              <a:gd name="connsiteX23" fmla="*/ 1231106 w 2176463"/>
              <a:gd name="connsiteY23" fmla="*/ 1478755 h 2583656"/>
              <a:gd name="connsiteX24" fmla="*/ 1076324 w 2176463"/>
              <a:gd name="connsiteY24" fmla="*/ 1269206 h 2583656"/>
              <a:gd name="connsiteX25" fmla="*/ 964407 w 2176463"/>
              <a:gd name="connsiteY25" fmla="*/ 1112044 h 2583656"/>
              <a:gd name="connsiteX26" fmla="*/ 850107 w 2176463"/>
              <a:gd name="connsiteY26" fmla="*/ 1002506 h 2583656"/>
              <a:gd name="connsiteX27" fmla="*/ 733425 w 2176463"/>
              <a:gd name="connsiteY27" fmla="*/ 895350 h 2583656"/>
              <a:gd name="connsiteX28" fmla="*/ 690563 w 2176463"/>
              <a:gd name="connsiteY28" fmla="*/ 790575 h 2583656"/>
              <a:gd name="connsiteX29" fmla="*/ 588169 w 2176463"/>
              <a:gd name="connsiteY29" fmla="*/ 702469 h 2583656"/>
              <a:gd name="connsiteX30" fmla="*/ 552450 w 2176463"/>
              <a:gd name="connsiteY30" fmla="*/ 585787 h 2583656"/>
              <a:gd name="connsiteX31" fmla="*/ 426244 w 2176463"/>
              <a:gd name="connsiteY31" fmla="*/ 445294 h 2583656"/>
              <a:gd name="connsiteX32" fmla="*/ 350044 w 2176463"/>
              <a:gd name="connsiteY32" fmla="*/ 390525 h 2583656"/>
              <a:gd name="connsiteX33" fmla="*/ 278607 w 2176463"/>
              <a:gd name="connsiteY33" fmla="*/ 276225 h 2583656"/>
              <a:gd name="connsiteX34" fmla="*/ 221457 w 2176463"/>
              <a:gd name="connsiteY34" fmla="*/ 219075 h 2583656"/>
              <a:gd name="connsiteX35" fmla="*/ 147638 w 2176463"/>
              <a:gd name="connsiteY35" fmla="*/ 123825 h 2583656"/>
              <a:gd name="connsiteX36" fmla="*/ 0 w 2176463"/>
              <a:gd name="connsiteY36" fmla="*/ 2381 h 2583656"/>
              <a:gd name="connsiteX37" fmla="*/ 61913 w 2176463"/>
              <a:gd name="connsiteY3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588293 w 2176463"/>
              <a:gd name="connsiteY20" fmla="*/ 1885950 h 2583656"/>
              <a:gd name="connsiteX21" fmla="*/ 1412081 w 2176463"/>
              <a:gd name="connsiteY21" fmla="*/ 1719263 h 2583656"/>
              <a:gd name="connsiteX22" fmla="*/ 1340643 w 2176463"/>
              <a:gd name="connsiteY22" fmla="*/ 1566863 h 2583656"/>
              <a:gd name="connsiteX23" fmla="*/ 1231106 w 2176463"/>
              <a:gd name="connsiteY23" fmla="*/ 1478755 h 2583656"/>
              <a:gd name="connsiteX24" fmla="*/ 1076324 w 2176463"/>
              <a:gd name="connsiteY24" fmla="*/ 1269206 h 2583656"/>
              <a:gd name="connsiteX25" fmla="*/ 964407 w 2176463"/>
              <a:gd name="connsiteY25" fmla="*/ 1112044 h 2583656"/>
              <a:gd name="connsiteX26" fmla="*/ 850107 w 2176463"/>
              <a:gd name="connsiteY26" fmla="*/ 1002506 h 2583656"/>
              <a:gd name="connsiteX27" fmla="*/ 733425 w 2176463"/>
              <a:gd name="connsiteY27" fmla="*/ 895350 h 2583656"/>
              <a:gd name="connsiteX28" fmla="*/ 690563 w 2176463"/>
              <a:gd name="connsiteY28" fmla="*/ 790575 h 2583656"/>
              <a:gd name="connsiteX29" fmla="*/ 588169 w 2176463"/>
              <a:gd name="connsiteY29" fmla="*/ 702469 h 2583656"/>
              <a:gd name="connsiteX30" fmla="*/ 552450 w 2176463"/>
              <a:gd name="connsiteY30" fmla="*/ 585787 h 2583656"/>
              <a:gd name="connsiteX31" fmla="*/ 426244 w 2176463"/>
              <a:gd name="connsiteY31" fmla="*/ 445294 h 2583656"/>
              <a:gd name="connsiteX32" fmla="*/ 350044 w 2176463"/>
              <a:gd name="connsiteY32" fmla="*/ 390525 h 2583656"/>
              <a:gd name="connsiteX33" fmla="*/ 278607 w 2176463"/>
              <a:gd name="connsiteY33" fmla="*/ 276225 h 2583656"/>
              <a:gd name="connsiteX34" fmla="*/ 221457 w 2176463"/>
              <a:gd name="connsiteY34" fmla="*/ 219075 h 2583656"/>
              <a:gd name="connsiteX35" fmla="*/ 147638 w 2176463"/>
              <a:gd name="connsiteY35" fmla="*/ 123825 h 2583656"/>
              <a:gd name="connsiteX36" fmla="*/ 0 w 2176463"/>
              <a:gd name="connsiteY36" fmla="*/ 2381 h 2583656"/>
              <a:gd name="connsiteX37" fmla="*/ 61913 w 2176463"/>
              <a:gd name="connsiteY3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750218 w 2176463"/>
              <a:gd name="connsiteY20" fmla="*/ 2095500 h 2583656"/>
              <a:gd name="connsiteX21" fmla="*/ 1588293 w 2176463"/>
              <a:gd name="connsiteY21" fmla="*/ 1885950 h 2583656"/>
              <a:gd name="connsiteX22" fmla="*/ 1412081 w 2176463"/>
              <a:gd name="connsiteY22" fmla="*/ 1719263 h 2583656"/>
              <a:gd name="connsiteX23" fmla="*/ 1340643 w 2176463"/>
              <a:gd name="connsiteY23" fmla="*/ 1566863 h 2583656"/>
              <a:gd name="connsiteX24" fmla="*/ 1231106 w 2176463"/>
              <a:gd name="connsiteY24" fmla="*/ 1478755 h 2583656"/>
              <a:gd name="connsiteX25" fmla="*/ 1076324 w 2176463"/>
              <a:gd name="connsiteY25" fmla="*/ 1269206 h 2583656"/>
              <a:gd name="connsiteX26" fmla="*/ 964407 w 2176463"/>
              <a:gd name="connsiteY26" fmla="*/ 1112044 h 2583656"/>
              <a:gd name="connsiteX27" fmla="*/ 850107 w 2176463"/>
              <a:gd name="connsiteY27" fmla="*/ 1002506 h 2583656"/>
              <a:gd name="connsiteX28" fmla="*/ 733425 w 2176463"/>
              <a:gd name="connsiteY28" fmla="*/ 895350 h 2583656"/>
              <a:gd name="connsiteX29" fmla="*/ 690563 w 2176463"/>
              <a:gd name="connsiteY29" fmla="*/ 790575 h 2583656"/>
              <a:gd name="connsiteX30" fmla="*/ 588169 w 2176463"/>
              <a:gd name="connsiteY30" fmla="*/ 702469 h 2583656"/>
              <a:gd name="connsiteX31" fmla="*/ 552450 w 2176463"/>
              <a:gd name="connsiteY31" fmla="*/ 585787 h 2583656"/>
              <a:gd name="connsiteX32" fmla="*/ 426244 w 2176463"/>
              <a:gd name="connsiteY32" fmla="*/ 445294 h 2583656"/>
              <a:gd name="connsiteX33" fmla="*/ 350044 w 2176463"/>
              <a:gd name="connsiteY33" fmla="*/ 390525 h 2583656"/>
              <a:gd name="connsiteX34" fmla="*/ 278607 w 2176463"/>
              <a:gd name="connsiteY34" fmla="*/ 276225 h 2583656"/>
              <a:gd name="connsiteX35" fmla="*/ 221457 w 2176463"/>
              <a:gd name="connsiteY35" fmla="*/ 219075 h 2583656"/>
              <a:gd name="connsiteX36" fmla="*/ 147638 w 2176463"/>
              <a:gd name="connsiteY36" fmla="*/ 123825 h 2583656"/>
              <a:gd name="connsiteX37" fmla="*/ 0 w 2176463"/>
              <a:gd name="connsiteY37" fmla="*/ 2381 h 2583656"/>
              <a:gd name="connsiteX38" fmla="*/ 61913 w 2176463"/>
              <a:gd name="connsiteY3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778793 w 2176463"/>
              <a:gd name="connsiteY20" fmla="*/ 2095500 h 2583656"/>
              <a:gd name="connsiteX21" fmla="*/ 1588293 w 2176463"/>
              <a:gd name="connsiteY21" fmla="*/ 1885950 h 2583656"/>
              <a:gd name="connsiteX22" fmla="*/ 1412081 w 2176463"/>
              <a:gd name="connsiteY22" fmla="*/ 1719263 h 2583656"/>
              <a:gd name="connsiteX23" fmla="*/ 1340643 w 2176463"/>
              <a:gd name="connsiteY23" fmla="*/ 1566863 h 2583656"/>
              <a:gd name="connsiteX24" fmla="*/ 1231106 w 2176463"/>
              <a:gd name="connsiteY24" fmla="*/ 1478755 h 2583656"/>
              <a:gd name="connsiteX25" fmla="*/ 1076324 w 2176463"/>
              <a:gd name="connsiteY25" fmla="*/ 1269206 h 2583656"/>
              <a:gd name="connsiteX26" fmla="*/ 964407 w 2176463"/>
              <a:gd name="connsiteY26" fmla="*/ 1112044 h 2583656"/>
              <a:gd name="connsiteX27" fmla="*/ 850107 w 2176463"/>
              <a:gd name="connsiteY27" fmla="*/ 1002506 h 2583656"/>
              <a:gd name="connsiteX28" fmla="*/ 733425 w 2176463"/>
              <a:gd name="connsiteY28" fmla="*/ 895350 h 2583656"/>
              <a:gd name="connsiteX29" fmla="*/ 690563 w 2176463"/>
              <a:gd name="connsiteY29" fmla="*/ 790575 h 2583656"/>
              <a:gd name="connsiteX30" fmla="*/ 588169 w 2176463"/>
              <a:gd name="connsiteY30" fmla="*/ 702469 h 2583656"/>
              <a:gd name="connsiteX31" fmla="*/ 552450 w 2176463"/>
              <a:gd name="connsiteY31" fmla="*/ 585787 h 2583656"/>
              <a:gd name="connsiteX32" fmla="*/ 426244 w 2176463"/>
              <a:gd name="connsiteY32" fmla="*/ 445294 h 2583656"/>
              <a:gd name="connsiteX33" fmla="*/ 350044 w 2176463"/>
              <a:gd name="connsiteY33" fmla="*/ 390525 h 2583656"/>
              <a:gd name="connsiteX34" fmla="*/ 278607 w 2176463"/>
              <a:gd name="connsiteY34" fmla="*/ 276225 h 2583656"/>
              <a:gd name="connsiteX35" fmla="*/ 221457 w 2176463"/>
              <a:gd name="connsiteY35" fmla="*/ 219075 h 2583656"/>
              <a:gd name="connsiteX36" fmla="*/ 147638 w 2176463"/>
              <a:gd name="connsiteY36" fmla="*/ 123825 h 2583656"/>
              <a:gd name="connsiteX37" fmla="*/ 0 w 2176463"/>
              <a:gd name="connsiteY37" fmla="*/ 2381 h 2583656"/>
              <a:gd name="connsiteX38" fmla="*/ 61913 w 2176463"/>
              <a:gd name="connsiteY3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914524 w 2176463"/>
              <a:gd name="connsiteY20" fmla="*/ 2283619 h 2583656"/>
              <a:gd name="connsiteX21" fmla="*/ 1778793 w 2176463"/>
              <a:gd name="connsiteY21" fmla="*/ 2095500 h 2583656"/>
              <a:gd name="connsiteX22" fmla="*/ 1588293 w 2176463"/>
              <a:gd name="connsiteY22" fmla="*/ 1885950 h 2583656"/>
              <a:gd name="connsiteX23" fmla="*/ 1412081 w 2176463"/>
              <a:gd name="connsiteY23" fmla="*/ 1719263 h 2583656"/>
              <a:gd name="connsiteX24" fmla="*/ 1340643 w 2176463"/>
              <a:gd name="connsiteY24" fmla="*/ 1566863 h 2583656"/>
              <a:gd name="connsiteX25" fmla="*/ 1231106 w 2176463"/>
              <a:gd name="connsiteY25" fmla="*/ 1478755 h 2583656"/>
              <a:gd name="connsiteX26" fmla="*/ 1076324 w 2176463"/>
              <a:gd name="connsiteY26" fmla="*/ 1269206 h 2583656"/>
              <a:gd name="connsiteX27" fmla="*/ 964407 w 2176463"/>
              <a:gd name="connsiteY27" fmla="*/ 1112044 h 2583656"/>
              <a:gd name="connsiteX28" fmla="*/ 850107 w 2176463"/>
              <a:gd name="connsiteY28" fmla="*/ 1002506 h 2583656"/>
              <a:gd name="connsiteX29" fmla="*/ 733425 w 2176463"/>
              <a:gd name="connsiteY29" fmla="*/ 895350 h 2583656"/>
              <a:gd name="connsiteX30" fmla="*/ 690563 w 2176463"/>
              <a:gd name="connsiteY30" fmla="*/ 790575 h 2583656"/>
              <a:gd name="connsiteX31" fmla="*/ 588169 w 2176463"/>
              <a:gd name="connsiteY31" fmla="*/ 702469 h 2583656"/>
              <a:gd name="connsiteX32" fmla="*/ 552450 w 2176463"/>
              <a:gd name="connsiteY32" fmla="*/ 585787 h 2583656"/>
              <a:gd name="connsiteX33" fmla="*/ 426244 w 2176463"/>
              <a:gd name="connsiteY33" fmla="*/ 445294 h 2583656"/>
              <a:gd name="connsiteX34" fmla="*/ 350044 w 2176463"/>
              <a:gd name="connsiteY34" fmla="*/ 390525 h 2583656"/>
              <a:gd name="connsiteX35" fmla="*/ 278607 w 2176463"/>
              <a:gd name="connsiteY35" fmla="*/ 276225 h 2583656"/>
              <a:gd name="connsiteX36" fmla="*/ 221457 w 2176463"/>
              <a:gd name="connsiteY36" fmla="*/ 219075 h 2583656"/>
              <a:gd name="connsiteX37" fmla="*/ 147638 w 2176463"/>
              <a:gd name="connsiteY37" fmla="*/ 123825 h 2583656"/>
              <a:gd name="connsiteX38" fmla="*/ 0 w 2176463"/>
              <a:gd name="connsiteY38" fmla="*/ 2381 h 2583656"/>
              <a:gd name="connsiteX39" fmla="*/ 61913 w 2176463"/>
              <a:gd name="connsiteY3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878805 w 2176463"/>
              <a:gd name="connsiteY20" fmla="*/ 2274094 h 2583656"/>
              <a:gd name="connsiteX21" fmla="*/ 1778793 w 2176463"/>
              <a:gd name="connsiteY21" fmla="*/ 2095500 h 2583656"/>
              <a:gd name="connsiteX22" fmla="*/ 1588293 w 2176463"/>
              <a:gd name="connsiteY22" fmla="*/ 1885950 h 2583656"/>
              <a:gd name="connsiteX23" fmla="*/ 1412081 w 2176463"/>
              <a:gd name="connsiteY23" fmla="*/ 1719263 h 2583656"/>
              <a:gd name="connsiteX24" fmla="*/ 1340643 w 2176463"/>
              <a:gd name="connsiteY24" fmla="*/ 1566863 h 2583656"/>
              <a:gd name="connsiteX25" fmla="*/ 1231106 w 2176463"/>
              <a:gd name="connsiteY25" fmla="*/ 1478755 h 2583656"/>
              <a:gd name="connsiteX26" fmla="*/ 1076324 w 2176463"/>
              <a:gd name="connsiteY26" fmla="*/ 1269206 h 2583656"/>
              <a:gd name="connsiteX27" fmla="*/ 964407 w 2176463"/>
              <a:gd name="connsiteY27" fmla="*/ 1112044 h 2583656"/>
              <a:gd name="connsiteX28" fmla="*/ 850107 w 2176463"/>
              <a:gd name="connsiteY28" fmla="*/ 1002506 h 2583656"/>
              <a:gd name="connsiteX29" fmla="*/ 733425 w 2176463"/>
              <a:gd name="connsiteY29" fmla="*/ 895350 h 2583656"/>
              <a:gd name="connsiteX30" fmla="*/ 690563 w 2176463"/>
              <a:gd name="connsiteY30" fmla="*/ 790575 h 2583656"/>
              <a:gd name="connsiteX31" fmla="*/ 588169 w 2176463"/>
              <a:gd name="connsiteY31" fmla="*/ 702469 h 2583656"/>
              <a:gd name="connsiteX32" fmla="*/ 552450 w 2176463"/>
              <a:gd name="connsiteY32" fmla="*/ 585787 h 2583656"/>
              <a:gd name="connsiteX33" fmla="*/ 426244 w 2176463"/>
              <a:gd name="connsiteY33" fmla="*/ 445294 h 2583656"/>
              <a:gd name="connsiteX34" fmla="*/ 350044 w 2176463"/>
              <a:gd name="connsiteY34" fmla="*/ 390525 h 2583656"/>
              <a:gd name="connsiteX35" fmla="*/ 278607 w 2176463"/>
              <a:gd name="connsiteY35" fmla="*/ 276225 h 2583656"/>
              <a:gd name="connsiteX36" fmla="*/ 221457 w 2176463"/>
              <a:gd name="connsiteY36" fmla="*/ 219075 h 2583656"/>
              <a:gd name="connsiteX37" fmla="*/ 147638 w 2176463"/>
              <a:gd name="connsiteY37" fmla="*/ 123825 h 2583656"/>
              <a:gd name="connsiteX38" fmla="*/ 0 w 2176463"/>
              <a:gd name="connsiteY38" fmla="*/ 2381 h 2583656"/>
              <a:gd name="connsiteX39" fmla="*/ 61913 w 2176463"/>
              <a:gd name="connsiteY3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33574 w 2176463"/>
              <a:gd name="connsiteY18" fmla="*/ 2257425 h 2583656"/>
              <a:gd name="connsiteX19" fmla="*/ 2176463 w 2176463"/>
              <a:gd name="connsiteY19" fmla="*/ 2583656 h 2583656"/>
              <a:gd name="connsiteX20" fmla="*/ 2128838 w 2176463"/>
              <a:gd name="connsiteY20" fmla="*/ 2583656 h 2583656"/>
              <a:gd name="connsiteX21" fmla="*/ 1878805 w 2176463"/>
              <a:gd name="connsiteY21" fmla="*/ 2274094 h 2583656"/>
              <a:gd name="connsiteX22" fmla="*/ 1778793 w 2176463"/>
              <a:gd name="connsiteY22" fmla="*/ 2095500 h 2583656"/>
              <a:gd name="connsiteX23" fmla="*/ 1588293 w 2176463"/>
              <a:gd name="connsiteY23" fmla="*/ 1885950 h 2583656"/>
              <a:gd name="connsiteX24" fmla="*/ 1412081 w 2176463"/>
              <a:gd name="connsiteY24" fmla="*/ 1719263 h 2583656"/>
              <a:gd name="connsiteX25" fmla="*/ 1340643 w 2176463"/>
              <a:gd name="connsiteY25" fmla="*/ 1566863 h 2583656"/>
              <a:gd name="connsiteX26" fmla="*/ 1231106 w 2176463"/>
              <a:gd name="connsiteY26" fmla="*/ 1478755 h 2583656"/>
              <a:gd name="connsiteX27" fmla="*/ 1076324 w 2176463"/>
              <a:gd name="connsiteY27" fmla="*/ 1269206 h 2583656"/>
              <a:gd name="connsiteX28" fmla="*/ 964407 w 2176463"/>
              <a:gd name="connsiteY28" fmla="*/ 1112044 h 2583656"/>
              <a:gd name="connsiteX29" fmla="*/ 850107 w 2176463"/>
              <a:gd name="connsiteY29" fmla="*/ 1002506 h 2583656"/>
              <a:gd name="connsiteX30" fmla="*/ 733425 w 2176463"/>
              <a:gd name="connsiteY30" fmla="*/ 895350 h 2583656"/>
              <a:gd name="connsiteX31" fmla="*/ 690563 w 2176463"/>
              <a:gd name="connsiteY31" fmla="*/ 790575 h 2583656"/>
              <a:gd name="connsiteX32" fmla="*/ 588169 w 2176463"/>
              <a:gd name="connsiteY32" fmla="*/ 702469 h 2583656"/>
              <a:gd name="connsiteX33" fmla="*/ 552450 w 2176463"/>
              <a:gd name="connsiteY33" fmla="*/ 585787 h 2583656"/>
              <a:gd name="connsiteX34" fmla="*/ 426244 w 2176463"/>
              <a:gd name="connsiteY34" fmla="*/ 445294 h 2583656"/>
              <a:gd name="connsiteX35" fmla="*/ 350044 w 2176463"/>
              <a:gd name="connsiteY35" fmla="*/ 390525 h 2583656"/>
              <a:gd name="connsiteX36" fmla="*/ 278607 w 2176463"/>
              <a:gd name="connsiteY36" fmla="*/ 276225 h 2583656"/>
              <a:gd name="connsiteX37" fmla="*/ 221457 w 2176463"/>
              <a:gd name="connsiteY37" fmla="*/ 219075 h 2583656"/>
              <a:gd name="connsiteX38" fmla="*/ 147638 w 2176463"/>
              <a:gd name="connsiteY38" fmla="*/ 123825 h 2583656"/>
              <a:gd name="connsiteX39" fmla="*/ 0 w 2176463"/>
              <a:gd name="connsiteY39" fmla="*/ 2381 h 2583656"/>
              <a:gd name="connsiteX40" fmla="*/ 61913 w 2176463"/>
              <a:gd name="connsiteY4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176463 w 2176463"/>
              <a:gd name="connsiteY19" fmla="*/ 2583656 h 2583656"/>
              <a:gd name="connsiteX20" fmla="*/ 2128838 w 2176463"/>
              <a:gd name="connsiteY20" fmla="*/ 2583656 h 2583656"/>
              <a:gd name="connsiteX21" fmla="*/ 1878805 w 2176463"/>
              <a:gd name="connsiteY21" fmla="*/ 2274094 h 2583656"/>
              <a:gd name="connsiteX22" fmla="*/ 1778793 w 2176463"/>
              <a:gd name="connsiteY22" fmla="*/ 2095500 h 2583656"/>
              <a:gd name="connsiteX23" fmla="*/ 1588293 w 2176463"/>
              <a:gd name="connsiteY23" fmla="*/ 1885950 h 2583656"/>
              <a:gd name="connsiteX24" fmla="*/ 1412081 w 2176463"/>
              <a:gd name="connsiteY24" fmla="*/ 1719263 h 2583656"/>
              <a:gd name="connsiteX25" fmla="*/ 1340643 w 2176463"/>
              <a:gd name="connsiteY25" fmla="*/ 1566863 h 2583656"/>
              <a:gd name="connsiteX26" fmla="*/ 1231106 w 2176463"/>
              <a:gd name="connsiteY26" fmla="*/ 1478755 h 2583656"/>
              <a:gd name="connsiteX27" fmla="*/ 1076324 w 2176463"/>
              <a:gd name="connsiteY27" fmla="*/ 1269206 h 2583656"/>
              <a:gd name="connsiteX28" fmla="*/ 964407 w 2176463"/>
              <a:gd name="connsiteY28" fmla="*/ 1112044 h 2583656"/>
              <a:gd name="connsiteX29" fmla="*/ 850107 w 2176463"/>
              <a:gd name="connsiteY29" fmla="*/ 1002506 h 2583656"/>
              <a:gd name="connsiteX30" fmla="*/ 733425 w 2176463"/>
              <a:gd name="connsiteY30" fmla="*/ 895350 h 2583656"/>
              <a:gd name="connsiteX31" fmla="*/ 690563 w 2176463"/>
              <a:gd name="connsiteY31" fmla="*/ 790575 h 2583656"/>
              <a:gd name="connsiteX32" fmla="*/ 588169 w 2176463"/>
              <a:gd name="connsiteY32" fmla="*/ 702469 h 2583656"/>
              <a:gd name="connsiteX33" fmla="*/ 552450 w 2176463"/>
              <a:gd name="connsiteY33" fmla="*/ 585787 h 2583656"/>
              <a:gd name="connsiteX34" fmla="*/ 426244 w 2176463"/>
              <a:gd name="connsiteY34" fmla="*/ 445294 h 2583656"/>
              <a:gd name="connsiteX35" fmla="*/ 350044 w 2176463"/>
              <a:gd name="connsiteY35" fmla="*/ 390525 h 2583656"/>
              <a:gd name="connsiteX36" fmla="*/ 278607 w 2176463"/>
              <a:gd name="connsiteY36" fmla="*/ 276225 h 2583656"/>
              <a:gd name="connsiteX37" fmla="*/ 221457 w 2176463"/>
              <a:gd name="connsiteY37" fmla="*/ 219075 h 2583656"/>
              <a:gd name="connsiteX38" fmla="*/ 147638 w 2176463"/>
              <a:gd name="connsiteY38" fmla="*/ 123825 h 2583656"/>
              <a:gd name="connsiteX39" fmla="*/ 0 w 2176463"/>
              <a:gd name="connsiteY39" fmla="*/ 2381 h 2583656"/>
              <a:gd name="connsiteX40" fmla="*/ 61913 w 2176463"/>
              <a:gd name="connsiteY4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6918 w 2176463"/>
              <a:gd name="connsiteY19" fmla="*/ 2388394 h 2583656"/>
              <a:gd name="connsiteX20" fmla="*/ 2176463 w 2176463"/>
              <a:gd name="connsiteY20" fmla="*/ 2583656 h 2583656"/>
              <a:gd name="connsiteX21" fmla="*/ 2128838 w 2176463"/>
              <a:gd name="connsiteY21" fmla="*/ 2583656 h 2583656"/>
              <a:gd name="connsiteX22" fmla="*/ 1878805 w 2176463"/>
              <a:gd name="connsiteY22" fmla="*/ 2274094 h 2583656"/>
              <a:gd name="connsiteX23" fmla="*/ 1778793 w 2176463"/>
              <a:gd name="connsiteY23" fmla="*/ 2095500 h 2583656"/>
              <a:gd name="connsiteX24" fmla="*/ 1588293 w 2176463"/>
              <a:gd name="connsiteY24" fmla="*/ 1885950 h 2583656"/>
              <a:gd name="connsiteX25" fmla="*/ 1412081 w 2176463"/>
              <a:gd name="connsiteY25" fmla="*/ 1719263 h 2583656"/>
              <a:gd name="connsiteX26" fmla="*/ 1340643 w 2176463"/>
              <a:gd name="connsiteY26" fmla="*/ 1566863 h 2583656"/>
              <a:gd name="connsiteX27" fmla="*/ 1231106 w 2176463"/>
              <a:gd name="connsiteY27" fmla="*/ 1478755 h 2583656"/>
              <a:gd name="connsiteX28" fmla="*/ 1076324 w 2176463"/>
              <a:gd name="connsiteY28" fmla="*/ 1269206 h 2583656"/>
              <a:gd name="connsiteX29" fmla="*/ 964407 w 2176463"/>
              <a:gd name="connsiteY29" fmla="*/ 1112044 h 2583656"/>
              <a:gd name="connsiteX30" fmla="*/ 850107 w 2176463"/>
              <a:gd name="connsiteY30" fmla="*/ 1002506 h 2583656"/>
              <a:gd name="connsiteX31" fmla="*/ 733425 w 2176463"/>
              <a:gd name="connsiteY31" fmla="*/ 895350 h 2583656"/>
              <a:gd name="connsiteX32" fmla="*/ 690563 w 2176463"/>
              <a:gd name="connsiteY32" fmla="*/ 790575 h 2583656"/>
              <a:gd name="connsiteX33" fmla="*/ 588169 w 2176463"/>
              <a:gd name="connsiteY33" fmla="*/ 702469 h 2583656"/>
              <a:gd name="connsiteX34" fmla="*/ 552450 w 2176463"/>
              <a:gd name="connsiteY34" fmla="*/ 585787 h 2583656"/>
              <a:gd name="connsiteX35" fmla="*/ 426244 w 2176463"/>
              <a:gd name="connsiteY35" fmla="*/ 445294 h 2583656"/>
              <a:gd name="connsiteX36" fmla="*/ 350044 w 2176463"/>
              <a:gd name="connsiteY36" fmla="*/ 390525 h 2583656"/>
              <a:gd name="connsiteX37" fmla="*/ 278607 w 2176463"/>
              <a:gd name="connsiteY37" fmla="*/ 276225 h 2583656"/>
              <a:gd name="connsiteX38" fmla="*/ 221457 w 2176463"/>
              <a:gd name="connsiteY38" fmla="*/ 219075 h 2583656"/>
              <a:gd name="connsiteX39" fmla="*/ 147638 w 2176463"/>
              <a:gd name="connsiteY39" fmla="*/ 123825 h 2583656"/>
              <a:gd name="connsiteX40" fmla="*/ 0 w 2176463"/>
              <a:gd name="connsiteY40" fmla="*/ 2381 h 2583656"/>
              <a:gd name="connsiteX41" fmla="*/ 61913 w 2176463"/>
              <a:gd name="connsiteY4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1878805 w 2176463"/>
              <a:gd name="connsiteY22" fmla="*/ 2274094 h 2583656"/>
              <a:gd name="connsiteX23" fmla="*/ 1778793 w 2176463"/>
              <a:gd name="connsiteY23" fmla="*/ 2095500 h 2583656"/>
              <a:gd name="connsiteX24" fmla="*/ 1588293 w 2176463"/>
              <a:gd name="connsiteY24" fmla="*/ 1885950 h 2583656"/>
              <a:gd name="connsiteX25" fmla="*/ 1412081 w 2176463"/>
              <a:gd name="connsiteY25" fmla="*/ 1719263 h 2583656"/>
              <a:gd name="connsiteX26" fmla="*/ 1340643 w 2176463"/>
              <a:gd name="connsiteY26" fmla="*/ 1566863 h 2583656"/>
              <a:gd name="connsiteX27" fmla="*/ 1231106 w 2176463"/>
              <a:gd name="connsiteY27" fmla="*/ 1478755 h 2583656"/>
              <a:gd name="connsiteX28" fmla="*/ 1076324 w 2176463"/>
              <a:gd name="connsiteY28" fmla="*/ 1269206 h 2583656"/>
              <a:gd name="connsiteX29" fmla="*/ 964407 w 2176463"/>
              <a:gd name="connsiteY29" fmla="*/ 1112044 h 2583656"/>
              <a:gd name="connsiteX30" fmla="*/ 850107 w 2176463"/>
              <a:gd name="connsiteY30" fmla="*/ 1002506 h 2583656"/>
              <a:gd name="connsiteX31" fmla="*/ 733425 w 2176463"/>
              <a:gd name="connsiteY31" fmla="*/ 895350 h 2583656"/>
              <a:gd name="connsiteX32" fmla="*/ 690563 w 2176463"/>
              <a:gd name="connsiteY32" fmla="*/ 790575 h 2583656"/>
              <a:gd name="connsiteX33" fmla="*/ 588169 w 2176463"/>
              <a:gd name="connsiteY33" fmla="*/ 702469 h 2583656"/>
              <a:gd name="connsiteX34" fmla="*/ 552450 w 2176463"/>
              <a:gd name="connsiteY34" fmla="*/ 585787 h 2583656"/>
              <a:gd name="connsiteX35" fmla="*/ 426244 w 2176463"/>
              <a:gd name="connsiteY35" fmla="*/ 445294 h 2583656"/>
              <a:gd name="connsiteX36" fmla="*/ 350044 w 2176463"/>
              <a:gd name="connsiteY36" fmla="*/ 390525 h 2583656"/>
              <a:gd name="connsiteX37" fmla="*/ 278607 w 2176463"/>
              <a:gd name="connsiteY37" fmla="*/ 276225 h 2583656"/>
              <a:gd name="connsiteX38" fmla="*/ 221457 w 2176463"/>
              <a:gd name="connsiteY38" fmla="*/ 219075 h 2583656"/>
              <a:gd name="connsiteX39" fmla="*/ 147638 w 2176463"/>
              <a:gd name="connsiteY39" fmla="*/ 123825 h 2583656"/>
              <a:gd name="connsiteX40" fmla="*/ 0 w 2176463"/>
              <a:gd name="connsiteY40" fmla="*/ 2381 h 2583656"/>
              <a:gd name="connsiteX41" fmla="*/ 61913 w 2176463"/>
              <a:gd name="connsiteY4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1983581 w 2176463"/>
              <a:gd name="connsiteY22" fmla="*/ 240506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52450 w 2176463"/>
              <a:gd name="connsiteY35" fmla="*/ 585787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52450 w 2176463"/>
              <a:gd name="connsiteY35" fmla="*/ 585787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19113 w 2176463"/>
              <a:gd name="connsiteY6" fmla="*/ 583407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878681 w 2176463"/>
              <a:gd name="connsiteY10" fmla="*/ 1150144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40643 w 2176463"/>
              <a:gd name="connsiteY27" fmla="*/ 1557338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12068 w 2176463"/>
              <a:gd name="connsiteY27" fmla="*/ 1602582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076451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12068 w 2176463"/>
              <a:gd name="connsiteY27" fmla="*/ 1602582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2019300 w 2150269"/>
              <a:gd name="connsiteY19" fmla="*/ 2362200 h 2583656"/>
              <a:gd name="connsiteX20" fmla="*/ 2150269 w 2150269"/>
              <a:gd name="connsiteY20" fmla="*/ 2583656 h 2583656"/>
              <a:gd name="connsiteX21" fmla="*/ 2076451 w 2150269"/>
              <a:gd name="connsiteY21" fmla="*/ 2583656 h 2583656"/>
              <a:gd name="connsiteX22" fmla="*/ 2002631 w 2150269"/>
              <a:gd name="connsiteY22" fmla="*/ 2386012 h 2583656"/>
              <a:gd name="connsiteX23" fmla="*/ 1878805 w 2150269"/>
              <a:gd name="connsiteY23" fmla="*/ 227409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2019300 w 2150269"/>
              <a:gd name="connsiteY19" fmla="*/ 2362200 h 2583656"/>
              <a:gd name="connsiteX20" fmla="*/ 2150269 w 2150269"/>
              <a:gd name="connsiteY20" fmla="*/ 2583656 h 2583656"/>
              <a:gd name="connsiteX21" fmla="*/ 2076451 w 2150269"/>
              <a:gd name="connsiteY21" fmla="*/ 2583656 h 2583656"/>
              <a:gd name="connsiteX22" fmla="*/ 1947863 w 2150269"/>
              <a:gd name="connsiteY22" fmla="*/ 2412205 h 2583656"/>
              <a:gd name="connsiteX23" fmla="*/ 1878805 w 2150269"/>
              <a:gd name="connsiteY23" fmla="*/ 227409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47863 w 2150269"/>
              <a:gd name="connsiteY22" fmla="*/ 2412205 h 2583656"/>
              <a:gd name="connsiteX23" fmla="*/ 1878805 w 2150269"/>
              <a:gd name="connsiteY23" fmla="*/ 227409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47863 w 2150269"/>
              <a:gd name="connsiteY22" fmla="*/ 2412205 h 2583656"/>
              <a:gd name="connsiteX23" fmla="*/ 1859755 w 2150269"/>
              <a:gd name="connsiteY23" fmla="*/ 229314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35957 w 2150269"/>
              <a:gd name="connsiteY22" fmla="*/ 2431255 h 2583656"/>
              <a:gd name="connsiteX23" fmla="*/ 1859755 w 2150269"/>
              <a:gd name="connsiteY23" fmla="*/ 229314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114300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35957 w 2150269"/>
              <a:gd name="connsiteY22" fmla="*/ 2431255 h 2583656"/>
              <a:gd name="connsiteX23" fmla="*/ 1859755 w 2150269"/>
              <a:gd name="connsiteY23" fmla="*/ 229314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114300 w 2150269"/>
              <a:gd name="connsiteY42" fmla="*/ 0 h 2583656"/>
              <a:gd name="connsiteX0" fmla="*/ 64293 w 2100262"/>
              <a:gd name="connsiteY0" fmla="*/ 0 h 2583656"/>
              <a:gd name="connsiteX1" fmla="*/ 66675 w 2100262"/>
              <a:gd name="connsiteY1" fmla="*/ 64294 h 2583656"/>
              <a:gd name="connsiteX2" fmla="*/ 192881 w 2100262"/>
              <a:gd name="connsiteY2" fmla="*/ 180975 h 2583656"/>
              <a:gd name="connsiteX3" fmla="*/ 254793 w 2100262"/>
              <a:gd name="connsiteY3" fmla="*/ 273844 h 2583656"/>
              <a:gd name="connsiteX4" fmla="*/ 335756 w 2100262"/>
              <a:gd name="connsiteY4" fmla="*/ 378619 h 2583656"/>
              <a:gd name="connsiteX5" fmla="*/ 445293 w 2100262"/>
              <a:gd name="connsiteY5" fmla="*/ 464344 h 2583656"/>
              <a:gd name="connsiteX6" fmla="*/ 507206 w 2100262"/>
              <a:gd name="connsiteY6" fmla="*/ 573882 h 2583656"/>
              <a:gd name="connsiteX7" fmla="*/ 595312 w 2100262"/>
              <a:gd name="connsiteY7" fmla="*/ 695325 h 2583656"/>
              <a:gd name="connsiteX8" fmla="*/ 695325 w 2100262"/>
              <a:gd name="connsiteY8" fmla="*/ 802481 h 2583656"/>
              <a:gd name="connsiteX9" fmla="*/ 821531 w 2100262"/>
              <a:gd name="connsiteY9" fmla="*/ 976312 h 2583656"/>
              <a:gd name="connsiteX10" fmla="*/ 912018 w 2100262"/>
              <a:gd name="connsiteY10" fmla="*/ 1081088 h 2583656"/>
              <a:gd name="connsiteX11" fmla="*/ 988218 w 2100262"/>
              <a:gd name="connsiteY11" fmla="*/ 1133475 h 2583656"/>
              <a:gd name="connsiteX12" fmla="*/ 1064417 w 2100262"/>
              <a:gd name="connsiteY12" fmla="*/ 1259681 h 2583656"/>
              <a:gd name="connsiteX13" fmla="*/ 1200149 w 2100262"/>
              <a:gd name="connsiteY13" fmla="*/ 1447800 h 2583656"/>
              <a:gd name="connsiteX14" fmla="*/ 1316830 w 2100262"/>
              <a:gd name="connsiteY14" fmla="*/ 1519239 h 2583656"/>
              <a:gd name="connsiteX15" fmla="*/ 1404936 w 2100262"/>
              <a:gd name="connsiteY15" fmla="*/ 1688306 h 2583656"/>
              <a:gd name="connsiteX16" fmla="*/ 1576386 w 2100262"/>
              <a:gd name="connsiteY16" fmla="*/ 1862138 h 2583656"/>
              <a:gd name="connsiteX17" fmla="*/ 1707356 w 2100262"/>
              <a:gd name="connsiteY17" fmla="*/ 2085975 h 2583656"/>
              <a:gd name="connsiteX18" fmla="*/ 1854992 w 2100262"/>
              <a:gd name="connsiteY18" fmla="*/ 2247900 h 2583656"/>
              <a:gd name="connsiteX19" fmla="*/ 1943099 w 2100262"/>
              <a:gd name="connsiteY19" fmla="*/ 2388394 h 2583656"/>
              <a:gd name="connsiteX20" fmla="*/ 2100262 w 2100262"/>
              <a:gd name="connsiteY20" fmla="*/ 2583656 h 2583656"/>
              <a:gd name="connsiteX21" fmla="*/ 2026444 w 2100262"/>
              <a:gd name="connsiteY21" fmla="*/ 2583656 h 2583656"/>
              <a:gd name="connsiteX22" fmla="*/ 1885950 w 2100262"/>
              <a:gd name="connsiteY22" fmla="*/ 2431255 h 2583656"/>
              <a:gd name="connsiteX23" fmla="*/ 1809748 w 2100262"/>
              <a:gd name="connsiteY23" fmla="*/ 2293144 h 2583656"/>
              <a:gd name="connsiteX24" fmla="*/ 1652586 w 2100262"/>
              <a:gd name="connsiteY24" fmla="*/ 2105025 h 2583656"/>
              <a:gd name="connsiteX25" fmla="*/ 1512092 w 2100262"/>
              <a:gd name="connsiteY25" fmla="*/ 1907381 h 2583656"/>
              <a:gd name="connsiteX26" fmla="*/ 1362074 w 2100262"/>
              <a:gd name="connsiteY26" fmla="*/ 1757363 h 2583656"/>
              <a:gd name="connsiteX27" fmla="*/ 1262061 w 2100262"/>
              <a:gd name="connsiteY27" fmla="*/ 1602582 h 2583656"/>
              <a:gd name="connsiteX28" fmla="*/ 1152524 w 2100262"/>
              <a:gd name="connsiteY28" fmla="*/ 1490661 h 2583656"/>
              <a:gd name="connsiteX29" fmla="*/ 1016792 w 2100262"/>
              <a:gd name="connsiteY29" fmla="*/ 1302544 h 2583656"/>
              <a:gd name="connsiteX30" fmla="*/ 904875 w 2100262"/>
              <a:gd name="connsiteY30" fmla="*/ 1166812 h 2583656"/>
              <a:gd name="connsiteX31" fmla="*/ 788194 w 2100262"/>
              <a:gd name="connsiteY31" fmla="*/ 1021556 h 2583656"/>
              <a:gd name="connsiteX32" fmla="*/ 683418 w 2100262"/>
              <a:gd name="connsiteY32" fmla="*/ 895350 h 2583656"/>
              <a:gd name="connsiteX33" fmla="*/ 621506 w 2100262"/>
              <a:gd name="connsiteY33" fmla="*/ 814387 h 2583656"/>
              <a:gd name="connsiteX34" fmla="*/ 538162 w 2100262"/>
              <a:gd name="connsiteY34" fmla="*/ 702469 h 2583656"/>
              <a:gd name="connsiteX35" fmla="*/ 447674 w 2100262"/>
              <a:gd name="connsiteY35" fmla="*/ 619125 h 2583656"/>
              <a:gd name="connsiteX36" fmla="*/ 359568 w 2100262"/>
              <a:gd name="connsiteY36" fmla="*/ 476250 h 2583656"/>
              <a:gd name="connsiteX37" fmla="*/ 300037 w 2100262"/>
              <a:gd name="connsiteY37" fmla="*/ 390525 h 2583656"/>
              <a:gd name="connsiteX38" fmla="*/ 228600 w 2100262"/>
              <a:gd name="connsiteY38" fmla="*/ 276225 h 2583656"/>
              <a:gd name="connsiteX39" fmla="*/ 171450 w 2100262"/>
              <a:gd name="connsiteY39" fmla="*/ 219075 h 2583656"/>
              <a:gd name="connsiteX40" fmla="*/ 97631 w 2100262"/>
              <a:gd name="connsiteY40" fmla="*/ 123825 h 2583656"/>
              <a:gd name="connsiteX41" fmla="*/ 0 w 2100262"/>
              <a:gd name="connsiteY41" fmla="*/ 7143 h 2583656"/>
              <a:gd name="connsiteX42" fmla="*/ 64293 w 2100262"/>
              <a:gd name="connsiteY42" fmla="*/ 0 h 2583656"/>
              <a:gd name="connsiteX0" fmla="*/ 64293 w 2100262"/>
              <a:gd name="connsiteY0" fmla="*/ 0 h 2583656"/>
              <a:gd name="connsiteX1" fmla="*/ 66675 w 2100262"/>
              <a:gd name="connsiteY1" fmla="*/ 64294 h 2583656"/>
              <a:gd name="connsiteX2" fmla="*/ 192881 w 2100262"/>
              <a:gd name="connsiteY2" fmla="*/ 180975 h 2583656"/>
              <a:gd name="connsiteX3" fmla="*/ 254793 w 2100262"/>
              <a:gd name="connsiteY3" fmla="*/ 273844 h 2583656"/>
              <a:gd name="connsiteX4" fmla="*/ 335756 w 2100262"/>
              <a:gd name="connsiteY4" fmla="*/ 378619 h 2583656"/>
              <a:gd name="connsiteX5" fmla="*/ 445293 w 2100262"/>
              <a:gd name="connsiteY5" fmla="*/ 464344 h 2583656"/>
              <a:gd name="connsiteX6" fmla="*/ 507206 w 2100262"/>
              <a:gd name="connsiteY6" fmla="*/ 573882 h 2583656"/>
              <a:gd name="connsiteX7" fmla="*/ 595312 w 2100262"/>
              <a:gd name="connsiteY7" fmla="*/ 695325 h 2583656"/>
              <a:gd name="connsiteX8" fmla="*/ 695325 w 2100262"/>
              <a:gd name="connsiteY8" fmla="*/ 802481 h 2583656"/>
              <a:gd name="connsiteX9" fmla="*/ 821531 w 2100262"/>
              <a:gd name="connsiteY9" fmla="*/ 976312 h 2583656"/>
              <a:gd name="connsiteX10" fmla="*/ 912018 w 2100262"/>
              <a:gd name="connsiteY10" fmla="*/ 1081088 h 2583656"/>
              <a:gd name="connsiteX11" fmla="*/ 988218 w 2100262"/>
              <a:gd name="connsiteY11" fmla="*/ 1133475 h 2583656"/>
              <a:gd name="connsiteX12" fmla="*/ 1064417 w 2100262"/>
              <a:gd name="connsiteY12" fmla="*/ 1259681 h 2583656"/>
              <a:gd name="connsiteX13" fmla="*/ 1200149 w 2100262"/>
              <a:gd name="connsiteY13" fmla="*/ 1447800 h 2583656"/>
              <a:gd name="connsiteX14" fmla="*/ 1316830 w 2100262"/>
              <a:gd name="connsiteY14" fmla="*/ 1519239 h 2583656"/>
              <a:gd name="connsiteX15" fmla="*/ 1404936 w 2100262"/>
              <a:gd name="connsiteY15" fmla="*/ 1688306 h 2583656"/>
              <a:gd name="connsiteX16" fmla="*/ 1576386 w 2100262"/>
              <a:gd name="connsiteY16" fmla="*/ 1862138 h 2583656"/>
              <a:gd name="connsiteX17" fmla="*/ 1707356 w 2100262"/>
              <a:gd name="connsiteY17" fmla="*/ 2085975 h 2583656"/>
              <a:gd name="connsiteX18" fmla="*/ 1854992 w 2100262"/>
              <a:gd name="connsiteY18" fmla="*/ 2247900 h 2583656"/>
              <a:gd name="connsiteX19" fmla="*/ 1943099 w 2100262"/>
              <a:gd name="connsiteY19" fmla="*/ 2388394 h 2583656"/>
              <a:gd name="connsiteX20" fmla="*/ 2100262 w 2100262"/>
              <a:gd name="connsiteY20" fmla="*/ 2583656 h 2583656"/>
              <a:gd name="connsiteX21" fmla="*/ 2026444 w 2100262"/>
              <a:gd name="connsiteY21" fmla="*/ 2583656 h 2583656"/>
              <a:gd name="connsiteX22" fmla="*/ 1885950 w 2100262"/>
              <a:gd name="connsiteY22" fmla="*/ 2431255 h 2583656"/>
              <a:gd name="connsiteX23" fmla="*/ 1809748 w 2100262"/>
              <a:gd name="connsiteY23" fmla="*/ 2293144 h 2583656"/>
              <a:gd name="connsiteX24" fmla="*/ 1652586 w 2100262"/>
              <a:gd name="connsiteY24" fmla="*/ 2105025 h 2583656"/>
              <a:gd name="connsiteX25" fmla="*/ 1512092 w 2100262"/>
              <a:gd name="connsiteY25" fmla="*/ 1907381 h 2583656"/>
              <a:gd name="connsiteX26" fmla="*/ 1362074 w 2100262"/>
              <a:gd name="connsiteY26" fmla="*/ 1757363 h 2583656"/>
              <a:gd name="connsiteX27" fmla="*/ 1262061 w 2100262"/>
              <a:gd name="connsiteY27" fmla="*/ 1602582 h 2583656"/>
              <a:gd name="connsiteX28" fmla="*/ 1152524 w 2100262"/>
              <a:gd name="connsiteY28" fmla="*/ 1490661 h 2583656"/>
              <a:gd name="connsiteX29" fmla="*/ 1016792 w 2100262"/>
              <a:gd name="connsiteY29" fmla="*/ 1302544 h 2583656"/>
              <a:gd name="connsiteX30" fmla="*/ 904875 w 2100262"/>
              <a:gd name="connsiteY30" fmla="*/ 1166812 h 2583656"/>
              <a:gd name="connsiteX31" fmla="*/ 788194 w 2100262"/>
              <a:gd name="connsiteY31" fmla="*/ 1021556 h 2583656"/>
              <a:gd name="connsiteX32" fmla="*/ 683418 w 2100262"/>
              <a:gd name="connsiteY32" fmla="*/ 895350 h 2583656"/>
              <a:gd name="connsiteX33" fmla="*/ 621506 w 2100262"/>
              <a:gd name="connsiteY33" fmla="*/ 814387 h 2583656"/>
              <a:gd name="connsiteX34" fmla="*/ 538162 w 2100262"/>
              <a:gd name="connsiteY34" fmla="*/ 702469 h 2583656"/>
              <a:gd name="connsiteX35" fmla="*/ 447674 w 2100262"/>
              <a:gd name="connsiteY35" fmla="*/ 619125 h 2583656"/>
              <a:gd name="connsiteX36" fmla="*/ 359568 w 2100262"/>
              <a:gd name="connsiteY36" fmla="*/ 476250 h 2583656"/>
              <a:gd name="connsiteX37" fmla="*/ 300037 w 2100262"/>
              <a:gd name="connsiteY37" fmla="*/ 390525 h 2583656"/>
              <a:gd name="connsiteX38" fmla="*/ 228600 w 2100262"/>
              <a:gd name="connsiteY38" fmla="*/ 276225 h 2583656"/>
              <a:gd name="connsiteX39" fmla="*/ 171450 w 2100262"/>
              <a:gd name="connsiteY39" fmla="*/ 219075 h 2583656"/>
              <a:gd name="connsiteX40" fmla="*/ 97631 w 2100262"/>
              <a:gd name="connsiteY40" fmla="*/ 123825 h 2583656"/>
              <a:gd name="connsiteX41" fmla="*/ 0 w 2100262"/>
              <a:gd name="connsiteY41" fmla="*/ 2381 h 2583656"/>
              <a:gd name="connsiteX42" fmla="*/ 64293 w 2100262"/>
              <a:gd name="connsiteY42" fmla="*/ 0 h 2583656"/>
              <a:gd name="connsiteX0" fmla="*/ 100012 w 2135981"/>
              <a:gd name="connsiteY0" fmla="*/ 0 h 2583656"/>
              <a:gd name="connsiteX1" fmla="*/ 102394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207169 w 2135981"/>
              <a:gd name="connsiteY39" fmla="*/ 219075 h 2583656"/>
              <a:gd name="connsiteX40" fmla="*/ 133350 w 2135981"/>
              <a:gd name="connsiteY40" fmla="*/ 123825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207169 w 2135981"/>
              <a:gd name="connsiteY39" fmla="*/ 219075 h 2583656"/>
              <a:gd name="connsiteX40" fmla="*/ 133350 w 2135981"/>
              <a:gd name="connsiteY40" fmla="*/ 123825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207169 w 2135981"/>
              <a:gd name="connsiteY39" fmla="*/ 219075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190500 w 2135981"/>
              <a:gd name="connsiteY39" fmla="*/ 245269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59556 w 2135981"/>
              <a:gd name="connsiteY38" fmla="*/ 302419 h 2583656"/>
              <a:gd name="connsiteX39" fmla="*/ 190500 w 2135981"/>
              <a:gd name="connsiteY39" fmla="*/ 245269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19087 w 2135981"/>
              <a:gd name="connsiteY37" fmla="*/ 390525 h 2583656"/>
              <a:gd name="connsiteX38" fmla="*/ 259556 w 2135981"/>
              <a:gd name="connsiteY38" fmla="*/ 302419 h 2583656"/>
              <a:gd name="connsiteX39" fmla="*/ 190500 w 2135981"/>
              <a:gd name="connsiteY39" fmla="*/ 245269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19087 w 2135981"/>
              <a:gd name="connsiteY37" fmla="*/ 390525 h 2583656"/>
              <a:gd name="connsiteX38" fmla="*/ 259556 w 2135981"/>
              <a:gd name="connsiteY38" fmla="*/ 302419 h 2583656"/>
              <a:gd name="connsiteX39" fmla="*/ 190500 w 2135981"/>
              <a:gd name="connsiteY39" fmla="*/ 245269 h 2583656"/>
              <a:gd name="connsiteX40" fmla="*/ 83344 w 2135981"/>
              <a:gd name="connsiteY40" fmla="*/ 119063 h 2583656"/>
              <a:gd name="connsiteX41" fmla="*/ 0 w 2135981"/>
              <a:gd name="connsiteY41" fmla="*/ 2381 h 2583656"/>
              <a:gd name="connsiteX42" fmla="*/ 100012 w 2135981"/>
              <a:gd name="connsiteY42" fmla="*/ 0 h 2583656"/>
              <a:gd name="connsiteX0" fmla="*/ 71437 w 2135981"/>
              <a:gd name="connsiteY0" fmla="*/ 7144 h 2581275"/>
              <a:gd name="connsiteX1" fmla="*/ 116682 w 2135981"/>
              <a:gd name="connsiteY1" fmla="*/ 61913 h 2581275"/>
              <a:gd name="connsiteX2" fmla="*/ 228600 w 2135981"/>
              <a:gd name="connsiteY2" fmla="*/ 178594 h 2581275"/>
              <a:gd name="connsiteX3" fmla="*/ 290512 w 2135981"/>
              <a:gd name="connsiteY3" fmla="*/ 271463 h 2581275"/>
              <a:gd name="connsiteX4" fmla="*/ 371475 w 2135981"/>
              <a:gd name="connsiteY4" fmla="*/ 376238 h 2581275"/>
              <a:gd name="connsiteX5" fmla="*/ 481012 w 2135981"/>
              <a:gd name="connsiteY5" fmla="*/ 461963 h 2581275"/>
              <a:gd name="connsiteX6" fmla="*/ 542925 w 2135981"/>
              <a:gd name="connsiteY6" fmla="*/ 571501 h 2581275"/>
              <a:gd name="connsiteX7" fmla="*/ 631031 w 2135981"/>
              <a:gd name="connsiteY7" fmla="*/ 692944 h 2581275"/>
              <a:gd name="connsiteX8" fmla="*/ 731044 w 2135981"/>
              <a:gd name="connsiteY8" fmla="*/ 800100 h 2581275"/>
              <a:gd name="connsiteX9" fmla="*/ 857250 w 2135981"/>
              <a:gd name="connsiteY9" fmla="*/ 973931 h 2581275"/>
              <a:gd name="connsiteX10" fmla="*/ 947737 w 2135981"/>
              <a:gd name="connsiteY10" fmla="*/ 1078707 h 2581275"/>
              <a:gd name="connsiteX11" fmla="*/ 1023937 w 2135981"/>
              <a:gd name="connsiteY11" fmla="*/ 1131094 h 2581275"/>
              <a:gd name="connsiteX12" fmla="*/ 1100136 w 2135981"/>
              <a:gd name="connsiteY12" fmla="*/ 1257300 h 2581275"/>
              <a:gd name="connsiteX13" fmla="*/ 1235868 w 2135981"/>
              <a:gd name="connsiteY13" fmla="*/ 1445419 h 2581275"/>
              <a:gd name="connsiteX14" fmla="*/ 1352549 w 2135981"/>
              <a:gd name="connsiteY14" fmla="*/ 1516858 h 2581275"/>
              <a:gd name="connsiteX15" fmla="*/ 1440655 w 2135981"/>
              <a:gd name="connsiteY15" fmla="*/ 1685925 h 2581275"/>
              <a:gd name="connsiteX16" fmla="*/ 1612105 w 2135981"/>
              <a:gd name="connsiteY16" fmla="*/ 1859757 h 2581275"/>
              <a:gd name="connsiteX17" fmla="*/ 1743075 w 2135981"/>
              <a:gd name="connsiteY17" fmla="*/ 2083594 h 2581275"/>
              <a:gd name="connsiteX18" fmla="*/ 1890711 w 2135981"/>
              <a:gd name="connsiteY18" fmla="*/ 2245519 h 2581275"/>
              <a:gd name="connsiteX19" fmla="*/ 1978818 w 2135981"/>
              <a:gd name="connsiteY19" fmla="*/ 2386013 h 2581275"/>
              <a:gd name="connsiteX20" fmla="*/ 2135981 w 2135981"/>
              <a:gd name="connsiteY20" fmla="*/ 2581275 h 2581275"/>
              <a:gd name="connsiteX21" fmla="*/ 2062163 w 2135981"/>
              <a:gd name="connsiteY21" fmla="*/ 2581275 h 2581275"/>
              <a:gd name="connsiteX22" fmla="*/ 1921669 w 2135981"/>
              <a:gd name="connsiteY22" fmla="*/ 2428874 h 2581275"/>
              <a:gd name="connsiteX23" fmla="*/ 1845467 w 2135981"/>
              <a:gd name="connsiteY23" fmla="*/ 2290763 h 2581275"/>
              <a:gd name="connsiteX24" fmla="*/ 1688305 w 2135981"/>
              <a:gd name="connsiteY24" fmla="*/ 2102644 h 2581275"/>
              <a:gd name="connsiteX25" fmla="*/ 1547811 w 2135981"/>
              <a:gd name="connsiteY25" fmla="*/ 1905000 h 2581275"/>
              <a:gd name="connsiteX26" fmla="*/ 1397793 w 2135981"/>
              <a:gd name="connsiteY26" fmla="*/ 1754982 h 2581275"/>
              <a:gd name="connsiteX27" fmla="*/ 1297780 w 2135981"/>
              <a:gd name="connsiteY27" fmla="*/ 1600201 h 2581275"/>
              <a:gd name="connsiteX28" fmla="*/ 1188243 w 2135981"/>
              <a:gd name="connsiteY28" fmla="*/ 1488280 h 2581275"/>
              <a:gd name="connsiteX29" fmla="*/ 1052511 w 2135981"/>
              <a:gd name="connsiteY29" fmla="*/ 1300163 h 2581275"/>
              <a:gd name="connsiteX30" fmla="*/ 940594 w 2135981"/>
              <a:gd name="connsiteY30" fmla="*/ 1164431 h 2581275"/>
              <a:gd name="connsiteX31" fmla="*/ 823913 w 2135981"/>
              <a:gd name="connsiteY31" fmla="*/ 1019175 h 2581275"/>
              <a:gd name="connsiteX32" fmla="*/ 719137 w 2135981"/>
              <a:gd name="connsiteY32" fmla="*/ 892969 h 2581275"/>
              <a:gd name="connsiteX33" fmla="*/ 657225 w 2135981"/>
              <a:gd name="connsiteY33" fmla="*/ 812006 h 2581275"/>
              <a:gd name="connsiteX34" fmla="*/ 573881 w 2135981"/>
              <a:gd name="connsiteY34" fmla="*/ 700088 h 2581275"/>
              <a:gd name="connsiteX35" fmla="*/ 483393 w 2135981"/>
              <a:gd name="connsiteY35" fmla="*/ 616744 h 2581275"/>
              <a:gd name="connsiteX36" fmla="*/ 395287 w 2135981"/>
              <a:gd name="connsiteY36" fmla="*/ 473869 h 2581275"/>
              <a:gd name="connsiteX37" fmla="*/ 319087 w 2135981"/>
              <a:gd name="connsiteY37" fmla="*/ 388144 h 2581275"/>
              <a:gd name="connsiteX38" fmla="*/ 259556 w 2135981"/>
              <a:gd name="connsiteY38" fmla="*/ 300038 h 2581275"/>
              <a:gd name="connsiteX39" fmla="*/ 190500 w 2135981"/>
              <a:gd name="connsiteY39" fmla="*/ 242888 h 2581275"/>
              <a:gd name="connsiteX40" fmla="*/ 83344 w 2135981"/>
              <a:gd name="connsiteY40" fmla="*/ 116682 h 2581275"/>
              <a:gd name="connsiteX41" fmla="*/ 0 w 2135981"/>
              <a:gd name="connsiteY41" fmla="*/ 0 h 2581275"/>
              <a:gd name="connsiteX42" fmla="*/ 71437 w 2135981"/>
              <a:gd name="connsiteY42" fmla="*/ 7144 h 2581275"/>
              <a:gd name="connsiteX0" fmla="*/ 130968 w 2195512"/>
              <a:gd name="connsiteY0" fmla="*/ 4763 h 2578894"/>
              <a:gd name="connsiteX1" fmla="*/ 176213 w 2195512"/>
              <a:gd name="connsiteY1" fmla="*/ 59532 h 2578894"/>
              <a:gd name="connsiteX2" fmla="*/ 288131 w 2195512"/>
              <a:gd name="connsiteY2" fmla="*/ 176213 h 2578894"/>
              <a:gd name="connsiteX3" fmla="*/ 350043 w 2195512"/>
              <a:gd name="connsiteY3" fmla="*/ 269082 h 2578894"/>
              <a:gd name="connsiteX4" fmla="*/ 431006 w 2195512"/>
              <a:gd name="connsiteY4" fmla="*/ 373857 h 2578894"/>
              <a:gd name="connsiteX5" fmla="*/ 540543 w 2195512"/>
              <a:gd name="connsiteY5" fmla="*/ 459582 h 2578894"/>
              <a:gd name="connsiteX6" fmla="*/ 602456 w 2195512"/>
              <a:gd name="connsiteY6" fmla="*/ 569120 h 2578894"/>
              <a:gd name="connsiteX7" fmla="*/ 690562 w 2195512"/>
              <a:gd name="connsiteY7" fmla="*/ 690563 h 2578894"/>
              <a:gd name="connsiteX8" fmla="*/ 790575 w 2195512"/>
              <a:gd name="connsiteY8" fmla="*/ 797719 h 2578894"/>
              <a:gd name="connsiteX9" fmla="*/ 916781 w 2195512"/>
              <a:gd name="connsiteY9" fmla="*/ 971550 h 2578894"/>
              <a:gd name="connsiteX10" fmla="*/ 1007268 w 2195512"/>
              <a:gd name="connsiteY10" fmla="*/ 1076326 h 2578894"/>
              <a:gd name="connsiteX11" fmla="*/ 1083468 w 2195512"/>
              <a:gd name="connsiteY11" fmla="*/ 1128713 h 2578894"/>
              <a:gd name="connsiteX12" fmla="*/ 1159667 w 2195512"/>
              <a:gd name="connsiteY12" fmla="*/ 1254919 h 2578894"/>
              <a:gd name="connsiteX13" fmla="*/ 1295399 w 2195512"/>
              <a:gd name="connsiteY13" fmla="*/ 1443038 h 2578894"/>
              <a:gd name="connsiteX14" fmla="*/ 1412080 w 2195512"/>
              <a:gd name="connsiteY14" fmla="*/ 1514477 h 2578894"/>
              <a:gd name="connsiteX15" fmla="*/ 1500186 w 2195512"/>
              <a:gd name="connsiteY15" fmla="*/ 1683544 h 2578894"/>
              <a:gd name="connsiteX16" fmla="*/ 1671636 w 2195512"/>
              <a:gd name="connsiteY16" fmla="*/ 1857376 h 2578894"/>
              <a:gd name="connsiteX17" fmla="*/ 1802606 w 2195512"/>
              <a:gd name="connsiteY17" fmla="*/ 2081213 h 2578894"/>
              <a:gd name="connsiteX18" fmla="*/ 1950242 w 2195512"/>
              <a:gd name="connsiteY18" fmla="*/ 2243138 h 2578894"/>
              <a:gd name="connsiteX19" fmla="*/ 2038349 w 2195512"/>
              <a:gd name="connsiteY19" fmla="*/ 2383632 h 2578894"/>
              <a:gd name="connsiteX20" fmla="*/ 2195512 w 2195512"/>
              <a:gd name="connsiteY20" fmla="*/ 2578894 h 2578894"/>
              <a:gd name="connsiteX21" fmla="*/ 2121694 w 2195512"/>
              <a:gd name="connsiteY21" fmla="*/ 2578894 h 2578894"/>
              <a:gd name="connsiteX22" fmla="*/ 1981200 w 2195512"/>
              <a:gd name="connsiteY22" fmla="*/ 2426493 h 2578894"/>
              <a:gd name="connsiteX23" fmla="*/ 1904998 w 2195512"/>
              <a:gd name="connsiteY23" fmla="*/ 2288382 h 2578894"/>
              <a:gd name="connsiteX24" fmla="*/ 1747836 w 2195512"/>
              <a:gd name="connsiteY24" fmla="*/ 2100263 h 2578894"/>
              <a:gd name="connsiteX25" fmla="*/ 1607342 w 2195512"/>
              <a:gd name="connsiteY25" fmla="*/ 1902619 h 2578894"/>
              <a:gd name="connsiteX26" fmla="*/ 1457324 w 2195512"/>
              <a:gd name="connsiteY26" fmla="*/ 1752601 h 2578894"/>
              <a:gd name="connsiteX27" fmla="*/ 1357311 w 2195512"/>
              <a:gd name="connsiteY27" fmla="*/ 1597820 h 2578894"/>
              <a:gd name="connsiteX28" fmla="*/ 1247774 w 2195512"/>
              <a:gd name="connsiteY28" fmla="*/ 1485899 h 2578894"/>
              <a:gd name="connsiteX29" fmla="*/ 1112042 w 2195512"/>
              <a:gd name="connsiteY29" fmla="*/ 1297782 h 2578894"/>
              <a:gd name="connsiteX30" fmla="*/ 1000125 w 2195512"/>
              <a:gd name="connsiteY30" fmla="*/ 1162050 h 2578894"/>
              <a:gd name="connsiteX31" fmla="*/ 883444 w 2195512"/>
              <a:gd name="connsiteY31" fmla="*/ 1016794 h 2578894"/>
              <a:gd name="connsiteX32" fmla="*/ 778668 w 2195512"/>
              <a:gd name="connsiteY32" fmla="*/ 890588 h 2578894"/>
              <a:gd name="connsiteX33" fmla="*/ 716756 w 2195512"/>
              <a:gd name="connsiteY33" fmla="*/ 809625 h 2578894"/>
              <a:gd name="connsiteX34" fmla="*/ 633412 w 2195512"/>
              <a:gd name="connsiteY34" fmla="*/ 697707 h 2578894"/>
              <a:gd name="connsiteX35" fmla="*/ 542924 w 2195512"/>
              <a:gd name="connsiteY35" fmla="*/ 614363 h 2578894"/>
              <a:gd name="connsiteX36" fmla="*/ 454818 w 2195512"/>
              <a:gd name="connsiteY36" fmla="*/ 471488 h 2578894"/>
              <a:gd name="connsiteX37" fmla="*/ 378618 w 2195512"/>
              <a:gd name="connsiteY37" fmla="*/ 385763 h 2578894"/>
              <a:gd name="connsiteX38" fmla="*/ 319087 w 2195512"/>
              <a:gd name="connsiteY38" fmla="*/ 297657 h 2578894"/>
              <a:gd name="connsiteX39" fmla="*/ 250031 w 2195512"/>
              <a:gd name="connsiteY39" fmla="*/ 240507 h 2578894"/>
              <a:gd name="connsiteX40" fmla="*/ 142875 w 2195512"/>
              <a:gd name="connsiteY40" fmla="*/ 114301 h 2578894"/>
              <a:gd name="connsiteX41" fmla="*/ 0 w 2195512"/>
              <a:gd name="connsiteY41" fmla="*/ 0 h 2578894"/>
              <a:gd name="connsiteX42" fmla="*/ 130968 w 2195512"/>
              <a:gd name="connsiteY42" fmla="*/ 4763 h 2578894"/>
              <a:gd name="connsiteX0" fmla="*/ 107155 w 2195512"/>
              <a:gd name="connsiteY0" fmla="*/ 7144 h 2578894"/>
              <a:gd name="connsiteX1" fmla="*/ 176213 w 2195512"/>
              <a:gd name="connsiteY1" fmla="*/ 59532 h 2578894"/>
              <a:gd name="connsiteX2" fmla="*/ 288131 w 2195512"/>
              <a:gd name="connsiteY2" fmla="*/ 176213 h 2578894"/>
              <a:gd name="connsiteX3" fmla="*/ 350043 w 2195512"/>
              <a:gd name="connsiteY3" fmla="*/ 269082 h 2578894"/>
              <a:gd name="connsiteX4" fmla="*/ 431006 w 2195512"/>
              <a:gd name="connsiteY4" fmla="*/ 373857 h 2578894"/>
              <a:gd name="connsiteX5" fmla="*/ 540543 w 2195512"/>
              <a:gd name="connsiteY5" fmla="*/ 459582 h 2578894"/>
              <a:gd name="connsiteX6" fmla="*/ 602456 w 2195512"/>
              <a:gd name="connsiteY6" fmla="*/ 569120 h 2578894"/>
              <a:gd name="connsiteX7" fmla="*/ 690562 w 2195512"/>
              <a:gd name="connsiteY7" fmla="*/ 690563 h 2578894"/>
              <a:gd name="connsiteX8" fmla="*/ 790575 w 2195512"/>
              <a:gd name="connsiteY8" fmla="*/ 797719 h 2578894"/>
              <a:gd name="connsiteX9" fmla="*/ 916781 w 2195512"/>
              <a:gd name="connsiteY9" fmla="*/ 971550 h 2578894"/>
              <a:gd name="connsiteX10" fmla="*/ 1007268 w 2195512"/>
              <a:gd name="connsiteY10" fmla="*/ 1076326 h 2578894"/>
              <a:gd name="connsiteX11" fmla="*/ 1083468 w 2195512"/>
              <a:gd name="connsiteY11" fmla="*/ 1128713 h 2578894"/>
              <a:gd name="connsiteX12" fmla="*/ 1159667 w 2195512"/>
              <a:gd name="connsiteY12" fmla="*/ 1254919 h 2578894"/>
              <a:gd name="connsiteX13" fmla="*/ 1295399 w 2195512"/>
              <a:gd name="connsiteY13" fmla="*/ 1443038 h 2578894"/>
              <a:gd name="connsiteX14" fmla="*/ 1412080 w 2195512"/>
              <a:gd name="connsiteY14" fmla="*/ 1514477 h 2578894"/>
              <a:gd name="connsiteX15" fmla="*/ 1500186 w 2195512"/>
              <a:gd name="connsiteY15" fmla="*/ 1683544 h 2578894"/>
              <a:gd name="connsiteX16" fmla="*/ 1671636 w 2195512"/>
              <a:gd name="connsiteY16" fmla="*/ 1857376 h 2578894"/>
              <a:gd name="connsiteX17" fmla="*/ 1802606 w 2195512"/>
              <a:gd name="connsiteY17" fmla="*/ 2081213 h 2578894"/>
              <a:gd name="connsiteX18" fmla="*/ 1950242 w 2195512"/>
              <a:gd name="connsiteY18" fmla="*/ 2243138 h 2578894"/>
              <a:gd name="connsiteX19" fmla="*/ 2038349 w 2195512"/>
              <a:gd name="connsiteY19" fmla="*/ 2383632 h 2578894"/>
              <a:gd name="connsiteX20" fmla="*/ 2195512 w 2195512"/>
              <a:gd name="connsiteY20" fmla="*/ 2578894 h 2578894"/>
              <a:gd name="connsiteX21" fmla="*/ 2121694 w 2195512"/>
              <a:gd name="connsiteY21" fmla="*/ 2578894 h 2578894"/>
              <a:gd name="connsiteX22" fmla="*/ 1981200 w 2195512"/>
              <a:gd name="connsiteY22" fmla="*/ 2426493 h 2578894"/>
              <a:gd name="connsiteX23" fmla="*/ 1904998 w 2195512"/>
              <a:gd name="connsiteY23" fmla="*/ 2288382 h 2578894"/>
              <a:gd name="connsiteX24" fmla="*/ 1747836 w 2195512"/>
              <a:gd name="connsiteY24" fmla="*/ 2100263 h 2578894"/>
              <a:gd name="connsiteX25" fmla="*/ 1607342 w 2195512"/>
              <a:gd name="connsiteY25" fmla="*/ 1902619 h 2578894"/>
              <a:gd name="connsiteX26" fmla="*/ 1457324 w 2195512"/>
              <a:gd name="connsiteY26" fmla="*/ 1752601 h 2578894"/>
              <a:gd name="connsiteX27" fmla="*/ 1357311 w 2195512"/>
              <a:gd name="connsiteY27" fmla="*/ 1597820 h 2578894"/>
              <a:gd name="connsiteX28" fmla="*/ 1247774 w 2195512"/>
              <a:gd name="connsiteY28" fmla="*/ 1485899 h 2578894"/>
              <a:gd name="connsiteX29" fmla="*/ 1112042 w 2195512"/>
              <a:gd name="connsiteY29" fmla="*/ 1297782 h 2578894"/>
              <a:gd name="connsiteX30" fmla="*/ 1000125 w 2195512"/>
              <a:gd name="connsiteY30" fmla="*/ 1162050 h 2578894"/>
              <a:gd name="connsiteX31" fmla="*/ 883444 w 2195512"/>
              <a:gd name="connsiteY31" fmla="*/ 1016794 h 2578894"/>
              <a:gd name="connsiteX32" fmla="*/ 778668 w 2195512"/>
              <a:gd name="connsiteY32" fmla="*/ 890588 h 2578894"/>
              <a:gd name="connsiteX33" fmla="*/ 716756 w 2195512"/>
              <a:gd name="connsiteY33" fmla="*/ 809625 h 2578894"/>
              <a:gd name="connsiteX34" fmla="*/ 633412 w 2195512"/>
              <a:gd name="connsiteY34" fmla="*/ 697707 h 2578894"/>
              <a:gd name="connsiteX35" fmla="*/ 542924 w 2195512"/>
              <a:gd name="connsiteY35" fmla="*/ 614363 h 2578894"/>
              <a:gd name="connsiteX36" fmla="*/ 454818 w 2195512"/>
              <a:gd name="connsiteY36" fmla="*/ 471488 h 2578894"/>
              <a:gd name="connsiteX37" fmla="*/ 378618 w 2195512"/>
              <a:gd name="connsiteY37" fmla="*/ 385763 h 2578894"/>
              <a:gd name="connsiteX38" fmla="*/ 319087 w 2195512"/>
              <a:gd name="connsiteY38" fmla="*/ 297657 h 2578894"/>
              <a:gd name="connsiteX39" fmla="*/ 250031 w 2195512"/>
              <a:gd name="connsiteY39" fmla="*/ 240507 h 2578894"/>
              <a:gd name="connsiteX40" fmla="*/ 142875 w 2195512"/>
              <a:gd name="connsiteY40" fmla="*/ 114301 h 2578894"/>
              <a:gd name="connsiteX41" fmla="*/ 0 w 2195512"/>
              <a:gd name="connsiteY41" fmla="*/ 0 h 2578894"/>
              <a:gd name="connsiteX42" fmla="*/ 107155 w 2195512"/>
              <a:gd name="connsiteY42" fmla="*/ 7144 h 2578894"/>
              <a:gd name="connsiteX0" fmla="*/ 73818 w 2162175"/>
              <a:gd name="connsiteY0" fmla="*/ 0 h 2571750"/>
              <a:gd name="connsiteX1" fmla="*/ 142876 w 2162175"/>
              <a:gd name="connsiteY1" fmla="*/ 52388 h 2571750"/>
              <a:gd name="connsiteX2" fmla="*/ 254794 w 2162175"/>
              <a:gd name="connsiteY2" fmla="*/ 169069 h 2571750"/>
              <a:gd name="connsiteX3" fmla="*/ 316706 w 2162175"/>
              <a:gd name="connsiteY3" fmla="*/ 261938 h 2571750"/>
              <a:gd name="connsiteX4" fmla="*/ 397669 w 2162175"/>
              <a:gd name="connsiteY4" fmla="*/ 366713 h 2571750"/>
              <a:gd name="connsiteX5" fmla="*/ 507206 w 2162175"/>
              <a:gd name="connsiteY5" fmla="*/ 452438 h 2571750"/>
              <a:gd name="connsiteX6" fmla="*/ 569119 w 2162175"/>
              <a:gd name="connsiteY6" fmla="*/ 561976 h 2571750"/>
              <a:gd name="connsiteX7" fmla="*/ 657225 w 2162175"/>
              <a:gd name="connsiteY7" fmla="*/ 683419 h 2571750"/>
              <a:gd name="connsiteX8" fmla="*/ 757238 w 2162175"/>
              <a:gd name="connsiteY8" fmla="*/ 790575 h 2571750"/>
              <a:gd name="connsiteX9" fmla="*/ 883444 w 2162175"/>
              <a:gd name="connsiteY9" fmla="*/ 964406 h 2571750"/>
              <a:gd name="connsiteX10" fmla="*/ 973931 w 2162175"/>
              <a:gd name="connsiteY10" fmla="*/ 1069182 h 2571750"/>
              <a:gd name="connsiteX11" fmla="*/ 1050131 w 2162175"/>
              <a:gd name="connsiteY11" fmla="*/ 1121569 h 2571750"/>
              <a:gd name="connsiteX12" fmla="*/ 1126330 w 2162175"/>
              <a:gd name="connsiteY12" fmla="*/ 1247775 h 2571750"/>
              <a:gd name="connsiteX13" fmla="*/ 1262062 w 2162175"/>
              <a:gd name="connsiteY13" fmla="*/ 1435894 h 2571750"/>
              <a:gd name="connsiteX14" fmla="*/ 1378743 w 2162175"/>
              <a:gd name="connsiteY14" fmla="*/ 1507333 h 2571750"/>
              <a:gd name="connsiteX15" fmla="*/ 1466849 w 2162175"/>
              <a:gd name="connsiteY15" fmla="*/ 1676400 h 2571750"/>
              <a:gd name="connsiteX16" fmla="*/ 1638299 w 2162175"/>
              <a:gd name="connsiteY16" fmla="*/ 1850232 h 2571750"/>
              <a:gd name="connsiteX17" fmla="*/ 1769269 w 2162175"/>
              <a:gd name="connsiteY17" fmla="*/ 2074069 h 2571750"/>
              <a:gd name="connsiteX18" fmla="*/ 1916905 w 2162175"/>
              <a:gd name="connsiteY18" fmla="*/ 2235994 h 2571750"/>
              <a:gd name="connsiteX19" fmla="*/ 2005012 w 2162175"/>
              <a:gd name="connsiteY19" fmla="*/ 2376488 h 2571750"/>
              <a:gd name="connsiteX20" fmla="*/ 2162175 w 2162175"/>
              <a:gd name="connsiteY20" fmla="*/ 2571750 h 2571750"/>
              <a:gd name="connsiteX21" fmla="*/ 2088357 w 2162175"/>
              <a:gd name="connsiteY21" fmla="*/ 2571750 h 2571750"/>
              <a:gd name="connsiteX22" fmla="*/ 1947863 w 2162175"/>
              <a:gd name="connsiteY22" fmla="*/ 2419349 h 2571750"/>
              <a:gd name="connsiteX23" fmla="*/ 1871661 w 2162175"/>
              <a:gd name="connsiteY23" fmla="*/ 2281238 h 2571750"/>
              <a:gd name="connsiteX24" fmla="*/ 1714499 w 2162175"/>
              <a:gd name="connsiteY24" fmla="*/ 2093119 h 2571750"/>
              <a:gd name="connsiteX25" fmla="*/ 1574005 w 2162175"/>
              <a:gd name="connsiteY25" fmla="*/ 1895475 h 2571750"/>
              <a:gd name="connsiteX26" fmla="*/ 1423987 w 2162175"/>
              <a:gd name="connsiteY26" fmla="*/ 1745457 h 2571750"/>
              <a:gd name="connsiteX27" fmla="*/ 1323974 w 2162175"/>
              <a:gd name="connsiteY27" fmla="*/ 1590676 h 2571750"/>
              <a:gd name="connsiteX28" fmla="*/ 1214437 w 2162175"/>
              <a:gd name="connsiteY28" fmla="*/ 1478755 h 2571750"/>
              <a:gd name="connsiteX29" fmla="*/ 1078705 w 2162175"/>
              <a:gd name="connsiteY29" fmla="*/ 1290638 h 2571750"/>
              <a:gd name="connsiteX30" fmla="*/ 966788 w 2162175"/>
              <a:gd name="connsiteY30" fmla="*/ 1154906 h 2571750"/>
              <a:gd name="connsiteX31" fmla="*/ 850107 w 2162175"/>
              <a:gd name="connsiteY31" fmla="*/ 1009650 h 2571750"/>
              <a:gd name="connsiteX32" fmla="*/ 745331 w 2162175"/>
              <a:gd name="connsiteY32" fmla="*/ 883444 h 2571750"/>
              <a:gd name="connsiteX33" fmla="*/ 683419 w 2162175"/>
              <a:gd name="connsiteY33" fmla="*/ 802481 h 2571750"/>
              <a:gd name="connsiteX34" fmla="*/ 600075 w 2162175"/>
              <a:gd name="connsiteY34" fmla="*/ 690563 h 2571750"/>
              <a:gd name="connsiteX35" fmla="*/ 509587 w 2162175"/>
              <a:gd name="connsiteY35" fmla="*/ 607219 h 2571750"/>
              <a:gd name="connsiteX36" fmla="*/ 421481 w 2162175"/>
              <a:gd name="connsiteY36" fmla="*/ 464344 h 2571750"/>
              <a:gd name="connsiteX37" fmla="*/ 345281 w 2162175"/>
              <a:gd name="connsiteY37" fmla="*/ 378619 h 2571750"/>
              <a:gd name="connsiteX38" fmla="*/ 285750 w 2162175"/>
              <a:gd name="connsiteY38" fmla="*/ 290513 h 2571750"/>
              <a:gd name="connsiteX39" fmla="*/ 216694 w 2162175"/>
              <a:gd name="connsiteY39" fmla="*/ 233363 h 2571750"/>
              <a:gd name="connsiteX40" fmla="*/ 109538 w 2162175"/>
              <a:gd name="connsiteY40" fmla="*/ 107157 h 2571750"/>
              <a:gd name="connsiteX41" fmla="*/ 0 w 2162175"/>
              <a:gd name="connsiteY41" fmla="*/ 7143 h 2571750"/>
              <a:gd name="connsiteX42" fmla="*/ 73818 w 2162175"/>
              <a:gd name="connsiteY42" fmla="*/ 0 h 2571750"/>
              <a:gd name="connsiteX0" fmla="*/ 66674 w 2162175"/>
              <a:gd name="connsiteY0" fmla="*/ 0 h 2571750"/>
              <a:gd name="connsiteX1" fmla="*/ 142876 w 2162175"/>
              <a:gd name="connsiteY1" fmla="*/ 52388 h 2571750"/>
              <a:gd name="connsiteX2" fmla="*/ 254794 w 2162175"/>
              <a:gd name="connsiteY2" fmla="*/ 169069 h 2571750"/>
              <a:gd name="connsiteX3" fmla="*/ 316706 w 2162175"/>
              <a:gd name="connsiteY3" fmla="*/ 261938 h 2571750"/>
              <a:gd name="connsiteX4" fmla="*/ 397669 w 2162175"/>
              <a:gd name="connsiteY4" fmla="*/ 366713 h 2571750"/>
              <a:gd name="connsiteX5" fmla="*/ 507206 w 2162175"/>
              <a:gd name="connsiteY5" fmla="*/ 452438 h 2571750"/>
              <a:gd name="connsiteX6" fmla="*/ 569119 w 2162175"/>
              <a:gd name="connsiteY6" fmla="*/ 561976 h 2571750"/>
              <a:gd name="connsiteX7" fmla="*/ 657225 w 2162175"/>
              <a:gd name="connsiteY7" fmla="*/ 683419 h 2571750"/>
              <a:gd name="connsiteX8" fmla="*/ 757238 w 2162175"/>
              <a:gd name="connsiteY8" fmla="*/ 790575 h 2571750"/>
              <a:gd name="connsiteX9" fmla="*/ 883444 w 2162175"/>
              <a:gd name="connsiteY9" fmla="*/ 964406 h 2571750"/>
              <a:gd name="connsiteX10" fmla="*/ 973931 w 2162175"/>
              <a:gd name="connsiteY10" fmla="*/ 1069182 h 2571750"/>
              <a:gd name="connsiteX11" fmla="*/ 1050131 w 2162175"/>
              <a:gd name="connsiteY11" fmla="*/ 1121569 h 2571750"/>
              <a:gd name="connsiteX12" fmla="*/ 1126330 w 2162175"/>
              <a:gd name="connsiteY12" fmla="*/ 1247775 h 2571750"/>
              <a:gd name="connsiteX13" fmla="*/ 1262062 w 2162175"/>
              <a:gd name="connsiteY13" fmla="*/ 1435894 h 2571750"/>
              <a:gd name="connsiteX14" fmla="*/ 1378743 w 2162175"/>
              <a:gd name="connsiteY14" fmla="*/ 1507333 h 2571750"/>
              <a:gd name="connsiteX15" fmla="*/ 1466849 w 2162175"/>
              <a:gd name="connsiteY15" fmla="*/ 1676400 h 2571750"/>
              <a:gd name="connsiteX16" fmla="*/ 1638299 w 2162175"/>
              <a:gd name="connsiteY16" fmla="*/ 1850232 h 2571750"/>
              <a:gd name="connsiteX17" fmla="*/ 1769269 w 2162175"/>
              <a:gd name="connsiteY17" fmla="*/ 2074069 h 2571750"/>
              <a:gd name="connsiteX18" fmla="*/ 1916905 w 2162175"/>
              <a:gd name="connsiteY18" fmla="*/ 2235994 h 2571750"/>
              <a:gd name="connsiteX19" fmla="*/ 2005012 w 2162175"/>
              <a:gd name="connsiteY19" fmla="*/ 2376488 h 2571750"/>
              <a:gd name="connsiteX20" fmla="*/ 2162175 w 2162175"/>
              <a:gd name="connsiteY20" fmla="*/ 2571750 h 2571750"/>
              <a:gd name="connsiteX21" fmla="*/ 2088357 w 2162175"/>
              <a:gd name="connsiteY21" fmla="*/ 2571750 h 2571750"/>
              <a:gd name="connsiteX22" fmla="*/ 1947863 w 2162175"/>
              <a:gd name="connsiteY22" fmla="*/ 2419349 h 2571750"/>
              <a:gd name="connsiteX23" fmla="*/ 1871661 w 2162175"/>
              <a:gd name="connsiteY23" fmla="*/ 2281238 h 2571750"/>
              <a:gd name="connsiteX24" fmla="*/ 1714499 w 2162175"/>
              <a:gd name="connsiteY24" fmla="*/ 2093119 h 2571750"/>
              <a:gd name="connsiteX25" fmla="*/ 1574005 w 2162175"/>
              <a:gd name="connsiteY25" fmla="*/ 1895475 h 2571750"/>
              <a:gd name="connsiteX26" fmla="*/ 1423987 w 2162175"/>
              <a:gd name="connsiteY26" fmla="*/ 1745457 h 2571750"/>
              <a:gd name="connsiteX27" fmla="*/ 1323974 w 2162175"/>
              <a:gd name="connsiteY27" fmla="*/ 1590676 h 2571750"/>
              <a:gd name="connsiteX28" fmla="*/ 1214437 w 2162175"/>
              <a:gd name="connsiteY28" fmla="*/ 1478755 h 2571750"/>
              <a:gd name="connsiteX29" fmla="*/ 1078705 w 2162175"/>
              <a:gd name="connsiteY29" fmla="*/ 1290638 h 2571750"/>
              <a:gd name="connsiteX30" fmla="*/ 966788 w 2162175"/>
              <a:gd name="connsiteY30" fmla="*/ 1154906 h 2571750"/>
              <a:gd name="connsiteX31" fmla="*/ 850107 w 2162175"/>
              <a:gd name="connsiteY31" fmla="*/ 1009650 h 2571750"/>
              <a:gd name="connsiteX32" fmla="*/ 745331 w 2162175"/>
              <a:gd name="connsiteY32" fmla="*/ 883444 h 2571750"/>
              <a:gd name="connsiteX33" fmla="*/ 683419 w 2162175"/>
              <a:gd name="connsiteY33" fmla="*/ 802481 h 2571750"/>
              <a:gd name="connsiteX34" fmla="*/ 600075 w 2162175"/>
              <a:gd name="connsiteY34" fmla="*/ 690563 h 2571750"/>
              <a:gd name="connsiteX35" fmla="*/ 509587 w 2162175"/>
              <a:gd name="connsiteY35" fmla="*/ 607219 h 2571750"/>
              <a:gd name="connsiteX36" fmla="*/ 421481 w 2162175"/>
              <a:gd name="connsiteY36" fmla="*/ 464344 h 2571750"/>
              <a:gd name="connsiteX37" fmla="*/ 345281 w 2162175"/>
              <a:gd name="connsiteY37" fmla="*/ 378619 h 2571750"/>
              <a:gd name="connsiteX38" fmla="*/ 285750 w 2162175"/>
              <a:gd name="connsiteY38" fmla="*/ 290513 h 2571750"/>
              <a:gd name="connsiteX39" fmla="*/ 216694 w 2162175"/>
              <a:gd name="connsiteY39" fmla="*/ 233363 h 2571750"/>
              <a:gd name="connsiteX40" fmla="*/ 109538 w 2162175"/>
              <a:gd name="connsiteY40" fmla="*/ 107157 h 2571750"/>
              <a:gd name="connsiteX41" fmla="*/ 0 w 2162175"/>
              <a:gd name="connsiteY41" fmla="*/ 7143 h 2571750"/>
              <a:gd name="connsiteX42" fmla="*/ 66674 w 2162175"/>
              <a:gd name="connsiteY42" fmla="*/ 0 h 2571750"/>
              <a:gd name="connsiteX0" fmla="*/ 52386 w 2147887"/>
              <a:gd name="connsiteY0" fmla="*/ 0 h 2571750"/>
              <a:gd name="connsiteX1" fmla="*/ 128588 w 2147887"/>
              <a:gd name="connsiteY1" fmla="*/ 52388 h 2571750"/>
              <a:gd name="connsiteX2" fmla="*/ 240506 w 2147887"/>
              <a:gd name="connsiteY2" fmla="*/ 169069 h 2571750"/>
              <a:gd name="connsiteX3" fmla="*/ 302418 w 2147887"/>
              <a:gd name="connsiteY3" fmla="*/ 261938 h 2571750"/>
              <a:gd name="connsiteX4" fmla="*/ 383381 w 2147887"/>
              <a:gd name="connsiteY4" fmla="*/ 366713 h 2571750"/>
              <a:gd name="connsiteX5" fmla="*/ 492918 w 2147887"/>
              <a:gd name="connsiteY5" fmla="*/ 452438 h 2571750"/>
              <a:gd name="connsiteX6" fmla="*/ 554831 w 2147887"/>
              <a:gd name="connsiteY6" fmla="*/ 561976 h 2571750"/>
              <a:gd name="connsiteX7" fmla="*/ 642937 w 2147887"/>
              <a:gd name="connsiteY7" fmla="*/ 683419 h 2571750"/>
              <a:gd name="connsiteX8" fmla="*/ 742950 w 2147887"/>
              <a:gd name="connsiteY8" fmla="*/ 790575 h 2571750"/>
              <a:gd name="connsiteX9" fmla="*/ 869156 w 2147887"/>
              <a:gd name="connsiteY9" fmla="*/ 964406 h 2571750"/>
              <a:gd name="connsiteX10" fmla="*/ 959643 w 2147887"/>
              <a:gd name="connsiteY10" fmla="*/ 1069182 h 2571750"/>
              <a:gd name="connsiteX11" fmla="*/ 1035843 w 2147887"/>
              <a:gd name="connsiteY11" fmla="*/ 1121569 h 2571750"/>
              <a:gd name="connsiteX12" fmla="*/ 1112042 w 2147887"/>
              <a:gd name="connsiteY12" fmla="*/ 1247775 h 2571750"/>
              <a:gd name="connsiteX13" fmla="*/ 1247774 w 2147887"/>
              <a:gd name="connsiteY13" fmla="*/ 1435894 h 2571750"/>
              <a:gd name="connsiteX14" fmla="*/ 1364455 w 2147887"/>
              <a:gd name="connsiteY14" fmla="*/ 1507333 h 2571750"/>
              <a:gd name="connsiteX15" fmla="*/ 1452561 w 2147887"/>
              <a:gd name="connsiteY15" fmla="*/ 1676400 h 2571750"/>
              <a:gd name="connsiteX16" fmla="*/ 1624011 w 2147887"/>
              <a:gd name="connsiteY16" fmla="*/ 1850232 h 2571750"/>
              <a:gd name="connsiteX17" fmla="*/ 1754981 w 2147887"/>
              <a:gd name="connsiteY17" fmla="*/ 2074069 h 2571750"/>
              <a:gd name="connsiteX18" fmla="*/ 1902617 w 2147887"/>
              <a:gd name="connsiteY18" fmla="*/ 2235994 h 2571750"/>
              <a:gd name="connsiteX19" fmla="*/ 1990724 w 2147887"/>
              <a:gd name="connsiteY19" fmla="*/ 2376488 h 2571750"/>
              <a:gd name="connsiteX20" fmla="*/ 2147887 w 2147887"/>
              <a:gd name="connsiteY20" fmla="*/ 2571750 h 2571750"/>
              <a:gd name="connsiteX21" fmla="*/ 2074069 w 2147887"/>
              <a:gd name="connsiteY21" fmla="*/ 2571750 h 2571750"/>
              <a:gd name="connsiteX22" fmla="*/ 1933575 w 2147887"/>
              <a:gd name="connsiteY22" fmla="*/ 2419349 h 2571750"/>
              <a:gd name="connsiteX23" fmla="*/ 1857373 w 2147887"/>
              <a:gd name="connsiteY23" fmla="*/ 2281238 h 2571750"/>
              <a:gd name="connsiteX24" fmla="*/ 1700211 w 2147887"/>
              <a:gd name="connsiteY24" fmla="*/ 2093119 h 2571750"/>
              <a:gd name="connsiteX25" fmla="*/ 1559717 w 2147887"/>
              <a:gd name="connsiteY25" fmla="*/ 1895475 h 2571750"/>
              <a:gd name="connsiteX26" fmla="*/ 1409699 w 2147887"/>
              <a:gd name="connsiteY26" fmla="*/ 1745457 h 2571750"/>
              <a:gd name="connsiteX27" fmla="*/ 1309686 w 2147887"/>
              <a:gd name="connsiteY27" fmla="*/ 1590676 h 2571750"/>
              <a:gd name="connsiteX28" fmla="*/ 1200149 w 2147887"/>
              <a:gd name="connsiteY28" fmla="*/ 1478755 h 2571750"/>
              <a:gd name="connsiteX29" fmla="*/ 1064417 w 2147887"/>
              <a:gd name="connsiteY29" fmla="*/ 1290638 h 2571750"/>
              <a:gd name="connsiteX30" fmla="*/ 952500 w 2147887"/>
              <a:gd name="connsiteY30" fmla="*/ 1154906 h 2571750"/>
              <a:gd name="connsiteX31" fmla="*/ 835819 w 2147887"/>
              <a:gd name="connsiteY31" fmla="*/ 1009650 h 2571750"/>
              <a:gd name="connsiteX32" fmla="*/ 731043 w 2147887"/>
              <a:gd name="connsiteY32" fmla="*/ 883444 h 2571750"/>
              <a:gd name="connsiteX33" fmla="*/ 669131 w 2147887"/>
              <a:gd name="connsiteY33" fmla="*/ 802481 h 2571750"/>
              <a:gd name="connsiteX34" fmla="*/ 585787 w 2147887"/>
              <a:gd name="connsiteY34" fmla="*/ 690563 h 2571750"/>
              <a:gd name="connsiteX35" fmla="*/ 495299 w 2147887"/>
              <a:gd name="connsiteY35" fmla="*/ 607219 h 2571750"/>
              <a:gd name="connsiteX36" fmla="*/ 407193 w 2147887"/>
              <a:gd name="connsiteY36" fmla="*/ 464344 h 2571750"/>
              <a:gd name="connsiteX37" fmla="*/ 330993 w 2147887"/>
              <a:gd name="connsiteY37" fmla="*/ 378619 h 2571750"/>
              <a:gd name="connsiteX38" fmla="*/ 271462 w 2147887"/>
              <a:gd name="connsiteY38" fmla="*/ 290513 h 2571750"/>
              <a:gd name="connsiteX39" fmla="*/ 202406 w 2147887"/>
              <a:gd name="connsiteY39" fmla="*/ 233363 h 2571750"/>
              <a:gd name="connsiteX40" fmla="*/ 95250 w 2147887"/>
              <a:gd name="connsiteY40" fmla="*/ 107157 h 2571750"/>
              <a:gd name="connsiteX41" fmla="*/ 0 w 2147887"/>
              <a:gd name="connsiteY41" fmla="*/ 95249 h 2571750"/>
              <a:gd name="connsiteX42" fmla="*/ 52386 w 2147887"/>
              <a:gd name="connsiteY42" fmla="*/ 0 h 2571750"/>
              <a:gd name="connsiteX0" fmla="*/ 73817 w 2169318"/>
              <a:gd name="connsiteY0" fmla="*/ 0 h 2571750"/>
              <a:gd name="connsiteX1" fmla="*/ 150019 w 2169318"/>
              <a:gd name="connsiteY1" fmla="*/ 52388 h 2571750"/>
              <a:gd name="connsiteX2" fmla="*/ 261937 w 2169318"/>
              <a:gd name="connsiteY2" fmla="*/ 169069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14641 w 2169318"/>
              <a:gd name="connsiteY1" fmla="*/ 60552 h 2571750"/>
              <a:gd name="connsiteX2" fmla="*/ 261937 w 2169318"/>
              <a:gd name="connsiteY2" fmla="*/ 169069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14641 w 2169318"/>
              <a:gd name="connsiteY1" fmla="*/ 60552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43895 w 2169318"/>
              <a:gd name="connsiteY40" fmla="*/ 77221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260917 w 2169318"/>
              <a:gd name="connsiteY40" fmla="*/ 28235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9280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398008 w 2169318"/>
              <a:gd name="connsiteY2" fmla="*/ 79262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1116 w 2169318"/>
              <a:gd name="connsiteY2" fmla="*/ 174512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303779 w 2169318"/>
              <a:gd name="connsiteY38" fmla="*/ 279627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419099 w 2169318"/>
              <a:gd name="connsiteY3" fmla="*/ 180295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157842 w 2169318"/>
              <a:gd name="connsiteY3" fmla="*/ 332695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581024 w 2169318"/>
              <a:gd name="connsiteY37" fmla="*/ 261598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595312 w 2169318"/>
              <a:gd name="connsiteY4" fmla="*/ 227920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211590 w 2169318"/>
              <a:gd name="connsiteY4" fmla="*/ 472849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340177 w 2169318"/>
              <a:gd name="connsiteY5" fmla="*/ 5667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41223 w 2169318"/>
              <a:gd name="connsiteY35" fmla="*/ 566397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506525 w 2169318"/>
              <a:gd name="connsiteY7" fmla="*/ 756897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876640 w 2169318"/>
              <a:gd name="connsiteY34" fmla="*/ 573541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895009 w 2169318"/>
              <a:gd name="connsiteY8" fmla="*/ 651782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530338 w 2169318"/>
              <a:gd name="connsiteY8" fmla="*/ 989239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864053 w 2169318"/>
              <a:gd name="connsiteY32" fmla="*/ 774587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1047750 w 2169318"/>
              <a:gd name="connsiteY31" fmla="*/ 892628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1114424 w 2169318"/>
              <a:gd name="connsiteY10" fmla="*/ 927668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812345 w 2169318"/>
              <a:gd name="connsiteY10" fmla="*/ 1207975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823231 w 2169318"/>
              <a:gd name="connsiteY11" fmla="*/ 1342005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235526 w 2169318"/>
              <a:gd name="connsiteY29" fmla="*/ 1154567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291316 w 2169318"/>
              <a:gd name="connsiteY12" fmla="*/ 1144360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048770 w 2169318"/>
              <a:gd name="connsiteY13" fmla="*/ 1465830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609043 w 2169318"/>
              <a:gd name="connsiteY14" fmla="*/ 13930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119186 w 2169318"/>
              <a:gd name="connsiteY14" fmla="*/ 1657011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80102 w 2169318"/>
              <a:gd name="connsiteY27" fmla="*/ 14382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569922 w 2169318"/>
              <a:gd name="connsiteY26" fmla="*/ 1617549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370578 w 2169318"/>
              <a:gd name="connsiteY15" fmla="*/ 1747157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944799 w 2169318"/>
              <a:gd name="connsiteY24" fmla="*/ 1861797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953305 w 2169318"/>
              <a:gd name="connsiteY17" fmla="*/ 1878126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531483 w 2169318"/>
              <a:gd name="connsiteY17" fmla="*/ 2174761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654626 w 2169318"/>
              <a:gd name="connsiteY18" fmla="*/ 2391116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227149"/>
              <a:gd name="connsiteY0" fmla="*/ 0 h 2571750"/>
              <a:gd name="connsiteX1" fmla="*/ 136412 w 2227149"/>
              <a:gd name="connsiteY1" fmla="*/ 44223 h 2571750"/>
              <a:gd name="connsiteX2" fmla="*/ 232001 w 2227149"/>
              <a:gd name="connsiteY2" fmla="*/ 163626 h 2571750"/>
              <a:gd name="connsiteX3" fmla="*/ 315685 w 2227149"/>
              <a:gd name="connsiteY3" fmla="*/ 267381 h 2571750"/>
              <a:gd name="connsiteX4" fmla="*/ 404812 w 2227149"/>
              <a:gd name="connsiteY4" fmla="*/ 377599 h 2571750"/>
              <a:gd name="connsiteX5" fmla="*/ 481692 w 2227149"/>
              <a:gd name="connsiteY5" fmla="*/ 482374 h 2571750"/>
              <a:gd name="connsiteX6" fmla="*/ 576262 w 2227149"/>
              <a:gd name="connsiteY6" fmla="*/ 561976 h 2571750"/>
              <a:gd name="connsiteX7" fmla="*/ 650761 w 2227149"/>
              <a:gd name="connsiteY7" fmla="*/ 686140 h 2571750"/>
              <a:gd name="connsiteX8" fmla="*/ 761659 w 2227149"/>
              <a:gd name="connsiteY8" fmla="*/ 823231 h 2571750"/>
              <a:gd name="connsiteX9" fmla="*/ 890587 w 2227149"/>
              <a:gd name="connsiteY9" fmla="*/ 964406 h 2571750"/>
              <a:gd name="connsiteX10" fmla="*/ 978352 w 2227149"/>
              <a:gd name="connsiteY10" fmla="*/ 1088232 h 2571750"/>
              <a:gd name="connsiteX11" fmla="*/ 1057274 w 2227149"/>
              <a:gd name="connsiteY11" fmla="*/ 1181441 h 2571750"/>
              <a:gd name="connsiteX12" fmla="*/ 1141637 w 2227149"/>
              <a:gd name="connsiteY12" fmla="*/ 1242332 h 2571750"/>
              <a:gd name="connsiteX13" fmla="*/ 1233827 w 2227149"/>
              <a:gd name="connsiteY13" fmla="*/ 1392351 h 2571750"/>
              <a:gd name="connsiteX14" fmla="*/ 1350508 w 2227149"/>
              <a:gd name="connsiteY14" fmla="*/ 1556318 h 2571750"/>
              <a:gd name="connsiteX15" fmla="*/ 1457664 w 2227149"/>
              <a:gd name="connsiteY15" fmla="*/ 1665515 h 2571750"/>
              <a:gd name="connsiteX16" fmla="*/ 1585570 w 2227149"/>
              <a:gd name="connsiteY16" fmla="*/ 1850232 h 2571750"/>
              <a:gd name="connsiteX17" fmla="*/ 1735590 w 2227149"/>
              <a:gd name="connsiteY17" fmla="*/ 2038690 h 2571750"/>
              <a:gd name="connsiteX18" fmla="*/ 1913162 w 2227149"/>
              <a:gd name="connsiteY18" fmla="*/ 2246880 h 2571750"/>
              <a:gd name="connsiteX19" fmla="*/ 2012155 w 2227149"/>
              <a:gd name="connsiteY19" fmla="*/ 2376488 h 2571750"/>
              <a:gd name="connsiteX20" fmla="*/ 2169318 w 2227149"/>
              <a:gd name="connsiteY20" fmla="*/ 2571750 h 2571750"/>
              <a:gd name="connsiteX21" fmla="*/ 2095500 w 2227149"/>
              <a:gd name="connsiteY21" fmla="*/ 2571750 h 2571750"/>
              <a:gd name="connsiteX22" fmla="*/ 2227149 w 2227149"/>
              <a:gd name="connsiteY22" fmla="*/ 2288721 h 2571750"/>
              <a:gd name="connsiteX23" fmla="*/ 1878804 w 2227149"/>
              <a:gd name="connsiteY23" fmla="*/ 2281238 h 2571750"/>
              <a:gd name="connsiteX24" fmla="*/ 1710756 w 2227149"/>
              <a:gd name="connsiteY24" fmla="*/ 2057740 h 2571750"/>
              <a:gd name="connsiteX25" fmla="*/ 1581148 w 2227149"/>
              <a:gd name="connsiteY25" fmla="*/ 1895475 h 2571750"/>
              <a:gd name="connsiteX26" fmla="*/ 1422965 w 2227149"/>
              <a:gd name="connsiteY26" fmla="*/ 1699192 h 2571750"/>
              <a:gd name="connsiteX27" fmla="*/ 1320231 w 2227149"/>
              <a:gd name="connsiteY27" fmla="*/ 1560740 h 2571750"/>
              <a:gd name="connsiteX28" fmla="*/ 1235187 w 2227149"/>
              <a:gd name="connsiteY28" fmla="*/ 1456984 h 2571750"/>
              <a:gd name="connsiteX29" fmla="*/ 1094012 w 2227149"/>
              <a:gd name="connsiteY29" fmla="*/ 1282474 h 2571750"/>
              <a:gd name="connsiteX30" fmla="*/ 973931 w 2227149"/>
              <a:gd name="connsiteY30" fmla="*/ 1154906 h 2571750"/>
              <a:gd name="connsiteX31" fmla="*/ 884464 w 2227149"/>
              <a:gd name="connsiteY31" fmla="*/ 1023257 h 2571750"/>
              <a:gd name="connsiteX32" fmla="*/ 771524 w 2227149"/>
              <a:gd name="connsiteY32" fmla="*/ 875280 h 2571750"/>
              <a:gd name="connsiteX33" fmla="*/ 690562 w 2227149"/>
              <a:gd name="connsiteY33" fmla="*/ 802481 h 2571750"/>
              <a:gd name="connsiteX34" fmla="*/ 623547 w 2227149"/>
              <a:gd name="connsiteY34" fmla="*/ 693284 h 2571750"/>
              <a:gd name="connsiteX35" fmla="*/ 530337 w 2227149"/>
              <a:gd name="connsiteY35" fmla="*/ 577283 h 2571750"/>
              <a:gd name="connsiteX36" fmla="*/ 428624 w 2227149"/>
              <a:gd name="connsiteY36" fmla="*/ 464344 h 2571750"/>
              <a:gd name="connsiteX37" fmla="*/ 368753 w 2227149"/>
              <a:gd name="connsiteY37" fmla="*/ 384062 h 2571750"/>
              <a:gd name="connsiteX38" fmla="*/ 298336 w 2227149"/>
              <a:gd name="connsiteY38" fmla="*/ 290513 h 2571750"/>
              <a:gd name="connsiteX39" fmla="*/ 221116 w 2227149"/>
              <a:gd name="connsiteY39" fmla="*/ 200706 h 2571750"/>
              <a:gd name="connsiteX40" fmla="*/ 100353 w 2227149"/>
              <a:gd name="connsiteY40" fmla="*/ 55450 h 2571750"/>
              <a:gd name="connsiteX41" fmla="*/ 0 w 2227149"/>
              <a:gd name="connsiteY41" fmla="*/ 11905 h 2571750"/>
              <a:gd name="connsiteX42" fmla="*/ 73817 w 2227149"/>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221705"/>
              <a:gd name="connsiteY0" fmla="*/ 0 h 2571750"/>
              <a:gd name="connsiteX1" fmla="*/ 136412 w 2221705"/>
              <a:gd name="connsiteY1" fmla="*/ 44223 h 2571750"/>
              <a:gd name="connsiteX2" fmla="*/ 232001 w 2221705"/>
              <a:gd name="connsiteY2" fmla="*/ 163626 h 2571750"/>
              <a:gd name="connsiteX3" fmla="*/ 315685 w 2221705"/>
              <a:gd name="connsiteY3" fmla="*/ 267381 h 2571750"/>
              <a:gd name="connsiteX4" fmla="*/ 404812 w 2221705"/>
              <a:gd name="connsiteY4" fmla="*/ 377599 h 2571750"/>
              <a:gd name="connsiteX5" fmla="*/ 481692 w 2221705"/>
              <a:gd name="connsiteY5" fmla="*/ 482374 h 2571750"/>
              <a:gd name="connsiteX6" fmla="*/ 576262 w 2221705"/>
              <a:gd name="connsiteY6" fmla="*/ 561976 h 2571750"/>
              <a:gd name="connsiteX7" fmla="*/ 650761 w 2221705"/>
              <a:gd name="connsiteY7" fmla="*/ 686140 h 2571750"/>
              <a:gd name="connsiteX8" fmla="*/ 761659 w 2221705"/>
              <a:gd name="connsiteY8" fmla="*/ 823231 h 2571750"/>
              <a:gd name="connsiteX9" fmla="*/ 890587 w 2221705"/>
              <a:gd name="connsiteY9" fmla="*/ 964406 h 2571750"/>
              <a:gd name="connsiteX10" fmla="*/ 978352 w 2221705"/>
              <a:gd name="connsiteY10" fmla="*/ 1088232 h 2571750"/>
              <a:gd name="connsiteX11" fmla="*/ 1057274 w 2221705"/>
              <a:gd name="connsiteY11" fmla="*/ 1181441 h 2571750"/>
              <a:gd name="connsiteX12" fmla="*/ 1141637 w 2221705"/>
              <a:gd name="connsiteY12" fmla="*/ 1242332 h 2571750"/>
              <a:gd name="connsiteX13" fmla="*/ 1233827 w 2221705"/>
              <a:gd name="connsiteY13" fmla="*/ 1392351 h 2571750"/>
              <a:gd name="connsiteX14" fmla="*/ 1350508 w 2221705"/>
              <a:gd name="connsiteY14" fmla="*/ 1556318 h 2571750"/>
              <a:gd name="connsiteX15" fmla="*/ 1457664 w 2221705"/>
              <a:gd name="connsiteY15" fmla="*/ 1665515 h 2571750"/>
              <a:gd name="connsiteX16" fmla="*/ 1585570 w 2221705"/>
              <a:gd name="connsiteY16" fmla="*/ 1850232 h 2571750"/>
              <a:gd name="connsiteX17" fmla="*/ 1735590 w 2221705"/>
              <a:gd name="connsiteY17" fmla="*/ 2038690 h 2571750"/>
              <a:gd name="connsiteX18" fmla="*/ 1913162 w 2221705"/>
              <a:gd name="connsiteY18" fmla="*/ 2246880 h 2571750"/>
              <a:gd name="connsiteX19" fmla="*/ 2221705 w 2221705"/>
              <a:gd name="connsiteY19" fmla="*/ 2221366 h 2571750"/>
              <a:gd name="connsiteX20" fmla="*/ 2169318 w 2221705"/>
              <a:gd name="connsiteY20" fmla="*/ 2571750 h 2571750"/>
              <a:gd name="connsiteX21" fmla="*/ 2095500 w 2221705"/>
              <a:gd name="connsiteY21" fmla="*/ 2571750 h 2571750"/>
              <a:gd name="connsiteX22" fmla="*/ 1960449 w 2221705"/>
              <a:gd name="connsiteY22" fmla="*/ 2416628 h 2571750"/>
              <a:gd name="connsiteX23" fmla="*/ 1878804 w 2221705"/>
              <a:gd name="connsiteY23" fmla="*/ 2281238 h 2571750"/>
              <a:gd name="connsiteX24" fmla="*/ 1710756 w 2221705"/>
              <a:gd name="connsiteY24" fmla="*/ 2057740 h 2571750"/>
              <a:gd name="connsiteX25" fmla="*/ 1581148 w 2221705"/>
              <a:gd name="connsiteY25" fmla="*/ 1895475 h 2571750"/>
              <a:gd name="connsiteX26" fmla="*/ 1422965 w 2221705"/>
              <a:gd name="connsiteY26" fmla="*/ 1699192 h 2571750"/>
              <a:gd name="connsiteX27" fmla="*/ 1320231 w 2221705"/>
              <a:gd name="connsiteY27" fmla="*/ 1560740 h 2571750"/>
              <a:gd name="connsiteX28" fmla="*/ 1235187 w 2221705"/>
              <a:gd name="connsiteY28" fmla="*/ 1456984 h 2571750"/>
              <a:gd name="connsiteX29" fmla="*/ 1094012 w 2221705"/>
              <a:gd name="connsiteY29" fmla="*/ 1282474 h 2571750"/>
              <a:gd name="connsiteX30" fmla="*/ 973931 w 2221705"/>
              <a:gd name="connsiteY30" fmla="*/ 1154906 h 2571750"/>
              <a:gd name="connsiteX31" fmla="*/ 884464 w 2221705"/>
              <a:gd name="connsiteY31" fmla="*/ 1023257 h 2571750"/>
              <a:gd name="connsiteX32" fmla="*/ 771524 w 2221705"/>
              <a:gd name="connsiteY32" fmla="*/ 875280 h 2571750"/>
              <a:gd name="connsiteX33" fmla="*/ 690562 w 2221705"/>
              <a:gd name="connsiteY33" fmla="*/ 802481 h 2571750"/>
              <a:gd name="connsiteX34" fmla="*/ 623547 w 2221705"/>
              <a:gd name="connsiteY34" fmla="*/ 693284 h 2571750"/>
              <a:gd name="connsiteX35" fmla="*/ 530337 w 2221705"/>
              <a:gd name="connsiteY35" fmla="*/ 577283 h 2571750"/>
              <a:gd name="connsiteX36" fmla="*/ 428624 w 2221705"/>
              <a:gd name="connsiteY36" fmla="*/ 464344 h 2571750"/>
              <a:gd name="connsiteX37" fmla="*/ 368753 w 2221705"/>
              <a:gd name="connsiteY37" fmla="*/ 384062 h 2571750"/>
              <a:gd name="connsiteX38" fmla="*/ 298336 w 2221705"/>
              <a:gd name="connsiteY38" fmla="*/ 290513 h 2571750"/>
              <a:gd name="connsiteX39" fmla="*/ 221116 w 2221705"/>
              <a:gd name="connsiteY39" fmla="*/ 200706 h 2571750"/>
              <a:gd name="connsiteX40" fmla="*/ 100353 w 2221705"/>
              <a:gd name="connsiteY40" fmla="*/ 55450 h 2571750"/>
              <a:gd name="connsiteX41" fmla="*/ 0 w 2221705"/>
              <a:gd name="connsiteY41" fmla="*/ 11905 h 2571750"/>
              <a:gd name="connsiteX42" fmla="*/ 73817 w 2221705"/>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1748177 w 2169318"/>
              <a:gd name="connsiteY19" fmla="*/ 2523445 h 2571750"/>
              <a:gd name="connsiteX20" fmla="*/ 2169318 w 2169318"/>
              <a:gd name="connsiteY20" fmla="*/ 2571750 h 2571750"/>
              <a:gd name="connsiteX21" fmla="*/ 2095500 w 2169318"/>
              <a:gd name="connsiteY21" fmla="*/ 2571750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095500 w 2169318"/>
              <a:gd name="connsiteY21" fmla="*/ 2571750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125563 w 2169318"/>
              <a:gd name="connsiteY2" fmla="*/ 221683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525991 w 2169318"/>
              <a:gd name="connsiteY37" fmla="*/ 3332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709347 w 2169318"/>
              <a:gd name="connsiteY35" fmla="*/ 495035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0859 w 2169318"/>
              <a:gd name="connsiteY8" fmla="*/ 789365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8979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16150 w 2169318"/>
              <a:gd name="connsiteY11" fmla="*/ 1149993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113364 w 2169318"/>
              <a:gd name="connsiteY29" fmla="*/ 1263121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19865 w 2169318"/>
              <a:gd name="connsiteY12" fmla="*/ 126652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143263 w 2169318"/>
              <a:gd name="connsiteY28" fmla="*/ 1505365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433549 w 2169318"/>
              <a:gd name="connsiteY28" fmla="*/ 1333613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39898 w 2169318"/>
              <a:gd name="connsiteY26" fmla="*/ 1682259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800904 w 2169318"/>
              <a:gd name="connsiteY17" fmla="*/ 201450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643666 w 2169318"/>
              <a:gd name="connsiteY17" fmla="*/ 2130614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1977079 w 2169318"/>
              <a:gd name="connsiteY19" fmla="*/ 2404913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25436 w 2169318"/>
              <a:gd name="connsiteY21" fmla="*/ 2571749 h 2571750"/>
              <a:gd name="connsiteX22" fmla="*/ 1977382 w 2169318"/>
              <a:gd name="connsiteY22" fmla="*/ 241420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37531 w 2169318"/>
              <a:gd name="connsiteY21" fmla="*/ 2571749 h 2571750"/>
              <a:gd name="connsiteX22" fmla="*/ 1977382 w 2169318"/>
              <a:gd name="connsiteY22" fmla="*/ 241420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20598 w 2169318"/>
              <a:gd name="connsiteY21" fmla="*/ 2571749 h 2571750"/>
              <a:gd name="connsiteX22" fmla="*/ 1977382 w 2169318"/>
              <a:gd name="connsiteY22" fmla="*/ 241420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33827 w 2157222"/>
              <a:gd name="connsiteY13" fmla="*/ 1392351 h 2571749"/>
              <a:gd name="connsiteX14" fmla="*/ 1350508 w 2157222"/>
              <a:gd name="connsiteY14" fmla="*/ 1556318 h 2571749"/>
              <a:gd name="connsiteX15" fmla="*/ 1455245 w 2157222"/>
              <a:gd name="connsiteY15" fmla="*/ 1680029 h 2571749"/>
              <a:gd name="connsiteX16" fmla="*/ 1585570 w 2157222"/>
              <a:gd name="connsiteY16" fmla="*/ 1850232 h 2571749"/>
              <a:gd name="connsiteX17" fmla="*/ 1733171 w 2157222"/>
              <a:gd name="connsiteY17" fmla="*/ 2048367 h 2571749"/>
              <a:gd name="connsiteX18" fmla="*/ 1898647 w 2157222"/>
              <a:gd name="connsiteY18" fmla="*/ 2258975 h 2571749"/>
              <a:gd name="connsiteX19" fmla="*/ 2001269 w 2157222"/>
              <a:gd name="connsiteY19" fmla="*/ 2395236 h 2571749"/>
              <a:gd name="connsiteX20" fmla="*/ 2157222 w 2157222"/>
              <a:gd name="connsiteY20" fmla="*/ 2571749 h 2571749"/>
              <a:gd name="connsiteX21" fmla="*/ 2120598 w 2157222"/>
              <a:gd name="connsiteY21" fmla="*/ 2571749 h 2571749"/>
              <a:gd name="connsiteX22" fmla="*/ 1977382 w 2157222"/>
              <a:gd name="connsiteY22" fmla="*/ 2414209 h 2571749"/>
              <a:gd name="connsiteX23" fmla="*/ 1878804 w 2157222"/>
              <a:gd name="connsiteY23" fmla="*/ 2281238 h 2571749"/>
              <a:gd name="connsiteX24" fmla="*/ 1710756 w 2157222"/>
              <a:gd name="connsiteY24" fmla="*/ 2057740 h 2571749"/>
              <a:gd name="connsiteX25" fmla="*/ 1581148 w 2157222"/>
              <a:gd name="connsiteY25" fmla="*/ 1895475 h 2571749"/>
              <a:gd name="connsiteX26" fmla="*/ 1425384 w 2157222"/>
              <a:gd name="connsiteY26" fmla="*/ 1687097 h 2571749"/>
              <a:gd name="connsiteX27" fmla="*/ 1320231 w 2157222"/>
              <a:gd name="connsiteY27" fmla="*/ 1560740 h 2571749"/>
              <a:gd name="connsiteX28" fmla="*/ 1232768 w 2157222"/>
              <a:gd name="connsiteY28" fmla="*/ 1449727 h 2571749"/>
              <a:gd name="connsiteX29" fmla="*/ 1094012 w 2157222"/>
              <a:gd name="connsiteY29" fmla="*/ 1280055 h 2571749"/>
              <a:gd name="connsiteX30" fmla="*/ 995703 w 2157222"/>
              <a:gd name="connsiteY30" fmla="*/ 1157325 h 2571749"/>
              <a:gd name="connsiteX31" fmla="*/ 894141 w 2157222"/>
              <a:gd name="connsiteY31" fmla="*/ 1028096 h 2571749"/>
              <a:gd name="connsiteX32" fmla="*/ 771524 w 2157222"/>
              <a:gd name="connsiteY32" fmla="*/ 875280 h 2571749"/>
              <a:gd name="connsiteX33" fmla="*/ 690562 w 2157222"/>
              <a:gd name="connsiteY33" fmla="*/ 802481 h 2571749"/>
              <a:gd name="connsiteX34" fmla="*/ 623547 w 2157222"/>
              <a:gd name="connsiteY34" fmla="*/ 693284 h 2571749"/>
              <a:gd name="connsiteX35" fmla="*/ 540014 w 2157222"/>
              <a:gd name="connsiteY35" fmla="*/ 582121 h 2571749"/>
              <a:gd name="connsiteX36" fmla="*/ 428624 w 2157222"/>
              <a:gd name="connsiteY36" fmla="*/ 464344 h 2571749"/>
              <a:gd name="connsiteX37" fmla="*/ 383268 w 2157222"/>
              <a:gd name="connsiteY37" fmla="*/ 388900 h 2571749"/>
              <a:gd name="connsiteX38" fmla="*/ 298336 w 2157222"/>
              <a:gd name="connsiteY38" fmla="*/ 290513 h 2571749"/>
              <a:gd name="connsiteX39" fmla="*/ 221116 w 2157222"/>
              <a:gd name="connsiteY39" fmla="*/ 200706 h 2571749"/>
              <a:gd name="connsiteX40" fmla="*/ 100353 w 2157222"/>
              <a:gd name="connsiteY40" fmla="*/ 55450 h 2571749"/>
              <a:gd name="connsiteX41" fmla="*/ 0 w 2157222"/>
              <a:gd name="connsiteY41" fmla="*/ 11905 h 2571749"/>
              <a:gd name="connsiteX42" fmla="*/ 73817 w 2157222"/>
              <a:gd name="connsiteY42"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50508 w 2157222"/>
              <a:gd name="connsiteY15" fmla="*/ 1556318 h 2571749"/>
              <a:gd name="connsiteX16" fmla="*/ 1455245 w 2157222"/>
              <a:gd name="connsiteY16" fmla="*/ 1680029 h 2571749"/>
              <a:gd name="connsiteX17" fmla="*/ 1585570 w 2157222"/>
              <a:gd name="connsiteY17" fmla="*/ 1850232 h 2571749"/>
              <a:gd name="connsiteX18" fmla="*/ 1733171 w 2157222"/>
              <a:gd name="connsiteY18" fmla="*/ 2048367 h 2571749"/>
              <a:gd name="connsiteX19" fmla="*/ 1898647 w 2157222"/>
              <a:gd name="connsiteY19" fmla="*/ 2258975 h 2571749"/>
              <a:gd name="connsiteX20" fmla="*/ 2001269 w 2157222"/>
              <a:gd name="connsiteY20" fmla="*/ 2395236 h 2571749"/>
              <a:gd name="connsiteX21" fmla="*/ 2157222 w 2157222"/>
              <a:gd name="connsiteY21" fmla="*/ 2571749 h 2571749"/>
              <a:gd name="connsiteX22" fmla="*/ 2120598 w 2157222"/>
              <a:gd name="connsiteY22" fmla="*/ 2571749 h 2571749"/>
              <a:gd name="connsiteX23" fmla="*/ 1977382 w 2157222"/>
              <a:gd name="connsiteY23" fmla="*/ 2414209 h 2571749"/>
              <a:gd name="connsiteX24" fmla="*/ 1878804 w 2157222"/>
              <a:gd name="connsiteY24" fmla="*/ 2281238 h 2571749"/>
              <a:gd name="connsiteX25" fmla="*/ 1710756 w 2157222"/>
              <a:gd name="connsiteY25" fmla="*/ 2057740 h 2571749"/>
              <a:gd name="connsiteX26" fmla="*/ 1581148 w 2157222"/>
              <a:gd name="connsiteY26" fmla="*/ 1895475 h 2571749"/>
              <a:gd name="connsiteX27" fmla="*/ 1425384 w 2157222"/>
              <a:gd name="connsiteY27" fmla="*/ 1687097 h 2571749"/>
              <a:gd name="connsiteX28" fmla="*/ 1320231 w 2157222"/>
              <a:gd name="connsiteY28" fmla="*/ 1560740 h 2571749"/>
              <a:gd name="connsiteX29" fmla="*/ 1232768 w 2157222"/>
              <a:gd name="connsiteY29" fmla="*/ 1449727 h 2571749"/>
              <a:gd name="connsiteX30" fmla="*/ 1094012 w 2157222"/>
              <a:gd name="connsiteY30" fmla="*/ 1280055 h 2571749"/>
              <a:gd name="connsiteX31" fmla="*/ 995703 w 2157222"/>
              <a:gd name="connsiteY31" fmla="*/ 1157325 h 2571749"/>
              <a:gd name="connsiteX32" fmla="*/ 894141 w 2157222"/>
              <a:gd name="connsiteY32" fmla="*/ 1028096 h 2571749"/>
              <a:gd name="connsiteX33" fmla="*/ 771524 w 2157222"/>
              <a:gd name="connsiteY33" fmla="*/ 875280 h 2571749"/>
              <a:gd name="connsiteX34" fmla="*/ 690562 w 2157222"/>
              <a:gd name="connsiteY34" fmla="*/ 802481 h 2571749"/>
              <a:gd name="connsiteX35" fmla="*/ 623547 w 2157222"/>
              <a:gd name="connsiteY35" fmla="*/ 693284 h 2571749"/>
              <a:gd name="connsiteX36" fmla="*/ 540014 w 2157222"/>
              <a:gd name="connsiteY36" fmla="*/ 582121 h 2571749"/>
              <a:gd name="connsiteX37" fmla="*/ 428624 w 2157222"/>
              <a:gd name="connsiteY37" fmla="*/ 464344 h 2571749"/>
              <a:gd name="connsiteX38" fmla="*/ 383268 w 2157222"/>
              <a:gd name="connsiteY38" fmla="*/ 388900 h 2571749"/>
              <a:gd name="connsiteX39" fmla="*/ 298336 w 2157222"/>
              <a:gd name="connsiteY39" fmla="*/ 290513 h 2571749"/>
              <a:gd name="connsiteX40" fmla="*/ 221116 w 2157222"/>
              <a:gd name="connsiteY40" fmla="*/ 200706 h 2571749"/>
              <a:gd name="connsiteX41" fmla="*/ 100353 w 2157222"/>
              <a:gd name="connsiteY41" fmla="*/ 55450 h 2571749"/>
              <a:gd name="connsiteX42" fmla="*/ 0 w 2157222"/>
              <a:gd name="connsiteY42" fmla="*/ 11905 h 2571749"/>
              <a:gd name="connsiteX43" fmla="*/ 73817 w 2157222"/>
              <a:gd name="connsiteY43"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50508 w 2157222"/>
              <a:gd name="connsiteY15" fmla="*/ 1556318 h 2571749"/>
              <a:gd name="connsiteX16" fmla="*/ 1455245 w 2157222"/>
              <a:gd name="connsiteY16" fmla="*/ 1680029 h 2571749"/>
              <a:gd name="connsiteX17" fmla="*/ 1585570 w 2157222"/>
              <a:gd name="connsiteY17" fmla="*/ 1850232 h 2571749"/>
              <a:gd name="connsiteX18" fmla="*/ 1733171 w 2157222"/>
              <a:gd name="connsiteY18" fmla="*/ 2048367 h 2571749"/>
              <a:gd name="connsiteX19" fmla="*/ 1898647 w 2157222"/>
              <a:gd name="connsiteY19" fmla="*/ 2258975 h 2571749"/>
              <a:gd name="connsiteX20" fmla="*/ 2001269 w 2157222"/>
              <a:gd name="connsiteY20" fmla="*/ 2395236 h 2571749"/>
              <a:gd name="connsiteX21" fmla="*/ 2157222 w 2157222"/>
              <a:gd name="connsiteY21" fmla="*/ 2571749 h 2571749"/>
              <a:gd name="connsiteX22" fmla="*/ 2120598 w 2157222"/>
              <a:gd name="connsiteY22" fmla="*/ 2571749 h 2571749"/>
              <a:gd name="connsiteX23" fmla="*/ 1977382 w 2157222"/>
              <a:gd name="connsiteY23" fmla="*/ 2414209 h 2571749"/>
              <a:gd name="connsiteX24" fmla="*/ 1878804 w 2157222"/>
              <a:gd name="connsiteY24" fmla="*/ 2281238 h 2571749"/>
              <a:gd name="connsiteX25" fmla="*/ 1710756 w 2157222"/>
              <a:gd name="connsiteY25" fmla="*/ 2057740 h 2571749"/>
              <a:gd name="connsiteX26" fmla="*/ 1581148 w 2157222"/>
              <a:gd name="connsiteY26" fmla="*/ 1895475 h 2571749"/>
              <a:gd name="connsiteX27" fmla="*/ 1425384 w 2157222"/>
              <a:gd name="connsiteY27" fmla="*/ 1687097 h 2571749"/>
              <a:gd name="connsiteX28" fmla="*/ 1320231 w 2157222"/>
              <a:gd name="connsiteY28" fmla="*/ 1560740 h 2571749"/>
              <a:gd name="connsiteX29" fmla="*/ 1232768 w 2157222"/>
              <a:gd name="connsiteY29" fmla="*/ 1449727 h 2571749"/>
              <a:gd name="connsiteX30" fmla="*/ 1147760 w 2157222"/>
              <a:gd name="connsiteY30" fmla="*/ 1350169 h 2571749"/>
              <a:gd name="connsiteX31" fmla="*/ 1094012 w 2157222"/>
              <a:gd name="connsiteY31" fmla="*/ 1280055 h 2571749"/>
              <a:gd name="connsiteX32" fmla="*/ 995703 w 2157222"/>
              <a:gd name="connsiteY32" fmla="*/ 1157325 h 2571749"/>
              <a:gd name="connsiteX33" fmla="*/ 894141 w 2157222"/>
              <a:gd name="connsiteY33" fmla="*/ 1028096 h 2571749"/>
              <a:gd name="connsiteX34" fmla="*/ 771524 w 2157222"/>
              <a:gd name="connsiteY34" fmla="*/ 875280 h 2571749"/>
              <a:gd name="connsiteX35" fmla="*/ 690562 w 2157222"/>
              <a:gd name="connsiteY35" fmla="*/ 802481 h 2571749"/>
              <a:gd name="connsiteX36" fmla="*/ 623547 w 2157222"/>
              <a:gd name="connsiteY36" fmla="*/ 693284 h 2571749"/>
              <a:gd name="connsiteX37" fmla="*/ 540014 w 2157222"/>
              <a:gd name="connsiteY37" fmla="*/ 582121 h 2571749"/>
              <a:gd name="connsiteX38" fmla="*/ 428624 w 2157222"/>
              <a:gd name="connsiteY38" fmla="*/ 464344 h 2571749"/>
              <a:gd name="connsiteX39" fmla="*/ 383268 w 2157222"/>
              <a:gd name="connsiteY39" fmla="*/ 388900 h 2571749"/>
              <a:gd name="connsiteX40" fmla="*/ 298336 w 2157222"/>
              <a:gd name="connsiteY40" fmla="*/ 290513 h 2571749"/>
              <a:gd name="connsiteX41" fmla="*/ 221116 w 2157222"/>
              <a:gd name="connsiteY41" fmla="*/ 200706 h 2571749"/>
              <a:gd name="connsiteX42" fmla="*/ 100353 w 2157222"/>
              <a:gd name="connsiteY42" fmla="*/ 55450 h 2571749"/>
              <a:gd name="connsiteX43" fmla="*/ 0 w 2157222"/>
              <a:gd name="connsiteY43" fmla="*/ 11905 h 2571749"/>
              <a:gd name="connsiteX44" fmla="*/ 73817 w 2157222"/>
              <a:gd name="connsiteY44"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50508 w 2157222"/>
              <a:gd name="connsiteY15" fmla="*/ 1556318 h 2571749"/>
              <a:gd name="connsiteX16" fmla="*/ 1455245 w 2157222"/>
              <a:gd name="connsiteY16" fmla="*/ 1680029 h 2571749"/>
              <a:gd name="connsiteX17" fmla="*/ 1585570 w 2157222"/>
              <a:gd name="connsiteY17" fmla="*/ 1850232 h 2571749"/>
              <a:gd name="connsiteX18" fmla="*/ 1733171 w 2157222"/>
              <a:gd name="connsiteY18" fmla="*/ 2048367 h 2571749"/>
              <a:gd name="connsiteX19" fmla="*/ 1898647 w 2157222"/>
              <a:gd name="connsiteY19" fmla="*/ 2258975 h 2571749"/>
              <a:gd name="connsiteX20" fmla="*/ 2001269 w 2157222"/>
              <a:gd name="connsiteY20" fmla="*/ 2395236 h 2571749"/>
              <a:gd name="connsiteX21" fmla="*/ 2157222 w 2157222"/>
              <a:gd name="connsiteY21" fmla="*/ 2571749 h 2571749"/>
              <a:gd name="connsiteX22" fmla="*/ 2120598 w 2157222"/>
              <a:gd name="connsiteY22" fmla="*/ 2571749 h 2571749"/>
              <a:gd name="connsiteX23" fmla="*/ 1977382 w 2157222"/>
              <a:gd name="connsiteY23" fmla="*/ 2414209 h 2571749"/>
              <a:gd name="connsiteX24" fmla="*/ 1878804 w 2157222"/>
              <a:gd name="connsiteY24" fmla="*/ 2281238 h 2571749"/>
              <a:gd name="connsiteX25" fmla="*/ 1710756 w 2157222"/>
              <a:gd name="connsiteY25" fmla="*/ 2057740 h 2571749"/>
              <a:gd name="connsiteX26" fmla="*/ 1581148 w 2157222"/>
              <a:gd name="connsiteY26" fmla="*/ 1895475 h 2571749"/>
              <a:gd name="connsiteX27" fmla="*/ 1425384 w 2157222"/>
              <a:gd name="connsiteY27" fmla="*/ 1687097 h 2571749"/>
              <a:gd name="connsiteX28" fmla="*/ 1320231 w 2157222"/>
              <a:gd name="connsiteY28" fmla="*/ 1560740 h 2571749"/>
              <a:gd name="connsiteX29" fmla="*/ 1273966 w 2157222"/>
              <a:gd name="connsiteY29" fmla="*/ 1504950 h 2571749"/>
              <a:gd name="connsiteX30" fmla="*/ 1232768 w 2157222"/>
              <a:gd name="connsiteY30" fmla="*/ 1449727 h 2571749"/>
              <a:gd name="connsiteX31" fmla="*/ 1147760 w 2157222"/>
              <a:gd name="connsiteY31" fmla="*/ 1350169 h 2571749"/>
              <a:gd name="connsiteX32" fmla="*/ 1094012 w 2157222"/>
              <a:gd name="connsiteY32" fmla="*/ 1280055 h 2571749"/>
              <a:gd name="connsiteX33" fmla="*/ 995703 w 2157222"/>
              <a:gd name="connsiteY33" fmla="*/ 1157325 h 2571749"/>
              <a:gd name="connsiteX34" fmla="*/ 894141 w 2157222"/>
              <a:gd name="connsiteY34" fmla="*/ 1028096 h 2571749"/>
              <a:gd name="connsiteX35" fmla="*/ 771524 w 2157222"/>
              <a:gd name="connsiteY35" fmla="*/ 875280 h 2571749"/>
              <a:gd name="connsiteX36" fmla="*/ 690562 w 2157222"/>
              <a:gd name="connsiteY36" fmla="*/ 802481 h 2571749"/>
              <a:gd name="connsiteX37" fmla="*/ 623547 w 2157222"/>
              <a:gd name="connsiteY37" fmla="*/ 693284 h 2571749"/>
              <a:gd name="connsiteX38" fmla="*/ 540014 w 2157222"/>
              <a:gd name="connsiteY38" fmla="*/ 582121 h 2571749"/>
              <a:gd name="connsiteX39" fmla="*/ 428624 w 2157222"/>
              <a:gd name="connsiteY39" fmla="*/ 464344 h 2571749"/>
              <a:gd name="connsiteX40" fmla="*/ 383268 w 2157222"/>
              <a:gd name="connsiteY40" fmla="*/ 388900 h 2571749"/>
              <a:gd name="connsiteX41" fmla="*/ 298336 w 2157222"/>
              <a:gd name="connsiteY41" fmla="*/ 290513 h 2571749"/>
              <a:gd name="connsiteX42" fmla="*/ 221116 w 2157222"/>
              <a:gd name="connsiteY42" fmla="*/ 200706 h 2571749"/>
              <a:gd name="connsiteX43" fmla="*/ 100353 w 2157222"/>
              <a:gd name="connsiteY43" fmla="*/ 55450 h 2571749"/>
              <a:gd name="connsiteX44" fmla="*/ 0 w 2157222"/>
              <a:gd name="connsiteY44" fmla="*/ 11905 h 2571749"/>
              <a:gd name="connsiteX45" fmla="*/ 73817 w 2157222"/>
              <a:gd name="connsiteY45"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283491 w 2157222"/>
              <a:gd name="connsiteY15" fmla="*/ 1454944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73966 w 2157222"/>
              <a:gd name="connsiteY30" fmla="*/ 1504950 h 2571749"/>
              <a:gd name="connsiteX31" fmla="*/ 1232768 w 2157222"/>
              <a:gd name="connsiteY31" fmla="*/ 1449727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73966 w 2157222"/>
              <a:gd name="connsiteY30" fmla="*/ 1504950 h 2571749"/>
              <a:gd name="connsiteX31" fmla="*/ 1232768 w 2157222"/>
              <a:gd name="connsiteY31" fmla="*/ 1449727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32768 w 2157222"/>
              <a:gd name="connsiteY31" fmla="*/ 1449727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240629 w 2157222"/>
              <a:gd name="connsiteY15" fmla="*/ 1426369 h 2571749"/>
              <a:gd name="connsiteX16" fmla="*/ 1331116 w 2157222"/>
              <a:gd name="connsiteY16" fmla="*/ 1478757 h 2571749"/>
              <a:gd name="connsiteX17" fmla="*/ 1350508 w 2157222"/>
              <a:gd name="connsiteY17" fmla="*/ 1556318 h 2571749"/>
              <a:gd name="connsiteX18" fmla="*/ 1455245 w 2157222"/>
              <a:gd name="connsiteY18" fmla="*/ 1680029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425384 w 2157222"/>
              <a:gd name="connsiteY29" fmla="*/ 1687097 h 2571749"/>
              <a:gd name="connsiteX30" fmla="*/ 1320231 w 2157222"/>
              <a:gd name="connsiteY30" fmla="*/ 1560740 h 2571749"/>
              <a:gd name="connsiteX31" fmla="*/ 1297779 w 2157222"/>
              <a:gd name="connsiteY31" fmla="*/ 1504950 h 2571749"/>
              <a:gd name="connsiteX32" fmla="*/ 1216099 w 2157222"/>
              <a:gd name="connsiteY32" fmla="*/ 1461633 h 2571749"/>
              <a:gd name="connsiteX33" fmla="*/ 1147760 w 2157222"/>
              <a:gd name="connsiteY33" fmla="*/ 1350169 h 2571749"/>
              <a:gd name="connsiteX34" fmla="*/ 1094012 w 2157222"/>
              <a:gd name="connsiteY34" fmla="*/ 1280055 h 2571749"/>
              <a:gd name="connsiteX35" fmla="*/ 995703 w 2157222"/>
              <a:gd name="connsiteY35" fmla="*/ 1157325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90623 w 2157222"/>
              <a:gd name="connsiteY32" fmla="*/ 1381125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0623 w 2157222"/>
              <a:gd name="connsiteY32" fmla="*/ 1381125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0623 w 2157222"/>
              <a:gd name="connsiteY32" fmla="*/ 1381125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0623 w 2157222"/>
              <a:gd name="connsiteY32" fmla="*/ 1381125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4038 w 2157222"/>
              <a:gd name="connsiteY29" fmla="*/ 1534546 h 2571749"/>
              <a:gd name="connsiteX30" fmla="*/ 1297779 w 2157222"/>
              <a:gd name="connsiteY30" fmla="*/ 1504950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36220 w 2157222"/>
              <a:gd name="connsiteY16" fmla="*/ 1534887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4038 w 2157222"/>
              <a:gd name="connsiteY29" fmla="*/ 1534546 h 2571749"/>
              <a:gd name="connsiteX30" fmla="*/ 1297779 w 2157222"/>
              <a:gd name="connsiteY30" fmla="*/ 1504950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36220 w 2157222"/>
              <a:gd name="connsiteY16" fmla="*/ 1534887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4038 w 2157222"/>
              <a:gd name="connsiteY29" fmla="*/ 1534546 h 2571749"/>
              <a:gd name="connsiteX30" fmla="*/ 1300160 w 2157222"/>
              <a:gd name="connsiteY30" fmla="*/ 1490662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36220 w 2157222"/>
              <a:gd name="connsiteY16" fmla="*/ 1534887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300160 w 2157222"/>
              <a:gd name="connsiteY30" fmla="*/ 1490662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300160 w 2157222"/>
              <a:gd name="connsiteY30" fmla="*/ 1490662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38248 w 2157222"/>
              <a:gd name="connsiteY14" fmla="*/ 1443038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5392 w 2157222"/>
              <a:gd name="connsiteY14" fmla="*/ 1438275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5392 w 2157222"/>
              <a:gd name="connsiteY14" fmla="*/ 1438275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5392 w 2157222"/>
              <a:gd name="connsiteY14" fmla="*/ 1438275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6574 w 2157222"/>
              <a:gd name="connsiteY31" fmla="*/ 146877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33485 w 2157222"/>
              <a:gd name="connsiteY14" fmla="*/ 1433512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6574 w 2157222"/>
              <a:gd name="connsiteY31" fmla="*/ 146877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33485 w 2157222"/>
              <a:gd name="connsiteY14" fmla="*/ 1433512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99190 w 2157222"/>
              <a:gd name="connsiteY28" fmla="*/ 16489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84487 w 2157222"/>
              <a:gd name="connsiteY33" fmla="*/ 1296724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150140 w 2157222"/>
              <a:gd name="connsiteY14" fmla="*/ 133349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00147 w 2157222"/>
              <a:gd name="connsiteY30" fmla="*/ 1390650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17838 w 2157222"/>
              <a:gd name="connsiteY29" fmla="*/ 1451202 h 2571749"/>
              <a:gd name="connsiteX30" fmla="*/ 1200147 w 2157222"/>
              <a:gd name="connsiteY30" fmla="*/ 1390650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17838 w 2157222"/>
              <a:gd name="connsiteY29" fmla="*/ 1451202 h 2571749"/>
              <a:gd name="connsiteX30" fmla="*/ 1200147 w 2157222"/>
              <a:gd name="connsiteY30" fmla="*/ 1390650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35879 w 2157222"/>
              <a:gd name="connsiteY17" fmla="*/ 1533525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20850 w 2157222"/>
              <a:gd name="connsiteY32" fmla="*/ 1340188 h 2571749"/>
              <a:gd name="connsiteX33" fmla="*/ 1112042 w 2157222"/>
              <a:gd name="connsiteY33" fmla="*/ 1278732 h 2571749"/>
              <a:gd name="connsiteX34" fmla="*/ 1036862 w 2157222"/>
              <a:gd name="connsiteY34" fmla="*/ 1227667 h 2571749"/>
              <a:gd name="connsiteX35" fmla="*/ 990941 w 2157222"/>
              <a:gd name="connsiteY35" fmla="*/ 1159707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20850 w 2157222"/>
              <a:gd name="connsiteY32" fmla="*/ 1340188 h 2571749"/>
              <a:gd name="connsiteX33" fmla="*/ 1112042 w 2157222"/>
              <a:gd name="connsiteY33" fmla="*/ 1278732 h 2571749"/>
              <a:gd name="connsiteX34" fmla="*/ 1036862 w 2157222"/>
              <a:gd name="connsiteY34" fmla="*/ 1227667 h 2571749"/>
              <a:gd name="connsiteX35" fmla="*/ 990941 w 2157222"/>
              <a:gd name="connsiteY35" fmla="*/ 1159707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20850 w 2157222"/>
              <a:gd name="connsiteY32" fmla="*/ 1340188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23948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06562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06562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06562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66823 w 2157222"/>
              <a:gd name="connsiteY17" fmla="*/ 1459706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196407 w 2157222"/>
              <a:gd name="connsiteY31" fmla="*/ 1427389 h 2571749"/>
              <a:gd name="connsiteX32" fmla="*/ 1200147 w 2157222"/>
              <a:gd name="connsiteY32" fmla="*/ 1390650 h 2571749"/>
              <a:gd name="connsiteX33" fmla="*/ 1106562 w 2157222"/>
              <a:gd name="connsiteY33" fmla="*/ 1349713 h 2571749"/>
              <a:gd name="connsiteX34" fmla="*/ 1114422 w 2157222"/>
              <a:gd name="connsiteY34" fmla="*/ 1281114 h 2571749"/>
              <a:gd name="connsiteX35" fmla="*/ 1036862 w 2157222"/>
              <a:gd name="connsiteY35" fmla="*/ 1227667 h 2571749"/>
              <a:gd name="connsiteX36" fmla="*/ 976653 w 2157222"/>
              <a:gd name="connsiteY36" fmla="*/ 1135894 h 2571749"/>
              <a:gd name="connsiteX37" fmla="*/ 894141 w 2157222"/>
              <a:gd name="connsiteY37" fmla="*/ 1028096 h 2571749"/>
              <a:gd name="connsiteX38" fmla="*/ 771524 w 2157222"/>
              <a:gd name="connsiteY38" fmla="*/ 875280 h 2571749"/>
              <a:gd name="connsiteX39" fmla="*/ 690562 w 2157222"/>
              <a:gd name="connsiteY39" fmla="*/ 802481 h 2571749"/>
              <a:gd name="connsiteX40" fmla="*/ 623547 w 2157222"/>
              <a:gd name="connsiteY40" fmla="*/ 693284 h 2571749"/>
              <a:gd name="connsiteX41" fmla="*/ 540014 w 2157222"/>
              <a:gd name="connsiteY41" fmla="*/ 582121 h 2571749"/>
              <a:gd name="connsiteX42" fmla="*/ 428624 w 2157222"/>
              <a:gd name="connsiteY42" fmla="*/ 464344 h 2571749"/>
              <a:gd name="connsiteX43" fmla="*/ 383268 w 2157222"/>
              <a:gd name="connsiteY43" fmla="*/ 388900 h 2571749"/>
              <a:gd name="connsiteX44" fmla="*/ 298336 w 2157222"/>
              <a:gd name="connsiteY44" fmla="*/ 290513 h 2571749"/>
              <a:gd name="connsiteX45" fmla="*/ 221116 w 2157222"/>
              <a:gd name="connsiteY45" fmla="*/ 200706 h 2571749"/>
              <a:gd name="connsiteX46" fmla="*/ 100353 w 2157222"/>
              <a:gd name="connsiteY46" fmla="*/ 55450 h 2571749"/>
              <a:gd name="connsiteX47" fmla="*/ 0 w 2157222"/>
              <a:gd name="connsiteY47" fmla="*/ 11905 h 2571749"/>
              <a:gd name="connsiteX48" fmla="*/ 73817 w 2157222"/>
              <a:gd name="connsiteY48"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196407 w 2157222"/>
              <a:gd name="connsiteY31" fmla="*/ 1427389 h 2571749"/>
              <a:gd name="connsiteX32" fmla="*/ 1200147 w 2157222"/>
              <a:gd name="connsiteY32" fmla="*/ 1390650 h 2571749"/>
              <a:gd name="connsiteX33" fmla="*/ 1106562 w 2157222"/>
              <a:gd name="connsiteY33" fmla="*/ 1349713 h 2571749"/>
              <a:gd name="connsiteX34" fmla="*/ 1114422 w 2157222"/>
              <a:gd name="connsiteY34" fmla="*/ 1281114 h 2571749"/>
              <a:gd name="connsiteX35" fmla="*/ 1036862 w 2157222"/>
              <a:gd name="connsiteY35" fmla="*/ 1227667 h 2571749"/>
              <a:gd name="connsiteX36" fmla="*/ 976653 w 2157222"/>
              <a:gd name="connsiteY36" fmla="*/ 1135894 h 2571749"/>
              <a:gd name="connsiteX37" fmla="*/ 894141 w 2157222"/>
              <a:gd name="connsiteY37" fmla="*/ 1028096 h 2571749"/>
              <a:gd name="connsiteX38" fmla="*/ 771524 w 2157222"/>
              <a:gd name="connsiteY38" fmla="*/ 875280 h 2571749"/>
              <a:gd name="connsiteX39" fmla="*/ 690562 w 2157222"/>
              <a:gd name="connsiteY39" fmla="*/ 802481 h 2571749"/>
              <a:gd name="connsiteX40" fmla="*/ 623547 w 2157222"/>
              <a:gd name="connsiteY40" fmla="*/ 693284 h 2571749"/>
              <a:gd name="connsiteX41" fmla="*/ 540014 w 2157222"/>
              <a:gd name="connsiteY41" fmla="*/ 582121 h 2571749"/>
              <a:gd name="connsiteX42" fmla="*/ 428624 w 2157222"/>
              <a:gd name="connsiteY42" fmla="*/ 464344 h 2571749"/>
              <a:gd name="connsiteX43" fmla="*/ 383268 w 2157222"/>
              <a:gd name="connsiteY43" fmla="*/ 388900 h 2571749"/>
              <a:gd name="connsiteX44" fmla="*/ 298336 w 2157222"/>
              <a:gd name="connsiteY44" fmla="*/ 290513 h 2571749"/>
              <a:gd name="connsiteX45" fmla="*/ 221116 w 2157222"/>
              <a:gd name="connsiteY45" fmla="*/ 200706 h 2571749"/>
              <a:gd name="connsiteX46" fmla="*/ 100353 w 2157222"/>
              <a:gd name="connsiteY46" fmla="*/ 55450 h 2571749"/>
              <a:gd name="connsiteX47" fmla="*/ 0 w 2157222"/>
              <a:gd name="connsiteY47" fmla="*/ 11905 h 2571749"/>
              <a:gd name="connsiteX48" fmla="*/ 73817 w 2157222"/>
              <a:gd name="connsiteY48"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50154 w 2157222"/>
              <a:gd name="connsiteY31" fmla="*/ 1490663 h 2571749"/>
              <a:gd name="connsiteX32" fmla="*/ 1196407 w 2157222"/>
              <a:gd name="connsiteY32" fmla="*/ 1427389 h 2571749"/>
              <a:gd name="connsiteX33" fmla="*/ 1200147 w 2157222"/>
              <a:gd name="connsiteY33" fmla="*/ 1390650 h 2571749"/>
              <a:gd name="connsiteX34" fmla="*/ 1106562 w 2157222"/>
              <a:gd name="connsiteY34" fmla="*/ 1349713 h 2571749"/>
              <a:gd name="connsiteX35" fmla="*/ 1114422 w 2157222"/>
              <a:gd name="connsiteY35" fmla="*/ 1281114 h 2571749"/>
              <a:gd name="connsiteX36" fmla="*/ 1036862 w 2157222"/>
              <a:gd name="connsiteY36" fmla="*/ 1227667 h 2571749"/>
              <a:gd name="connsiteX37" fmla="*/ 976653 w 2157222"/>
              <a:gd name="connsiteY37" fmla="*/ 1135894 h 2571749"/>
              <a:gd name="connsiteX38" fmla="*/ 894141 w 2157222"/>
              <a:gd name="connsiteY38" fmla="*/ 1028096 h 2571749"/>
              <a:gd name="connsiteX39" fmla="*/ 771524 w 2157222"/>
              <a:gd name="connsiteY39" fmla="*/ 875280 h 2571749"/>
              <a:gd name="connsiteX40" fmla="*/ 690562 w 2157222"/>
              <a:gd name="connsiteY40" fmla="*/ 802481 h 2571749"/>
              <a:gd name="connsiteX41" fmla="*/ 623547 w 2157222"/>
              <a:gd name="connsiteY41" fmla="*/ 693284 h 2571749"/>
              <a:gd name="connsiteX42" fmla="*/ 540014 w 2157222"/>
              <a:gd name="connsiteY42" fmla="*/ 582121 h 2571749"/>
              <a:gd name="connsiteX43" fmla="*/ 428624 w 2157222"/>
              <a:gd name="connsiteY43" fmla="*/ 464344 h 2571749"/>
              <a:gd name="connsiteX44" fmla="*/ 383268 w 2157222"/>
              <a:gd name="connsiteY44" fmla="*/ 388900 h 2571749"/>
              <a:gd name="connsiteX45" fmla="*/ 298336 w 2157222"/>
              <a:gd name="connsiteY45" fmla="*/ 290513 h 2571749"/>
              <a:gd name="connsiteX46" fmla="*/ 221116 w 2157222"/>
              <a:gd name="connsiteY46" fmla="*/ 200706 h 2571749"/>
              <a:gd name="connsiteX47" fmla="*/ 100353 w 2157222"/>
              <a:gd name="connsiteY47" fmla="*/ 55450 h 2571749"/>
              <a:gd name="connsiteX48" fmla="*/ 0 w 2157222"/>
              <a:gd name="connsiteY48" fmla="*/ 11905 h 2571749"/>
              <a:gd name="connsiteX49" fmla="*/ 73817 w 2157222"/>
              <a:gd name="connsiteY49"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300160 w 2157222"/>
              <a:gd name="connsiteY31" fmla="*/ 1545431 h 2571749"/>
              <a:gd name="connsiteX32" fmla="*/ 1250154 w 2157222"/>
              <a:gd name="connsiteY32" fmla="*/ 1490663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300160 w 2157222"/>
              <a:gd name="connsiteY31" fmla="*/ 1545431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40151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40151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14753 w 2157222"/>
              <a:gd name="connsiteY38" fmla="*/ 1176376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40151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14753 w 2157222"/>
              <a:gd name="connsiteY38" fmla="*/ 1176376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14753 w 2157222"/>
              <a:gd name="connsiteY38" fmla="*/ 1176376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26660 w 2157222"/>
              <a:gd name="connsiteY38" fmla="*/ 1166851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27337 w 2157222"/>
              <a:gd name="connsiteY37" fmla="*/ 1218142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58066 w 2157222"/>
              <a:gd name="connsiteY12" fmla="*/ 1207217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27337 w 2157222"/>
              <a:gd name="connsiteY37" fmla="*/ 1218142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58066 w 2157222"/>
              <a:gd name="connsiteY12" fmla="*/ 1207217 h 2571749"/>
              <a:gd name="connsiteX13" fmla="*/ 1150140 w 2157222"/>
              <a:gd name="connsiteY13" fmla="*/ 1262063 h 2571749"/>
              <a:gd name="connsiteX14" fmla="*/ 1147759 w 2157222"/>
              <a:gd name="connsiteY14" fmla="*/ 1326356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27337 w 2157222"/>
              <a:gd name="connsiteY37" fmla="*/ 1218142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7222" h="2571749">
                <a:moveTo>
                  <a:pt x="73817" y="0"/>
                </a:moveTo>
                <a:lnTo>
                  <a:pt x="136412" y="44223"/>
                </a:lnTo>
                <a:lnTo>
                  <a:pt x="224744" y="163626"/>
                </a:lnTo>
                <a:lnTo>
                  <a:pt x="315685" y="267381"/>
                </a:lnTo>
                <a:lnTo>
                  <a:pt x="404812" y="377599"/>
                </a:lnTo>
                <a:lnTo>
                  <a:pt x="481692" y="482374"/>
                </a:lnTo>
                <a:lnTo>
                  <a:pt x="559329" y="566814"/>
                </a:lnTo>
                <a:lnTo>
                  <a:pt x="650761" y="686140"/>
                </a:lnTo>
                <a:lnTo>
                  <a:pt x="718116" y="777270"/>
                </a:lnTo>
                <a:lnTo>
                  <a:pt x="798663" y="865225"/>
                </a:lnTo>
                <a:lnTo>
                  <a:pt x="1002164" y="1119188"/>
                </a:lnTo>
                <a:lnTo>
                  <a:pt x="1052058" y="1150069"/>
                </a:lnTo>
                <a:lnTo>
                  <a:pt x="1058066" y="1207217"/>
                </a:lnTo>
                <a:lnTo>
                  <a:pt x="1150140" y="1262063"/>
                </a:lnTo>
                <a:cubicBezTo>
                  <a:pt x="1150934" y="1286669"/>
                  <a:pt x="1146965" y="1301750"/>
                  <a:pt x="1147759" y="1326356"/>
                </a:cubicBezTo>
                <a:lnTo>
                  <a:pt x="1233485" y="1364459"/>
                </a:lnTo>
                <a:lnTo>
                  <a:pt x="1229063" y="1420586"/>
                </a:lnTo>
                <a:lnTo>
                  <a:pt x="1300160" y="1462088"/>
                </a:lnTo>
                <a:lnTo>
                  <a:pt x="1302541" y="1507331"/>
                </a:lnTo>
                <a:lnTo>
                  <a:pt x="1424289" y="1632404"/>
                </a:lnTo>
                <a:lnTo>
                  <a:pt x="1585570" y="1850232"/>
                </a:lnTo>
                <a:lnTo>
                  <a:pt x="1733171" y="2048367"/>
                </a:lnTo>
                <a:lnTo>
                  <a:pt x="1898647" y="2258975"/>
                </a:lnTo>
                <a:lnTo>
                  <a:pt x="2001269" y="2395236"/>
                </a:lnTo>
                <a:lnTo>
                  <a:pt x="2157222" y="2571749"/>
                </a:lnTo>
                <a:lnTo>
                  <a:pt x="2120598" y="2571749"/>
                </a:lnTo>
                <a:lnTo>
                  <a:pt x="1977382" y="2414209"/>
                </a:lnTo>
                <a:lnTo>
                  <a:pt x="1878804" y="2281238"/>
                </a:lnTo>
                <a:lnTo>
                  <a:pt x="1710756" y="2057740"/>
                </a:lnTo>
                <a:lnTo>
                  <a:pt x="1581148" y="1895475"/>
                </a:lnTo>
                <a:lnTo>
                  <a:pt x="1361090" y="1608515"/>
                </a:lnTo>
                <a:lnTo>
                  <a:pt x="1269203" y="1521618"/>
                </a:lnTo>
                <a:lnTo>
                  <a:pt x="1271586" y="1481138"/>
                </a:lnTo>
                <a:lnTo>
                  <a:pt x="1196407" y="1427389"/>
                </a:lnTo>
                <a:cubicBezTo>
                  <a:pt x="1196066" y="1411174"/>
                  <a:pt x="1200488" y="1406865"/>
                  <a:pt x="1200147" y="1390650"/>
                </a:cubicBezTo>
                <a:lnTo>
                  <a:pt x="1106562" y="1349713"/>
                </a:lnTo>
                <a:cubicBezTo>
                  <a:pt x="1106007" y="1326053"/>
                  <a:pt x="1114977" y="1304774"/>
                  <a:pt x="1114422" y="1281114"/>
                </a:cubicBezTo>
                <a:lnTo>
                  <a:pt x="1027337" y="1218142"/>
                </a:lnTo>
                <a:cubicBezTo>
                  <a:pt x="1027111" y="1201045"/>
                  <a:pt x="1026886" y="1183948"/>
                  <a:pt x="1026660" y="1166851"/>
                </a:cubicBezTo>
                <a:lnTo>
                  <a:pt x="977486" y="1140015"/>
                </a:lnTo>
                <a:lnTo>
                  <a:pt x="771524" y="875280"/>
                </a:lnTo>
                <a:lnTo>
                  <a:pt x="690562" y="802481"/>
                </a:lnTo>
                <a:lnTo>
                  <a:pt x="623547" y="693284"/>
                </a:lnTo>
                <a:lnTo>
                  <a:pt x="540014" y="582121"/>
                </a:lnTo>
                <a:lnTo>
                  <a:pt x="428624" y="464344"/>
                </a:lnTo>
                <a:lnTo>
                  <a:pt x="383268" y="388900"/>
                </a:lnTo>
                <a:lnTo>
                  <a:pt x="298336" y="290513"/>
                </a:lnTo>
                <a:lnTo>
                  <a:pt x="221116" y="200706"/>
                </a:lnTo>
                <a:lnTo>
                  <a:pt x="100353" y="55450"/>
                </a:lnTo>
                <a:lnTo>
                  <a:pt x="0" y="11905"/>
                </a:lnTo>
                <a:lnTo>
                  <a:pt x="73817" y="0"/>
                </a:lnTo>
                <a:close/>
              </a:path>
            </a:pathLst>
          </a:custGeom>
          <a:solidFill>
            <a:schemeClr val="tx1">
              <a:lumMod val="85000"/>
              <a:lumOff val="1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06" name="Oval 205"/>
          <p:cNvSpPr/>
          <p:nvPr/>
        </p:nvSpPr>
        <p:spPr>
          <a:xfrm>
            <a:off x="792006" y="1031476"/>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07" name="Oval 206"/>
          <p:cNvSpPr/>
          <p:nvPr/>
        </p:nvSpPr>
        <p:spPr>
          <a:xfrm>
            <a:off x="792006" y="1028403"/>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08" name="Oval 207"/>
          <p:cNvSpPr/>
          <p:nvPr/>
        </p:nvSpPr>
        <p:spPr>
          <a:xfrm>
            <a:off x="792006" y="1031476"/>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09" name="Oval 208"/>
          <p:cNvSpPr/>
          <p:nvPr/>
        </p:nvSpPr>
        <p:spPr>
          <a:xfrm>
            <a:off x="779270" y="1039613"/>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10" name="Oval 209"/>
          <p:cNvSpPr/>
          <p:nvPr/>
        </p:nvSpPr>
        <p:spPr>
          <a:xfrm>
            <a:off x="779270" y="1039613"/>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11" name="Oval 210"/>
          <p:cNvSpPr/>
          <p:nvPr/>
        </p:nvSpPr>
        <p:spPr>
          <a:xfrm>
            <a:off x="792006" y="1039613"/>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12" name="Oval 211"/>
          <p:cNvSpPr/>
          <p:nvPr/>
        </p:nvSpPr>
        <p:spPr>
          <a:xfrm>
            <a:off x="792006" y="1039613"/>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13" name="Oval 212"/>
          <p:cNvSpPr/>
          <p:nvPr/>
        </p:nvSpPr>
        <p:spPr>
          <a:xfrm>
            <a:off x="792006" y="1039613"/>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14" name="Oval 213"/>
          <p:cNvSpPr/>
          <p:nvPr/>
        </p:nvSpPr>
        <p:spPr>
          <a:xfrm>
            <a:off x="792006" y="1029891"/>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17" name="Oval 216"/>
          <p:cNvSpPr/>
          <p:nvPr/>
        </p:nvSpPr>
        <p:spPr>
          <a:xfrm>
            <a:off x="7331364" y="1025426"/>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18" name="Oval 217"/>
          <p:cNvSpPr/>
          <p:nvPr/>
        </p:nvSpPr>
        <p:spPr>
          <a:xfrm>
            <a:off x="7331364" y="1025426"/>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19" name="Oval 218"/>
          <p:cNvSpPr/>
          <p:nvPr/>
        </p:nvSpPr>
        <p:spPr>
          <a:xfrm>
            <a:off x="7331364" y="1019473"/>
            <a:ext cx="59171" cy="59531"/>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20" name="Oval 219"/>
          <p:cNvSpPr/>
          <p:nvPr/>
        </p:nvSpPr>
        <p:spPr>
          <a:xfrm>
            <a:off x="7331364" y="1019473"/>
            <a:ext cx="59171" cy="59531"/>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21" name="Oval 220"/>
          <p:cNvSpPr/>
          <p:nvPr/>
        </p:nvSpPr>
        <p:spPr>
          <a:xfrm>
            <a:off x="7332808" y="1022450"/>
            <a:ext cx="59170" cy="59531"/>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22" name="Oval 221"/>
          <p:cNvSpPr/>
          <p:nvPr/>
        </p:nvSpPr>
        <p:spPr>
          <a:xfrm>
            <a:off x="7332808" y="1022450"/>
            <a:ext cx="59170" cy="59531"/>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23" name="Oval 222"/>
          <p:cNvSpPr/>
          <p:nvPr/>
        </p:nvSpPr>
        <p:spPr>
          <a:xfrm>
            <a:off x="7331364" y="1022449"/>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24" name="Oval 223"/>
          <p:cNvSpPr/>
          <p:nvPr/>
        </p:nvSpPr>
        <p:spPr>
          <a:xfrm>
            <a:off x="7331364" y="1023938"/>
            <a:ext cx="59171" cy="59531"/>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33" name="Oval 232"/>
          <p:cNvSpPr/>
          <p:nvPr/>
        </p:nvSpPr>
        <p:spPr>
          <a:xfrm>
            <a:off x="7331364" y="1022449"/>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34" name="Oval 233"/>
          <p:cNvSpPr/>
          <p:nvPr/>
        </p:nvSpPr>
        <p:spPr>
          <a:xfrm>
            <a:off x="7329921" y="1022449"/>
            <a:ext cx="59170"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14" name="Freeform 113"/>
          <p:cNvSpPr/>
          <p:nvPr/>
        </p:nvSpPr>
        <p:spPr>
          <a:xfrm>
            <a:off x="1271444" y="4286250"/>
            <a:ext cx="2157556" cy="2571750"/>
          </a:xfrm>
          <a:custGeom>
            <a:avLst/>
            <a:gdLst>
              <a:gd name="connsiteX0" fmla="*/ 61913 w 1090613"/>
              <a:gd name="connsiteY0" fmla="*/ 0 h 1223962"/>
              <a:gd name="connsiteX1" fmla="*/ 116682 w 1090613"/>
              <a:gd name="connsiteY1" fmla="*/ 64294 h 1223962"/>
              <a:gd name="connsiteX2" fmla="*/ 242888 w 1090613"/>
              <a:gd name="connsiteY2" fmla="*/ 180975 h 1223962"/>
              <a:gd name="connsiteX3" fmla="*/ 304800 w 1090613"/>
              <a:gd name="connsiteY3" fmla="*/ 273844 h 1223962"/>
              <a:gd name="connsiteX4" fmla="*/ 385763 w 1090613"/>
              <a:gd name="connsiteY4" fmla="*/ 378619 h 1223962"/>
              <a:gd name="connsiteX5" fmla="*/ 495300 w 1090613"/>
              <a:gd name="connsiteY5" fmla="*/ 464344 h 1223962"/>
              <a:gd name="connsiteX6" fmla="*/ 602457 w 1090613"/>
              <a:gd name="connsiteY6" fmla="*/ 588169 h 1223962"/>
              <a:gd name="connsiteX7" fmla="*/ 631032 w 1090613"/>
              <a:gd name="connsiteY7" fmla="*/ 700087 h 1223962"/>
              <a:gd name="connsiteX8" fmla="*/ 745332 w 1090613"/>
              <a:gd name="connsiteY8" fmla="*/ 802481 h 1223962"/>
              <a:gd name="connsiteX9" fmla="*/ 871538 w 1090613"/>
              <a:gd name="connsiteY9" fmla="*/ 976312 h 1223962"/>
              <a:gd name="connsiteX10" fmla="*/ 978694 w 1090613"/>
              <a:gd name="connsiteY10" fmla="*/ 1047750 h 1223962"/>
              <a:gd name="connsiteX11" fmla="*/ 1038225 w 1090613"/>
              <a:gd name="connsiteY11" fmla="*/ 1133475 h 1223962"/>
              <a:gd name="connsiteX12" fmla="*/ 1090613 w 1090613"/>
              <a:gd name="connsiteY12" fmla="*/ 1219200 h 1223962"/>
              <a:gd name="connsiteX13" fmla="*/ 1050132 w 1090613"/>
              <a:gd name="connsiteY13" fmla="*/ 1223962 h 1223962"/>
              <a:gd name="connsiteX14" fmla="*/ 964407 w 1090613"/>
              <a:gd name="connsiteY14" fmla="*/ 1112044 h 1223962"/>
              <a:gd name="connsiteX15" fmla="*/ 850107 w 1090613"/>
              <a:gd name="connsiteY15" fmla="*/ 1002506 h 1223962"/>
              <a:gd name="connsiteX16" fmla="*/ 733425 w 1090613"/>
              <a:gd name="connsiteY16" fmla="*/ 895350 h 1223962"/>
              <a:gd name="connsiteX17" fmla="*/ 690563 w 1090613"/>
              <a:gd name="connsiteY17" fmla="*/ 790575 h 1223962"/>
              <a:gd name="connsiteX18" fmla="*/ 588169 w 1090613"/>
              <a:gd name="connsiteY18" fmla="*/ 702469 h 1223962"/>
              <a:gd name="connsiteX19" fmla="*/ 552450 w 1090613"/>
              <a:gd name="connsiteY19" fmla="*/ 585787 h 1223962"/>
              <a:gd name="connsiteX20" fmla="*/ 426244 w 1090613"/>
              <a:gd name="connsiteY20" fmla="*/ 445294 h 1223962"/>
              <a:gd name="connsiteX21" fmla="*/ 350044 w 1090613"/>
              <a:gd name="connsiteY21" fmla="*/ 390525 h 1223962"/>
              <a:gd name="connsiteX22" fmla="*/ 278607 w 1090613"/>
              <a:gd name="connsiteY22" fmla="*/ 276225 h 1223962"/>
              <a:gd name="connsiteX23" fmla="*/ 221457 w 1090613"/>
              <a:gd name="connsiteY23" fmla="*/ 219075 h 1223962"/>
              <a:gd name="connsiteX24" fmla="*/ 147638 w 1090613"/>
              <a:gd name="connsiteY24" fmla="*/ 123825 h 1223962"/>
              <a:gd name="connsiteX25" fmla="*/ 0 w 1090613"/>
              <a:gd name="connsiteY25" fmla="*/ 2381 h 1223962"/>
              <a:gd name="connsiteX26" fmla="*/ 61913 w 1090613"/>
              <a:gd name="connsiteY26" fmla="*/ 0 h 1223962"/>
              <a:gd name="connsiteX0" fmla="*/ 61913 w 2128838"/>
              <a:gd name="connsiteY0" fmla="*/ 0 h 2583656"/>
              <a:gd name="connsiteX1" fmla="*/ 116682 w 2128838"/>
              <a:gd name="connsiteY1" fmla="*/ 64294 h 2583656"/>
              <a:gd name="connsiteX2" fmla="*/ 242888 w 2128838"/>
              <a:gd name="connsiteY2" fmla="*/ 180975 h 2583656"/>
              <a:gd name="connsiteX3" fmla="*/ 304800 w 2128838"/>
              <a:gd name="connsiteY3" fmla="*/ 273844 h 2583656"/>
              <a:gd name="connsiteX4" fmla="*/ 385763 w 2128838"/>
              <a:gd name="connsiteY4" fmla="*/ 378619 h 2583656"/>
              <a:gd name="connsiteX5" fmla="*/ 495300 w 2128838"/>
              <a:gd name="connsiteY5" fmla="*/ 464344 h 2583656"/>
              <a:gd name="connsiteX6" fmla="*/ 602457 w 2128838"/>
              <a:gd name="connsiteY6" fmla="*/ 588169 h 2583656"/>
              <a:gd name="connsiteX7" fmla="*/ 631032 w 2128838"/>
              <a:gd name="connsiteY7" fmla="*/ 700087 h 2583656"/>
              <a:gd name="connsiteX8" fmla="*/ 745332 w 2128838"/>
              <a:gd name="connsiteY8" fmla="*/ 802481 h 2583656"/>
              <a:gd name="connsiteX9" fmla="*/ 871538 w 2128838"/>
              <a:gd name="connsiteY9" fmla="*/ 976312 h 2583656"/>
              <a:gd name="connsiteX10" fmla="*/ 978694 w 2128838"/>
              <a:gd name="connsiteY10" fmla="*/ 1047750 h 2583656"/>
              <a:gd name="connsiteX11" fmla="*/ 1038225 w 2128838"/>
              <a:gd name="connsiteY11" fmla="*/ 1133475 h 2583656"/>
              <a:gd name="connsiteX12" fmla="*/ 1090613 w 2128838"/>
              <a:gd name="connsiteY12" fmla="*/ 1219200 h 2583656"/>
              <a:gd name="connsiteX13" fmla="*/ 2128838 w 2128838"/>
              <a:gd name="connsiteY13" fmla="*/ 2583656 h 2583656"/>
              <a:gd name="connsiteX14" fmla="*/ 964407 w 2128838"/>
              <a:gd name="connsiteY14" fmla="*/ 1112044 h 2583656"/>
              <a:gd name="connsiteX15" fmla="*/ 850107 w 2128838"/>
              <a:gd name="connsiteY15" fmla="*/ 1002506 h 2583656"/>
              <a:gd name="connsiteX16" fmla="*/ 733425 w 2128838"/>
              <a:gd name="connsiteY16" fmla="*/ 895350 h 2583656"/>
              <a:gd name="connsiteX17" fmla="*/ 690563 w 2128838"/>
              <a:gd name="connsiteY17" fmla="*/ 790575 h 2583656"/>
              <a:gd name="connsiteX18" fmla="*/ 588169 w 2128838"/>
              <a:gd name="connsiteY18" fmla="*/ 702469 h 2583656"/>
              <a:gd name="connsiteX19" fmla="*/ 552450 w 2128838"/>
              <a:gd name="connsiteY19" fmla="*/ 585787 h 2583656"/>
              <a:gd name="connsiteX20" fmla="*/ 426244 w 2128838"/>
              <a:gd name="connsiteY20" fmla="*/ 445294 h 2583656"/>
              <a:gd name="connsiteX21" fmla="*/ 350044 w 2128838"/>
              <a:gd name="connsiteY21" fmla="*/ 390525 h 2583656"/>
              <a:gd name="connsiteX22" fmla="*/ 278607 w 2128838"/>
              <a:gd name="connsiteY22" fmla="*/ 276225 h 2583656"/>
              <a:gd name="connsiteX23" fmla="*/ 221457 w 2128838"/>
              <a:gd name="connsiteY23" fmla="*/ 219075 h 2583656"/>
              <a:gd name="connsiteX24" fmla="*/ 147638 w 2128838"/>
              <a:gd name="connsiteY24" fmla="*/ 123825 h 2583656"/>
              <a:gd name="connsiteX25" fmla="*/ 0 w 2128838"/>
              <a:gd name="connsiteY25" fmla="*/ 2381 h 2583656"/>
              <a:gd name="connsiteX26" fmla="*/ 61913 w 2128838"/>
              <a:gd name="connsiteY2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2176463 w 2176463"/>
              <a:gd name="connsiteY12" fmla="*/ 2583656 h 2583656"/>
              <a:gd name="connsiteX13" fmla="*/ 2128838 w 2176463"/>
              <a:gd name="connsiteY13" fmla="*/ 2583656 h 2583656"/>
              <a:gd name="connsiteX14" fmla="*/ 964407 w 2176463"/>
              <a:gd name="connsiteY14" fmla="*/ 1112044 h 2583656"/>
              <a:gd name="connsiteX15" fmla="*/ 850107 w 2176463"/>
              <a:gd name="connsiteY15" fmla="*/ 1002506 h 2583656"/>
              <a:gd name="connsiteX16" fmla="*/ 733425 w 2176463"/>
              <a:gd name="connsiteY16" fmla="*/ 895350 h 2583656"/>
              <a:gd name="connsiteX17" fmla="*/ 690563 w 2176463"/>
              <a:gd name="connsiteY17" fmla="*/ 790575 h 2583656"/>
              <a:gd name="connsiteX18" fmla="*/ 588169 w 2176463"/>
              <a:gd name="connsiteY18" fmla="*/ 702469 h 2583656"/>
              <a:gd name="connsiteX19" fmla="*/ 552450 w 2176463"/>
              <a:gd name="connsiteY19" fmla="*/ 585787 h 2583656"/>
              <a:gd name="connsiteX20" fmla="*/ 426244 w 2176463"/>
              <a:gd name="connsiteY20" fmla="*/ 445294 h 2583656"/>
              <a:gd name="connsiteX21" fmla="*/ 350044 w 2176463"/>
              <a:gd name="connsiteY21" fmla="*/ 390525 h 2583656"/>
              <a:gd name="connsiteX22" fmla="*/ 278607 w 2176463"/>
              <a:gd name="connsiteY22" fmla="*/ 276225 h 2583656"/>
              <a:gd name="connsiteX23" fmla="*/ 221457 w 2176463"/>
              <a:gd name="connsiteY23" fmla="*/ 219075 h 2583656"/>
              <a:gd name="connsiteX24" fmla="*/ 147638 w 2176463"/>
              <a:gd name="connsiteY24" fmla="*/ 123825 h 2583656"/>
              <a:gd name="connsiteX25" fmla="*/ 0 w 2176463"/>
              <a:gd name="connsiteY25" fmla="*/ 2381 h 2583656"/>
              <a:gd name="connsiteX26" fmla="*/ 61913 w 2176463"/>
              <a:gd name="connsiteY2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31106 h 2583656"/>
              <a:gd name="connsiteX13" fmla="*/ 2176463 w 2176463"/>
              <a:gd name="connsiteY13" fmla="*/ 2583656 h 2583656"/>
              <a:gd name="connsiteX14" fmla="*/ 2128838 w 2176463"/>
              <a:gd name="connsiteY14" fmla="*/ 2583656 h 2583656"/>
              <a:gd name="connsiteX15" fmla="*/ 964407 w 2176463"/>
              <a:gd name="connsiteY15" fmla="*/ 1112044 h 2583656"/>
              <a:gd name="connsiteX16" fmla="*/ 850107 w 2176463"/>
              <a:gd name="connsiteY16" fmla="*/ 1002506 h 2583656"/>
              <a:gd name="connsiteX17" fmla="*/ 733425 w 2176463"/>
              <a:gd name="connsiteY17" fmla="*/ 895350 h 2583656"/>
              <a:gd name="connsiteX18" fmla="*/ 690563 w 2176463"/>
              <a:gd name="connsiteY18" fmla="*/ 790575 h 2583656"/>
              <a:gd name="connsiteX19" fmla="*/ 588169 w 2176463"/>
              <a:gd name="connsiteY19" fmla="*/ 702469 h 2583656"/>
              <a:gd name="connsiteX20" fmla="*/ 552450 w 2176463"/>
              <a:gd name="connsiteY20" fmla="*/ 585787 h 2583656"/>
              <a:gd name="connsiteX21" fmla="*/ 426244 w 2176463"/>
              <a:gd name="connsiteY21" fmla="*/ 445294 h 2583656"/>
              <a:gd name="connsiteX22" fmla="*/ 350044 w 2176463"/>
              <a:gd name="connsiteY22" fmla="*/ 390525 h 2583656"/>
              <a:gd name="connsiteX23" fmla="*/ 278607 w 2176463"/>
              <a:gd name="connsiteY23" fmla="*/ 276225 h 2583656"/>
              <a:gd name="connsiteX24" fmla="*/ 221457 w 2176463"/>
              <a:gd name="connsiteY24" fmla="*/ 219075 h 2583656"/>
              <a:gd name="connsiteX25" fmla="*/ 147638 w 2176463"/>
              <a:gd name="connsiteY25" fmla="*/ 123825 h 2583656"/>
              <a:gd name="connsiteX26" fmla="*/ 0 w 2176463"/>
              <a:gd name="connsiteY26" fmla="*/ 2381 h 2583656"/>
              <a:gd name="connsiteX27" fmla="*/ 61913 w 2176463"/>
              <a:gd name="connsiteY2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2176463 w 2176463"/>
              <a:gd name="connsiteY13" fmla="*/ 2583656 h 2583656"/>
              <a:gd name="connsiteX14" fmla="*/ 2128838 w 2176463"/>
              <a:gd name="connsiteY14" fmla="*/ 2583656 h 2583656"/>
              <a:gd name="connsiteX15" fmla="*/ 964407 w 2176463"/>
              <a:gd name="connsiteY15" fmla="*/ 1112044 h 2583656"/>
              <a:gd name="connsiteX16" fmla="*/ 850107 w 2176463"/>
              <a:gd name="connsiteY16" fmla="*/ 1002506 h 2583656"/>
              <a:gd name="connsiteX17" fmla="*/ 733425 w 2176463"/>
              <a:gd name="connsiteY17" fmla="*/ 895350 h 2583656"/>
              <a:gd name="connsiteX18" fmla="*/ 690563 w 2176463"/>
              <a:gd name="connsiteY18" fmla="*/ 790575 h 2583656"/>
              <a:gd name="connsiteX19" fmla="*/ 588169 w 2176463"/>
              <a:gd name="connsiteY19" fmla="*/ 702469 h 2583656"/>
              <a:gd name="connsiteX20" fmla="*/ 552450 w 2176463"/>
              <a:gd name="connsiteY20" fmla="*/ 585787 h 2583656"/>
              <a:gd name="connsiteX21" fmla="*/ 426244 w 2176463"/>
              <a:gd name="connsiteY21" fmla="*/ 445294 h 2583656"/>
              <a:gd name="connsiteX22" fmla="*/ 350044 w 2176463"/>
              <a:gd name="connsiteY22" fmla="*/ 390525 h 2583656"/>
              <a:gd name="connsiteX23" fmla="*/ 278607 w 2176463"/>
              <a:gd name="connsiteY23" fmla="*/ 276225 h 2583656"/>
              <a:gd name="connsiteX24" fmla="*/ 221457 w 2176463"/>
              <a:gd name="connsiteY24" fmla="*/ 219075 h 2583656"/>
              <a:gd name="connsiteX25" fmla="*/ 147638 w 2176463"/>
              <a:gd name="connsiteY25" fmla="*/ 123825 h 2583656"/>
              <a:gd name="connsiteX26" fmla="*/ 0 w 2176463"/>
              <a:gd name="connsiteY26" fmla="*/ 2381 h 2583656"/>
              <a:gd name="connsiteX27" fmla="*/ 61913 w 2176463"/>
              <a:gd name="connsiteY2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2176463 w 2176463"/>
              <a:gd name="connsiteY13" fmla="*/ 2583656 h 2583656"/>
              <a:gd name="connsiteX14" fmla="*/ 2128838 w 2176463"/>
              <a:gd name="connsiteY14" fmla="*/ 2583656 h 2583656"/>
              <a:gd name="connsiteX15" fmla="*/ 1112043 w 2176463"/>
              <a:gd name="connsiteY15" fmla="*/ 1300162 h 2583656"/>
              <a:gd name="connsiteX16" fmla="*/ 964407 w 2176463"/>
              <a:gd name="connsiteY16" fmla="*/ 1112044 h 2583656"/>
              <a:gd name="connsiteX17" fmla="*/ 850107 w 2176463"/>
              <a:gd name="connsiteY17" fmla="*/ 1002506 h 2583656"/>
              <a:gd name="connsiteX18" fmla="*/ 733425 w 2176463"/>
              <a:gd name="connsiteY18" fmla="*/ 895350 h 2583656"/>
              <a:gd name="connsiteX19" fmla="*/ 690563 w 2176463"/>
              <a:gd name="connsiteY19" fmla="*/ 790575 h 2583656"/>
              <a:gd name="connsiteX20" fmla="*/ 588169 w 2176463"/>
              <a:gd name="connsiteY20" fmla="*/ 702469 h 2583656"/>
              <a:gd name="connsiteX21" fmla="*/ 552450 w 2176463"/>
              <a:gd name="connsiteY21" fmla="*/ 585787 h 2583656"/>
              <a:gd name="connsiteX22" fmla="*/ 426244 w 2176463"/>
              <a:gd name="connsiteY22" fmla="*/ 445294 h 2583656"/>
              <a:gd name="connsiteX23" fmla="*/ 350044 w 2176463"/>
              <a:gd name="connsiteY23" fmla="*/ 390525 h 2583656"/>
              <a:gd name="connsiteX24" fmla="*/ 278607 w 2176463"/>
              <a:gd name="connsiteY24" fmla="*/ 276225 h 2583656"/>
              <a:gd name="connsiteX25" fmla="*/ 221457 w 2176463"/>
              <a:gd name="connsiteY25" fmla="*/ 219075 h 2583656"/>
              <a:gd name="connsiteX26" fmla="*/ 147638 w 2176463"/>
              <a:gd name="connsiteY26" fmla="*/ 123825 h 2583656"/>
              <a:gd name="connsiteX27" fmla="*/ 0 w 2176463"/>
              <a:gd name="connsiteY27" fmla="*/ 2381 h 2583656"/>
              <a:gd name="connsiteX28" fmla="*/ 61913 w 2176463"/>
              <a:gd name="connsiteY2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2176463 w 2176463"/>
              <a:gd name="connsiteY13" fmla="*/ 2583656 h 2583656"/>
              <a:gd name="connsiteX14" fmla="*/ 2128838 w 2176463"/>
              <a:gd name="connsiteY14" fmla="*/ 2583656 h 2583656"/>
              <a:gd name="connsiteX15" fmla="*/ 1076324 w 2176463"/>
              <a:gd name="connsiteY15" fmla="*/ 1269206 h 2583656"/>
              <a:gd name="connsiteX16" fmla="*/ 964407 w 2176463"/>
              <a:gd name="connsiteY16" fmla="*/ 1112044 h 2583656"/>
              <a:gd name="connsiteX17" fmla="*/ 850107 w 2176463"/>
              <a:gd name="connsiteY17" fmla="*/ 1002506 h 2583656"/>
              <a:gd name="connsiteX18" fmla="*/ 733425 w 2176463"/>
              <a:gd name="connsiteY18" fmla="*/ 895350 h 2583656"/>
              <a:gd name="connsiteX19" fmla="*/ 690563 w 2176463"/>
              <a:gd name="connsiteY19" fmla="*/ 790575 h 2583656"/>
              <a:gd name="connsiteX20" fmla="*/ 588169 w 2176463"/>
              <a:gd name="connsiteY20" fmla="*/ 702469 h 2583656"/>
              <a:gd name="connsiteX21" fmla="*/ 552450 w 2176463"/>
              <a:gd name="connsiteY21" fmla="*/ 585787 h 2583656"/>
              <a:gd name="connsiteX22" fmla="*/ 426244 w 2176463"/>
              <a:gd name="connsiteY22" fmla="*/ 445294 h 2583656"/>
              <a:gd name="connsiteX23" fmla="*/ 350044 w 2176463"/>
              <a:gd name="connsiteY23" fmla="*/ 390525 h 2583656"/>
              <a:gd name="connsiteX24" fmla="*/ 278607 w 2176463"/>
              <a:gd name="connsiteY24" fmla="*/ 276225 h 2583656"/>
              <a:gd name="connsiteX25" fmla="*/ 221457 w 2176463"/>
              <a:gd name="connsiteY25" fmla="*/ 219075 h 2583656"/>
              <a:gd name="connsiteX26" fmla="*/ 147638 w 2176463"/>
              <a:gd name="connsiteY26" fmla="*/ 123825 h 2583656"/>
              <a:gd name="connsiteX27" fmla="*/ 0 w 2176463"/>
              <a:gd name="connsiteY27" fmla="*/ 2381 h 2583656"/>
              <a:gd name="connsiteX28" fmla="*/ 61913 w 2176463"/>
              <a:gd name="connsiteY2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45406 w 2176463"/>
              <a:gd name="connsiteY13" fmla="*/ 1550194 h 2583656"/>
              <a:gd name="connsiteX14" fmla="*/ 2176463 w 2176463"/>
              <a:gd name="connsiteY14" fmla="*/ 2583656 h 2583656"/>
              <a:gd name="connsiteX15" fmla="*/ 2128838 w 2176463"/>
              <a:gd name="connsiteY15" fmla="*/ 2583656 h 2583656"/>
              <a:gd name="connsiteX16" fmla="*/ 1076324 w 2176463"/>
              <a:gd name="connsiteY16" fmla="*/ 1269206 h 2583656"/>
              <a:gd name="connsiteX17" fmla="*/ 964407 w 2176463"/>
              <a:gd name="connsiteY17" fmla="*/ 1112044 h 2583656"/>
              <a:gd name="connsiteX18" fmla="*/ 850107 w 2176463"/>
              <a:gd name="connsiteY18" fmla="*/ 1002506 h 2583656"/>
              <a:gd name="connsiteX19" fmla="*/ 733425 w 2176463"/>
              <a:gd name="connsiteY19" fmla="*/ 895350 h 2583656"/>
              <a:gd name="connsiteX20" fmla="*/ 690563 w 2176463"/>
              <a:gd name="connsiteY20" fmla="*/ 790575 h 2583656"/>
              <a:gd name="connsiteX21" fmla="*/ 588169 w 2176463"/>
              <a:gd name="connsiteY21" fmla="*/ 702469 h 2583656"/>
              <a:gd name="connsiteX22" fmla="*/ 552450 w 2176463"/>
              <a:gd name="connsiteY22" fmla="*/ 585787 h 2583656"/>
              <a:gd name="connsiteX23" fmla="*/ 426244 w 2176463"/>
              <a:gd name="connsiteY23" fmla="*/ 445294 h 2583656"/>
              <a:gd name="connsiteX24" fmla="*/ 350044 w 2176463"/>
              <a:gd name="connsiteY24" fmla="*/ 390525 h 2583656"/>
              <a:gd name="connsiteX25" fmla="*/ 278607 w 2176463"/>
              <a:gd name="connsiteY25" fmla="*/ 276225 h 2583656"/>
              <a:gd name="connsiteX26" fmla="*/ 221457 w 2176463"/>
              <a:gd name="connsiteY26" fmla="*/ 219075 h 2583656"/>
              <a:gd name="connsiteX27" fmla="*/ 147638 w 2176463"/>
              <a:gd name="connsiteY27" fmla="*/ 123825 h 2583656"/>
              <a:gd name="connsiteX28" fmla="*/ 0 w 2176463"/>
              <a:gd name="connsiteY28" fmla="*/ 2381 h 2583656"/>
              <a:gd name="connsiteX29" fmla="*/ 61913 w 2176463"/>
              <a:gd name="connsiteY2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076324 w 2176463"/>
              <a:gd name="connsiteY16" fmla="*/ 1269206 h 2583656"/>
              <a:gd name="connsiteX17" fmla="*/ 964407 w 2176463"/>
              <a:gd name="connsiteY17" fmla="*/ 1112044 h 2583656"/>
              <a:gd name="connsiteX18" fmla="*/ 850107 w 2176463"/>
              <a:gd name="connsiteY18" fmla="*/ 1002506 h 2583656"/>
              <a:gd name="connsiteX19" fmla="*/ 733425 w 2176463"/>
              <a:gd name="connsiteY19" fmla="*/ 895350 h 2583656"/>
              <a:gd name="connsiteX20" fmla="*/ 690563 w 2176463"/>
              <a:gd name="connsiteY20" fmla="*/ 790575 h 2583656"/>
              <a:gd name="connsiteX21" fmla="*/ 588169 w 2176463"/>
              <a:gd name="connsiteY21" fmla="*/ 702469 h 2583656"/>
              <a:gd name="connsiteX22" fmla="*/ 552450 w 2176463"/>
              <a:gd name="connsiteY22" fmla="*/ 585787 h 2583656"/>
              <a:gd name="connsiteX23" fmla="*/ 426244 w 2176463"/>
              <a:gd name="connsiteY23" fmla="*/ 445294 h 2583656"/>
              <a:gd name="connsiteX24" fmla="*/ 350044 w 2176463"/>
              <a:gd name="connsiteY24" fmla="*/ 390525 h 2583656"/>
              <a:gd name="connsiteX25" fmla="*/ 278607 w 2176463"/>
              <a:gd name="connsiteY25" fmla="*/ 276225 h 2583656"/>
              <a:gd name="connsiteX26" fmla="*/ 221457 w 2176463"/>
              <a:gd name="connsiteY26" fmla="*/ 219075 h 2583656"/>
              <a:gd name="connsiteX27" fmla="*/ 147638 w 2176463"/>
              <a:gd name="connsiteY27" fmla="*/ 123825 h 2583656"/>
              <a:gd name="connsiteX28" fmla="*/ 0 w 2176463"/>
              <a:gd name="connsiteY28" fmla="*/ 2381 h 2583656"/>
              <a:gd name="connsiteX29" fmla="*/ 61913 w 2176463"/>
              <a:gd name="connsiteY2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19212 w 2176463"/>
              <a:gd name="connsiteY16" fmla="*/ 1574006 h 2583656"/>
              <a:gd name="connsiteX17" fmla="*/ 1076324 w 2176463"/>
              <a:gd name="connsiteY17" fmla="*/ 1269206 h 2583656"/>
              <a:gd name="connsiteX18" fmla="*/ 964407 w 2176463"/>
              <a:gd name="connsiteY18" fmla="*/ 1112044 h 2583656"/>
              <a:gd name="connsiteX19" fmla="*/ 850107 w 2176463"/>
              <a:gd name="connsiteY19" fmla="*/ 1002506 h 2583656"/>
              <a:gd name="connsiteX20" fmla="*/ 733425 w 2176463"/>
              <a:gd name="connsiteY20" fmla="*/ 895350 h 2583656"/>
              <a:gd name="connsiteX21" fmla="*/ 690563 w 2176463"/>
              <a:gd name="connsiteY21" fmla="*/ 790575 h 2583656"/>
              <a:gd name="connsiteX22" fmla="*/ 588169 w 2176463"/>
              <a:gd name="connsiteY22" fmla="*/ 702469 h 2583656"/>
              <a:gd name="connsiteX23" fmla="*/ 552450 w 2176463"/>
              <a:gd name="connsiteY23" fmla="*/ 585787 h 2583656"/>
              <a:gd name="connsiteX24" fmla="*/ 426244 w 2176463"/>
              <a:gd name="connsiteY24" fmla="*/ 445294 h 2583656"/>
              <a:gd name="connsiteX25" fmla="*/ 350044 w 2176463"/>
              <a:gd name="connsiteY25" fmla="*/ 390525 h 2583656"/>
              <a:gd name="connsiteX26" fmla="*/ 278607 w 2176463"/>
              <a:gd name="connsiteY26" fmla="*/ 276225 h 2583656"/>
              <a:gd name="connsiteX27" fmla="*/ 221457 w 2176463"/>
              <a:gd name="connsiteY27" fmla="*/ 219075 h 2583656"/>
              <a:gd name="connsiteX28" fmla="*/ 147638 w 2176463"/>
              <a:gd name="connsiteY28" fmla="*/ 123825 h 2583656"/>
              <a:gd name="connsiteX29" fmla="*/ 0 w 2176463"/>
              <a:gd name="connsiteY29" fmla="*/ 2381 h 2583656"/>
              <a:gd name="connsiteX30" fmla="*/ 61913 w 2176463"/>
              <a:gd name="connsiteY3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40643 w 2176463"/>
              <a:gd name="connsiteY16" fmla="*/ 1566863 h 2583656"/>
              <a:gd name="connsiteX17" fmla="*/ 1076324 w 2176463"/>
              <a:gd name="connsiteY17" fmla="*/ 1269206 h 2583656"/>
              <a:gd name="connsiteX18" fmla="*/ 964407 w 2176463"/>
              <a:gd name="connsiteY18" fmla="*/ 1112044 h 2583656"/>
              <a:gd name="connsiteX19" fmla="*/ 850107 w 2176463"/>
              <a:gd name="connsiteY19" fmla="*/ 1002506 h 2583656"/>
              <a:gd name="connsiteX20" fmla="*/ 733425 w 2176463"/>
              <a:gd name="connsiteY20" fmla="*/ 895350 h 2583656"/>
              <a:gd name="connsiteX21" fmla="*/ 690563 w 2176463"/>
              <a:gd name="connsiteY21" fmla="*/ 790575 h 2583656"/>
              <a:gd name="connsiteX22" fmla="*/ 588169 w 2176463"/>
              <a:gd name="connsiteY22" fmla="*/ 702469 h 2583656"/>
              <a:gd name="connsiteX23" fmla="*/ 552450 w 2176463"/>
              <a:gd name="connsiteY23" fmla="*/ 585787 h 2583656"/>
              <a:gd name="connsiteX24" fmla="*/ 426244 w 2176463"/>
              <a:gd name="connsiteY24" fmla="*/ 445294 h 2583656"/>
              <a:gd name="connsiteX25" fmla="*/ 350044 w 2176463"/>
              <a:gd name="connsiteY25" fmla="*/ 390525 h 2583656"/>
              <a:gd name="connsiteX26" fmla="*/ 278607 w 2176463"/>
              <a:gd name="connsiteY26" fmla="*/ 276225 h 2583656"/>
              <a:gd name="connsiteX27" fmla="*/ 221457 w 2176463"/>
              <a:gd name="connsiteY27" fmla="*/ 219075 h 2583656"/>
              <a:gd name="connsiteX28" fmla="*/ 147638 w 2176463"/>
              <a:gd name="connsiteY28" fmla="*/ 123825 h 2583656"/>
              <a:gd name="connsiteX29" fmla="*/ 0 w 2176463"/>
              <a:gd name="connsiteY29" fmla="*/ 2381 h 2583656"/>
              <a:gd name="connsiteX30" fmla="*/ 61913 w 2176463"/>
              <a:gd name="connsiteY3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40643 w 2176463"/>
              <a:gd name="connsiteY16" fmla="*/ 1566863 h 2583656"/>
              <a:gd name="connsiteX17" fmla="*/ 1223962 w 2176463"/>
              <a:gd name="connsiteY17" fmla="*/ 1443037 h 2583656"/>
              <a:gd name="connsiteX18" fmla="*/ 1076324 w 2176463"/>
              <a:gd name="connsiteY18" fmla="*/ 1269206 h 2583656"/>
              <a:gd name="connsiteX19" fmla="*/ 964407 w 2176463"/>
              <a:gd name="connsiteY19" fmla="*/ 1112044 h 2583656"/>
              <a:gd name="connsiteX20" fmla="*/ 850107 w 2176463"/>
              <a:gd name="connsiteY20" fmla="*/ 1002506 h 2583656"/>
              <a:gd name="connsiteX21" fmla="*/ 733425 w 2176463"/>
              <a:gd name="connsiteY21" fmla="*/ 895350 h 2583656"/>
              <a:gd name="connsiteX22" fmla="*/ 690563 w 2176463"/>
              <a:gd name="connsiteY22" fmla="*/ 790575 h 2583656"/>
              <a:gd name="connsiteX23" fmla="*/ 588169 w 2176463"/>
              <a:gd name="connsiteY23" fmla="*/ 702469 h 2583656"/>
              <a:gd name="connsiteX24" fmla="*/ 552450 w 2176463"/>
              <a:gd name="connsiteY24" fmla="*/ 585787 h 2583656"/>
              <a:gd name="connsiteX25" fmla="*/ 426244 w 2176463"/>
              <a:gd name="connsiteY25" fmla="*/ 445294 h 2583656"/>
              <a:gd name="connsiteX26" fmla="*/ 350044 w 2176463"/>
              <a:gd name="connsiteY26" fmla="*/ 390525 h 2583656"/>
              <a:gd name="connsiteX27" fmla="*/ 278607 w 2176463"/>
              <a:gd name="connsiteY27" fmla="*/ 276225 h 2583656"/>
              <a:gd name="connsiteX28" fmla="*/ 221457 w 2176463"/>
              <a:gd name="connsiteY28" fmla="*/ 219075 h 2583656"/>
              <a:gd name="connsiteX29" fmla="*/ 147638 w 2176463"/>
              <a:gd name="connsiteY29" fmla="*/ 123825 h 2583656"/>
              <a:gd name="connsiteX30" fmla="*/ 0 w 2176463"/>
              <a:gd name="connsiteY30" fmla="*/ 2381 h 2583656"/>
              <a:gd name="connsiteX31" fmla="*/ 61913 w 2176463"/>
              <a:gd name="connsiteY3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40643 w 2176463"/>
              <a:gd name="connsiteY16" fmla="*/ 1566863 h 2583656"/>
              <a:gd name="connsiteX17" fmla="*/ 1231106 w 2176463"/>
              <a:gd name="connsiteY17" fmla="*/ 1478755 h 2583656"/>
              <a:gd name="connsiteX18" fmla="*/ 1076324 w 2176463"/>
              <a:gd name="connsiteY18" fmla="*/ 1269206 h 2583656"/>
              <a:gd name="connsiteX19" fmla="*/ 964407 w 2176463"/>
              <a:gd name="connsiteY19" fmla="*/ 1112044 h 2583656"/>
              <a:gd name="connsiteX20" fmla="*/ 850107 w 2176463"/>
              <a:gd name="connsiteY20" fmla="*/ 1002506 h 2583656"/>
              <a:gd name="connsiteX21" fmla="*/ 733425 w 2176463"/>
              <a:gd name="connsiteY21" fmla="*/ 895350 h 2583656"/>
              <a:gd name="connsiteX22" fmla="*/ 690563 w 2176463"/>
              <a:gd name="connsiteY22" fmla="*/ 790575 h 2583656"/>
              <a:gd name="connsiteX23" fmla="*/ 588169 w 2176463"/>
              <a:gd name="connsiteY23" fmla="*/ 702469 h 2583656"/>
              <a:gd name="connsiteX24" fmla="*/ 552450 w 2176463"/>
              <a:gd name="connsiteY24" fmla="*/ 585787 h 2583656"/>
              <a:gd name="connsiteX25" fmla="*/ 426244 w 2176463"/>
              <a:gd name="connsiteY25" fmla="*/ 445294 h 2583656"/>
              <a:gd name="connsiteX26" fmla="*/ 350044 w 2176463"/>
              <a:gd name="connsiteY26" fmla="*/ 390525 h 2583656"/>
              <a:gd name="connsiteX27" fmla="*/ 278607 w 2176463"/>
              <a:gd name="connsiteY27" fmla="*/ 276225 h 2583656"/>
              <a:gd name="connsiteX28" fmla="*/ 221457 w 2176463"/>
              <a:gd name="connsiteY28" fmla="*/ 219075 h 2583656"/>
              <a:gd name="connsiteX29" fmla="*/ 147638 w 2176463"/>
              <a:gd name="connsiteY29" fmla="*/ 123825 h 2583656"/>
              <a:gd name="connsiteX30" fmla="*/ 0 w 2176463"/>
              <a:gd name="connsiteY30" fmla="*/ 2381 h 2583656"/>
              <a:gd name="connsiteX31" fmla="*/ 61913 w 2176463"/>
              <a:gd name="connsiteY3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4918 w 2176463"/>
              <a:gd name="connsiteY13" fmla="*/ 1419225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340643 w 2176463"/>
              <a:gd name="connsiteY17" fmla="*/ 1566863 h 2583656"/>
              <a:gd name="connsiteX18" fmla="*/ 1231106 w 2176463"/>
              <a:gd name="connsiteY18" fmla="*/ 1478755 h 2583656"/>
              <a:gd name="connsiteX19" fmla="*/ 1076324 w 2176463"/>
              <a:gd name="connsiteY19" fmla="*/ 1269206 h 2583656"/>
              <a:gd name="connsiteX20" fmla="*/ 964407 w 2176463"/>
              <a:gd name="connsiteY20" fmla="*/ 1112044 h 2583656"/>
              <a:gd name="connsiteX21" fmla="*/ 850107 w 2176463"/>
              <a:gd name="connsiteY21" fmla="*/ 1002506 h 2583656"/>
              <a:gd name="connsiteX22" fmla="*/ 733425 w 2176463"/>
              <a:gd name="connsiteY22" fmla="*/ 895350 h 2583656"/>
              <a:gd name="connsiteX23" fmla="*/ 690563 w 2176463"/>
              <a:gd name="connsiteY23" fmla="*/ 790575 h 2583656"/>
              <a:gd name="connsiteX24" fmla="*/ 588169 w 2176463"/>
              <a:gd name="connsiteY24" fmla="*/ 702469 h 2583656"/>
              <a:gd name="connsiteX25" fmla="*/ 552450 w 2176463"/>
              <a:gd name="connsiteY25" fmla="*/ 585787 h 2583656"/>
              <a:gd name="connsiteX26" fmla="*/ 426244 w 2176463"/>
              <a:gd name="connsiteY26" fmla="*/ 445294 h 2583656"/>
              <a:gd name="connsiteX27" fmla="*/ 350044 w 2176463"/>
              <a:gd name="connsiteY27" fmla="*/ 390525 h 2583656"/>
              <a:gd name="connsiteX28" fmla="*/ 278607 w 2176463"/>
              <a:gd name="connsiteY28" fmla="*/ 276225 h 2583656"/>
              <a:gd name="connsiteX29" fmla="*/ 221457 w 2176463"/>
              <a:gd name="connsiteY29" fmla="*/ 219075 h 2583656"/>
              <a:gd name="connsiteX30" fmla="*/ 147638 w 2176463"/>
              <a:gd name="connsiteY30" fmla="*/ 123825 h 2583656"/>
              <a:gd name="connsiteX31" fmla="*/ 0 w 2176463"/>
              <a:gd name="connsiteY31" fmla="*/ 2381 h 2583656"/>
              <a:gd name="connsiteX32" fmla="*/ 61913 w 2176463"/>
              <a:gd name="connsiteY3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340643 w 2176463"/>
              <a:gd name="connsiteY17" fmla="*/ 1566863 h 2583656"/>
              <a:gd name="connsiteX18" fmla="*/ 1231106 w 2176463"/>
              <a:gd name="connsiteY18" fmla="*/ 1478755 h 2583656"/>
              <a:gd name="connsiteX19" fmla="*/ 1076324 w 2176463"/>
              <a:gd name="connsiteY19" fmla="*/ 1269206 h 2583656"/>
              <a:gd name="connsiteX20" fmla="*/ 964407 w 2176463"/>
              <a:gd name="connsiteY20" fmla="*/ 1112044 h 2583656"/>
              <a:gd name="connsiteX21" fmla="*/ 850107 w 2176463"/>
              <a:gd name="connsiteY21" fmla="*/ 1002506 h 2583656"/>
              <a:gd name="connsiteX22" fmla="*/ 733425 w 2176463"/>
              <a:gd name="connsiteY22" fmla="*/ 895350 h 2583656"/>
              <a:gd name="connsiteX23" fmla="*/ 690563 w 2176463"/>
              <a:gd name="connsiteY23" fmla="*/ 790575 h 2583656"/>
              <a:gd name="connsiteX24" fmla="*/ 588169 w 2176463"/>
              <a:gd name="connsiteY24" fmla="*/ 702469 h 2583656"/>
              <a:gd name="connsiteX25" fmla="*/ 552450 w 2176463"/>
              <a:gd name="connsiteY25" fmla="*/ 585787 h 2583656"/>
              <a:gd name="connsiteX26" fmla="*/ 426244 w 2176463"/>
              <a:gd name="connsiteY26" fmla="*/ 445294 h 2583656"/>
              <a:gd name="connsiteX27" fmla="*/ 350044 w 2176463"/>
              <a:gd name="connsiteY27" fmla="*/ 390525 h 2583656"/>
              <a:gd name="connsiteX28" fmla="*/ 278607 w 2176463"/>
              <a:gd name="connsiteY28" fmla="*/ 276225 h 2583656"/>
              <a:gd name="connsiteX29" fmla="*/ 221457 w 2176463"/>
              <a:gd name="connsiteY29" fmla="*/ 219075 h 2583656"/>
              <a:gd name="connsiteX30" fmla="*/ 147638 w 2176463"/>
              <a:gd name="connsiteY30" fmla="*/ 123825 h 2583656"/>
              <a:gd name="connsiteX31" fmla="*/ 0 w 2176463"/>
              <a:gd name="connsiteY31" fmla="*/ 2381 h 2583656"/>
              <a:gd name="connsiteX32" fmla="*/ 61913 w 2176463"/>
              <a:gd name="connsiteY3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433512 w 2176463"/>
              <a:gd name="connsiteY17" fmla="*/ 1695450 h 2583656"/>
              <a:gd name="connsiteX18" fmla="*/ 1340643 w 2176463"/>
              <a:gd name="connsiteY18" fmla="*/ 1566863 h 2583656"/>
              <a:gd name="connsiteX19" fmla="*/ 1231106 w 2176463"/>
              <a:gd name="connsiteY19" fmla="*/ 1478755 h 2583656"/>
              <a:gd name="connsiteX20" fmla="*/ 1076324 w 2176463"/>
              <a:gd name="connsiteY20" fmla="*/ 1269206 h 2583656"/>
              <a:gd name="connsiteX21" fmla="*/ 964407 w 2176463"/>
              <a:gd name="connsiteY21" fmla="*/ 1112044 h 2583656"/>
              <a:gd name="connsiteX22" fmla="*/ 850107 w 2176463"/>
              <a:gd name="connsiteY22" fmla="*/ 1002506 h 2583656"/>
              <a:gd name="connsiteX23" fmla="*/ 733425 w 2176463"/>
              <a:gd name="connsiteY23" fmla="*/ 895350 h 2583656"/>
              <a:gd name="connsiteX24" fmla="*/ 690563 w 2176463"/>
              <a:gd name="connsiteY24" fmla="*/ 790575 h 2583656"/>
              <a:gd name="connsiteX25" fmla="*/ 588169 w 2176463"/>
              <a:gd name="connsiteY25" fmla="*/ 702469 h 2583656"/>
              <a:gd name="connsiteX26" fmla="*/ 552450 w 2176463"/>
              <a:gd name="connsiteY26" fmla="*/ 585787 h 2583656"/>
              <a:gd name="connsiteX27" fmla="*/ 426244 w 2176463"/>
              <a:gd name="connsiteY27" fmla="*/ 445294 h 2583656"/>
              <a:gd name="connsiteX28" fmla="*/ 350044 w 2176463"/>
              <a:gd name="connsiteY28" fmla="*/ 390525 h 2583656"/>
              <a:gd name="connsiteX29" fmla="*/ 278607 w 2176463"/>
              <a:gd name="connsiteY29" fmla="*/ 276225 h 2583656"/>
              <a:gd name="connsiteX30" fmla="*/ 221457 w 2176463"/>
              <a:gd name="connsiteY30" fmla="*/ 219075 h 2583656"/>
              <a:gd name="connsiteX31" fmla="*/ 147638 w 2176463"/>
              <a:gd name="connsiteY31" fmla="*/ 123825 h 2583656"/>
              <a:gd name="connsiteX32" fmla="*/ 0 w 2176463"/>
              <a:gd name="connsiteY32" fmla="*/ 2381 h 2583656"/>
              <a:gd name="connsiteX33" fmla="*/ 61913 w 2176463"/>
              <a:gd name="connsiteY33"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412081 w 2176463"/>
              <a:gd name="connsiteY17" fmla="*/ 1719263 h 2583656"/>
              <a:gd name="connsiteX18" fmla="*/ 1340643 w 2176463"/>
              <a:gd name="connsiteY18" fmla="*/ 1566863 h 2583656"/>
              <a:gd name="connsiteX19" fmla="*/ 1231106 w 2176463"/>
              <a:gd name="connsiteY19" fmla="*/ 1478755 h 2583656"/>
              <a:gd name="connsiteX20" fmla="*/ 1076324 w 2176463"/>
              <a:gd name="connsiteY20" fmla="*/ 1269206 h 2583656"/>
              <a:gd name="connsiteX21" fmla="*/ 964407 w 2176463"/>
              <a:gd name="connsiteY21" fmla="*/ 1112044 h 2583656"/>
              <a:gd name="connsiteX22" fmla="*/ 850107 w 2176463"/>
              <a:gd name="connsiteY22" fmla="*/ 1002506 h 2583656"/>
              <a:gd name="connsiteX23" fmla="*/ 733425 w 2176463"/>
              <a:gd name="connsiteY23" fmla="*/ 895350 h 2583656"/>
              <a:gd name="connsiteX24" fmla="*/ 690563 w 2176463"/>
              <a:gd name="connsiteY24" fmla="*/ 790575 h 2583656"/>
              <a:gd name="connsiteX25" fmla="*/ 588169 w 2176463"/>
              <a:gd name="connsiteY25" fmla="*/ 702469 h 2583656"/>
              <a:gd name="connsiteX26" fmla="*/ 552450 w 2176463"/>
              <a:gd name="connsiteY26" fmla="*/ 585787 h 2583656"/>
              <a:gd name="connsiteX27" fmla="*/ 426244 w 2176463"/>
              <a:gd name="connsiteY27" fmla="*/ 445294 h 2583656"/>
              <a:gd name="connsiteX28" fmla="*/ 350044 w 2176463"/>
              <a:gd name="connsiteY28" fmla="*/ 390525 h 2583656"/>
              <a:gd name="connsiteX29" fmla="*/ 278607 w 2176463"/>
              <a:gd name="connsiteY29" fmla="*/ 276225 h 2583656"/>
              <a:gd name="connsiteX30" fmla="*/ 221457 w 2176463"/>
              <a:gd name="connsiteY30" fmla="*/ 219075 h 2583656"/>
              <a:gd name="connsiteX31" fmla="*/ 147638 w 2176463"/>
              <a:gd name="connsiteY31" fmla="*/ 123825 h 2583656"/>
              <a:gd name="connsiteX32" fmla="*/ 0 w 2176463"/>
              <a:gd name="connsiteY32" fmla="*/ 2381 h 2583656"/>
              <a:gd name="connsiteX33" fmla="*/ 61913 w 2176463"/>
              <a:gd name="connsiteY33"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66849 w 2176463"/>
              <a:gd name="connsiteY15" fmla="*/ 1669256 h 2583656"/>
              <a:gd name="connsiteX16" fmla="*/ 2176463 w 2176463"/>
              <a:gd name="connsiteY16" fmla="*/ 2583656 h 2583656"/>
              <a:gd name="connsiteX17" fmla="*/ 2128838 w 2176463"/>
              <a:gd name="connsiteY17" fmla="*/ 2583656 h 2583656"/>
              <a:gd name="connsiteX18" fmla="*/ 1412081 w 2176463"/>
              <a:gd name="connsiteY18" fmla="*/ 1719263 h 2583656"/>
              <a:gd name="connsiteX19" fmla="*/ 1340643 w 2176463"/>
              <a:gd name="connsiteY19" fmla="*/ 1566863 h 2583656"/>
              <a:gd name="connsiteX20" fmla="*/ 1231106 w 2176463"/>
              <a:gd name="connsiteY20" fmla="*/ 1478755 h 2583656"/>
              <a:gd name="connsiteX21" fmla="*/ 1076324 w 2176463"/>
              <a:gd name="connsiteY21" fmla="*/ 1269206 h 2583656"/>
              <a:gd name="connsiteX22" fmla="*/ 964407 w 2176463"/>
              <a:gd name="connsiteY22" fmla="*/ 1112044 h 2583656"/>
              <a:gd name="connsiteX23" fmla="*/ 850107 w 2176463"/>
              <a:gd name="connsiteY23" fmla="*/ 1002506 h 2583656"/>
              <a:gd name="connsiteX24" fmla="*/ 733425 w 2176463"/>
              <a:gd name="connsiteY24" fmla="*/ 895350 h 2583656"/>
              <a:gd name="connsiteX25" fmla="*/ 690563 w 2176463"/>
              <a:gd name="connsiteY25" fmla="*/ 790575 h 2583656"/>
              <a:gd name="connsiteX26" fmla="*/ 588169 w 2176463"/>
              <a:gd name="connsiteY26" fmla="*/ 702469 h 2583656"/>
              <a:gd name="connsiteX27" fmla="*/ 552450 w 2176463"/>
              <a:gd name="connsiteY27" fmla="*/ 585787 h 2583656"/>
              <a:gd name="connsiteX28" fmla="*/ 426244 w 2176463"/>
              <a:gd name="connsiteY28" fmla="*/ 445294 h 2583656"/>
              <a:gd name="connsiteX29" fmla="*/ 350044 w 2176463"/>
              <a:gd name="connsiteY29" fmla="*/ 390525 h 2583656"/>
              <a:gd name="connsiteX30" fmla="*/ 278607 w 2176463"/>
              <a:gd name="connsiteY30" fmla="*/ 276225 h 2583656"/>
              <a:gd name="connsiteX31" fmla="*/ 221457 w 2176463"/>
              <a:gd name="connsiteY31" fmla="*/ 219075 h 2583656"/>
              <a:gd name="connsiteX32" fmla="*/ 147638 w 2176463"/>
              <a:gd name="connsiteY32" fmla="*/ 123825 h 2583656"/>
              <a:gd name="connsiteX33" fmla="*/ 0 w 2176463"/>
              <a:gd name="connsiteY33" fmla="*/ 2381 h 2583656"/>
              <a:gd name="connsiteX34" fmla="*/ 61913 w 2176463"/>
              <a:gd name="connsiteY34"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2176463 w 2176463"/>
              <a:gd name="connsiteY16" fmla="*/ 2583656 h 2583656"/>
              <a:gd name="connsiteX17" fmla="*/ 2128838 w 2176463"/>
              <a:gd name="connsiteY17" fmla="*/ 2583656 h 2583656"/>
              <a:gd name="connsiteX18" fmla="*/ 1412081 w 2176463"/>
              <a:gd name="connsiteY18" fmla="*/ 1719263 h 2583656"/>
              <a:gd name="connsiteX19" fmla="*/ 1340643 w 2176463"/>
              <a:gd name="connsiteY19" fmla="*/ 1566863 h 2583656"/>
              <a:gd name="connsiteX20" fmla="*/ 1231106 w 2176463"/>
              <a:gd name="connsiteY20" fmla="*/ 1478755 h 2583656"/>
              <a:gd name="connsiteX21" fmla="*/ 1076324 w 2176463"/>
              <a:gd name="connsiteY21" fmla="*/ 1269206 h 2583656"/>
              <a:gd name="connsiteX22" fmla="*/ 964407 w 2176463"/>
              <a:gd name="connsiteY22" fmla="*/ 1112044 h 2583656"/>
              <a:gd name="connsiteX23" fmla="*/ 850107 w 2176463"/>
              <a:gd name="connsiteY23" fmla="*/ 1002506 h 2583656"/>
              <a:gd name="connsiteX24" fmla="*/ 733425 w 2176463"/>
              <a:gd name="connsiteY24" fmla="*/ 895350 h 2583656"/>
              <a:gd name="connsiteX25" fmla="*/ 690563 w 2176463"/>
              <a:gd name="connsiteY25" fmla="*/ 790575 h 2583656"/>
              <a:gd name="connsiteX26" fmla="*/ 588169 w 2176463"/>
              <a:gd name="connsiteY26" fmla="*/ 702469 h 2583656"/>
              <a:gd name="connsiteX27" fmla="*/ 552450 w 2176463"/>
              <a:gd name="connsiteY27" fmla="*/ 585787 h 2583656"/>
              <a:gd name="connsiteX28" fmla="*/ 426244 w 2176463"/>
              <a:gd name="connsiteY28" fmla="*/ 445294 h 2583656"/>
              <a:gd name="connsiteX29" fmla="*/ 350044 w 2176463"/>
              <a:gd name="connsiteY29" fmla="*/ 390525 h 2583656"/>
              <a:gd name="connsiteX30" fmla="*/ 278607 w 2176463"/>
              <a:gd name="connsiteY30" fmla="*/ 276225 h 2583656"/>
              <a:gd name="connsiteX31" fmla="*/ 221457 w 2176463"/>
              <a:gd name="connsiteY31" fmla="*/ 219075 h 2583656"/>
              <a:gd name="connsiteX32" fmla="*/ 147638 w 2176463"/>
              <a:gd name="connsiteY32" fmla="*/ 123825 h 2583656"/>
              <a:gd name="connsiteX33" fmla="*/ 0 w 2176463"/>
              <a:gd name="connsiteY33" fmla="*/ 2381 h 2583656"/>
              <a:gd name="connsiteX34" fmla="*/ 61913 w 2176463"/>
              <a:gd name="connsiteY34"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19249 w 2176463"/>
              <a:gd name="connsiteY16" fmla="*/ 1893094 h 2583656"/>
              <a:gd name="connsiteX17" fmla="*/ 2176463 w 2176463"/>
              <a:gd name="connsiteY17" fmla="*/ 2583656 h 2583656"/>
              <a:gd name="connsiteX18" fmla="*/ 2128838 w 2176463"/>
              <a:gd name="connsiteY18" fmla="*/ 2583656 h 2583656"/>
              <a:gd name="connsiteX19" fmla="*/ 1412081 w 2176463"/>
              <a:gd name="connsiteY19" fmla="*/ 1719263 h 2583656"/>
              <a:gd name="connsiteX20" fmla="*/ 1340643 w 2176463"/>
              <a:gd name="connsiteY20" fmla="*/ 1566863 h 2583656"/>
              <a:gd name="connsiteX21" fmla="*/ 1231106 w 2176463"/>
              <a:gd name="connsiteY21" fmla="*/ 1478755 h 2583656"/>
              <a:gd name="connsiteX22" fmla="*/ 1076324 w 2176463"/>
              <a:gd name="connsiteY22" fmla="*/ 1269206 h 2583656"/>
              <a:gd name="connsiteX23" fmla="*/ 964407 w 2176463"/>
              <a:gd name="connsiteY23" fmla="*/ 1112044 h 2583656"/>
              <a:gd name="connsiteX24" fmla="*/ 850107 w 2176463"/>
              <a:gd name="connsiteY24" fmla="*/ 1002506 h 2583656"/>
              <a:gd name="connsiteX25" fmla="*/ 733425 w 2176463"/>
              <a:gd name="connsiteY25" fmla="*/ 895350 h 2583656"/>
              <a:gd name="connsiteX26" fmla="*/ 690563 w 2176463"/>
              <a:gd name="connsiteY26" fmla="*/ 790575 h 2583656"/>
              <a:gd name="connsiteX27" fmla="*/ 588169 w 2176463"/>
              <a:gd name="connsiteY27" fmla="*/ 702469 h 2583656"/>
              <a:gd name="connsiteX28" fmla="*/ 552450 w 2176463"/>
              <a:gd name="connsiteY28" fmla="*/ 585787 h 2583656"/>
              <a:gd name="connsiteX29" fmla="*/ 426244 w 2176463"/>
              <a:gd name="connsiteY29" fmla="*/ 445294 h 2583656"/>
              <a:gd name="connsiteX30" fmla="*/ 350044 w 2176463"/>
              <a:gd name="connsiteY30" fmla="*/ 390525 h 2583656"/>
              <a:gd name="connsiteX31" fmla="*/ 278607 w 2176463"/>
              <a:gd name="connsiteY31" fmla="*/ 276225 h 2583656"/>
              <a:gd name="connsiteX32" fmla="*/ 221457 w 2176463"/>
              <a:gd name="connsiteY32" fmla="*/ 219075 h 2583656"/>
              <a:gd name="connsiteX33" fmla="*/ 147638 w 2176463"/>
              <a:gd name="connsiteY33" fmla="*/ 123825 h 2583656"/>
              <a:gd name="connsiteX34" fmla="*/ 0 w 2176463"/>
              <a:gd name="connsiteY34" fmla="*/ 2381 h 2583656"/>
              <a:gd name="connsiteX35" fmla="*/ 61913 w 2176463"/>
              <a:gd name="connsiteY35"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2176463 w 2176463"/>
              <a:gd name="connsiteY17" fmla="*/ 2583656 h 2583656"/>
              <a:gd name="connsiteX18" fmla="*/ 2128838 w 2176463"/>
              <a:gd name="connsiteY18" fmla="*/ 2583656 h 2583656"/>
              <a:gd name="connsiteX19" fmla="*/ 1412081 w 2176463"/>
              <a:gd name="connsiteY19" fmla="*/ 1719263 h 2583656"/>
              <a:gd name="connsiteX20" fmla="*/ 1340643 w 2176463"/>
              <a:gd name="connsiteY20" fmla="*/ 1566863 h 2583656"/>
              <a:gd name="connsiteX21" fmla="*/ 1231106 w 2176463"/>
              <a:gd name="connsiteY21" fmla="*/ 1478755 h 2583656"/>
              <a:gd name="connsiteX22" fmla="*/ 1076324 w 2176463"/>
              <a:gd name="connsiteY22" fmla="*/ 1269206 h 2583656"/>
              <a:gd name="connsiteX23" fmla="*/ 964407 w 2176463"/>
              <a:gd name="connsiteY23" fmla="*/ 1112044 h 2583656"/>
              <a:gd name="connsiteX24" fmla="*/ 850107 w 2176463"/>
              <a:gd name="connsiteY24" fmla="*/ 1002506 h 2583656"/>
              <a:gd name="connsiteX25" fmla="*/ 733425 w 2176463"/>
              <a:gd name="connsiteY25" fmla="*/ 895350 h 2583656"/>
              <a:gd name="connsiteX26" fmla="*/ 690563 w 2176463"/>
              <a:gd name="connsiteY26" fmla="*/ 790575 h 2583656"/>
              <a:gd name="connsiteX27" fmla="*/ 588169 w 2176463"/>
              <a:gd name="connsiteY27" fmla="*/ 702469 h 2583656"/>
              <a:gd name="connsiteX28" fmla="*/ 552450 w 2176463"/>
              <a:gd name="connsiteY28" fmla="*/ 585787 h 2583656"/>
              <a:gd name="connsiteX29" fmla="*/ 426244 w 2176463"/>
              <a:gd name="connsiteY29" fmla="*/ 445294 h 2583656"/>
              <a:gd name="connsiteX30" fmla="*/ 350044 w 2176463"/>
              <a:gd name="connsiteY30" fmla="*/ 390525 h 2583656"/>
              <a:gd name="connsiteX31" fmla="*/ 278607 w 2176463"/>
              <a:gd name="connsiteY31" fmla="*/ 276225 h 2583656"/>
              <a:gd name="connsiteX32" fmla="*/ 221457 w 2176463"/>
              <a:gd name="connsiteY32" fmla="*/ 219075 h 2583656"/>
              <a:gd name="connsiteX33" fmla="*/ 147638 w 2176463"/>
              <a:gd name="connsiteY33" fmla="*/ 123825 h 2583656"/>
              <a:gd name="connsiteX34" fmla="*/ 0 w 2176463"/>
              <a:gd name="connsiteY34" fmla="*/ 2381 h 2583656"/>
              <a:gd name="connsiteX35" fmla="*/ 61913 w 2176463"/>
              <a:gd name="connsiteY35"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2176463 w 2176463"/>
              <a:gd name="connsiteY17" fmla="*/ 2583656 h 2583656"/>
              <a:gd name="connsiteX18" fmla="*/ 2128838 w 2176463"/>
              <a:gd name="connsiteY18" fmla="*/ 2583656 h 2583656"/>
              <a:gd name="connsiteX19" fmla="*/ 1552574 w 2176463"/>
              <a:gd name="connsiteY19" fmla="*/ 1888331 h 2583656"/>
              <a:gd name="connsiteX20" fmla="*/ 1412081 w 2176463"/>
              <a:gd name="connsiteY20" fmla="*/ 1719263 h 2583656"/>
              <a:gd name="connsiteX21" fmla="*/ 1340643 w 2176463"/>
              <a:gd name="connsiteY21" fmla="*/ 1566863 h 2583656"/>
              <a:gd name="connsiteX22" fmla="*/ 1231106 w 2176463"/>
              <a:gd name="connsiteY22" fmla="*/ 1478755 h 2583656"/>
              <a:gd name="connsiteX23" fmla="*/ 1076324 w 2176463"/>
              <a:gd name="connsiteY23" fmla="*/ 1269206 h 2583656"/>
              <a:gd name="connsiteX24" fmla="*/ 964407 w 2176463"/>
              <a:gd name="connsiteY24" fmla="*/ 1112044 h 2583656"/>
              <a:gd name="connsiteX25" fmla="*/ 850107 w 2176463"/>
              <a:gd name="connsiteY25" fmla="*/ 1002506 h 2583656"/>
              <a:gd name="connsiteX26" fmla="*/ 733425 w 2176463"/>
              <a:gd name="connsiteY26" fmla="*/ 895350 h 2583656"/>
              <a:gd name="connsiteX27" fmla="*/ 690563 w 2176463"/>
              <a:gd name="connsiteY27" fmla="*/ 790575 h 2583656"/>
              <a:gd name="connsiteX28" fmla="*/ 588169 w 2176463"/>
              <a:gd name="connsiteY28" fmla="*/ 702469 h 2583656"/>
              <a:gd name="connsiteX29" fmla="*/ 552450 w 2176463"/>
              <a:gd name="connsiteY29" fmla="*/ 585787 h 2583656"/>
              <a:gd name="connsiteX30" fmla="*/ 426244 w 2176463"/>
              <a:gd name="connsiteY30" fmla="*/ 445294 h 2583656"/>
              <a:gd name="connsiteX31" fmla="*/ 350044 w 2176463"/>
              <a:gd name="connsiteY31" fmla="*/ 390525 h 2583656"/>
              <a:gd name="connsiteX32" fmla="*/ 278607 w 2176463"/>
              <a:gd name="connsiteY32" fmla="*/ 276225 h 2583656"/>
              <a:gd name="connsiteX33" fmla="*/ 221457 w 2176463"/>
              <a:gd name="connsiteY33" fmla="*/ 219075 h 2583656"/>
              <a:gd name="connsiteX34" fmla="*/ 147638 w 2176463"/>
              <a:gd name="connsiteY34" fmla="*/ 123825 h 2583656"/>
              <a:gd name="connsiteX35" fmla="*/ 0 w 2176463"/>
              <a:gd name="connsiteY35" fmla="*/ 2381 h 2583656"/>
              <a:gd name="connsiteX36" fmla="*/ 61913 w 2176463"/>
              <a:gd name="connsiteY3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2176463 w 2176463"/>
              <a:gd name="connsiteY17" fmla="*/ 2583656 h 2583656"/>
              <a:gd name="connsiteX18" fmla="*/ 2128838 w 2176463"/>
              <a:gd name="connsiteY18" fmla="*/ 2583656 h 2583656"/>
              <a:gd name="connsiteX19" fmla="*/ 1588293 w 2176463"/>
              <a:gd name="connsiteY19" fmla="*/ 1885950 h 2583656"/>
              <a:gd name="connsiteX20" fmla="*/ 1412081 w 2176463"/>
              <a:gd name="connsiteY20" fmla="*/ 1719263 h 2583656"/>
              <a:gd name="connsiteX21" fmla="*/ 1340643 w 2176463"/>
              <a:gd name="connsiteY21" fmla="*/ 1566863 h 2583656"/>
              <a:gd name="connsiteX22" fmla="*/ 1231106 w 2176463"/>
              <a:gd name="connsiteY22" fmla="*/ 1478755 h 2583656"/>
              <a:gd name="connsiteX23" fmla="*/ 1076324 w 2176463"/>
              <a:gd name="connsiteY23" fmla="*/ 1269206 h 2583656"/>
              <a:gd name="connsiteX24" fmla="*/ 964407 w 2176463"/>
              <a:gd name="connsiteY24" fmla="*/ 1112044 h 2583656"/>
              <a:gd name="connsiteX25" fmla="*/ 850107 w 2176463"/>
              <a:gd name="connsiteY25" fmla="*/ 1002506 h 2583656"/>
              <a:gd name="connsiteX26" fmla="*/ 733425 w 2176463"/>
              <a:gd name="connsiteY26" fmla="*/ 895350 h 2583656"/>
              <a:gd name="connsiteX27" fmla="*/ 690563 w 2176463"/>
              <a:gd name="connsiteY27" fmla="*/ 790575 h 2583656"/>
              <a:gd name="connsiteX28" fmla="*/ 588169 w 2176463"/>
              <a:gd name="connsiteY28" fmla="*/ 702469 h 2583656"/>
              <a:gd name="connsiteX29" fmla="*/ 552450 w 2176463"/>
              <a:gd name="connsiteY29" fmla="*/ 585787 h 2583656"/>
              <a:gd name="connsiteX30" fmla="*/ 426244 w 2176463"/>
              <a:gd name="connsiteY30" fmla="*/ 445294 h 2583656"/>
              <a:gd name="connsiteX31" fmla="*/ 350044 w 2176463"/>
              <a:gd name="connsiteY31" fmla="*/ 390525 h 2583656"/>
              <a:gd name="connsiteX32" fmla="*/ 278607 w 2176463"/>
              <a:gd name="connsiteY32" fmla="*/ 276225 h 2583656"/>
              <a:gd name="connsiteX33" fmla="*/ 221457 w 2176463"/>
              <a:gd name="connsiteY33" fmla="*/ 219075 h 2583656"/>
              <a:gd name="connsiteX34" fmla="*/ 147638 w 2176463"/>
              <a:gd name="connsiteY34" fmla="*/ 123825 h 2583656"/>
              <a:gd name="connsiteX35" fmla="*/ 0 w 2176463"/>
              <a:gd name="connsiteY35" fmla="*/ 2381 h 2583656"/>
              <a:gd name="connsiteX36" fmla="*/ 61913 w 2176463"/>
              <a:gd name="connsiteY3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793081 w 2176463"/>
              <a:gd name="connsiteY17" fmla="*/ 2083594 h 2583656"/>
              <a:gd name="connsiteX18" fmla="*/ 2176463 w 2176463"/>
              <a:gd name="connsiteY18" fmla="*/ 2583656 h 2583656"/>
              <a:gd name="connsiteX19" fmla="*/ 2128838 w 2176463"/>
              <a:gd name="connsiteY19" fmla="*/ 2583656 h 2583656"/>
              <a:gd name="connsiteX20" fmla="*/ 1588293 w 2176463"/>
              <a:gd name="connsiteY20" fmla="*/ 1885950 h 2583656"/>
              <a:gd name="connsiteX21" fmla="*/ 1412081 w 2176463"/>
              <a:gd name="connsiteY21" fmla="*/ 1719263 h 2583656"/>
              <a:gd name="connsiteX22" fmla="*/ 1340643 w 2176463"/>
              <a:gd name="connsiteY22" fmla="*/ 1566863 h 2583656"/>
              <a:gd name="connsiteX23" fmla="*/ 1231106 w 2176463"/>
              <a:gd name="connsiteY23" fmla="*/ 1478755 h 2583656"/>
              <a:gd name="connsiteX24" fmla="*/ 1076324 w 2176463"/>
              <a:gd name="connsiteY24" fmla="*/ 1269206 h 2583656"/>
              <a:gd name="connsiteX25" fmla="*/ 964407 w 2176463"/>
              <a:gd name="connsiteY25" fmla="*/ 1112044 h 2583656"/>
              <a:gd name="connsiteX26" fmla="*/ 850107 w 2176463"/>
              <a:gd name="connsiteY26" fmla="*/ 1002506 h 2583656"/>
              <a:gd name="connsiteX27" fmla="*/ 733425 w 2176463"/>
              <a:gd name="connsiteY27" fmla="*/ 895350 h 2583656"/>
              <a:gd name="connsiteX28" fmla="*/ 690563 w 2176463"/>
              <a:gd name="connsiteY28" fmla="*/ 790575 h 2583656"/>
              <a:gd name="connsiteX29" fmla="*/ 588169 w 2176463"/>
              <a:gd name="connsiteY29" fmla="*/ 702469 h 2583656"/>
              <a:gd name="connsiteX30" fmla="*/ 552450 w 2176463"/>
              <a:gd name="connsiteY30" fmla="*/ 585787 h 2583656"/>
              <a:gd name="connsiteX31" fmla="*/ 426244 w 2176463"/>
              <a:gd name="connsiteY31" fmla="*/ 445294 h 2583656"/>
              <a:gd name="connsiteX32" fmla="*/ 350044 w 2176463"/>
              <a:gd name="connsiteY32" fmla="*/ 390525 h 2583656"/>
              <a:gd name="connsiteX33" fmla="*/ 278607 w 2176463"/>
              <a:gd name="connsiteY33" fmla="*/ 276225 h 2583656"/>
              <a:gd name="connsiteX34" fmla="*/ 221457 w 2176463"/>
              <a:gd name="connsiteY34" fmla="*/ 219075 h 2583656"/>
              <a:gd name="connsiteX35" fmla="*/ 147638 w 2176463"/>
              <a:gd name="connsiteY35" fmla="*/ 123825 h 2583656"/>
              <a:gd name="connsiteX36" fmla="*/ 0 w 2176463"/>
              <a:gd name="connsiteY36" fmla="*/ 2381 h 2583656"/>
              <a:gd name="connsiteX37" fmla="*/ 61913 w 2176463"/>
              <a:gd name="connsiteY3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588293 w 2176463"/>
              <a:gd name="connsiteY20" fmla="*/ 1885950 h 2583656"/>
              <a:gd name="connsiteX21" fmla="*/ 1412081 w 2176463"/>
              <a:gd name="connsiteY21" fmla="*/ 1719263 h 2583656"/>
              <a:gd name="connsiteX22" fmla="*/ 1340643 w 2176463"/>
              <a:gd name="connsiteY22" fmla="*/ 1566863 h 2583656"/>
              <a:gd name="connsiteX23" fmla="*/ 1231106 w 2176463"/>
              <a:gd name="connsiteY23" fmla="*/ 1478755 h 2583656"/>
              <a:gd name="connsiteX24" fmla="*/ 1076324 w 2176463"/>
              <a:gd name="connsiteY24" fmla="*/ 1269206 h 2583656"/>
              <a:gd name="connsiteX25" fmla="*/ 964407 w 2176463"/>
              <a:gd name="connsiteY25" fmla="*/ 1112044 h 2583656"/>
              <a:gd name="connsiteX26" fmla="*/ 850107 w 2176463"/>
              <a:gd name="connsiteY26" fmla="*/ 1002506 h 2583656"/>
              <a:gd name="connsiteX27" fmla="*/ 733425 w 2176463"/>
              <a:gd name="connsiteY27" fmla="*/ 895350 h 2583656"/>
              <a:gd name="connsiteX28" fmla="*/ 690563 w 2176463"/>
              <a:gd name="connsiteY28" fmla="*/ 790575 h 2583656"/>
              <a:gd name="connsiteX29" fmla="*/ 588169 w 2176463"/>
              <a:gd name="connsiteY29" fmla="*/ 702469 h 2583656"/>
              <a:gd name="connsiteX30" fmla="*/ 552450 w 2176463"/>
              <a:gd name="connsiteY30" fmla="*/ 585787 h 2583656"/>
              <a:gd name="connsiteX31" fmla="*/ 426244 w 2176463"/>
              <a:gd name="connsiteY31" fmla="*/ 445294 h 2583656"/>
              <a:gd name="connsiteX32" fmla="*/ 350044 w 2176463"/>
              <a:gd name="connsiteY32" fmla="*/ 390525 h 2583656"/>
              <a:gd name="connsiteX33" fmla="*/ 278607 w 2176463"/>
              <a:gd name="connsiteY33" fmla="*/ 276225 h 2583656"/>
              <a:gd name="connsiteX34" fmla="*/ 221457 w 2176463"/>
              <a:gd name="connsiteY34" fmla="*/ 219075 h 2583656"/>
              <a:gd name="connsiteX35" fmla="*/ 147638 w 2176463"/>
              <a:gd name="connsiteY35" fmla="*/ 123825 h 2583656"/>
              <a:gd name="connsiteX36" fmla="*/ 0 w 2176463"/>
              <a:gd name="connsiteY36" fmla="*/ 2381 h 2583656"/>
              <a:gd name="connsiteX37" fmla="*/ 61913 w 2176463"/>
              <a:gd name="connsiteY3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750218 w 2176463"/>
              <a:gd name="connsiteY20" fmla="*/ 2095500 h 2583656"/>
              <a:gd name="connsiteX21" fmla="*/ 1588293 w 2176463"/>
              <a:gd name="connsiteY21" fmla="*/ 1885950 h 2583656"/>
              <a:gd name="connsiteX22" fmla="*/ 1412081 w 2176463"/>
              <a:gd name="connsiteY22" fmla="*/ 1719263 h 2583656"/>
              <a:gd name="connsiteX23" fmla="*/ 1340643 w 2176463"/>
              <a:gd name="connsiteY23" fmla="*/ 1566863 h 2583656"/>
              <a:gd name="connsiteX24" fmla="*/ 1231106 w 2176463"/>
              <a:gd name="connsiteY24" fmla="*/ 1478755 h 2583656"/>
              <a:gd name="connsiteX25" fmla="*/ 1076324 w 2176463"/>
              <a:gd name="connsiteY25" fmla="*/ 1269206 h 2583656"/>
              <a:gd name="connsiteX26" fmla="*/ 964407 w 2176463"/>
              <a:gd name="connsiteY26" fmla="*/ 1112044 h 2583656"/>
              <a:gd name="connsiteX27" fmla="*/ 850107 w 2176463"/>
              <a:gd name="connsiteY27" fmla="*/ 1002506 h 2583656"/>
              <a:gd name="connsiteX28" fmla="*/ 733425 w 2176463"/>
              <a:gd name="connsiteY28" fmla="*/ 895350 h 2583656"/>
              <a:gd name="connsiteX29" fmla="*/ 690563 w 2176463"/>
              <a:gd name="connsiteY29" fmla="*/ 790575 h 2583656"/>
              <a:gd name="connsiteX30" fmla="*/ 588169 w 2176463"/>
              <a:gd name="connsiteY30" fmla="*/ 702469 h 2583656"/>
              <a:gd name="connsiteX31" fmla="*/ 552450 w 2176463"/>
              <a:gd name="connsiteY31" fmla="*/ 585787 h 2583656"/>
              <a:gd name="connsiteX32" fmla="*/ 426244 w 2176463"/>
              <a:gd name="connsiteY32" fmla="*/ 445294 h 2583656"/>
              <a:gd name="connsiteX33" fmla="*/ 350044 w 2176463"/>
              <a:gd name="connsiteY33" fmla="*/ 390525 h 2583656"/>
              <a:gd name="connsiteX34" fmla="*/ 278607 w 2176463"/>
              <a:gd name="connsiteY34" fmla="*/ 276225 h 2583656"/>
              <a:gd name="connsiteX35" fmla="*/ 221457 w 2176463"/>
              <a:gd name="connsiteY35" fmla="*/ 219075 h 2583656"/>
              <a:gd name="connsiteX36" fmla="*/ 147638 w 2176463"/>
              <a:gd name="connsiteY36" fmla="*/ 123825 h 2583656"/>
              <a:gd name="connsiteX37" fmla="*/ 0 w 2176463"/>
              <a:gd name="connsiteY37" fmla="*/ 2381 h 2583656"/>
              <a:gd name="connsiteX38" fmla="*/ 61913 w 2176463"/>
              <a:gd name="connsiteY3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778793 w 2176463"/>
              <a:gd name="connsiteY20" fmla="*/ 2095500 h 2583656"/>
              <a:gd name="connsiteX21" fmla="*/ 1588293 w 2176463"/>
              <a:gd name="connsiteY21" fmla="*/ 1885950 h 2583656"/>
              <a:gd name="connsiteX22" fmla="*/ 1412081 w 2176463"/>
              <a:gd name="connsiteY22" fmla="*/ 1719263 h 2583656"/>
              <a:gd name="connsiteX23" fmla="*/ 1340643 w 2176463"/>
              <a:gd name="connsiteY23" fmla="*/ 1566863 h 2583656"/>
              <a:gd name="connsiteX24" fmla="*/ 1231106 w 2176463"/>
              <a:gd name="connsiteY24" fmla="*/ 1478755 h 2583656"/>
              <a:gd name="connsiteX25" fmla="*/ 1076324 w 2176463"/>
              <a:gd name="connsiteY25" fmla="*/ 1269206 h 2583656"/>
              <a:gd name="connsiteX26" fmla="*/ 964407 w 2176463"/>
              <a:gd name="connsiteY26" fmla="*/ 1112044 h 2583656"/>
              <a:gd name="connsiteX27" fmla="*/ 850107 w 2176463"/>
              <a:gd name="connsiteY27" fmla="*/ 1002506 h 2583656"/>
              <a:gd name="connsiteX28" fmla="*/ 733425 w 2176463"/>
              <a:gd name="connsiteY28" fmla="*/ 895350 h 2583656"/>
              <a:gd name="connsiteX29" fmla="*/ 690563 w 2176463"/>
              <a:gd name="connsiteY29" fmla="*/ 790575 h 2583656"/>
              <a:gd name="connsiteX30" fmla="*/ 588169 w 2176463"/>
              <a:gd name="connsiteY30" fmla="*/ 702469 h 2583656"/>
              <a:gd name="connsiteX31" fmla="*/ 552450 w 2176463"/>
              <a:gd name="connsiteY31" fmla="*/ 585787 h 2583656"/>
              <a:gd name="connsiteX32" fmla="*/ 426244 w 2176463"/>
              <a:gd name="connsiteY32" fmla="*/ 445294 h 2583656"/>
              <a:gd name="connsiteX33" fmla="*/ 350044 w 2176463"/>
              <a:gd name="connsiteY33" fmla="*/ 390525 h 2583656"/>
              <a:gd name="connsiteX34" fmla="*/ 278607 w 2176463"/>
              <a:gd name="connsiteY34" fmla="*/ 276225 h 2583656"/>
              <a:gd name="connsiteX35" fmla="*/ 221457 w 2176463"/>
              <a:gd name="connsiteY35" fmla="*/ 219075 h 2583656"/>
              <a:gd name="connsiteX36" fmla="*/ 147638 w 2176463"/>
              <a:gd name="connsiteY36" fmla="*/ 123825 h 2583656"/>
              <a:gd name="connsiteX37" fmla="*/ 0 w 2176463"/>
              <a:gd name="connsiteY37" fmla="*/ 2381 h 2583656"/>
              <a:gd name="connsiteX38" fmla="*/ 61913 w 2176463"/>
              <a:gd name="connsiteY3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914524 w 2176463"/>
              <a:gd name="connsiteY20" fmla="*/ 2283619 h 2583656"/>
              <a:gd name="connsiteX21" fmla="*/ 1778793 w 2176463"/>
              <a:gd name="connsiteY21" fmla="*/ 2095500 h 2583656"/>
              <a:gd name="connsiteX22" fmla="*/ 1588293 w 2176463"/>
              <a:gd name="connsiteY22" fmla="*/ 1885950 h 2583656"/>
              <a:gd name="connsiteX23" fmla="*/ 1412081 w 2176463"/>
              <a:gd name="connsiteY23" fmla="*/ 1719263 h 2583656"/>
              <a:gd name="connsiteX24" fmla="*/ 1340643 w 2176463"/>
              <a:gd name="connsiteY24" fmla="*/ 1566863 h 2583656"/>
              <a:gd name="connsiteX25" fmla="*/ 1231106 w 2176463"/>
              <a:gd name="connsiteY25" fmla="*/ 1478755 h 2583656"/>
              <a:gd name="connsiteX26" fmla="*/ 1076324 w 2176463"/>
              <a:gd name="connsiteY26" fmla="*/ 1269206 h 2583656"/>
              <a:gd name="connsiteX27" fmla="*/ 964407 w 2176463"/>
              <a:gd name="connsiteY27" fmla="*/ 1112044 h 2583656"/>
              <a:gd name="connsiteX28" fmla="*/ 850107 w 2176463"/>
              <a:gd name="connsiteY28" fmla="*/ 1002506 h 2583656"/>
              <a:gd name="connsiteX29" fmla="*/ 733425 w 2176463"/>
              <a:gd name="connsiteY29" fmla="*/ 895350 h 2583656"/>
              <a:gd name="connsiteX30" fmla="*/ 690563 w 2176463"/>
              <a:gd name="connsiteY30" fmla="*/ 790575 h 2583656"/>
              <a:gd name="connsiteX31" fmla="*/ 588169 w 2176463"/>
              <a:gd name="connsiteY31" fmla="*/ 702469 h 2583656"/>
              <a:gd name="connsiteX32" fmla="*/ 552450 w 2176463"/>
              <a:gd name="connsiteY32" fmla="*/ 585787 h 2583656"/>
              <a:gd name="connsiteX33" fmla="*/ 426244 w 2176463"/>
              <a:gd name="connsiteY33" fmla="*/ 445294 h 2583656"/>
              <a:gd name="connsiteX34" fmla="*/ 350044 w 2176463"/>
              <a:gd name="connsiteY34" fmla="*/ 390525 h 2583656"/>
              <a:gd name="connsiteX35" fmla="*/ 278607 w 2176463"/>
              <a:gd name="connsiteY35" fmla="*/ 276225 h 2583656"/>
              <a:gd name="connsiteX36" fmla="*/ 221457 w 2176463"/>
              <a:gd name="connsiteY36" fmla="*/ 219075 h 2583656"/>
              <a:gd name="connsiteX37" fmla="*/ 147638 w 2176463"/>
              <a:gd name="connsiteY37" fmla="*/ 123825 h 2583656"/>
              <a:gd name="connsiteX38" fmla="*/ 0 w 2176463"/>
              <a:gd name="connsiteY38" fmla="*/ 2381 h 2583656"/>
              <a:gd name="connsiteX39" fmla="*/ 61913 w 2176463"/>
              <a:gd name="connsiteY3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878805 w 2176463"/>
              <a:gd name="connsiteY20" fmla="*/ 2274094 h 2583656"/>
              <a:gd name="connsiteX21" fmla="*/ 1778793 w 2176463"/>
              <a:gd name="connsiteY21" fmla="*/ 2095500 h 2583656"/>
              <a:gd name="connsiteX22" fmla="*/ 1588293 w 2176463"/>
              <a:gd name="connsiteY22" fmla="*/ 1885950 h 2583656"/>
              <a:gd name="connsiteX23" fmla="*/ 1412081 w 2176463"/>
              <a:gd name="connsiteY23" fmla="*/ 1719263 h 2583656"/>
              <a:gd name="connsiteX24" fmla="*/ 1340643 w 2176463"/>
              <a:gd name="connsiteY24" fmla="*/ 1566863 h 2583656"/>
              <a:gd name="connsiteX25" fmla="*/ 1231106 w 2176463"/>
              <a:gd name="connsiteY25" fmla="*/ 1478755 h 2583656"/>
              <a:gd name="connsiteX26" fmla="*/ 1076324 w 2176463"/>
              <a:gd name="connsiteY26" fmla="*/ 1269206 h 2583656"/>
              <a:gd name="connsiteX27" fmla="*/ 964407 w 2176463"/>
              <a:gd name="connsiteY27" fmla="*/ 1112044 h 2583656"/>
              <a:gd name="connsiteX28" fmla="*/ 850107 w 2176463"/>
              <a:gd name="connsiteY28" fmla="*/ 1002506 h 2583656"/>
              <a:gd name="connsiteX29" fmla="*/ 733425 w 2176463"/>
              <a:gd name="connsiteY29" fmla="*/ 895350 h 2583656"/>
              <a:gd name="connsiteX30" fmla="*/ 690563 w 2176463"/>
              <a:gd name="connsiteY30" fmla="*/ 790575 h 2583656"/>
              <a:gd name="connsiteX31" fmla="*/ 588169 w 2176463"/>
              <a:gd name="connsiteY31" fmla="*/ 702469 h 2583656"/>
              <a:gd name="connsiteX32" fmla="*/ 552450 w 2176463"/>
              <a:gd name="connsiteY32" fmla="*/ 585787 h 2583656"/>
              <a:gd name="connsiteX33" fmla="*/ 426244 w 2176463"/>
              <a:gd name="connsiteY33" fmla="*/ 445294 h 2583656"/>
              <a:gd name="connsiteX34" fmla="*/ 350044 w 2176463"/>
              <a:gd name="connsiteY34" fmla="*/ 390525 h 2583656"/>
              <a:gd name="connsiteX35" fmla="*/ 278607 w 2176463"/>
              <a:gd name="connsiteY35" fmla="*/ 276225 h 2583656"/>
              <a:gd name="connsiteX36" fmla="*/ 221457 w 2176463"/>
              <a:gd name="connsiteY36" fmla="*/ 219075 h 2583656"/>
              <a:gd name="connsiteX37" fmla="*/ 147638 w 2176463"/>
              <a:gd name="connsiteY37" fmla="*/ 123825 h 2583656"/>
              <a:gd name="connsiteX38" fmla="*/ 0 w 2176463"/>
              <a:gd name="connsiteY38" fmla="*/ 2381 h 2583656"/>
              <a:gd name="connsiteX39" fmla="*/ 61913 w 2176463"/>
              <a:gd name="connsiteY3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33574 w 2176463"/>
              <a:gd name="connsiteY18" fmla="*/ 2257425 h 2583656"/>
              <a:gd name="connsiteX19" fmla="*/ 2176463 w 2176463"/>
              <a:gd name="connsiteY19" fmla="*/ 2583656 h 2583656"/>
              <a:gd name="connsiteX20" fmla="*/ 2128838 w 2176463"/>
              <a:gd name="connsiteY20" fmla="*/ 2583656 h 2583656"/>
              <a:gd name="connsiteX21" fmla="*/ 1878805 w 2176463"/>
              <a:gd name="connsiteY21" fmla="*/ 2274094 h 2583656"/>
              <a:gd name="connsiteX22" fmla="*/ 1778793 w 2176463"/>
              <a:gd name="connsiteY22" fmla="*/ 2095500 h 2583656"/>
              <a:gd name="connsiteX23" fmla="*/ 1588293 w 2176463"/>
              <a:gd name="connsiteY23" fmla="*/ 1885950 h 2583656"/>
              <a:gd name="connsiteX24" fmla="*/ 1412081 w 2176463"/>
              <a:gd name="connsiteY24" fmla="*/ 1719263 h 2583656"/>
              <a:gd name="connsiteX25" fmla="*/ 1340643 w 2176463"/>
              <a:gd name="connsiteY25" fmla="*/ 1566863 h 2583656"/>
              <a:gd name="connsiteX26" fmla="*/ 1231106 w 2176463"/>
              <a:gd name="connsiteY26" fmla="*/ 1478755 h 2583656"/>
              <a:gd name="connsiteX27" fmla="*/ 1076324 w 2176463"/>
              <a:gd name="connsiteY27" fmla="*/ 1269206 h 2583656"/>
              <a:gd name="connsiteX28" fmla="*/ 964407 w 2176463"/>
              <a:gd name="connsiteY28" fmla="*/ 1112044 h 2583656"/>
              <a:gd name="connsiteX29" fmla="*/ 850107 w 2176463"/>
              <a:gd name="connsiteY29" fmla="*/ 1002506 h 2583656"/>
              <a:gd name="connsiteX30" fmla="*/ 733425 w 2176463"/>
              <a:gd name="connsiteY30" fmla="*/ 895350 h 2583656"/>
              <a:gd name="connsiteX31" fmla="*/ 690563 w 2176463"/>
              <a:gd name="connsiteY31" fmla="*/ 790575 h 2583656"/>
              <a:gd name="connsiteX32" fmla="*/ 588169 w 2176463"/>
              <a:gd name="connsiteY32" fmla="*/ 702469 h 2583656"/>
              <a:gd name="connsiteX33" fmla="*/ 552450 w 2176463"/>
              <a:gd name="connsiteY33" fmla="*/ 585787 h 2583656"/>
              <a:gd name="connsiteX34" fmla="*/ 426244 w 2176463"/>
              <a:gd name="connsiteY34" fmla="*/ 445294 h 2583656"/>
              <a:gd name="connsiteX35" fmla="*/ 350044 w 2176463"/>
              <a:gd name="connsiteY35" fmla="*/ 390525 h 2583656"/>
              <a:gd name="connsiteX36" fmla="*/ 278607 w 2176463"/>
              <a:gd name="connsiteY36" fmla="*/ 276225 h 2583656"/>
              <a:gd name="connsiteX37" fmla="*/ 221457 w 2176463"/>
              <a:gd name="connsiteY37" fmla="*/ 219075 h 2583656"/>
              <a:gd name="connsiteX38" fmla="*/ 147638 w 2176463"/>
              <a:gd name="connsiteY38" fmla="*/ 123825 h 2583656"/>
              <a:gd name="connsiteX39" fmla="*/ 0 w 2176463"/>
              <a:gd name="connsiteY39" fmla="*/ 2381 h 2583656"/>
              <a:gd name="connsiteX40" fmla="*/ 61913 w 2176463"/>
              <a:gd name="connsiteY4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176463 w 2176463"/>
              <a:gd name="connsiteY19" fmla="*/ 2583656 h 2583656"/>
              <a:gd name="connsiteX20" fmla="*/ 2128838 w 2176463"/>
              <a:gd name="connsiteY20" fmla="*/ 2583656 h 2583656"/>
              <a:gd name="connsiteX21" fmla="*/ 1878805 w 2176463"/>
              <a:gd name="connsiteY21" fmla="*/ 2274094 h 2583656"/>
              <a:gd name="connsiteX22" fmla="*/ 1778793 w 2176463"/>
              <a:gd name="connsiteY22" fmla="*/ 2095500 h 2583656"/>
              <a:gd name="connsiteX23" fmla="*/ 1588293 w 2176463"/>
              <a:gd name="connsiteY23" fmla="*/ 1885950 h 2583656"/>
              <a:gd name="connsiteX24" fmla="*/ 1412081 w 2176463"/>
              <a:gd name="connsiteY24" fmla="*/ 1719263 h 2583656"/>
              <a:gd name="connsiteX25" fmla="*/ 1340643 w 2176463"/>
              <a:gd name="connsiteY25" fmla="*/ 1566863 h 2583656"/>
              <a:gd name="connsiteX26" fmla="*/ 1231106 w 2176463"/>
              <a:gd name="connsiteY26" fmla="*/ 1478755 h 2583656"/>
              <a:gd name="connsiteX27" fmla="*/ 1076324 w 2176463"/>
              <a:gd name="connsiteY27" fmla="*/ 1269206 h 2583656"/>
              <a:gd name="connsiteX28" fmla="*/ 964407 w 2176463"/>
              <a:gd name="connsiteY28" fmla="*/ 1112044 h 2583656"/>
              <a:gd name="connsiteX29" fmla="*/ 850107 w 2176463"/>
              <a:gd name="connsiteY29" fmla="*/ 1002506 h 2583656"/>
              <a:gd name="connsiteX30" fmla="*/ 733425 w 2176463"/>
              <a:gd name="connsiteY30" fmla="*/ 895350 h 2583656"/>
              <a:gd name="connsiteX31" fmla="*/ 690563 w 2176463"/>
              <a:gd name="connsiteY31" fmla="*/ 790575 h 2583656"/>
              <a:gd name="connsiteX32" fmla="*/ 588169 w 2176463"/>
              <a:gd name="connsiteY32" fmla="*/ 702469 h 2583656"/>
              <a:gd name="connsiteX33" fmla="*/ 552450 w 2176463"/>
              <a:gd name="connsiteY33" fmla="*/ 585787 h 2583656"/>
              <a:gd name="connsiteX34" fmla="*/ 426244 w 2176463"/>
              <a:gd name="connsiteY34" fmla="*/ 445294 h 2583656"/>
              <a:gd name="connsiteX35" fmla="*/ 350044 w 2176463"/>
              <a:gd name="connsiteY35" fmla="*/ 390525 h 2583656"/>
              <a:gd name="connsiteX36" fmla="*/ 278607 w 2176463"/>
              <a:gd name="connsiteY36" fmla="*/ 276225 h 2583656"/>
              <a:gd name="connsiteX37" fmla="*/ 221457 w 2176463"/>
              <a:gd name="connsiteY37" fmla="*/ 219075 h 2583656"/>
              <a:gd name="connsiteX38" fmla="*/ 147638 w 2176463"/>
              <a:gd name="connsiteY38" fmla="*/ 123825 h 2583656"/>
              <a:gd name="connsiteX39" fmla="*/ 0 w 2176463"/>
              <a:gd name="connsiteY39" fmla="*/ 2381 h 2583656"/>
              <a:gd name="connsiteX40" fmla="*/ 61913 w 2176463"/>
              <a:gd name="connsiteY4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6918 w 2176463"/>
              <a:gd name="connsiteY19" fmla="*/ 2388394 h 2583656"/>
              <a:gd name="connsiteX20" fmla="*/ 2176463 w 2176463"/>
              <a:gd name="connsiteY20" fmla="*/ 2583656 h 2583656"/>
              <a:gd name="connsiteX21" fmla="*/ 2128838 w 2176463"/>
              <a:gd name="connsiteY21" fmla="*/ 2583656 h 2583656"/>
              <a:gd name="connsiteX22" fmla="*/ 1878805 w 2176463"/>
              <a:gd name="connsiteY22" fmla="*/ 2274094 h 2583656"/>
              <a:gd name="connsiteX23" fmla="*/ 1778793 w 2176463"/>
              <a:gd name="connsiteY23" fmla="*/ 2095500 h 2583656"/>
              <a:gd name="connsiteX24" fmla="*/ 1588293 w 2176463"/>
              <a:gd name="connsiteY24" fmla="*/ 1885950 h 2583656"/>
              <a:gd name="connsiteX25" fmla="*/ 1412081 w 2176463"/>
              <a:gd name="connsiteY25" fmla="*/ 1719263 h 2583656"/>
              <a:gd name="connsiteX26" fmla="*/ 1340643 w 2176463"/>
              <a:gd name="connsiteY26" fmla="*/ 1566863 h 2583656"/>
              <a:gd name="connsiteX27" fmla="*/ 1231106 w 2176463"/>
              <a:gd name="connsiteY27" fmla="*/ 1478755 h 2583656"/>
              <a:gd name="connsiteX28" fmla="*/ 1076324 w 2176463"/>
              <a:gd name="connsiteY28" fmla="*/ 1269206 h 2583656"/>
              <a:gd name="connsiteX29" fmla="*/ 964407 w 2176463"/>
              <a:gd name="connsiteY29" fmla="*/ 1112044 h 2583656"/>
              <a:gd name="connsiteX30" fmla="*/ 850107 w 2176463"/>
              <a:gd name="connsiteY30" fmla="*/ 1002506 h 2583656"/>
              <a:gd name="connsiteX31" fmla="*/ 733425 w 2176463"/>
              <a:gd name="connsiteY31" fmla="*/ 895350 h 2583656"/>
              <a:gd name="connsiteX32" fmla="*/ 690563 w 2176463"/>
              <a:gd name="connsiteY32" fmla="*/ 790575 h 2583656"/>
              <a:gd name="connsiteX33" fmla="*/ 588169 w 2176463"/>
              <a:gd name="connsiteY33" fmla="*/ 702469 h 2583656"/>
              <a:gd name="connsiteX34" fmla="*/ 552450 w 2176463"/>
              <a:gd name="connsiteY34" fmla="*/ 585787 h 2583656"/>
              <a:gd name="connsiteX35" fmla="*/ 426244 w 2176463"/>
              <a:gd name="connsiteY35" fmla="*/ 445294 h 2583656"/>
              <a:gd name="connsiteX36" fmla="*/ 350044 w 2176463"/>
              <a:gd name="connsiteY36" fmla="*/ 390525 h 2583656"/>
              <a:gd name="connsiteX37" fmla="*/ 278607 w 2176463"/>
              <a:gd name="connsiteY37" fmla="*/ 276225 h 2583656"/>
              <a:gd name="connsiteX38" fmla="*/ 221457 w 2176463"/>
              <a:gd name="connsiteY38" fmla="*/ 219075 h 2583656"/>
              <a:gd name="connsiteX39" fmla="*/ 147638 w 2176463"/>
              <a:gd name="connsiteY39" fmla="*/ 123825 h 2583656"/>
              <a:gd name="connsiteX40" fmla="*/ 0 w 2176463"/>
              <a:gd name="connsiteY40" fmla="*/ 2381 h 2583656"/>
              <a:gd name="connsiteX41" fmla="*/ 61913 w 2176463"/>
              <a:gd name="connsiteY4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1878805 w 2176463"/>
              <a:gd name="connsiteY22" fmla="*/ 2274094 h 2583656"/>
              <a:gd name="connsiteX23" fmla="*/ 1778793 w 2176463"/>
              <a:gd name="connsiteY23" fmla="*/ 2095500 h 2583656"/>
              <a:gd name="connsiteX24" fmla="*/ 1588293 w 2176463"/>
              <a:gd name="connsiteY24" fmla="*/ 1885950 h 2583656"/>
              <a:gd name="connsiteX25" fmla="*/ 1412081 w 2176463"/>
              <a:gd name="connsiteY25" fmla="*/ 1719263 h 2583656"/>
              <a:gd name="connsiteX26" fmla="*/ 1340643 w 2176463"/>
              <a:gd name="connsiteY26" fmla="*/ 1566863 h 2583656"/>
              <a:gd name="connsiteX27" fmla="*/ 1231106 w 2176463"/>
              <a:gd name="connsiteY27" fmla="*/ 1478755 h 2583656"/>
              <a:gd name="connsiteX28" fmla="*/ 1076324 w 2176463"/>
              <a:gd name="connsiteY28" fmla="*/ 1269206 h 2583656"/>
              <a:gd name="connsiteX29" fmla="*/ 964407 w 2176463"/>
              <a:gd name="connsiteY29" fmla="*/ 1112044 h 2583656"/>
              <a:gd name="connsiteX30" fmla="*/ 850107 w 2176463"/>
              <a:gd name="connsiteY30" fmla="*/ 1002506 h 2583656"/>
              <a:gd name="connsiteX31" fmla="*/ 733425 w 2176463"/>
              <a:gd name="connsiteY31" fmla="*/ 895350 h 2583656"/>
              <a:gd name="connsiteX32" fmla="*/ 690563 w 2176463"/>
              <a:gd name="connsiteY32" fmla="*/ 790575 h 2583656"/>
              <a:gd name="connsiteX33" fmla="*/ 588169 w 2176463"/>
              <a:gd name="connsiteY33" fmla="*/ 702469 h 2583656"/>
              <a:gd name="connsiteX34" fmla="*/ 552450 w 2176463"/>
              <a:gd name="connsiteY34" fmla="*/ 585787 h 2583656"/>
              <a:gd name="connsiteX35" fmla="*/ 426244 w 2176463"/>
              <a:gd name="connsiteY35" fmla="*/ 445294 h 2583656"/>
              <a:gd name="connsiteX36" fmla="*/ 350044 w 2176463"/>
              <a:gd name="connsiteY36" fmla="*/ 390525 h 2583656"/>
              <a:gd name="connsiteX37" fmla="*/ 278607 w 2176463"/>
              <a:gd name="connsiteY37" fmla="*/ 276225 h 2583656"/>
              <a:gd name="connsiteX38" fmla="*/ 221457 w 2176463"/>
              <a:gd name="connsiteY38" fmla="*/ 219075 h 2583656"/>
              <a:gd name="connsiteX39" fmla="*/ 147638 w 2176463"/>
              <a:gd name="connsiteY39" fmla="*/ 123825 h 2583656"/>
              <a:gd name="connsiteX40" fmla="*/ 0 w 2176463"/>
              <a:gd name="connsiteY40" fmla="*/ 2381 h 2583656"/>
              <a:gd name="connsiteX41" fmla="*/ 61913 w 2176463"/>
              <a:gd name="connsiteY4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1983581 w 2176463"/>
              <a:gd name="connsiteY22" fmla="*/ 240506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52450 w 2176463"/>
              <a:gd name="connsiteY35" fmla="*/ 585787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52450 w 2176463"/>
              <a:gd name="connsiteY35" fmla="*/ 585787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19113 w 2176463"/>
              <a:gd name="connsiteY6" fmla="*/ 583407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878681 w 2176463"/>
              <a:gd name="connsiteY10" fmla="*/ 1150144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40643 w 2176463"/>
              <a:gd name="connsiteY27" fmla="*/ 1557338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12068 w 2176463"/>
              <a:gd name="connsiteY27" fmla="*/ 1602582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076451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12068 w 2176463"/>
              <a:gd name="connsiteY27" fmla="*/ 1602582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2019300 w 2150269"/>
              <a:gd name="connsiteY19" fmla="*/ 2362200 h 2583656"/>
              <a:gd name="connsiteX20" fmla="*/ 2150269 w 2150269"/>
              <a:gd name="connsiteY20" fmla="*/ 2583656 h 2583656"/>
              <a:gd name="connsiteX21" fmla="*/ 2076451 w 2150269"/>
              <a:gd name="connsiteY21" fmla="*/ 2583656 h 2583656"/>
              <a:gd name="connsiteX22" fmla="*/ 2002631 w 2150269"/>
              <a:gd name="connsiteY22" fmla="*/ 2386012 h 2583656"/>
              <a:gd name="connsiteX23" fmla="*/ 1878805 w 2150269"/>
              <a:gd name="connsiteY23" fmla="*/ 227409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2019300 w 2150269"/>
              <a:gd name="connsiteY19" fmla="*/ 2362200 h 2583656"/>
              <a:gd name="connsiteX20" fmla="*/ 2150269 w 2150269"/>
              <a:gd name="connsiteY20" fmla="*/ 2583656 h 2583656"/>
              <a:gd name="connsiteX21" fmla="*/ 2076451 w 2150269"/>
              <a:gd name="connsiteY21" fmla="*/ 2583656 h 2583656"/>
              <a:gd name="connsiteX22" fmla="*/ 1947863 w 2150269"/>
              <a:gd name="connsiteY22" fmla="*/ 2412205 h 2583656"/>
              <a:gd name="connsiteX23" fmla="*/ 1878805 w 2150269"/>
              <a:gd name="connsiteY23" fmla="*/ 227409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47863 w 2150269"/>
              <a:gd name="connsiteY22" fmla="*/ 2412205 h 2583656"/>
              <a:gd name="connsiteX23" fmla="*/ 1878805 w 2150269"/>
              <a:gd name="connsiteY23" fmla="*/ 227409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47863 w 2150269"/>
              <a:gd name="connsiteY22" fmla="*/ 2412205 h 2583656"/>
              <a:gd name="connsiteX23" fmla="*/ 1859755 w 2150269"/>
              <a:gd name="connsiteY23" fmla="*/ 229314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35957 w 2150269"/>
              <a:gd name="connsiteY22" fmla="*/ 2431255 h 2583656"/>
              <a:gd name="connsiteX23" fmla="*/ 1859755 w 2150269"/>
              <a:gd name="connsiteY23" fmla="*/ 229314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114300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35957 w 2150269"/>
              <a:gd name="connsiteY22" fmla="*/ 2431255 h 2583656"/>
              <a:gd name="connsiteX23" fmla="*/ 1859755 w 2150269"/>
              <a:gd name="connsiteY23" fmla="*/ 229314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114300 w 2150269"/>
              <a:gd name="connsiteY42" fmla="*/ 0 h 2583656"/>
              <a:gd name="connsiteX0" fmla="*/ 64293 w 2100262"/>
              <a:gd name="connsiteY0" fmla="*/ 0 h 2583656"/>
              <a:gd name="connsiteX1" fmla="*/ 66675 w 2100262"/>
              <a:gd name="connsiteY1" fmla="*/ 64294 h 2583656"/>
              <a:gd name="connsiteX2" fmla="*/ 192881 w 2100262"/>
              <a:gd name="connsiteY2" fmla="*/ 180975 h 2583656"/>
              <a:gd name="connsiteX3" fmla="*/ 254793 w 2100262"/>
              <a:gd name="connsiteY3" fmla="*/ 273844 h 2583656"/>
              <a:gd name="connsiteX4" fmla="*/ 335756 w 2100262"/>
              <a:gd name="connsiteY4" fmla="*/ 378619 h 2583656"/>
              <a:gd name="connsiteX5" fmla="*/ 445293 w 2100262"/>
              <a:gd name="connsiteY5" fmla="*/ 464344 h 2583656"/>
              <a:gd name="connsiteX6" fmla="*/ 507206 w 2100262"/>
              <a:gd name="connsiteY6" fmla="*/ 573882 h 2583656"/>
              <a:gd name="connsiteX7" fmla="*/ 595312 w 2100262"/>
              <a:gd name="connsiteY7" fmla="*/ 695325 h 2583656"/>
              <a:gd name="connsiteX8" fmla="*/ 695325 w 2100262"/>
              <a:gd name="connsiteY8" fmla="*/ 802481 h 2583656"/>
              <a:gd name="connsiteX9" fmla="*/ 821531 w 2100262"/>
              <a:gd name="connsiteY9" fmla="*/ 976312 h 2583656"/>
              <a:gd name="connsiteX10" fmla="*/ 912018 w 2100262"/>
              <a:gd name="connsiteY10" fmla="*/ 1081088 h 2583656"/>
              <a:gd name="connsiteX11" fmla="*/ 988218 w 2100262"/>
              <a:gd name="connsiteY11" fmla="*/ 1133475 h 2583656"/>
              <a:gd name="connsiteX12" fmla="*/ 1064417 w 2100262"/>
              <a:gd name="connsiteY12" fmla="*/ 1259681 h 2583656"/>
              <a:gd name="connsiteX13" fmla="*/ 1200149 w 2100262"/>
              <a:gd name="connsiteY13" fmla="*/ 1447800 h 2583656"/>
              <a:gd name="connsiteX14" fmla="*/ 1316830 w 2100262"/>
              <a:gd name="connsiteY14" fmla="*/ 1519239 h 2583656"/>
              <a:gd name="connsiteX15" fmla="*/ 1404936 w 2100262"/>
              <a:gd name="connsiteY15" fmla="*/ 1688306 h 2583656"/>
              <a:gd name="connsiteX16" fmla="*/ 1576386 w 2100262"/>
              <a:gd name="connsiteY16" fmla="*/ 1862138 h 2583656"/>
              <a:gd name="connsiteX17" fmla="*/ 1707356 w 2100262"/>
              <a:gd name="connsiteY17" fmla="*/ 2085975 h 2583656"/>
              <a:gd name="connsiteX18" fmla="*/ 1854992 w 2100262"/>
              <a:gd name="connsiteY18" fmla="*/ 2247900 h 2583656"/>
              <a:gd name="connsiteX19" fmla="*/ 1943099 w 2100262"/>
              <a:gd name="connsiteY19" fmla="*/ 2388394 h 2583656"/>
              <a:gd name="connsiteX20" fmla="*/ 2100262 w 2100262"/>
              <a:gd name="connsiteY20" fmla="*/ 2583656 h 2583656"/>
              <a:gd name="connsiteX21" fmla="*/ 2026444 w 2100262"/>
              <a:gd name="connsiteY21" fmla="*/ 2583656 h 2583656"/>
              <a:gd name="connsiteX22" fmla="*/ 1885950 w 2100262"/>
              <a:gd name="connsiteY22" fmla="*/ 2431255 h 2583656"/>
              <a:gd name="connsiteX23" fmla="*/ 1809748 w 2100262"/>
              <a:gd name="connsiteY23" fmla="*/ 2293144 h 2583656"/>
              <a:gd name="connsiteX24" fmla="*/ 1652586 w 2100262"/>
              <a:gd name="connsiteY24" fmla="*/ 2105025 h 2583656"/>
              <a:gd name="connsiteX25" fmla="*/ 1512092 w 2100262"/>
              <a:gd name="connsiteY25" fmla="*/ 1907381 h 2583656"/>
              <a:gd name="connsiteX26" fmla="*/ 1362074 w 2100262"/>
              <a:gd name="connsiteY26" fmla="*/ 1757363 h 2583656"/>
              <a:gd name="connsiteX27" fmla="*/ 1262061 w 2100262"/>
              <a:gd name="connsiteY27" fmla="*/ 1602582 h 2583656"/>
              <a:gd name="connsiteX28" fmla="*/ 1152524 w 2100262"/>
              <a:gd name="connsiteY28" fmla="*/ 1490661 h 2583656"/>
              <a:gd name="connsiteX29" fmla="*/ 1016792 w 2100262"/>
              <a:gd name="connsiteY29" fmla="*/ 1302544 h 2583656"/>
              <a:gd name="connsiteX30" fmla="*/ 904875 w 2100262"/>
              <a:gd name="connsiteY30" fmla="*/ 1166812 h 2583656"/>
              <a:gd name="connsiteX31" fmla="*/ 788194 w 2100262"/>
              <a:gd name="connsiteY31" fmla="*/ 1021556 h 2583656"/>
              <a:gd name="connsiteX32" fmla="*/ 683418 w 2100262"/>
              <a:gd name="connsiteY32" fmla="*/ 895350 h 2583656"/>
              <a:gd name="connsiteX33" fmla="*/ 621506 w 2100262"/>
              <a:gd name="connsiteY33" fmla="*/ 814387 h 2583656"/>
              <a:gd name="connsiteX34" fmla="*/ 538162 w 2100262"/>
              <a:gd name="connsiteY34" fmla="*/ 702469 h 2583656"/>
              <a:gd name="connsiteX35" fmla="*/ 447674 w 2100262"/>
              <a:gd name="connsiteY35" fmla="*/ 619125 h 2583656"/>
              <a:gd name="connsiteX36" fmla="*/ 359568 w 2100262"/>
              <a:gd name="connsiteY36" fmla="*/ 476250 h 2583656"/>
              <a:gd name="connsiteX37" fmla="*/ 300037 w 2100262"/>
              <a:gd name="connsiteY37" fmla="*/ 390525 h 2583656"/>
              <a:gd name="connsiteX38" fmla="*/ 228600 w 2100262"/>
              <a:gd name="connsiteY38" fmla="*/ 276225 h 2583656"/>
              <a:gd name="connsiteX39" fmla="*/ 171450 w 2100262"/>
              <a:gd name="connsiteY39" fmla="*/ 219075 h 2583656"/>
              <a:gd name="connsiteX40" fmla="*/ 97631 w 2100262"/>
              <a:gd name="connsiteY40" fmla="*/ 123825 h 2583656"/>
              <a:gd name="connsiteX41" fmla="*/ 0 w 2100262"/>
              <a:gd name="connsiteY41" fmla="*/ 7143 h 2583656"/>
              <a:gd name="connsiteX42" fmla="*/ 64293 w 2100262"/>
              <a:gd name="connsiteY42" fmla="*/ 0 h 2583656"/>
              <a:gd name="connsiteX0" fmla="*/ 64293 w 2100262"/>
              <a:gd name="connsiteY0" fmla="*/ 0 h 2583656"/>
              <a:gd name="connsiteX1" fmla="*/ 66675 w 2100262"/>
              <a:gd name="connsiteY1" fmla="*/ 64294 h 2583656"/>
              <a:gd name="connsiteX2" fmla="*/ 192881 w 2100262"/>
              <a:gd name="connsiteY2" fmla="*/ 180975 h 2583656"/>
              <a:gd name="connsiteX3" fmla="*/ 254793 w 2100262"/>
              <a:gd name="connsiteY3" fmla="*/ 273844 h 2583656"/>
              <a:gd name="connsiteX4" fmla="*/ 335756 w 2100262"/>
              <a:gd name="connsiteY4" fmla="*/ 378619 h 2583656"/>
              <a:gd name="connsiteX5" fmla="*/ 445293 w 2100262"/>
              <a:gd name="connsiteY5" fmla="*/ 464344 h 2583656"/>
              <a:gd name="connsiteX6" fmla="*/ 507206 w 2100262"/>
              <a:gd name="connsiteY6" fmla="*/ 573882 h 2583656"/>
              <a:gd name="connsiteX7" fmla="*/ 595312 w 2100262"/>
              <a:gd name="connsiteY7" fmla="*/ 695325 h 2583656"/>
              <a:gd name="connsiteX8" fmla="*/ 695325 w 2100262"/>
              <a:gd name="connsiteY8" fmla="*/ 802481 h 2583656"/>
              <a:gd name="connsiteX9" fmla="*/ 821531 w 2100262"/>
              <a:gd name="connsiteY9" fmla="*/ 976312 h 2583656"/>
              <a:gd name="connsiteX10" fmla="*/ 912018 w 2100262"/>
              <a:gd name="connsiteY10" fmla="*/ 1081088 h 2583656"/>
              <a:gd name="connsiteX11" fmla="*/ 988218 w 2100262"/>
              <a:gd name="connsiteY11" fmla="*/ 1133475 h 2583656"/>
              <a:gd name="connsiteX12" fmla="*/ 1064417 w 2100262"/>
              <a:gd name="connsiteY12" fmla="*/ 1259681 h 2583656"/>
              <a:gd name="connsiteX13" fmla="*/ 1200149 w 2100262"/>
              <a:gd name="connsiteY13" fmla="*/ 1447800 h 2583656"/>
              <a:gd name="connsiteX14" fmla="*/ 1316830 w 2100262"/>
              <a:gd name="connsiteY14" fmla="*/ 1519239 h 2583656"/>
              <a:gd name="connsiteX15" fmla="*/ 1404936 w 2100262"/>
              <a:gd name="connsiteY15" fmla="*/ 1688306 h 2583656"/>
              <a:gd name="connsiteX16" fmla="*/ 1576386 w 2100262"/>
              <a:gd name="connsiteY16" fmla="*/ 1862138 h 2583656"/>
              <a:gd name="connsiteX17" fmla="*/ 1707356 w 2100262"/>
              <a:gd name="connsiteY17" fmla="*/ 2085975 h 2583656"/>
              <a:gd name="connsiteX18" fmla="*/ 1854992 w 2100262"/>
              <a:gd name="connsiteY18" fmla="*/ 2247900 h 2583656"/>
              <a:gd name="connsiteX19" fmla="*/ 1943099 w 2100262"/>
              <a:gd name="connsiteY19" fmla="*/ 2388394 h 2583656"/>
              <a:gd name="connsiteX20" fmla="*/ 2100262 w 2100262"/>
              <a:gd name="connsiteY20" fmla="*/ 2583656 h 2583656"/>
              <a:gd name="connsiteX21" fmla="*/ 2026444 w 2100262"/>
              <a:gd name="connsiteY21" fmla="*/ 2583656 h 2583656"/>
              <a:gd name="connsiteX22" fmla="*/ 1885950 w 2100262"/>
              <a:gd name="connsiteY22" fmla="*/ 2431255 h 2583656"/>
              <a:gd name="connsiteX23" fmla="*/ 1809748 w 2100262"/>
              <a:gd name="connsiteY23" fmla="*/ 2293144 h 2583656"/>
              <a:gd name="connsiteX24" fmla="*/ 1652586 w 2100262"/>
              <a:gd name="connsiteY24" fmla="*/ 2105025 h 2583656"/>
              <a:gd name="connsiteX25" fmla="*/ 1512092 w 2100262"/>
              <a:gd name="connsiteY25" fmla="*/ 1907381 h 2583656"/>
              <a:gd name="connsiteX26" fmla="*/ 1362074 w 2100262"/>
              <a:gd name="connsiteY26" fmla="*/ 1757363 h 2583656"/>
              <a:gd name="connsiteX27" fmla="*/ 1262061 w 2100262"/>
              <a:gd name="connsiteY27" fmla="*/ 1602582 h 2583656"/>
              <a:gd name="connsiteX28" fmla="*/ 1152524 w 2100262"/>
              <a:gd name="connsiteY28" fmla="*/ 1490661 h 2583656"/>
              <a:gd name="connsiteX29" fmla="*/ 1016792 w 2100262"/>
              <a:gd name="connsiteY29" fmla="*/ 1302544 h 2583656"/>
              <a:gd name="connsiteX30" fmla="*/ 904875 w 2100262"/>
              <a:gd name="connsiteY30" fmla="*/ 1166812 h 2583656"/>
              <a:gd name="connsiteX31" fmla="*/ 788194 w 2100262"/>
              <a:gd name="connsiteY31" fmla="*/ 1021556 h 2583656"/>
              <a:gd name="connsiteX32" fmla="*/ 683418 w 2100262"/>
              <a:gd name="connsiteY32" fmla="*/ 895350 h 2583656"/>
              <a:gd name="connsiteX33" fmla="*/ 621506 w 2100262"/>
              <a:gd name="connsiteY33" fmla="*/ 814387 h 2583656"/>
              <a:gd name="connsiteX34" fmla="*/ 538162 w 2100262"/>
              <a:gd name="connsiteY34" fmla="*/ 702469 h 2583656"/>
              <a:gd name="connsiteX35" fmla="*/ 447674 w 2100262"/>
              <a:gd name="connsiteY35" fmla="*/ 619125 h 2583656"/>
              <a:gd name="connsiteX36" fmla="*/ 359568 w 2100262"/>
              <a:gd name="connsiteY36" fmla="*/ 476250 h 2583656"/>
              <a:gd name="connsiteX37" fmla="*/ 300037 w 2100262"/>
              <a:gd name="connsiteY37" fmla="*/ 390525 h 2583656"/>
              <a:gd name="connsiteX38" fmla="*/ 228600 w 2100262"/>
              <a:gd name="connsiteY38" fmla="*/ 276225 h 2583656"/>
              <a:gd name="connsiteX39" fmla="*/ 171450 w 2100262"/>
              <a:gd name="connsiteY39" fmla="*/ 219075 h 2583656"/>
              <a:gd name="connsiteX40" fmla="*/ 97631 w 2100262"/>
              <a:gd name="connsiteY40" fmla="*/ 123825 h 2583656"/>
              <a:gd name="connsiteX41" fmla="*/ 0 w 2100262"/>
              <a:gd name="connsiteY41" fmla="*/ 2381 h 2583656"/>
              <a:gd name="connsiteX42" fmla="*/ 64293 w 2100262"/>
              <a:gd name="connsiteY42" fmla="*/ 0 h 2583656"/>
              <a:gd name="connsiteX0" fmla="*/ 100012 w 2135981"/>
              <a:gd name="connsiteY0" fmla="*/ 0 h 2583656"/>
              <a:gd name="connsiteX1" fmla="*/ 102394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207169 w 2135981"/>
              <a:gd name="connsiteY39" fmla="*/ 219075 h 2583656"/>
              <a:gd name="connsiteX40" fmla="*/ 133350 w 2135981"/>
              <a:gd name="connsiteY40" fmla="*/ 123825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207169 w 2135981"/>
              <a:gd name="connsiteY39" fmla="*/ 219075 h 2583656"/>
              <a:gd name="connsiteX40" fmla="*/ 133350 w 2135981"/>
              <a:gd name="connsiteY40" fmla="*/ 123825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207169 w 2135981"/>
              <a:gd name="connsiteY39" fmla="*/ 219075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190500 w 2135981"/>
              <a:gd name="connsiteY39" fmla="*/ 245269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59556 w 2135981"/>
              <a:gd name="connsiteY38" fmla="*/ 302419 h 2583656"/>
              <a:gd name="connsiteX39" fmla="*/ 190500 w 2135981"/>
              <a:gd name="connsiteY39" fmla="*/ 245269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19087 w 2135981"/>
              <a:gd name="connsiteY37" fmla="*/ 390525 h 2583656"/>
              <a:gd name="connsiteX38" fmla="*/ 259556 w 2135981"/>
              <a:gd name="connsiteY38" fmla="*/ 302419 h 2583656"/>
              <a:gd name="connsiteX39" fmla="*/ 190500 w 2135981"/>
              <a:gd name="connsiteY39" fmla="*/ 245269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19087 w 2135981"/>
              <a:gd name="connsiteY37" fmla="*/ 390525 h 2583656"/>
              <a:gd name="connsiteX38" fmla="*/ 259556 w 2135981"/>
              <a:gd name="connsiteY38" fmla="*/ 302419 h 2583656"/>
              <a:gd name="connsiteX39" fmla="*/ 190500 w 2135981"/>
              <a:gd name="connsiteY39" fmla="*/ 245269 h 2583656"/>
              <a:gd name="connsiteX40" fmla="*/ 83344 w 2135981"/>
              <a:gd name="connsiteY40" fmla="*/ 119063 h 2583656"/>
              <a:gd name="connsiteX41" fmla="*/ 0 w 2135981"/>
              <a:gd name="connsiteY41" fmla="*/ 2381 h 2583656"/>
              <a:gd name="connsiteX42" fmla="*/ 100012 w 2135981"/>
              <a:gd name="connsiteY42" fmla="*/ 0 h 2583656"/>
              <a:gd name="connsiteX0" fmla="*/ 71437 w 2135981"/>
              <a:gd name="connsiteY0" fmla="*/ 7144 h 2581275"/>
              <a:gd name="connsiteX1" fmla="*/ 116682 w 2135981"/>
              <a:gd name="connsiteY1" fmla="*/ 61913 h 2581275"/>
              <a:gd name="connsiteX2" fmla="*/ 228600 w 2135981"/>
              <a:gd name="connsiteY2" fmla="*/ 178594 h 2581275"/>
              <a:gd name="connsiteX3" fmla="*/ 290512 w 2135981"/>
              <a:gd name="connsiteY3" fmla="*/ 271463 h 2581275"/>
              <a:gd name="connsiteX4" fmla="*/ 371475 w 2135981"/>
              <a:gd name="connsiteY4" fmla="*/ 376238 h 2581275"/>
              <a:gd name="connsiteX5" fmla="*/ 481012 w 2135981"/>
              <a:gd name="connsiteY5" fmla="*/ 461963 h 2581275"/>
              <a:gd name="connsiteX6" fmla="*/ 542925 w 2135981"/>
              <a:gd name="connsiteY6" fmla="*/ 571501 h 2581275"/>
              <a:gd name="connsiteX7" fmla="*/ 631031 w 2135981"/>
              <a:gd name="connsiteY7" fmla="*/ 692944 h 2581275"/>
              <a:gd name="connsiteX8" fmla="*/ 731044 w 2135981"/>
              <a:gd name="connsiteY8" fmla="*/ 800100 h 2581275"/>
              <a:gd name="connsiteX9" fmla="*/ 857250 w 2135981"/>
              <a:gd name="connsiteY9" fmla="*/ 973931 h 2581275"/>
              <a:gd name="connsiteX10" fmla="*/ 947737 w 2135981"/>
              <a:gd name="connsiteY10" fmla="*/ 1078707 h 2581275"/>
              <a:gd name="connsiteX11" fmla="*/ 1023937 w 2135981"/>
              <a:gd name="connsiteY11" fmla="*/ 1131094 h 2581275"/>
              <a:gd name="connsiteX12" fmla="*/ 1100136 w 2135981"/>
              <a:gd name="connsiteY12" fmla="*/ 1257300 h 2581275"/>
              <a:gd name="connsiteX13" fmla="*/ 1235868 w 2135981"/>
              <a:gd name="connsiteY13" fmla="*/ 1445419 h 2581275"/>
              <a:gd name="connsiteX14" fmla="*/ 1352549 w 2135981"/>
              <a:gd name="connsiteY14" fmla="*/ 1516858 h 2581275"/>
              <a:gd name="connsiteX15" fmla="*/ 1440655 w 2135981"/>
              <a:gd name="connsiteY15" fmla="*/ 1685925 h 2581275"/>
              <a:gd name="connsiteX16" fmla="*/ 1612105 w 2135981"/>
              <a:gd name="connsiteY16" fmla="*/ 1859757 h 2581275"/>
              <a:gd name="connsiteX17" fmla="*/ 1743075 w 2135981"/>
              <a:gd name="connsiteY17" fmla="*/ 2083594 h 2581275"/>
              <a:gd name="connsiteX18" fmla="*/ 1890711 w 2135981"/>
              <a:gd name="connsiteY18" fmla="*/ 2245519 h 2581275"/>
              <a:gd name="connsiteX19" fmla="*/ 1978818 w 2135981"/>
              <a:gd name="connsiteY19" fmla="*/ 2386013 h 2581275"/>
              <a:gd name="connsiteX20" fmla="*/ 2135981 w 2135981"/>
              <a:gd name="connsiteY20" fmla="*/ 2581275 h 2581275"/>
              <a:gd name="connsiteX21" fmla="*/ 2062163 w 2135981"/>
              <a:gd name="connsiteY21" fmla="*/ 2581275 h 2581275"/>
              <a:gd name="connsiteX22" fmla="*/ 1921669 w 2135981"/>
              <a:gd name="connsiteY22" fmla="*/ 2428874 h 2581275"/>
              <a:gd name="connsiteX23" fmla="*/ 1845467 w 2135981"/>
              <a:gd name="connsiteY23" fmla="*/ 2290763 h 2581275"/>
              <a:gd name="connsiteX24" fmla="*/ 1688305 w 2135981"/>
              <a:gd name="connsiteY24" fmla="*/ 2102644 h 2581275"/>
              <a:gd name="connsiteX25" fmla="*/ 1547811 w 2135981"/>
              <a:gd name="connsiteY25" fmla="*/ 1905000 h 2581275"/>
              <a:gd name="connsiteX26" fmla="*/ 1397793 w 2135981"/>
              <a:gd name="connsiteY26" fmla="*/ 1754982 h 2581275"/>
              <a:gd name="connsiteX27" fmla="*/ 1297780 w 2135981"/>
              <a:gd name="connsiteY27" fmla="*/ 1600201 h 2581275"/>
              <a:gd name="connsiteX28" fmla="*/ 1188243 w 2135981"/>
              <a:gd name="connsiteY28" fmla="*/ 1488280 h 2581275"/>
              <a:gd name="connsiteX29" fmla="*/ 1052511 w 2135981"/>
              <a:gd name="connsiteY29" fmla="*/ 1300163 h 2581275"/>
              <a:gd name="connsiteX30" fmla="*/ 940594 w 2135981"/>
              <a:gd name="connsiteY30" fmla="*/ 1164431 h 2581275"/>
              <a:gd name="connsiteX31" fmla="*/ 823913 w 2135981"/>
              <a:gd name="connsiteY31" fmla="*/ 1019175 h 2581275"/>
              <a:gd name="connsiteX32" fmla="*/ 719137 w 2135981"/>
              <a:gd name="connsiteY32" fmla="*/ 892969 h 2581275"/>
              <a:gd name="connsiteX33" fmla="*/ 657225 w 2135981"/>
              <a:gd name="connsiteY33" fmla="*/ 812006 h 2581275"/>
              <a:gd name="connsiteX34" fmla="*/ 573881 w 2135981"/>
              <a:gd name="connsiteY34" fmla="*/ 700088 h 2581275"/>
              <a:gd name="connsiteX35" fmla="*/ 483393 w 2135981"/>
              <a:gd name="connsiteY35" fmla="*/ 616744 h 2581275"/>
              <a:gd name="connsiteX36" fmla="*/ 395287 w 2135981"/>
              <a:gd name="connsiteY36" fmla="*/ 473869 h 2581275"/>
              <a:gd name="connsiteX37" fmla="*/ 319087 w 2135981"/>
              <a:gd name="connsiteY37" fmla="*/ 388144 h 2581275"/>
              <a:gd name="connsiteX38" fmla="*/ 259556 w 2135981"/>
              <a:gd name="connsiteY38" fmla="*/ 300038 h 2581275"/>
              <a:gd name="connsiteX39" fmla="*/ 190500 w 2135981"/>
              <a:gd name="connsiteY39" fmla="*/ 242888 h 2581275"/>
              <a:gd name="connsiteX40" fmla="*/ 83344 w 2135981"/>
              <a:gd name="connsiteY40" fmla="*/ 116682 h 2581275"/>
              <a:gd name="connsiteX41" fmla="*/ 0 w 2135981"/>
              <a:gd name="connsiteY41" fmla="*/ 0 h 2581275"/>
              <a:gd name="connsiteX42" fmla="*/ 71437 w 2135981"/>
              <a:gd name="connsiteY42" fmla="*/ 7144 h 2581275"/>
              <a:gd name="connsiteX0" fmla="*/ 130968 w 2195512"/>
              <a:gd name="connsiteY0" fmla="*/ 4763 h 2578894"/>
              <a:gd name="connsiteX1" fmla="*/ 176213 w 2195512"/>
              <a:gd name="connsiteY1" fmla="*/ 59532 h 2578894"/>
              <a:gd name="connsiteX2" fmla="*/ 288131 w 2195512"/>
              <a:gd name="connsiteY2" fmla="*/ 176213 h 2578894"/>
              <a:gd name="connsiteX3" fmla="*/ 350043 w 2195512"/>
              <a:gd name="connsiteY3" fmla="*/ 269082 h 2578894"/>
              <a:gd name="connsiteX4" fmla="*/ 431006 w 2195512"/>
              <a:gd name="connsiteY4" fmla="*/ 373857 h 2578894"/>
              <a:gd name="connsiteX5" fmla="*/ 540543 w 2195512"/>
              <a:gd name="connsiteY5" fmla="*/ 459582 h 2578894"/>
              <a:gd name="connsiteX6" fmla="*/ 602456 w 2195512"/>
              <a:gd name="connsiteY6" fmla="*/ 569120 h 2578894"/>
              <a:gd name="connsiteX7" fmla="*/ 690562 w 2195512"/>
              <a:gd name="connsiteY7" fmla="*/ 690563 h 2578894"/>
              <a:gd name="connsiteX8" fmla="*/ 790575 w 2195512"/>
              <a:gd name="connsiteY8" fmla="*/ 797719 h 2578894"/>
              <a:gd name="connsiteX9" fmla="*/ 916781 w 2195512"/>
              <a:gd name="connsiteY9" fmla="*/ 971550 h 2578894"/>
              <a:gd name="connsiteX10" fmla="*/ 1007268 w 2195512"/>
              <a:gd name="connsiteY10" fmla="*/ 1076326 h 2578894"/>
              <a:gd name="connsiteX11" fmla="*/ 1083468 w 2195512"/>
              <a:gd name="connsiteY11" fmla="*/ 1128713 h 2578894"/>
              <a:gd name="connsiteX12" fmla="*/ 1159667 w 2195512"/>
              <a:gd name="connsiteY12" fmla="*/ 1254919 h 2578894"/>
              <a:gd name="connsiteX13" fmla="*/ 1295399 w 2195512"/>
              <a:gd name="connsiteY13" fmla="*/ 1443038 h 2578894"/>
              <a:gd name="connsiteX14" fmla="*/ 1412080 w 2195512"/>
              <a:gd name="connsiteY14" fmla="*/ 1514477 h 2578894"/>
              <a:gd name="connsiteX15" fmla="*/ 1500186 w 2195512"/>
              <a:gd name="connsiteY15" fmla="*/ 1683544 h 2578894"/>
              <a:gd name="connsiteX16" fmla="*/ 1671636 w 2195512"/>
              <a:gd name="connsiteY16" fmla="*/ 1857376 h 2578894"/>
              <a:gd name="connsiteX17" fmla="*/ 1802606 w 2195512"/>
              <a:gd name="connsiteY17" fmla="*/ 2081213 h 2578894"/>
              <a:gd name="connsiteX18" fmla="*/ 1950242 w 2195512"/>
              <a:gd name="connsiteY18" fmla="*/ 2243138 h 2578894"/>
              <a:gd name="connsiteX19" fmla="*/ 2038349 w 2195512"/>
              <a:gd name="connsiteY19" fmla="*/ 2383632 h 2578894"/>
              <a:gd name="connsiteX20" fmla="*/ 2195512 w 2195512"/>
              <a:gd name="connsiteY20" fmla="*/ 2578894 h 2578894"/>
              <a:gd name="connsiteX21" fmla="*/ 2121694 w 2195512"/>
              <a:gd name="connsiteY21" fmla="*/ 2578894 h 2578894"/>
              <a:gd name="connsiteX22" fmla="*/ 1981200 w 2195512"/>
              <a:gd name="connsiteY22" fmla="*/ 2426493 h 2578894"/>
              <a:gd name="connsiteX23" fmla="*/ 1904998 w 2195512"/>
              <a:gd name="connsiteY23" fmla="*/ 2288382 h 2578894"/>
              <a:gd name="connsiteX24" fmla="*/ 1747836 w 2195512"/>
              <a:gd name="connsiteY24" fmla="*/ 2100263 h 2578894"/>
              <a:gd name="connsiteX25" fmla="*/ 1607342 w 2195512"/>
              <a:gd name="connsiteY25" fmla="*/ 1902619 h 2578894"/>
              <a:gd name="connsiteX26" fmla="*/ 1457324 w 2195512"/>
              <a:gd name="connsiteY26" fmla="*/ 1752601 h 2578894"/>
              <a:gd name="connsiteX27" fmla="*/ 1357311 w 2195512"/>
              <a:gd name="connsiteY27" fmla="*/ 1597820 h 2578894"/>
              <a:gd name="connsiteX28" fmla="*/ 1247774 w 2195512"/>
              <a:gd name="connsiteY28" fmla="*/ 1485899 h 2578894"/>
              <a:gd name="connsiteX29" fmla="*/ 1112042 w 2195512"/>
              <a:gd name="connsiteY29" fmla="*/ 1297782 h 2578894"/>
              <a:gd name="connsiteX30" fmla="*/ 1000125 w 2195512"/>
              <a:gd name="connsiteY30" fmla="*/ 1162050 h 2578894"/>
              <a:gd name="connsiteX31" fmla="*/ 883444 w 2195512"/>
              <a:gd name="connsiteY31" fmla="*/ 1016794 h 2578894"/>
              <a:gd name="connsiteX32" fmla="*/ 778668 w 2195512"/>
              <a:gd name="connsiteY32" fmla="*/ 890588 h 2578894"/>
              <a:gd name="connsiteX33" fmla="*/ 716756 w 2195512"/>
              <a:gd name="connsiteY33" fmla="*/ 809625 h 2578894"/>
              <a:gd name="connsiteX34" fmla="*/ 633412 w 2195512"/>
              <a:gd name="connsiteY34" fmla="*/ 697707 h 2578894"/>
              <a:gd name="connsiteX35" fmla="*/ 542924 w 2195512"/>
              <a:gd name="connsiteY35" fmla="*/ 614363 h 2578894"/>
              <a:gd name="connsiteX36" fmla="*/ 454818 w 2195512"/>
              <a:gd name="connsiteY36" fmla="*/ 471488 h 2578894"/>
              <a:gd name="connsiteX37" fmla="*/ 378618 w 2195512"/>
              <a:gd name="connsiteY37" fmla="*/ 385763 h 2578894"/>
              <a:gd name="connsiteX38" fmla="*/ 319087 w 2195512"/>
              <a:gd name="connsiteY38" fmla="*/ 297657 h 2578894"/>
              <a:gd name="connsiteX39" fmla="*/ 250031 w 2195512"/>
              <a:gd name="connsiteY39" fmla="*/ 240507 h 2578894"/>
              <a:gd name="connsiteX40" fmla="*/ 142875 w 2195512"/>
              <a:gd name="connsiteY40" fmla="*/ 114301 h 2578894"/>
              <a:gd name="connsiteX41" fmla="*/ 0 w 2195512"/>
              <a:gd name="connsiteY41" fmla="*/ 0 h 2578894"/>
              <a:gd name="connsiteX42" fmla="*/ 130968 w 2195512"/>
              <a:gd name="connsiteY42" fmla="*/ 4763 h 2578894"/>
              <a:gd name="connsiteX0" fmla="*/ 107155 w 2195512"/>
              <a:gd name="connsiteY0" fmla="*/ 7144 h 2578894"/>
              <a:gd name="connsiteX1" fmla="*/ 176213 w 2195512"/>
              <a:gd name="connsiteY1" fmla="*/ 59532 h 2578894"/>
              <a:gd name="connsiteX2" fmla="*/ 288131 w 2195512"/>
              <a:gd name="connsiteY2" fmla="*/ 176213 h 2578894"/>
              <a:gd name="connsiteX3" fmla="*/ 350043 w 2195512"/>
              <a:gd name="connsiteY3" fmla="*/ 269082 h 2578894"/>
              <a:gd name="connsiteX4" fmla="*/ 431006 w 2195512"/>
              <a:gd name="connsiteY4" fmla="*/ 373857 h 2578894"/>
              <a:gd name="connsiteX5" fmla="*/ 540543 w 2195512"/>
              <a:gd name="connsiteY5" fmla="*/ 459582 h 2578894"/>
              <a:gd name="connsiteX6" fmla="*/ 602456 w 2195512"/>
              <a:gd name="connsiteY6" fmla="*/ 569120 h 2578894"/>
              <a:gd name="connsiteX7" fmla="*/ 690562 w 2195512"/>
              <a:gd name="connsiteY7" fmla="*/ 690563 h 2578894"/>
              <a:gd name="connsiteX8" fmla="*/ 790575 w 2195512"/>
              <a:gd name="connsiteY8" fmla="*/ 797719 h 2578894"/>
              <a:gd name="connsiteX9" fmla="*/ 916781 w 2195512"/>
              <a:gd name="connsiteY9" fmla="*/ 971550 h 2578894"/>
              <a:gd name="connsiteX10" fmla="*/ 1007268 w 2195512"/>
              <a:gd name="connsiteY10" fmla="*/ 1076326 h 2578894"/>
              <a:gd name="connsiteX11" fmla="*/ 1083468 w 2195512"/>
              <a:gd name="connsiteY11" fmla="*/ 1128713 h 2578894"/>
              <a:gd name="connsiteX12" fmla="*/ 1159667 w 2195512"/>
              <a:gd name="connsiteY12" fmla="*/ 1254919 h 2578894"/>
              <a:gd name="connsiteX13" fmla="*/ 1295399 w 2195512"/>
              <a:gd name="connsiteY13" fmla="*/ 1443038 h 2578894"/>
              <a:gd name="connsiteX14" fmla="*/ 1412080 w 2195512"/>
              <a:gd name="connsiteY14" fmla="*/ 1514477 h 2578894"/>
              <a:gd name="connsiteX15" fmla="*/ 1500186 w 2195512"/>
              <a:gd name="connsiteY15" fmla="*/ 1683544 h 2578894"/>
              <a:gd name="connsiteX16" fmla="*/ 1671636 w 2195512"/>
              <a:gd name="connsiteY16" fmla="*/ 1857376 h 2578894"/>
              <a:gd name="connsiteX17" fmla="*/ 1802606 w 2195512"/>
              <a:gd name="connsiteY17" fmla="*/ 2081213 h 2578894"/>
              <a:gd name="connsiteX18" fmla="*/ 1950242 w 2195512"/>
              <a:gd name="connsiteY18" fmla="*/ 2243138 h 2578894"/>
              <a:gd name="connsiteX19" fmla="*/ 2038349 w 2195512"/>
              <a:gd name="connsiteY19" fmla="*/ 2383632 h 2578894"/>
              <a:gd name="connsiteX20" fmla="*/ 2195512 w 2195512"/>
              <a:gd name="connsiteY20" fmla="*/ 2578894 h 2578894"/>
              <a:gd name="connsiteX21" fmla="*/ 2121694 w 2195512"/>
              <a:gd name="connsiteY21" fmla="*/ 2578894 h 2578894"/>
              <a:gd name="connsiteX22" fmla="*/ 1981200 w 2195512"/>
              <a:gd name="connsiteY22" fmla="*/ 2426493 h 2578894"/>
              <a:gd name="connsiteX23" fmla="*/ 1904998 w 2195512"/>
              <a:gd name="connsiteY23" fmla="*/ 2288382 h 2578894"/>
              <a:gd name="connsiteX24" fmla="*/ 1747836 w 2195512"/>
              <a:gd name="connsiteY24" fmla="*/ 2100263 h 2578894"/>
              <a:gd name="connsiteX25" fmla="*/ 1607342 w 2195512"/>
              <a:gd name="connsiteY25" fmla="*/ 1902619 h 2578894"/>
              <a:gd name="connsiteX26" fmla="*/ 1457324 w 2195512"/>
              <a:gd name="connsiteY26" fmla="*/ 1752601 h 2578894"/>
              <a:gd name="connsiteX27" fmla="*/ 1357311 w 2195512"/>
              <a:gd name="connsiteY27" fmla="*/ 1597820 h 2578894"/>
              <a:gd name="connsiteX28" fmla="*/ 1247774 w 2195512"/>
              <a:gd name="connsiteY28" fmla="*/ 1485899 h 2578894"/>
              <a:gd name="connsiteX29" fmla="*/ 1112042 w 2195512"/>
              <a:gd name="connsiteY29" fmla="*/ 1297782 h 2578894"/>
              <a:gd name="connsiteX30" fmla="*/ 1000125 w 2195512"/>
              <a:gd name="connsiteY30" fmla="*/ 1162050 h 2578894"/>
              <a:gd name="connsiteX31" fmla="*/ 883444 w 2195512"/>
              <a:gd name="connsiteY31" fmla="*/ 1016794 h 2578894"/>
              <a:gd name="connsiteX32" fmla="*/ 778668 w 2195512"/>
              <a:gd name="connsiteY32" fmla="*/ 890588 h 2578894"/>
              <a:gd name="connsiteX33" fmla="*/ 716756 w 2195512"/>
              <a:gd name="connsiteY33" fmla="*/ 809625 h 2578894"/>
              <a:gd name="connsiteX34" fmla="*/ 633412 w 2195512"/>
              <a:gd name="connsiteY34" fmla="*/ 697707 h 2578894"/>
              <a:gd name="connsiteX35" fmla="*/ 542924 w 2195512"/>
              <a:gd name="connsiteY35" fmla="*/ 614363 h 2578894"/>
              <a:gd name="connsiteX36" fmla="*/ 454818 w 2195512"/>
              <a:gd name="connsiteY36" fmla="*/ 471488 h 2578894"/>
              <a:gd name="connsiteX37" fmla="*/ 378618 w 2195512"/>
              <a:gd name="connsiteY37" fmla="*/ 385763 h 2578894"/>
              <a:gd name="connsiteX38" fmla="*/ 319087 w 2195512"/>
              <a:gd name="connsiteY38" fmla="*/ 297657 h 2578894"/>
              <a:gd name="connsiteX39" fmla="*/ 250031 w 2195512"/>
              <a:gd name="connsiteY39" fmla="*/ 240507 h 2578894"/>
              <a:gd name="connsiteX40" fmla="*/ 142875 w 2195512"/>
              <a:gd name="connsiteY40" fmla="*/ 114301 h 2578894"/>
              <a:gd name="connsiteX41" fmla="*/ 0 w 2195512"/>
              <a:gd name="connsiteY41" fmla="*/ 0 h 2578894"/>
              <a:gd name="connsiteX42" fmla="*/ 107155 w 2195512"/>
              <a:gd name="connsiteY42" fmla="*/ 7144 h 2578894"/>
              <a:gd name="connsiteX0" fmla="*/ 73818 w 2162175"/>
              <a:gd name="connsiteY0" fmla="*/ 0 h 2571750"/>
              <a:gd name="connsiteX1" fmla="*/ 142876 w 2162175"/>
              <a:gd name="connsiteY1" fmla="*/ 52388 h 2571750"/>
              <a:gd name="connsiteX2" fmla="*/ 254794 w 2162175"/>
              <a:gd name="connsiteY2" fmla="*/ 169069 h 2571750"/>
              <a:gd name="connsiteX3" fmla="*/ 316706 w 2162175"/>
              <a:gd name="connsiteY3" fmla="*/ 261938 h 2571750"/>
              <a:gd name="connsiteX4" fmla="*/ 397669 w 2162175"/>
              <a:gd name="connsiteY4" fmla="*/ 366713 h 2571750"/>
              <a:gd name="connsiteX5" fmla="*/ 507206 w 2162175"/>
              <a:gd name="connsiteY5" fmla="*/ 452438 h 2571750"/>
              <a:gd name="connsiteX6" fmla="*/ 569119 w 2162175"/>
              <a:gd name="connsiteY6" fmla="*/ 561976 h 2571750"/>
              <a:gd name="connsiteX7" fmla="*/ 657225 w 2162175"/>
              <a:gd name="connsiteY7" fmla="*/ 683419 h 2571750"/>
              <a:gd name="connsiteX8" fmla="*/ 757238 w 2162175"/>
              <a:gd name="connsiteY8" fmla="*/ 790575 h 2571750"/>
              <a:gd name="connsiteX9" fmla="*/ 883444 w 2162175"/>
              <a:gd name="connsiteY9" fmla="*/ 964406 h 2571750"/>
              <a:gd name="connsiteX10" fmla="*/ 973931 w 2162175"/>
              <a:gd name="connsiteY10" fmla="*/ 1069182 h 2571750"/>
              <a:gd name="connsiteX11" fmla="*/ 1050131 w 2162175"/>
              <a:gd name="connsiteY11" fmla="*/ 1121569 h 2571750"/>
              <a:gd name="connsiteX12" fmla="*/ 1126330 w 2162175"/>
              <a:gd name="connsiteY12" fmla="*/ 1247775 h 2571750"/>
              <a:gd name="connsiteX13" fmla="*/ 1262062 w 2162175"/>
              <a:gd name="connsiteY13" fmla="*/ 1435894 h 2571750"/>
              <a:gd name="connsiteX14" fmla="*/ 1378743 w 2162175"/>
              <a:gd name="connsiteY14" fmla="*/ 1507333 h 2571750"/>
              <a:gd name="connsiteX15" fmla="*/ 1466849 w 2162175"/>
              <a:gd name="connsiteY15" fmla="*/ 1676400 h 2571750"/>
              <a:gd name="connsiteX16" fmla="*/ 1638299 w 2162175"/>
              <a:gd name="connsiteY16" fmla="*/ 1850232 h 2571750"/>
              <a:gd name="connsiteX17" fmla="*/ 1769269 w 2162175"/>
              <a:gd name="connsiteY17" fmla="*/ 2074069 h 2571750"/>
              <a:gd name="connsiteX18" fmla="*/ 1916905 w 2162175"/>
              <a:gd name="connsiteY18" fmla="*/ 2235994 h 2571750"/>
              <a:gd name="connsiteX19" fmla="*/ 2005012 w 2162175"/>
              <a:gd name="connsiteY19" fmla="*/ 2376488 h 2571750"/>
              <a:gd name="connsiteX20" fmla="*/ 2162175 w 2162175"/>
              <a:gd name="connsiteY20" fmla="*/ 2571750 h 2571750"/>
              <a:gd name="connsiteX21" fmla="*/ 2088357 w 2162175"/>
              <a:gd name="connsiteY21" fmla="*/ 2571750 h 2571750"/>
              <a:gd name="connsiteX22" fmla="*/ 1947863 w 2162175"/>
              <a:gd name="connsiteY22" fmla="*/ 2419349 h 2571750"/>
              <a:gd name="connsiteX23" fmla="*/ 1871661 w 2162175"/>
              <a:gd name="connsiteY23" fmla="*/ 2281238 h 2571750"/>
              <a:gd name="connsiteX24" fmla="*/ 1714499 w 2162175"/>
              <a:gd name="connsiteY24" fmla="*/ 2093119 h 2571750"/>
              <a:gd name="connsiteX25" fmla="*/ 1574005 w 2162175"/>
              <a:gd name="connsiteY25" fmla="*/ 1895475 h 2571750"/>
              <a:gd name="connsiteX26" fmla="*/ 1423987 w 2162175"/>
              <a:gd name="connsiteY26" fmla="*/ 1745457 h 2571750"/>
              <a:gd name="connsiteX27" fmla="*/ 1323974 w 2162175"/>
              <a:gd name="connsiteY27" fmla="*/ 1590676 h 2571750"/>
              <a:gd name="connsiteX28" fmla="*/ 1214437 w 2162175"/>
              <a:gd name="connsiteY28" fmla="*/ 1478755 h 2571750"/>
              <a:gd name="connsiteX29" fmla="*/ 1078705 w 2162175"/>
              <a:gd name="connsiteY29" fmla="*/ 1290638 h 2571750"/>
              <a:gd name="connsiteX30" fmla="*/ 966788 w 2162175"/>
              <a:gd name="connsiteY30" fmla="*/ 1154906 h 2571750"/>
              <a:gd name="connsiteX31" fmla="*/ 850107 w 2162175"/>
              <a:gd name="connsiteY31" fmla="*/ 1009650 h 2571750"/>
              <a:gd name="connsiteX32" fmla="*/ 745331 w 2162175"/>
              <a:gd name="connsiteY32" fmla="*/ 883444 h 2571750"/>
              <a:gd name="connsiteX33" fmla="*/ 683419 w 2162175"/>
              <a:gd name="connsiteY33" fmla="*/ 802481 h 2571750"/>
              <a:gd name="connsiteX34" fmla="*/ 600075 w 2162175"/>
              <a:gd name="connsiteY34" fmla="*/ 690563 h 2571750"/>
              <a:gd name="connsiteX35" fmla="*/ 509587 w 2162175"/>
              <a:gd name="connsiteY35" fmla="*/ 607219 h 2571750"/>
              <a:gd name="connsiteX36" fmla="*/ 421481 w 2162175"/>
              <a:gd name="connsiteY36" fmla="*/ 464344 h 2571750"/>
              <a:gd name="connsiteX37" fmla="*/ 345281 w 2162175"/>
              <a:gd name="connsiteY37" fmla="*/ 378619 h 2571750"/>
              <a:gd name="connsiteX38" fmla="*/ 285750 w 2162175"/>
              <a:gd name="connsiteY38" fmla="*/ 290513 h 2571750"/>
              <a:gd name="connsiteX39" fmla="*/ 216694 w 2162175"/>
              <a:gd name="connsiteY39" fmla="*/ 233363 h 2571750"/>
              <a:gd name="connsiteX40" fmla="*/ 109538 w 2162175"/>
              <a:gd name="connsiteY40" fmla="*/ 107157 h 2571750"/>
              <a:gd name="connsiteX41" fmla="*/ 0 w 2162175"/>
              <a:gd name="connsiteY41" fmla="*/ 7143 h 2571750"/>
              <a:gd name="connsiteX42" fmla="*/ 73818 w 2162175"/>
              <a:gd name="connsiteY42" fmla="*/ 0 h 2571750"/>
              <a:gd name="connsiteX0" fmla="*/ 66674 w 2162175"/>
              <a:gd name="connsiteY0" fmla="*/ 0 h 2571750"/>
              <a:gd name="connsiteX1" fmla="*/ 142876 w 2162175"/>
              <a:gd name="connsiteY1" fmla="*/ 52388 h 2571750"/>
              <a:gd name="connsiteX2" fmla="*/ 254794 w 2162175"/>
              <a:gd name="connsiteY2" fmla="*/ 169069 h 2571750"/>
              <a:gd name="connsiteX3" fmla="*/ 316706 w 2162175"/>
              <a:gd name="connsiteY3" fmla="*/ 261938 h 2571750"/>
              <a:gd name="connsiteX4" fmla="*/ 397669 w 2162175"/>
              <a:gd name="connsiteY4" fmla="*/ 366713 h 2571750"/>
              <a:gd name="connsiteX5" fmla="*/ 507206 w 2162175"/>
              <a:gd name="connsiteY5" fmla="*/ 452438 h 2571750"/>
              <a:gd name="connsiteX6" fmla="*/ 569119 w 2162175"/>
              <a:gd name="connsiteY6" fmla="*/ 561976 h 2571750"/>
              <a:gd name="connsiteX7" fmla="*/ 657225 w 2162175"/>
              <a:gd name="connsiteY7" fmla="*/ 683419 h 2571750"/>
              <a:gd name="connsiteX8" fmla="*/ 757238 w 2162175"/>
              <a:gd name="connsiteY8" fmla="*/ 790575 h 2571750"/>
              <a:gd name="connsiteX9" fmla="*/ 883444 w 2162175"/>
              <a:gd name="connsiteY9" fmla="*/ 964406 h 2571750"/>
              <a:gd name="connsiteX10" fmla="*/ 973931 w 2162175"/>
              <a:gd name="connsiteY10" fmla="*/ 1069182 h 2571750"/>
              <a:gd name="connsiteX11" fmla="*/ 1050131 w 2162175"/>
              <a:gd name="connsiteY11" fmla="*/ 1121569 h 2571750"/>
              <a:gd name="connsiteX12" fmla="*/ 1126330 w 2162175"/>
              <a:gd name="connsiteY12" fmla="*/ 1247775 h 2571750"/>
              <a:gd name="connsiteX13" fmla="*/ 1262062 w 2162175"/>
              <a:gd name="connsiteY13" fmla="*/ 1435894 h 2571750"/>
              <a:gd name="connsiteX14" fmla="*/ 1378743 w 2162175"/>
              <a:gd name="connsiteY14" fmla="*/ 1507333 h 2571750"/>
              <a:gd name="connsiteX15" fmla="*/ 1466849 w 2162175"/>
              <a:gd name="connsiteY15" fmla="*/ 1676400 h 2571750"/>
              <a:gd name="connsiteX16" fmla="*/ 1638299 w 2162175"/>
              <a:gd name="connsiteY16" fmla="*/ 1850232 h 2571750"/>
              <a:gd name="connsiteX17" fmla="*/ 1769269 w 2162175"/>
              <a:gd name="connsiteY17" fmla="*/ 2074069 h 2571750"/>
              <a:gd name="connsiteX18" fmla="*/ 1916905 w 2162175"/>
              <a:gd name="connsiteY18" fmla="*/ 2235994 h 2571750"/>
              <a:gd name="connsiteX19" fmla="*/ 2005012 w 2162175"/>
              <a:gd name="connsiteY19" fmla="*/ 2376488 h 2571750"/>
              <a:gd name="connsiteX20" fmla="*/ 2162175 w 2162175"/>
              <a:gd name="connsiteY20" fmla="*/ 2571750 h 2571750"/>
              <a:gd name="connsiteX21" fmla="*/ 2088357 w 2162175"/>
              <a:gd name="connsiteY21" fmla="*/ 2571750 h 2571750"/>
              <a:gd name="connsiteX22" fmla="*/ 1947863 w 2162175"/>
              <a:gd name="connsiteY22" fmla="*/ 2419349 h 2571750"/>
              <a:gd name="connsiteX23" fmla="*/ 1871661 w 2162175"/>
              <a:gd name="connsiteY23" fmla="*/ 2281238 h 2571750"/>
              <a:gd name="connsiteX24" fmla="*/ 1714499 w 2162175"/>
              <a:gd name="connsiteY24" fmla="*/ 2093119 h 2571750"/>
              <a:gd name="connsiteX25" fmla="*/ 1574005 w 2162175"/>
              <a:gd name="connsiteY25" fmla="*/ 1895475 h 2571750"/>
              <a:gd name="connsiteX26" fmla="*/ 1423987 w 2162175"/>
              <a:gd name="connsiteY26" fmla="*/ 1745457 h 2571750"/>
              <a:gd name="connsiteX27" fmla="*/ 1323974 w 2162175"/>
              <a:gd name="connsiteY27" fmla="*/ 1590676 h 2571750"/>
              <a:gd name="connsiteX28" fmla="*/ 1214437 w 2162175"/>
              <a:gd name="connsiteY28" fmla="*/ 1478755 h 2571750"/>
              <a:gd name="connsiteX29" fmla="*/ 1078705 w 2162175"/>
              <a:gd name="connsiteY29" fmla="*/ 1290638 h 2571750"/>
              <a:gd name="connsiteX30" fmla="*/ 966788 w 2162175"/>
              <a:gd name="connsiteY30" fmla="*/ 1154906 h 2571750"/>
              <a:gd name="connsiteX31" fmla="*/ 850107 w 2162175"/>
              <a:gd name="connsiteY31" fmla="*/ 1009650 h 2571750"/>
              <a:gd name="connsiteX32" fmla="*/ 745331 w 2162175"/>
              <a:gd name="connsiteY32" fmla="*/ 883444 h 2571750"/>
              <a:gd name="connsiteX33" fmla="*/ 683419 w 2162175"/>
              <a:gd name="connsiteY33" fmla="*/ 802481 h 2571750"/>
              <a:gd name="connsiteX34" fmla="*/ 600075 w 2162175"/>
              <a:gd name="connsiteY34" fmla="*/ 690563 h 2571750"/>
              <a:gd name="connsiteX35" fmla="*/ 509587 w 2162175"/>
              <a:gd name="connsiteY35" fmla="*/ 607219 h 2571750"/>
              <a:gd name="connsiteX36" fmla="*/ 421481 w 2162175"/>
              <a:gd name="connsiteY36" fmla="*/ 464344 h 2571750"/>
              <a:gd name="connsiteX37" fmla="*/ 345281 w 2162175"/>
              <a:gd name="connsiteY37" fmla="*/ 378619 h 2571750"/>
              <a:gd name="connsiteX38" fmla="*/ 285750 w 2162175"/>
              <a:gd name="connsiteY38" fmla="*/ 290513 h 2571750"/>
              <a:gd name="connsiteX39" fmla="*/ 216694 w 2162175"/>
              <a:gd name="connsiteY39" fmla="*/ 233363 h 2571750"/>
              <a:gd name="connsiteX40" fmla="*/ 109538 w 2162175"/>
              <a:gd name="connsiteY40" fmla="*/ 107157 h 2571750"/>
              <a:gd name="connsiteX41" fmla="*/ 0 w 2162175"/>
              <a:gd name="connsiteY41" fmla="*/ 7143 h 2571750"/>
              <a:gd name="connsiteX42" fmla="*/ 66674 w 2162175"/>
              <a:gd name="connsiteY42" fmla="*/ 0 h 2571750"/>
              <a:gd name="connsiteX0" fmla="*/ 52386 w 2147887"/>
              <a:gd name="connsiteY0" fmla="*/ 0 h 2571750"/>
              <a:gd name="connsiteX1" fmla="*/ 128588 w 2147887"/>
              <a:gd name="connsiteY1" fmla="*/ 52388 h 2571750"/>
              <a:gd name="connsiteX2" fmla="*/ 240506 w 2147887"/>
              <a:gd name="connsiteY2" fmla="*/ 169069 h 2571750"/>
              <a:gd name="connsiteX3" fmla="*/ 302418 w 2147887"/>
              <a:gd name="connsiteY3" fmla="*/ 261938 h 2571750"/>
              <a:gd name="connsiteX4" fmla="*/ 383381 w 2147887"/>
              <a:gd name="connsiteY4" fmla="*/ 366713 h 2571750"/>
              <a:gd name="connsiteX5" fmla="*/ 492918 w 2147887"/>
              <a:gd name="connsiteY5" fmla="*/ 452438 h 2571750"/>
              <a:gd name="connsiteX6" fmla="*/ 554831 w 2147887"/>
              <a:gd name="connsiteY6" fmla="*/ 561976 h 2571750"/>
              <a:gd name="connsiteX7" fmla="*/ 642937 w 2147887"/>
              <a:gd name="connsiteY7" fmla="*/ 683419 h 2571750"/>
              <a:gd name="connsiteX8" fmla="*/ 742950 w 2147887"/>
              <a:gd name="connsiteY8" fmla="*/ 790575 h 2571750"/>
              <a:gd name="connsiteX9" fmla="*/ 869156 w 2147887"/>
              <a:gd name="connsiteY9" fmla="*/ 964406 h 2571750"/>
              <a:gd name="connsiteX10" fmla="*/ 959643 w 2147887"/>
              <a:gd name="connsiteY10" fmla="*/ 1069182 h 2571750"/>
              <a:gd name="connsiteX11" fmla="*/ 1035843 w 2147887"/>
              <a:gd name="connsiteY11" fmla="*/ 1121569 h 2571750"/>
              <a:gd name="connsiteX12" fmla="*/ 1112042 w 2147887"/>
              <a:gd name="connsiteY12" fmla="*/ 1247775 h 2571750"/>
              <a:gd name="connsiteX13" fmla="*/ 1247774 w 2147887"/>
              <a:gd name="connsiteY13" fmla="*/ 1435894 h 2571750"/>
              <a:gd name="connsiteX14" fmla="*/ 1364455 w 2147887"/>
              <a:gd name="connsiteY14" fmla="*/ 1507333 h 2571750"/>
              <a:gd name="connsiteX15" fmla="*/ 1452561 w 2147887"/>
              <a:gd name="connsiteY15" fmla="*/ 1676400 h 2571750"/>
              <a:gd name="connsiteX16" fmla="*/ 1624011 w 2147887"/>
              <a:gd name="connsiteY16" fmla="*/ 1850232 h 2571750"/>
              <a:gd name="connsiteX17" fmla="*/ 1754981 w 2147887"/>
              <a:gd name="connsiteY17" fmla="*/ 2074069 h 2571750"/>
              <a:gd name="connsiteX18" fmla="*/ 1902617 w 2147887"/>
              <a:gd name="connsiteY18" fmla="*/ 2235994 h 2571750"/>
              <a:gd name="connsiteX19" fmla="*/ 1990724 w 2147887"/>
              <a:gd name="connsiteY19" fmla="*/ 2376488 h 2571750"/>
              <a:gd name="connsiteX20" fmla="*/ 2147887 w 2147887"/>
              <a:gd name="connsiteY20" fmla="*/ 2571750 h 2571750"/>
              <a:gd name="connsiteX21" fmla="*/ 2074069 w 2147887"/>
              <a:gd name="connsiteY21" fmla="*/ 2571750 h 2571750"/>
              <a:gd name="connsiteX22" fmla="*/ 1933575 w 2147887"/>
              <a:gd name="connsiteY22" fmla="*/ 2419349 h 2571750"/>
              <a:gd name="connsiteX23" fmla="*/ 1857373 w 2147887"/>
              <a:gd name="connsiteY23" fmla="*/ 2281238 h 2571750"/>
              <a:gd name="connsiteX24" fmla="*/ 1700211 w 2147887"/>
              <a:gd name="connsiteY24" fmla="*/ 2093119 h 2571750"/>
              <a:gd name="connsiteX25" fmla="*/ 1559717 w 2147887"/>
              <a:gd name="connsiteY25" fmla="*/ 1895475 h 2571750"/>
              <a:gd name="connsiteX26" fmla="*/ 1409699 w 2147887"/>
              <a:gd name="connsiteY26" fmla="*/ 1745457 h 2571750"/>
              <a:gd name="connsiteX27" fmla="*/ 1309686 w 2147887"/>
              <a:gd name="connsiteY27" fmla="*/ 1590676 h 2571750"/>
              <a:gd name="connsiteX28" fmla="*/ 1200149 w 2147887"/>
              <a:gd name="connsiteY28" fmla="*/ 1478755 h 2571750"/>
              <a:gd name="connsiteX29" fmla="*/ 1064417 w 2147887"/>
              <a:gd name="connsiteY29" fmla="*/ 1290638 h 2571750"/>
              <a:gd name="connsiteX30" fmla="*/ 952500 w 2147887"/>
              <a:gd name="connsiteY30" fmla="*/ 1154906 h 2571750"/>
              <a:gd name="connsiteX31" fmla="*/ 835819 w 2147887"/>
              <a:gd name="connsiteY31" fmla="*/ 1009650 h 2571750"/>
              <a:gd name="connsiteX32" fmla="*/ 731043 w 2147887"/>
              <a:gd name="connsiteY32" fmla="*/ 883444 h 2571750"/>
              <a:gd name="connsiteX33" fmla="*/ 669131 w 2147887"/>
              <a:gd name="connsiteY33" fmla="*/ 802481 h 2571750"/>
              <a:gd name="connsiteX34" fmla="*/ 585787 w 2147887"/>
              <a:gd name="connsiteY34" fmla="*/ 690563 h 2571750"/>
              <a:gd name="connsiteX35" fmla="*/ 495299 w 2147887"/>
              <a:gd name="connsiteY35" fmla="*/ 607219 h 2571750"/>
              <a:gd name="connsiteX36" fmla="*/ 407193 w 2147887"/>
              <a:gd name="connsiteY36" fmla="*/ 464344 h 2571750"/>
              <a:gd name="connsiteX37" fmla="*/ 330993 w 2147887"/>
              <a:gd name="connsiteY37" fmla="*/ 378619 h 2571750"/>
              <a:gd name="connsiteX38" fmla="*/ 271462 w 2147887"/>
              <a:gd name="connsiteY38" fmla="*/ 290513 h 2571750"/>
              <a:gd name="connsiteX39" fmla="*/ 202406 w 2147887"/>
              <a:gd name="connsiteY39" fmla="*/ 233363 h 2571750"/>
              <a:gd name="connsiteX40" fmla="*/ 95250 w 2147887"/>
              <a:gd name="connsiteY40" fmla="*/ 107157 h 2571750"/>
              <a:gd name="connsiteX41" fmla="*/ 0 w 2147887"/>
              <a:gd name="connsiteY41" fmla="*/ 95249 h 2571750"/>
              <a:gd name="connsiteX42" fmla="*/ 52386 w 2147887"/>
              <a:gd name="connsiteY42" fmla="*/ 0 h 2571750"/>
              <a:gd name="connsiteX0" fmla="*/ 73817 w 2169318"/>
              <a:gd name="connsiteY0" fmla="*/ 0 h 2571750"/>
              <a:gd name="connsiteX1" fmla="*/ 150019 w 2169318"/>
              <a:gd name="connsiteY1" fmla="*/ 52388 h 2571750"/>
              <a:gd name="connsiteX2" fmla="*/ 261937 w 2169318"/>
              <a:gd name="connsiteY2" fmla="*/ 169069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14641 w 2169318"/>
              <a:gd name="connsiteY1" fmla="*/ 60552 h 2571750"/>
              <a:gd name="connsiteX2" fmla="*/ 261937 w 2169318"/>
              <a:gd name="connsiteY2" fmla="*/ 169069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14641 w 2169318"/>
              <a:gd name="connsiteY1" fmla="*/ 60552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43895 w 2169318"/>
              <a:gd name="connsiteY40" fmla="*/ 77221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260917 w 2169318"/>
              <a:gd name="connsiteY40" fmla="*/ 28235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9280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398008 w 2169318"/>
              <a:gd name="connsiteY2" fmla="*/ 79262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1116 w 2169318"/>
              <a:gd name="connsiteY2" fmla="*/ 174512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303779 w 2169318"/>
              <a:gd name="connsiteY38" fmla="*/ 279627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419099 w 2169318"/>
              <a:gd name="connsiteY3" fmla="*/ 180295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157842 w 2169318"/>
              <a:gd name="connsiteY3" fmla="*/ 332695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581024 w 2169318"/>
              <a:gd name="connsiteY37" fmla="*/ 261598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595312 w 2169318"/>
              <a:gd name="connsiteY4" fmla="*/ 227920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211590 w 2169318"/>
              <a:gd name="connsiteY4" fmla="*/ 472849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340177 w 2169318"/>
              <a:gd name="connsiteY5" fmla="*/ 5667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41223 w 2169318"/>
              <a:gd name="connsiteY35" fmla="*/ 566397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506525 w 2169318"/>
              <a:gd name="connsiteY7" fmla="*/ 756897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876640 w 2169318"/>
              <a:gd name="connsiteY34" fmla="*/ 573541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895009 w 2169318"/>
              <a:gd name="connsiteY8" fmla="*/ 651782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530338 w 2169318"/>
              <a:gd name="connsiteY8" fmla="*/ 989239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864053 w 2169318"/>
              <a:gd name="connsiteY32" fmla="*/ 774587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1047750 w 2169318"/>
              <a:gd name="connsiteY31" fmla="*/ 892628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1114424 w 2169318"/>
              <a:gd name="connsiteY10" fmla="*/ 927668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812345 w 2169318"/>
              <a:gd name="connsiteY10" fmla="*/ 1207975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823231 w 2169318"/>
              <a:gd name="connsiteY11" fmla="*/ 1342005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235526 w 2169318"/>
              <a:gd name="connsiteY29" fmla="*/ 1154567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291316 w 2169318"/>
              <a:gd name="connsiteY12" fmla="*/ 1144360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048770 w 2169318"/>
              <a:gd name="connsiteY13" fmla="*/ 1465830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609043 w 2169318"/>
              <a:gd name="connsiteY14" fmla="*/ 13930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119186 w 2169318"/>
              <a:gd name="connsiteY14" fmla="*/ 1657011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80102 w 2169318"/>
              <a:gd name="connsiteY27" fmla="*/ 14382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569922 w 2169318"/>
              <a:gd name="connsiteY26" fmla="*/ 1617549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370578 w 2169318"/>
              <a:gd name="connsiteY15" fmla="*/ 1747157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944799 w 2169318"/>
              <a:gd name="connsiteY24" fmla="*/ 1861797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953305 w 2169318"/>
              <a:gd name="connsiteY17" fmla="*/ 1878126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531483 w 2169318"/>
              <a:gd name="connsiteY17" fmla="*/ 2174761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654626 w 2169318"/>
              <a:gd name="connsiteY18" fmla="*/ 2391116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227149"/>
              <a:gd name="connsiteY0" fmla="*/ 0 h 2571750"/>
              <a:gd name="connsiteX1" fmla="*/ 136412 w 2227149"/>
              <a:gd name="connsiteY1" fmla="*/ 44223 h 2571750"/>
              <a:gd name="connsiteX2" fmla="*/ 232001 w 2227149"/>
              <a:gd name="connsiteY2" fmla="*/ 163626 h 2571750"/>
              <a:gd name="connsiteX3" fmla="*/ 315685 w 2227149"/>
              <a:gd name="connsiteY3" fmla="*/ 267381 h 2571750"/>
              <a:gd name="connsiteX4" fmla="*/ 404812 w 2227149"/>
              <a:gd name="connsiteY4" fmla="*/ 377599 h 2571750"/>
              <a:gd name="connsiteX5" fmla="*/ 481692 w 2227149"/>
              <a:gd name="connsiteY5" fmla="*/ 482374 h 2571750"/>
              <a:gd name="connsiteX6" fmla="*/ 576262 w 2227149"/>
              <a:gd name="connsiteY6" fmla="*/ 561976 h 2571750"/>
              <a:gd name="connsiteX7" fmla="*/ 650761 w 2227149"/>
              <a:gd name="connsiteY7" fmla="*/ 686140 h 2571750"/>
              <a:gd name="connsiteX8" fmla="*/ 761659 w 2227149"/>
              <a:gd name="connsiteY8" fmla="*/ 823231 h 2571750"/>
              <a:gd name="connsiteX9" fmla="*/ 890587 w 2227149"/>
              <a:gd name="connsiteY9" fmla="*/ 964406 h 2571750"/>
              <a:gd name="connsiteX10" fmla="*/ 978352 w 2227149"/>
              <a:gd name="connsiteY10" fmla="*/ 1088232 h 2571750"/>
              <a:gd name="connsiteX11" fmla="*/ 1057274 w 2227149"/>
              <a:gd name="connsiteY11" fmla="*/ 1181441 h 2571750"/>
              <a:gd name="connsiteX12" fmla="*/ 1141637 w 2227149"/>
              <a:gd name="connsiteY12" fmla="*/ 1242332 h 2571750"/>
              <a:gd name="connsiteX13" fmla="*/ 1233827 w 2227149"/>
              <a:gd name="connsiteY13" fmla="*/ 1392351 h 2571750"/>
              <a:gd name="connsiteX14" fmla="*/ 1350508 w 2227149"/>
              <a:gd name="connsiteY14" fmla="*/ 1556318 h 2571750"/>
              <a:gd name="connsiteX15" fmla="*/ 1457664 w 2227149"/>
              <a:gd name="connsiteY15" fmla="*/ 1665515 h 2571750"/>
              <a:gd name="connsiteX16" fmla="*/ 1585570 w 2227149"/>
              <a:gd name="connsiteY16" fmla="*/ 1850232 h 2571750"/>
              <a:gd name="connsiteX17" fmla="*/ 1735590 w 2227149"/>
              <a:gd name="connsiteY17" fmla="*/ 2038690 h 2571750"/>
              <a:gd name="connsiteX18" fmla="*/ 1913162 w 2227149"/>
              <a:gd name="connsiteY18" fmla="*/ 2246880 h 2571750"/>
              <a:gd name="connsiteX19" fmla="*/ 2012155 w 2227149"/>
              <a:gd name="connsiteY19" fmla="*/ 2376488 h 2571750"/>
              <a:gd name="connsiteX20" fmla="*/ 2169318 w 2227149"/>
              <a:gd name="connsiteY20" fmla="*/ 2571750 h 2571750"/>
              <a:gd name="connsiteX21" fmla="*/ 2095500 w 2227149"/>
              <a:gd name="connsiteY21" fmla="*/ 2571750 h 2571750"/>
              <a:gd name="connsiteX22" fmla="*/ 2227149 w 2227149"/>
              <a:gd name="connsiteY22" fmla="*/ 2288721 h 2571750"/>
              <a:gd name="connsiteX23" fmla="*/ 1878804 w 2227149"/>
              <a:gd name="connsiteY23" fmla="*/ 2281238 h 2571750"/>
              <a:gd name="connsiteX24" fmla="*/ 1710756 w 2227149"/>
              <a:gd name="connsiteY24" fmla="*/ 2057740 h 2571750"/>
              <a:gd name="connsiteX25" fmla="*/ 1581148 w 2227149"/>
              <a:gd name="connsiteY25" fmla="*/ 1895475 h 2571750"/>
              <a:gd name="connsiteX26" fmla="*/ 1422965 w 2227149"/>
              <a:gd name="connsiteY26" fmla="*/ 1699192 h 2571750"/>
              <a:gd name="connsiteX27" fmla="*/ 1320231 w 2227149"/>
              <a:gd name="connsiteY27" fmla="*/ 1560740 h 2571750"/>
              <a:gd name="connsiteX28" fmla="*/ 1235187 w 2227149"/>
              <a:gd name="connsiteY28" fmla="*/ 1456984 h 2571750"/>
              <a:gd name="connsiteX29" fmla="*/ 1094012 w 2227149"/>
              <a:gd name="connsiteY29" fmla="*/ 1282474 h 2571750"/>
              <a:gd name="connsiteX30" fmla="*/ 973931 w 2227149"/>
              <a:gd name="connsiteY30" fmla="*/ 1154906 h 2571750"/>
              <a:gd name="connsiteX31" fmla="*/ 884464 w 2227149"/>
              <a:gd name="connsiteY31" fmla="*/ 1023257 h 2571750"/>
              <a:gd name="connsiteX32" fmla="*/ 771524 w 2227149"/>
              <a:gd name="connsiteY32" fmla="*/ 875280 h 2571750"/>
              <a:gd name="connsiteX33" fmla="*/ 690562 w 2227149"/>
              <a:gd name="connsiteY33" fmla="*/ 802481 h 2571750"/>
              <a:gd name="connsiteX34" fmla="*/ 623547 w 2227149"/>
              <a:gd name="connsiteY34" fmla="*/ 693284 h 2571750"/>
              <a:gd name="connsiteX35" fmla="*/ 530337 w 2227149"/>
              <a:gd name="connsiteY35" fmla="*/ 577283 h 2571750"/>
              <a:gd name="connsiteX36" fmla="*/ 428624 w 2227149"/>
              <a:gd name="connsiteY36" fmla="*/ 464344 h 2571750"/>
              <a:gd name="connsiteX37" fmla="*/ 368753 w 2227149"/>
              <a:gd name="connsiteY37" fmla="*/ 384062 h 2571750"/>
              <a:gd name="connsiteX38" fmla="*/ 298336 w 2227149"/>
              <a:gd name="connsiteY38" fmla="*/ 290513 h 2571750"/>
              <a:gd name="connsiteX39" fmla="*/ 221116 w 2227149"/>
              <a:gd name="connsiteY39" fmla="*/ 200706 h 2571750"/>
              <a:gd name="connsiteX40" fmla="*/ 100353 w 2227149"/>
              <a:gd name="connsiteY40" fmla="*/ 55450 h 2571750"/>
              <a:gd name="connsiteX41" fmla="*/ 0 w 2227149"/>
              <a:gd name="connsiteY41" fmla="*/ 11905 h 2571750"/>
              <a:gd name="connsiteX42" fmla="*/ 73817 w 2227149"/>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221705"/>
              <a:gd name="connsiteY0" fmla="*/ 0 h 2571750"/>
              <a:gd name="connsiteX1" fmla="*/ 136412 w 2221705"/>
              <a:gd name="connsiteY1" fmla="*/ 44223 h 2571750"/>
              <a:gd name="connsiteX2" fmla="*/ 232001 w 2221705"/>
              <a:gd name="connsiteY2" fmla="*/ 163626 h 2571750"/>
              <a:gd name="connsiteX3" fmla="*/ 315685 w 2221705"/>
              <a:gd name="connsiteY3" fmla="*/ 267381 h 2571750"/>
              <a:gd name="connsiteX4" fmla="*/ 404812 w 2221705"/>
              <a:gd name="connsiteY4" fmla="*/ 377599 h 2571750"/>
              <a:gd name="connsiteX5" fmla="*/ 481692 w 2221705"/>
              <a:gd name="connsiteY5" fmla="*/ 482374 h 2571750"/>
              <a:gd name="connsiteX6" fmla="*/ 576262 w 2221705"/>
              <a:gd name="connsiteY6" fmla="*/ 561976 h 2571750"/>
              <a:gd name="connsiteX7" fmla="*/ 650761 w 2221705"/>
              <a:gd name="connsiteY7" fmla="*/ 686140 h 2571750"/>
              <a:gd name="connsiteX8" fmla="*/ 761659 w 2221705"/>
              <a:gd name="connsiteY8" fmla="*/ 823231 h 2571750"/>
              <a:gd name="connsiteX9" fmla="*/ 890587 w 2221705"/>
              <a:gd name="connsiteY9" fmla="*/ 964406 h 2571750"/>
              <a:gd name="connsiteX10" fmla="*/ 978352 w 2221705"/>
              <a:gd name="connsiteY10" fmla="*/ 1088232 h 2571750"/>
              <a:gd name="connsiteX11" fmla="*/ 1057274 w 2221705"/>
              <a:gd name="connsiteY11" fmla="*/ 1181441 h 2571750"/>
              <a:gd name="connsiteX12" fmla="*/ 1141637 w 2221705"/>
              <a:gd name="connsiteY12" fmla="*/ 1242332 h 2571750"/>
              <a:gd name="connsiteX13" fmla="*/ 1233827 w 2221705"/>
              <a:gd name="connsiteY13" fmla="*/ 1392351 h 2571750"/>
              <a:gd name="connsiteX14" fmla="*/ 1350508 w 2221705"/>
              <a:gd name="connsiteY14" fmla="*/ 1556318 h 2571750"/>
              <a:gd name="connsiteX15" fmla="*/ 1457664 w 2221705"/>
              <a:gd name="connsiteY15" fmla="*/ 1665515 h 2571750"/>
              <a:gd name="connsiteX16" fmla="*/ 1585570 w 2221705"/>
              <a:gd name="connsiteY16" fmla="*/ 1850232 h 2571750"/>
              <a:gd name="connsiteX17" fmla="*/ 1735590 w 2221705"/>
              <a:gd name="connsiteY17" fmla="*/ 2038690 h 2571750"/>
              <a:gd name="connsiteX18" fmla="*/ 1913162 w 2221705"/>
              <a:gd name="connsiteY18" fmla="*/ 2246880 h 2571750"/>
              <a:gd name="connsiteX19" fmla="*/ 2221705 w 2221705"/>
              <a:gd name="connsiteY19" fmla="*/ 2221366 h 2571750"/>
              <a:gd name="connsiteX20" fmla="*/ 2169318 w 2221705"/>
              <a:gd name="connsiteY20" fmla="*/ 2571750 h 2571750"/>
              <a:gd name="connsiteX21" fmla="*/ 2095500 w 2221705"/>
              <a:gd name="connsiteY21" fmla="*/ 2571750 h 2571750"/>
              <a:gd name="connsiteX22" fmla="*/ 1960449 w 2221705"/>
              <a:gd name="connsiteY22" fmla="*/ 2416628 h 2571750"/>
              <a:gd name="connsiteX23" fmla="*/ 1878804 w 2221705"/>
              <a:gd name="connsiteY23" fmla="*/ 2281238 h 2571750"/>
              <a:gd name="connsiteX24" fmla="*/ 1710756 w 2221705"/>
              <a:gd name="connsiteY24" fmla="*/ 2057740 h 2571750"/>
              <a:gd name="connsiteX25" fmla="*/ 1581148 w 2221705"/>
              <a:gd name="connsiteY25" fmla="*/ 1895475 h 2571750"/>
              <a:gd name="connsiteX26" fmla="*/ 1422965 w 2221705"/>
              <a:gd name="connsiteY26" fmla="*/ 1699192 h 2571750"/>
              <a:gd name="connsiteX27" fmla="*/ 1320231 w 2221705"/>
              <a:gd name="connsiteY27" fmla="*/ 1560740 h 2571750"/>
              <a:gd name="connsiteX28" fmla="*/ 1235187 w 2221705"/>
              <a:gd name="connsiteY28" fmla="*/ 1456984 h 2571750"/>
              <a:gd name="connsiteX29" fmla="*/ 1094012 w 2221705"/>
              <a:gd name="connsiteY29" fmla="*/ 1282474 h 2571750"/>
              <a:gd name="connsiteX30" fmla="*/ 973931 w 2221705"/>
              <a:gd name="connsiteY30" fmla="*/ 1154906 h 2571750"/>
              <a:gd name="connsiteX31" fmla="*/ 884464 w 2221705"/>
              <a:gd name="connsiteY31" fmla="*/ 1023257 h 2571750"/>
              <a:gd name="connsiteX32" fmla="*/ 771524 w 2221705"/>
              <a:gd name="connsiteY32" fmla="*/ 875280 h 2571750"/>
              <a:gd name="connsiteX33" fmla="*/ 690562 w 2221705"/>
              <a:gd name="connsiteY33" fmla="*/ 802481 h 2571750"/>
              <a:gd name="connsiteX34" fmla="*/ 623547 w 2221705"/>
              <a:gd name="connsiteY34" fmla="*/ 693284 h 2571750"/>
              <a:gd name="connsiteX35" fmla="*/ 530337 w 2221705"/>
              <a:gd name="connsiteY35" fmla="*/ 577283 h 2571750"/>
              <a:gd name="connsiteX36" fmla="*/ 428624 w 2221705"/>
              <a:gd name="connsiteY36" fmla="*/ 464344 h 2571750"/>
              <a:gd name="connsiteX37" fmla="*/ 368753 w 2221705"/>
              <a:gd name="connsiteY37" fmla="*/ 384062 h 2571750"/>
              <a:gd name="connsiteX38" fmla="*/ 298336 w 2221705"/>
              <a:gd name="connsiteY38" fmla="*/ 290513 h 2571750"/>
              <a:gd name="connsiteX39" fmla="*/ 221116 w 2221705"/>
              <a:gd name="connsiteY39" fmla="*/ 200706 h 2571750"/>
              <a:gd name="connsiteX40" fmla="*/ 100353 w 2221705"/>
              <a:gd name="connsiteY40" fmla="*/ 55450 h 2571750"/>
              <a:gd name="connsiteX41" fmla="*/ 0 w 2221705"/>
              <a:gd name="connsiteY41" fmla="*/ 11905 h 2571750"/>
              <a:gd name="connsiteX42" fmla="*/ 73817 w 2221705"/>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1748177 w 2169318"/>
              <a:gd name="connsiteY19" fmla="*/ 2523445 h 2571750"/>
              <a:gd name="connsiteX20" fmla="*/ 2169318 w 2169318"/>
              <a:gd name="connsiteY20" fmla="*/ 2571750 h 2571750"/>
              <a:gd name="connsiteX21" fmla="*/ 2095500 w 2169318"/>
              <a:gd name="connsiteY21" fmla="*/ 2571750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095500 w 2169318"/>
              <a:gd name="connsiteY21" fmla="*/ 2571750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125563 w 2169318"/>
              <a:gd name="connsiteY2" fmla="*/ 221683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525991 w 2169318"/>
              <a:gd name="connsiteY37" fmla="*/ 3332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709347 w 2169318"/>
              <a:gd name="connsiteY35" fmla="*/ 495035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0859 w 2169318"/>
              <a:gd name="connsiteY8" fmla="*/ 789365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8979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16150 w 2169318"/>
              <a:gd name="connsiteY11" fmla="*/ 1149993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113364 w 2169318"/>
              <a:gd name="connsiteY29" fmla="*/ 1263121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19865 w 2169318"/>
              <a:gd name="connsiteY12" fmla="*/ 126652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143263 w 2169318"/>
              <a:gd name="connsiteY28" fmla="*/ 1505365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433549 w 2169318"/>
              <a:gd name="connsiteY28" fmla="*/ 1333613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39898 w 2169318"/>
              <a:gd name="connsiteY26" fmla="*/ 1682259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800904 w 2169318"/>
              <a:gd name="connsiteY17" fmla="*/ 201450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643666 w 2169318"/>
              <a:gd name="connsiteY17" fmla="*/ 2130614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1977079 w 2169318"/>
              <a:gd name="connsiteY19" fmla="*/ 2404913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25436 w 2169318"/>
              <a:gd name="connsiteY21" fmla="*/ 2571749 h 2571750"/>
              <a:gd name="connsiteX22" fmla="*/ 1977382 w 2169318"/>
              <a:gd name="connsiteY22" fmla="*/ 241420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37531 w 2169318"/>
              <a:gd name="connsiteY21" fmla="*/ 2571749 h 2571750"/>
              <a:gd name="connsiteX22" fmla="*/ 1977382 w 2169318"/>
              <a:gd name="connsiteY22" fmla="*/ 241420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20598 w 2169318"/>
              <a:gd name="connsiteY21" fmla="*/ 2571749 h 2571750"/>
              <a:gd name="connsiteX22" fmla="*/ 1977382 w 2169318"/>
              <a:gd name="connsiteY22" fmla="*/ 241420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33827 w 2157222"/>
              <a:gd name="connsiteY13" fmla="*/ 1392351 h 2571749"/>
              <a:gd name="connsiteX14" fmla="*/ 1350508 w 2157222"/>
              <a:gd name="connsiteY14" fmla="*/ 1556318 h 2571749"/>
              <a:gd name="connsiteX15" fmla="*/ 1455245 w 2157222"/>
              <a:gd name="connsiteY15" fmla="*/ 1680029 h 2571749"/>
              <a:gd name="connsiteX16" fmla="*/ 1585570 w 2157222"/>
              <a:gd name="connsiteY16" fmla="*/ 1850232 h 2571749"/>
              <a:gd name="connsiteX17" fmla="*/ 1733171 w 2157222"/>
              <a:gd name="connsiteY17" fmla="*/ 2048367 h 2571749"/>
              <a:gd name="connsiteX18" fmla="*/ 1898647 w 2157222"/>
              <a:gd name="connsiteY18" fmla="*/ 2258975 h 2571749"/>
              <a:gd name="connsiteX19" fmla="*/ 2001269 w 2157222"/>
              <a:gd name="connsiteY19" fmla="*/ 2395236 h 2571749"/>
              <a:gd name="connsiteX20" fmla="*/ 2157222 w 2157222"/>
              <a:gd name="connsiteY20" fmla="*/ 2571749 h 2571749"/>
              <a:gd name="connsiteX21" fmla="*/ 2120598 w 2157222"/>
              <a:gd name="connsiteY21" fmla="*/ 2571749 h 2571749"/>
              <a:gd name="connsiteX22" fmla="*/ 1977382 w 2157222"/>
              <a:gd name="connsiteY22" fmla="*/ 2414209 h 2571749"/>
              <a:gd name="connsiteX23" fmla="*/ 1878804 w 2157222"/>
              <a:gd name="connsiteY23" fmla="*/ 2281238 h 2571749"/>
              <a:gd name="connsiteX24" fmla="*/ 1710756 w 2157222"/>
              <a:gd name="connsiteY24" fmla="*/ 2057740 h 2571749"/>
              <a:gd name="connsiteX25" fmla="*/ 1581148 w 2157222"/>
              <a:gd name="connsiteY25" fmla="*/ 1895475 h 2571749"/>
              <a:gd name="connsiteX26" fmla="*/ 1425384 w 2157222"/>
              <a:gd name="connsiteY26" fmla="*/ 1687097 h 2571749"/>
              <a:gd name="connsiteX27" fmla="*/ 1320231 w 2157222"/>
              <a:gd name="connsiteY27" fmla="*/ 1560740 h 2571749"/>
              <a:gd name="connsiteX28" fmla="*/ 1232768 w 2157222"/>
              <a:gd name="connsiteY28" fmla="*/ 1449727 h 2571749"/>
              <a:gd name="connsiteX29" fmla="*/ 1094012 w 2157222"/>
              <a:gd name="connsiteY29" fmla="*/ 1280055 h 2571749"/>
              <a:gd name="connsiteX30" fmla="*/ 995703 w 2157222"/>
              <a:gd name="connsiteY30" fmla="*/ 1157325 h 2571749"/>
              <a:gd name="connsiteX31" fmla="*/ 894141 w 2157222"/>
              <a:gd name="connsiteY31" fmla="*/ 1028096 h 2571749"/>
              <a:gd name="connsiteX32" fmla="*/ 771524 w 2157222"/>
              <a:gd name="connsiteY32" fmla="*/ 875280 h 2571749"/>
              <a:gd name="connsiteX33" fmla="*/ 690562 w 2157222"/>
              <a:gd name="connsiteY33" fmla="*/ 802481 h 2571749"/>
              <a:gd name="connsiteX34" fmla="*/ 623547 w 2157222"/>
              <a:gd name="connsiteY34" fmla="*/ 693284 h 2571749"/>
              <a:gd name="connsiteX35" fmla="*/ 540014 w 2157222"/>
              <a:gd name="connsiteY35" fmla="*/ 582121 h 2571749"/>
              <a:gd name="connsiteX36" fmla="*/ 428624 w 2157222"/>
              <a:gd name="connsiteY36" fmla="*/ 464344 h 2571749"/>
              <a:gd name="connsiteX37" fmla="*/ 383268 w 2157222"/>
              <a:gd name="connsiteY37" fmla="*/ 388900 h 2571749"/>
              <a:gd name="connsiteX38" fmla="*/ 298336 w 2157222"/>
              <a:gd name="connsiteY38" fmla="*/ 290513 h 2571749"/>
              <a:gd name="connsiteX39" fmla="*/ 221116 w 2157222"/>
              <a:gd name="connsiteY39" fmla="*/ 200706 h 2571749"/>
              <a:gd name="connsiteX40" fmla="*/ 100353 w 2157222"/>
              <a:gd name="connsiteY40" fmla="*/ 55450 h 2571749"/>
              <a:gd name="connsiteX41" fmla="*/ 0 w 2157222"/>
              <a:gd name="connsiteY41" fmla="*/ 11905 h 2571749"/>
              <a:gd name="connsiteX42" fmla="*/ 73817 w 2157222"/>
              <a:gd name="connsiteY42"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50508 w 2157222"/>
              <a:gd name="connsiteY15" fmla="*/ 1556318 h 2571749"/>
              <a:gd name="connsiteX16" fmla="*/ 1455245 w 2157222"/>
              <a:gd name="connsiteY16" fmla="*/ 1680029 h 2571749"/>
              <a:gd name="connsiteX17" fmla="*/ 1585570 w 2157222"/>
              <a:gd name="connsiteY17" fmla="*/ 1850232 h 2571749"/>
              <a:gd name="connsiteX18" fmla="*/ 1733171 w 2157222"/>
              <a:gd name="connsiteY18" fmla="*/ 2048367 h 2571749"/>
              <a:gd name="connsiteX19" fmla="*/ 1898647 w 2157222"/>
              <a:gd name="connsiteY19" fmla="*/ 2258975 h 2571749"/>
              <a:gd name="connsiteX20" fmla="*/ 2001269 w 2157222"/>
              <a:gd name="connsiteY20" fmla="*/ 2395236 h 2571749"/>
              <a:gd name="connsiteX21" fmla="*/ 2157222 w 2157222"/>
              <a:gd name="connsiteY21" fmla="*/ 2571749 h 2571749"/>
              <a:gd name="connsiteX22" fmla="*/ 2120598 w 2157222"/>
              <a:gd name="connsiteY22" fmla="*/ 2571749 h 2571749"/>
              <a:gd name="connsiteX23" fmla="*/ 1977382 w 2157222"/>
              <a:gd name="connsiteY23" fmla="*/ 2414209 h 2571749"/>
              <a:gd name="connsiteX24" fmla="*/ 1878804 w 2157222"/>
              <a:gd name="connsiteY24" fmla="*/ 2281238 h 2571749"/>
              <a:gd name="connsiteX25" fmla="*/ 1710756 w 2157222"/>
              <a:gd name="connsiteY25" fmla="*/ 2057740 h 2571749"/>
              <a:gd name="connsiteX26" fmla="*/ 1581148 w 2157222"/>
              <a:gd name="connsiteY26" fmla="*/ 1895475 h 2571749"/>
              <a:gd name="connsiteX27" fmla="*/ 1425384 w 2157222"/>
              <a:gd name="connsiteY27" fmla="*/ 1687097 h 2571749"/>
              <a:gd name="connsiteX28" fmla="*/ 1320231 w 2157222"/>
              <a:gd name="connsiteY28" fmla="*/ 1560740 h 2571749"/>
              <a:gd name="connsiteX29" fmla="*/ 1232768 w 2157222"/>
              <a:gd name="connsiteY29" fmla="*/ 1449727 h 2571749"/>
              <a:gd name="connsiteX30" fmla="*/ 1094012 w 2157222"/>
              <a:gd name="connsiteY30" fmla="*/ 1280055 h 2571749"/>
              <a:gd name="connsiteX31" fmla="*/ 995703 w 2157222"/>
              <a:gd name="connsiteY31" fmla="*/ 1157325 h 2571749"/>
              <a:gd name="connsiteX32" fmla="*/ 894141 w 2157222"/>
              <a:gd name="connsiteY32" fmla="*/ 1028096 h 2571749"/>
              <a:gd name="connsiteX33" fmla="*/ 771524 w 2157222"/>
              <a:gd name="connsiteY33" fmla="*/ 875280 h 2571749"/>
              <a:gd name="connsiteX34" fmla="*/ 690562 w 2157222"/>
              <a:gd name="connsiteY34" fmla="*/ 802481 h 2571749"/>
              <a:gd name="connsiteX35" fmla="*/ 623547 w 2157222"/>
              <a:gd name="connsiteY35" fmla="*/ 693284 h 2571749"/>
              <a:gd name="connsiteX36" fmla="*/ 540014 w 2157222"/>
              <a:gd name="connsiteY36" fmla="*/ 582121 h 2571749"/>
              <a:gd name="connsiteX37" fmla="*/ 428624 w 2157222"/>
              <a:gd name="connsiteY37" fmla="*/ 464344 h 2571749"/>
              <a:gd name="connsiteX38" fmla="*/ 383268 w 2157222"/>
              <a:gd name="connsiteY38" fmla="*/ 388900 h 2571749"/>
              <a:gd name="connsiteX39" fmla="*/ 298336 w 2157222"/>
              <a:gd name="connsiteY39" fmla="*/ 290513 h 2571749"/>
              <a:gd name="connsiteX40" fmla="*/ 221116 w 2157222"/>
              <a:gd name="connsiteY40" fmla="*/ 200706 h 2571749"/>
              <a:gd name="connsiteX41" fmla="*/ 100353 w 2157222"/>
              <a:gd name="connsiteY41" fmla="*/ 55450 h 2571749"/>
              <a:gd name="connsiteX42" fmla="*/ 0 w 2157222"/>
              <a:gd name="connsiteY42" fmla="*/ 11905 h 2571749"/>
              <a:gd name="connsiteX43" fmla="*/ 73817 w 2157222"/>
              <a:gd name="connsiteY43"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50508 w 2157222"/>
              <a:gd name="connsiteY15" fmla="*/ 1556318 h 2571749"/>
              <a:gd name="connsiteX16" fmla="*/ 1455245 w 2157222"/>
              <a:gd name="connsiteY16" fmla="*/ 1680029 h 2571749"/>
              <a:gd name="connsiteX17" fmla="*/ 1585570 w 2157222"/>
              <a:gd name="connsiteY17" fmla="*/ 1850232 h 2571749"/>
              <a:gd name="connsiteX18" fmla="*/ 1733171 w 2157222"/>
              <a:gd name="connsiteY18" fmla="*/ 2048367 h 2571749"/>
              <a:gd name="connsiteX19" fmla="*/ 1898647 w 2157222"/>
              <a:gd name="connsiteY19" fmla="*/ 2258975 h 2571749"/>
              <a:gd name="connsiteX20" fmla="*/ 2001269 w 2157222"/>
              <a:gd name="connsiteY20" fmla="*/ 2395236 h 2571749"/>
              <a:gd name="connsiteX21" fmla="*/ 2157222 w 2157222"/>
              <a:gd name="connsiteY21" fmla="*/ 2571749 h 2571749"/>
              <a:gd name="connsiteX22" fmla="*/ 2120598 w 2157222"/>
              <a:gd name="connsiteY22" fmla="*/ 2571749 h 2571749"/>
              <a:gd name="connsiteX23" fmla="*/ 1977382 w 2157222"/>
              <a:gd name="connsiteY23" fmla="*/ 2414209 h 2571749"/>
              <a:gd name="connsiteX24" fmla="*/ 1878804 w 2157222"/>
              <a:gd name="connsiteY24" fmla="*/ 2281238 h 2571749"/>
              <a:gd name="connsiteX25" fmla="*/ 1710756 w 2157222"/>
              <a:gd name="connsiteY25" fmla="*/ 2057740 h 2571749"/>
              <a:gd name="connsiteX26" fmla="*/ 1581148 w 2157222"/>
              <a:gd name="connsiteY26" fmla="*/ 1895475 h 2571749"/>
              <a:gd name="connsiteX27" fmla="*/ 1425384 w 2157222"/>
              <a:gd name="connsiteY27" fmla="*/ 1687097 h 2571749"/>
              <a:gd name="connsiteX28" fmla="*/ 1320231 w 2157222"/>
              <a:gd name="connsiteY28" fmla="*/ 1560740 h 2571749"/>
              <a:gd name="connsiteX29" fmla="*/ 1232768 w 2157222"/>
              <a:gd name="connsiteY29" fmla="*/ 1449727 h 2571749"/>
              <a:gd name="connsiteX30" fmla="*/ 1147760 w 2157222"/>
              <a:gd name="connsiteY30" fmla="*/ 1350169 h 2571749"/>
              <a:gd name="connsiteX31" fmla="*/ 1094012 w 2157222"/>
              <a:gd name="connsiteY31" fmla="*/ 1280055 h 2571749"/>
              <a:gd name="connsiteX32" fmla="*/ 995703 w 2157222"/>
              <a:gd name="connsiteY32" fmla="*/ 1157325 h 2571749"/>
              <a:gd name="connsiteX33" fmla="*/ 894141 w 2157222"/>
              <a:gd name="connsiteY33" fmla="*/ 1028096 h 2571749"/>
              <a:gd name="connsiteX34" fmla="*/ 771524 w 2157222"/>
              <a:gd name="connsiteY34" fmla="*/ 875280 h 2571749"/>
              <a:gd name="connsiteX35" fmla="*/ 690562 w 2157222"/>
              <a:gd name="connsiteY35" fmla="*/ 802481 h 2571749"/>
              <a:gd name="connsiteX36" fmla="*/ 623547 w 2157222"/>
              <a:gd name="connsiteY36" fmla="*/ 693284 h 2571749"/>
              <a:gd name="connsiteX37" fmla="*/ 540014 w 2157222"/>
              <a:gd name="connsiteY37" fmla="*/ 582121 h 2571749"/>
              <a:gd name="connsiteX38" fmla="*/ 428624 w 2157222"/>
              <a:gd name="connsiteY38" fmla="*/ 464344 h 2571749"/>
              <a:gd name="connsiteX39" fmla="*/ 383268 w 2157222"/>
              <a:gd name="connsiteY39" fmla="*/ 388900 h 2571749"/>
              <a:gd name="connsiteX40" fmla="*/ 298336 w 2157222"/>
              <a:gd name="connsiteY40" fmla="*/ 290513 h 2571749"/>
              <a:gd name="connsiteX41" fmla="*/ 221116 w 2157222"/>
              <a:gd name="connsiteY41" fmla="*/ 200706 h 2571749"/>
              <a:gd name="connsiteX42" fmla="*/ 100353 w 2157222"/>
              <a:gd name="connsiteY42" fmla="*/ 55450 h 2571749"/>
              <a:gd name="connsiteX43" fmla="*/ 0 w 2157222"/>
              <a:gd name="connsiteY43" fmla="*/ 11905 h 2571749"/>
              <a:gd name="connsiteX44" fmla="*/ 73817 w 2157222"/>
              <a:gd name="connsiteY44"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50508 w 2157222"/>
              <a:gd name="connsiteY15" fmla="*/ 1556318 h 2571749"/>
              <a:gd name="connsiteX16" fmla="*/ 1455245 w 2157222"/>
              <a:gd name="connsiteY16" fmla="*/ 1680029 h 2571749"/>
              <a:gd name="connsiteX17" fmla="*/ 1585570 w 2157222"/>
              <a:gd name="connsiteY17" fmla="*/ 1850232 h 2571749"/>
              <a:gd name="connsiteX18" fmla="*/ 1733171 w 2157222"/>
              <a:gd name="connsiteY18" fmla="*/ 2048367 h 2571749"/>
              <a:gd name="connsiteX19" fmla="*/ 1898647 w 2157222"/>
              <a:gd name="connsiteY19" fmla="*/ 2258975 h 2571749"/>
              <a:gd name="connsiteX20" fmla="*/ 2001269 w 2157222"/>
              <a:gd name="connsiteY20" fmla="*/ 2395236 h 2571749"/>
              <a:gd name="connsiteX21" fmla="*/ 2157222 w 2157222"/>
              <a:gd name="connsiteY21" fmla="*/ 2571749 h 2571749"/>
              <a:gd name="connsiteX22" fmla="*/ 2120598 w 2157222"/>
              <a:gd name="connsiteY22" fmla="*/ 2571749 h 2571749"/>
              <a:gd name="connsiteX23" fmla="*/ 1977382 w 2157222"/>
              <a:gd name="connsiteY23" fmla="*/ 2414209 h 2571749"/>
              <a:gd name="connsiteX24" fmla="*/ 1878804 w 2157222"/>
              <a:gd name="connsiteY24" fmla="*/ 2281238 h 2571749"/>
              <a:gd name="connsiteX25" fmla="*/ 1710756 w 2157222"/>
              <a:gd name="connsiteY25" fmla="*/ 2057740 h 2571749"/>
              <a:gd name="connsiteX26" fmla="*/ 1581148 w 2157222"/>
              <a:gd name="connsiteY26" fmla="*/ 1895475 h 2571749"/>
              <a:gd name="connsiteX27" fmla="*/ 1425384 w 2157222"/>
              <a:gd name="connsiteY27" fmla="*/ 1687097 h 2571749"/>
              <a:gd name="connsiteX28" fmla="*/ 1320231 w 2157222"/>
              <a:gd name="connsiteY28" fmla="*/ 1560740 h 2571749"/>
              <a:gd name="connsiteX29" fmla="*/ 1273966 w 2157222"/>
              <a:gd name="connsiteY29" fmla="*/ 1504950 h 2571749"/>
              <a:gd name="connsiteX30" fmla="*/ 1232768 w 2157222"/>
              <a:gd name="connsiteY30" fmla="*/ 1449727 h 2571749"/>
              <a:gd name="connsiteX31" fmla="*/ 1147760 w 2157222"/>
              <a:gd name="connsiteY31" fmla="*/ 1350169 h 2571749"/>
              <a:gd name="connsiteX32" fmla="*/ 1094012 w 2157222"/>
              <a:gd name="connsiteY32" fmla="*/ 1280055 h 2571749"/>
              <a:gd name="connsiteX33" fmla="*/ 995703 w 2157222"/>
              <a:gd name="connsiteY33" fmla="*/ 1157325 h 2571749"/>
              <a:gd name="connsiteX34" fmla="*/ 894141 w 2157222"/>
              <a:gd name="connsiteY34" fmla="*/ 1028096 h 2571749"/>
              <a:gd name="connsiteX35" fmla="*/ 771524 w 2157222"/>
              <a:gd name="connsiteY35" fmla="*/ 875280 h 2571749"/>
              <a:gd name="connsiteX36" fmla="*/ 690562 w 2157222"/>
              <a:gd name="connsiteY36" fmla="*/ 802481 h 2571749"/>
              <a:gd name="connsiteX37" fmla="*/ 623547 w 2157222"/>
              <a:gd name="connsiteY37" fmla="*/ 693284 h 2571749"/>
              <a:gd name="connsiteX38" fmla="*/ 540014 w 2157222"/>
              <a:gd name="connsiteY38" fmla="*/ 582121 h 2571749"/>
              <a:gd name="connsiteX39" fmla="*/ 428624 w 2157222"/>
              <a:gd name="connsiteY39" fmla="*/ 464344 h 2571749"/>
              <a:gd name="connsiteX40" fmla="*/ 383268 w 2157222"/>
              <a:gd name="connsiteY40" fmla="*/ 388900 h 2571749"/>
              <a:gd name="connsiteX41" fmla="*/ 298336 w 2157222"/>
              <a:gd name="connsiteY41" fmla="*/ 290513 h 2571749"/>
              <a:gd name="connsiteX42" fmla="*/ 221116 w 2157222"/>
              <a:gd name="connsiteY42" fmla="*/ 200706 h 2571749"/>
              <a:gd name="connsiteX43" fmla="*/ 100353 w 2157222"/>
              <a:gd name="connsiteY43" fmla="*/ 55450 h 2571749"/>
              <a:gd name="connsiteX44" fmla="*/ 0 w 2157222"/>
              <a:gd name="connsiteY44" fmla="*/ 11905 h 2571749"/>
              <a:gd name="connsiteX45" fmla="*/ 73817 w 2157222"/>
              <a:gd name="connsiteY45"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283491 w 2157222"/>
              <a:gd name="connsiteY15" fmla="*/ 1454944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73966 w 2157222"/>
              <a:gd name="connsiteY30" fmla="*/ 1504950 h 2571749"/>
              <a:gd name="connsiteX31" fmla="*/ 1232768 w 2157222"/>
              <a:gd name="connsiteY31" fmla="*/ 1449727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73966 w 2157222"/>
              <a:gd name="connsiteY30" fmla="*/ 1504950 h 2571749"/>
              <a:gd name="connsiteX31" fmla="*/ 1232768 w 2157222"/>
              <a:gd name="connsiteY31" fmla="*/ 1449727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32768 w 2157222"/>
              <a:gd name="connsiteY31" fmla="*/ 1449727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240629 w 2157222"/>
              <a:gd name="connsiteY15" fmla="*/ 1426369 h 2571749"/>
              <a:gd name="connsiteX16" fmla="*/ 1331116 w 2157222"/>
              <a:gd name="connsiteY16" fmla="*/ 1478757 h 2571749"/>
              <a:gd name="connsiteX17" fmla="*/ 1350508 w 2157222"/>
              <a:gd name="connsiteY17" fmla="*/ 1556318 h 2571749"/>
              <a:gd name="connsiteX18" fmla="*/ 1455245 w 2157222"/>
              <a:gd name="connsiteY18" fmla="*/ 1680029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425384 w 2157222"/>
              <a:gd name="connsiteY29" fmla="*/ 1687097 h 2571749"/>
              <a:gd name="connsiteX30" fmla="*/ 1320231 w 2157222"/>
              <a:gd name="connsiteY30" fmla="*/ 1560740 h 2571749"/>
              <a:gd name="connsiteX31" fmla="*/ 1297779 w 2157222"/>
              <a:gd name="connsiteY31" fmla="*/ 1504950 h 2571749"/>
              <a:gd name="connsiteX32" fmla="*/ 1216099 w 2157222"/>
              <a:gd name="connsiteY32" fmla="*/ 1461633 h 2571749"/>
              <a:gd name="connsiteX33" fmla="*/ 1147760 w 2157222"/>
              <a:gd name="connsiteY33" fmla="*/ 1350169 h 2571749"/>
              <a:gd name="connsiteX34" fmla="*/ 1094012 w 2157222"/>
              <a:gd name="connsiteY34" fmla="*/ 1280055 h 2571749"/>
              <a:gd name="connsiteX35" fmla="*/ 995703 w 2157222"/>
              <a:gd name="connsiteY35" fmla="*/ 1157325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90623 w 2157222"/>
              <a:gd name="connsiteY32" fmla="*/ 1381125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0623 w 2157222"/>
              <a:gd name="connsiteY32" fmla="*/ 1381125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0623 w 2157222"/>
              <a:gd name="connsiteY32" fmla="*/ 1381125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0623 w 2157222"/>
              <a:gd name="connsiteY32" fmla="*/ 1381125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4038 w 2157222"/>
              <a:gd name="connsiteY29" fmla="*/ 1534546 h 2571749"/>
              <a:gd name="connsiteX30" fmla="*/ 1297779 w 2157222"/>
              <a:gd name="connsiteY30" fmla="*/ 1504950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36220 w 2157222"/>
              <a:gd name="connsiteY16" fmla="*/ 1534887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4038 w 2157222"/>
              <a:gd name="connsiteY29" fmla="*/ 1534546 h 2571749"/>
              <a:gd name="connsiteX30" fmla="*/ 1297779 w 2157222"/>
              <a:gd name="connsiteY30" fmla="*/ 1504950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36220 w 2157222"/>
              <a:gd name="connsiteY16" fmla="*/ 1534887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4038 w 2157222"/>
              <a:gd name="connsiteY29" fmla="*/ 1534546 h 2571749"/>
              <a:gd name="connsiteX30" fmla="*/ 1300160 w 2157222"/>
              <a:gd name="connsiteY30" fmla="*/ 1490662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36220 w 2157222"/>
              <a:gd name="connsiteY16" fmla="*/ 1534887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300160 w 2157222"/>
              <a:gd name="connsiteY30" fmla="*/ 1490662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300160 w 2157222"/>
              <a:gd name="connsiteY30" fmla="*/ 1490662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38248 w 2157222"/>
              <a:gd name="connsiteY14" fmla="*/ 1443038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5392 w 2157222"/>
              <a:gd name="connsiteY14" fmla="*/ 1438275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5392 w 2157222"/>
              <a:gd name="connsiteY14" fmla="*/ 1438275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5392 w 2157222"/>
              <a:gd name="connsiteY14" fmla="*/ 1438275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6574 w 2157222"/>
              <a:gd name="connsiteY31" fmla="*/ 146877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33485 w 2157222"/>
              <a:gd name="connsiteY14" fmla="*/ 1433512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6574 w 2157222"/>
              <a:gd name="connsiteY31" fmla="*/ 146877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33485 w 2157222"/>
              <a:gd name="connsiteY14" fmla="*/ 1433512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99190 w 2157222"/>
              <a:gd name="connsiteY28" fmla="*/ 16489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84487 w 2157222"/>
              <a:gd name="connsiteY33" fmla="*/ 1296724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150140 w 2157222"/>
              <a:gd name="connsiteY14" fmla="*/ 133349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00147 w 2157222"/>
              <a:gd name="connsiteY30" fmla="*/ 1390650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17838 w 2157222"/>
              <a:gd name="connsiteY29" fmla="*/ 1451202 h 2571749"/>
              <a:gd name="connsiteX30" fmla="*/ 1200147 w 2157222"/>
              <a:gd name="connsiteY30" fmla="*/ 1390650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17838 w 2157222"/>
              <a:gd name="connsiteY29" fmla="*/ 1451202 h 2571749"/>
              <a:gd name="connsiteX30" fmla="*/ 1200147 w 2157222"/>
              <a:gd name="connsiteY30" fmla="*/ 1390650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35879 w 2157222"/>
              <a:gd name="connsiteY17" fmla="*/ 1533525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20850 w 2157222"/>
              <a:gd name="connsiteY32" fmla="*/ 1340188 h 2571749"/>
              <a:gd name="connsiteX33" fmla="*/ 1112042 w 2157222"/>
              <a:gd name="connsiteY33" fmla="*/ 1278732 h 2571749"/>
              <a:gd name="connsiteX34" fmla="*/ 1036862 w 2157222"/>
              <a:gd name="connsiteY34" fmla="*/ 1227667 h 2571749"/>
              <a:gd name="connsiteX35" fmla="*/ 990941 w 2157222"/>
              <a:gd name="connsiteY35" fmla="*/ 1159707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20850 w 2157222"/>
              <a:gd name="connsiteY32" fmla="*/ 1340188 h 2571749"/>
              <a:gd name="connsiteX33" fmla="*/ 1112042 w 2157222"/>
              <a:gd name="connsiteY33" fmla="*/ 1278732 h 2571749"/>
              <a:gd name="connsiteX34" fmla="*/ 1036862 w 2157222"/>
              <a:gd name="connsiteY34" fmla="*/ 1227667 h 2571749"/>
              <a:gd name="connsiteX35" fmla="*/ 990941 w 2157222"/>
              <a:gd name="connsiteY35" fmla="*/ 1159707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20850 w 2157222"/>
              <a:gd name="connsiteY32" fmla="*/ 1340188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23948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06562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06562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06562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66823 w 2157222"/>
              <a:gd name="connsiteY17" fmla="*/ 1459706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196407 w 2157222"/>
              <a:gd name="connsiteY31" fmla="*/ 1427389 h 2571749"/>
              <a:gd name="connsiteX32" fmla="*/ 1200147 w 2157222"/>
              <a:gd name="connsiteY32" fmla="*/ 1390650 h 2571749"/>
              <a:gd name="connsiteX33" fmla="*/ 1106562 w 2157222"/>
              <a:gd name="connsiteY33" fmla="*/ 1349713 h 2571749"/>
              <a:gd name="connsiteX34" fmla="*/ 1114422 w 2157222"/>
              <a:gd name="connsiteY34" fmla="*/ 1281114 h 2571749"/>
              <a:gd name="connsiteX35" fmla="*/ 1036862 w 2157222"/>
              <a:gd name="connsiteY35" fmla="*/ 1227667 h 2571749"/>
              <a:gd name="connsiteX36" fmla="*/ 976653 w 2157222"/>
              <a:gd name="connsiteY36" fmla="*/ 1135894 h 2571749"/>
              <a:gd name="connsiteX37" fmla="*/ 894141 w 2157222"/>
              <a:gd name="connsiteY37" fmla="*/ 1028096 h 2571749"/>
              <a:gd name="connsiteX38" fmla="*/ 771524 w 2157222"/>
              <a:gd name="connsiteY38" fmla="*/ 875280 h 2571749"/>
              <a:gd name="connsiteX39" fmla="*/ 690562 w 2157222"/>
              <a:gd name="connsiteY39" fmla="*/ 802481 h 2571749"/>
              <a:gd name="connsiteX40" fmla="*/ 623547 w 2157222"/>
              <a:gd name="connsiteY40" fmla="*/ 693284 h 2571749"/>
              <a:gd name="connsiteX41" fmla="*/ 540014 w 2157222"/>
              <a:gd name="connsiteY41" fmla="*/ 582121 h 2571749"/>
              <a:gd name="connsiteX42" fmla="*/ 428624 w 2157222"/>
              <a:gd name="connsiteY42" fmla="*/ 464344 h 2571749"/>
              <a:gd name="connsiteX43" fmla="*/ 383268 w 2157222"/>
              <a:gd name="connsiteY43" fmla="*/ 388900 h 2571749"/>
              <a:gd name="connsiteX44" fmla="*/ 298336 w 2157222"/>
              <a:gd name="connsiteY44" fmla="*/ 290513 h 2571749"/>
              <a:gd name="connsiteX45" fmla="*/ 221116 w 2157222"/>
              <a:gd name="connsiteY45" fmla="*/ 200706 h 2571749"/>
              <a:gd name="connsiteX46" fmla="*/ 100353 w 2157222"/>
              <a:gd name="connsiteY46" fmla="*/ 55450 h 2571749"/>
              <a:gd name="connsiteX47" fmla="*/ 0 w 2157222"/>
              <a:gd name="connsiteY47" fmla="*/ 11905 h 2571749"/>
              <a:gd name="connsiteX48" fmla="*/ 73817 w 2157222"/>
              <a:gd name="connsiteY48"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196407 w 2157222"/>
              <a:gd name="connsiteY31" fmla="*/ 1427389 h 2571749"/>
              <a:gd name="connsiteX32" fmla="*/ 1200147 w 2157222"/>
              <a:gd name="connsiteY32" fmla="*/ 1390650 h 2571749"/>
              <a:gd name="connsiteX33" fmla="*/ 1106562 w 2157222"/>
              <a:gd name="connsiteY33" fmla="*/ 1349713 h 2571749"/>
              <a:gd name="connsiteX34" fmla="*/ 1114422 w 2157222"/>
              <a:gd name="connsiteY34" fmla="*/ 1281114 h 2571749"/>
              <a:gd name="connsiteX35" fmla="*/ 1036862 w 2157222"/>
              <a:gd name="connsiteY35" fmla="*/ 1227667 h 2571749"/>
              <a:gd name="connsiteX36" fmla="*/ 976653 w 2157222"/>
              <a:gd name="connsiteY36" fmla="*/ 1135894 h 2571749"/>
              <a:gd name="connsiteX37" fmla="*/ 894141 w 2157222"/>
              <a:gd name="connsiteY37" fmla="*/ 1028096 h 2571749"/>
              <a:gd name="connsiteX38" fmla="*/ 771524 w 2157222"/>
              <a:gd name="connsiteY38" fmla="*/ 875280 h 2571749"/>
              <a:gd name="connsiteX39" fmla="*/ 690562 w 2157222"/>
              <a:gd name="connsiteY39" fmla="*/ 802481 h 2571749"/>
              <a:gd name="connsiteX40" fmla="*/ 623547 w 2157222"/>
              <a:gd name="connsiteY40" fmla="*/ 693284 h 2571749"/>
              <a:gd name="connsiteX41" fmla="*/ 540014 w 2157222"/>
              <a:gd name="connsiteY41" fmla="*/ 582121 h 2571749"/>
              <a:gd name="connsiteX42" fmla="*/ 428624 w 2157222"/>
              <a:gd name="connsiteY42" fmla="*/ 464344 h 2571749"/>
              <a:gd name="connsiteX43" fmla="*/ 383268 w 2157222"/>
              <a:gd name="connsiteY43" fmla="*/ 388900 h 2571749"/>
              <a:gd name="connsiteX44" fmla="*/ 298336 w 2157222"/>
              <a:gd name="connsiteY44" fmla="*/ 290513 h 2571749"/>
              <a:gd name="connsiteX45" fmla="*/ 221116 w 2157222"/>
              <a:gd name="connsiteY45" fmla="*/ 200706 h 2571749"/>
              <a:gd name="connsiteX46" fmla="*/ 100353 w 2157222"/>
              <a:gd name="connsiteY46" fmla="*/ 55450 h 2571749"/>
              <a:gd name="connsiteX47" fmla="*/ 0 w 2157222"/>
              <a:gd name="connsiteY47" fmla="*/ 11905 h 2571749"/>
              <a:gd name="connsiteX48" fmla="*/ 73817 w 2157222"/>
              <a:gd name="connsiteY48"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50154 w 2157222"/>
              <a:gd name="connsiteY31" fmla="*/ 1490663 h 2571749"/>
              <a:gd name="connsiteX32" fmla="*/ 1196407 w 2157222"/>
              <a:gd name="connsiteY32" fmla="*/ 1427389 h 2571749"/>
              <a:gd name="connsiteX33" fmla="*/ 1200147 w 2157222"/>
              <a:gd name="connsiteY33" fmla="*/ 1390650 h 2571749"/>
              <a:gd name="connsiteX34" fmla="*/ 1106562 w 2157222"/>
              <a:gd name="connsiteY34" fmla="*/ 1349713 h 2571749"/>
              <a:gd name="connsiteX35" fmla="*/ 1114422 w 2157222"/>
              <a:gd name="connsiteY35" fmla="*/ 1281114 h 2571749"/>
              <a:gd name="connsiteX36" fmla="*/ 1036862 w 2157222"/>
              <a:gd name="connsiteY36" fmla="*/ 1227667 h 2571749"/>
              <a:gd name="connsiteX37" fmla="*/ 976653 w 2157222"/>
              <a:gd name="connsiteY37" fmla="*/ 1135894 h 2571749"/>
              <a:gd name="connsiteX38" fmla="*/ 894141 w 2157222"/>
              <a:gd name="connsiteY38" fmla="*/ 1028096 h 2571749"/>
              <a:gd name="connsiteX39" fmla="*/ 771524 w 2157222"/>
              <a:gd name="connsiteY39" fmla="*/ 875280 h 2571749"/>
              <a:gd name="connsiteX40" fmla="*/ 690562 w 2157222"/>
              <a:gd name="connsiteY40" fmla="*/ 802481 h 2571749"/>
              <a:gd name="connsiteX41" fmla="*/ 623547 w 2157222"/>
              <a:gd name="connsiteY41" fmla="*/ 693284 h 2571749"/>
              <a:gd name="connsiteX42" fmla="*/ 540014 w 2157222"/>
              <a:gd name="connsiteY42" fmla="*/ 582121 h 2571749"/>
              <a:gd name="connsiteX43" fmla="*/ 428624 w 2157222"/>
              <a:gd name="connsiteY43" fmla="*/ 464344 h 2571749"/>
              <a:gd name="connsiteX44" fmla="*/ 383268 w 2157222"/>
              <a:gd name="connsiteY44" fmla="*/ 388900 h 2571749"/>
              <a:gd name="connsiteX45" fmla="*/ 298336 w 2157222"/>
              <a:gd name="connsiteY45" fmla="*/ 290513 h 2571749"/>
              <a:gd name="connsiteX46" fmla="*/ 221116 w 2157222"/>
              <a:gd name="connsiteY46" fmla="*/ 200706 h 2571749"/>
              <a:gd name="connsiteX47" fmla="*/ 100353 w 2157222"/>
              <a:gd name="connsiteY47" fmla="*/ 55450 h 2571749"/>
              <a:gd name="connsiteX48" fmla="*/ 0 w 2157222"/>
              <a:gd name="connsiteY48" fmla="*/ 11905 h 2571749"/>
              <a:gd name="connsiteX49" fmla="*/ 73817 w 2157222"/>
              <a:gd name="connsiteY49"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300160 w 2157222"/>
              <a:gd name="connsiteY31" fmla="*/ 1545431 h 2571749"/>
              <a:gd name="connsiteX32" fmla="*/ 1250154 w 2157222"/>
              <a:gd name="connsiteY32" fmla="*/ 1490663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300160 w 2157222"/>
              <a:gd name="connsiteY31" fmla="*/ 1545431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40151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40151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14753 w 2157222"/>
              <a:gd name="connsiteY38" fmla="*/ 1176376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40151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14753 w 2157222"/>
              <a:gd name="connsiteY38" fmla="*/ 1176376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14753 w 2157222"/>
              <a:gd name="connsiteY38" fmla="*/ 1176376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26660 w 2157222"/>
              <a:gd name="connsiteY38" fmla="*/ 1166851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27337 w 2157222"/>
              <a:gd name="connsiteY37" fmla="*/ 1218142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58066 w 2157222"/>
              <a:gd name="connsiteY12" fmla="*/ 1207217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27337 w 2157222"/>
              <a:gd name="connsiteY37" fmla="*/ 1218142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58066 w 2157222"/>
              <a:gd name="connsiteY12" fmla="*/ 1207217 h 2571749"/>
              <a:gd name="connsiteX13" fmla="*/ 1150140 w 2157222"/>
              <a:gd name="connsiteY13" fmla="*/ 1262063 h 2571749"/>
              <a:gd name="connsiteX14" fmla="*/ 1147759 w 2157222"/>
              <a:gd name="connsiteY14" fmla="*/ 1326356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27337 w 2157222"/>
              <a:gd name="connsiteY37" fmla="*/ 1218142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7222" h="2571749">
                <a:moveTo>
                  <a:pt x="73817" y="0"/>
                </a:moveTo>
                <a:lnTo>
                  <a:pt x="136412" y="44223"/>
                </a:lnTo>
                <a:lnTo>
                  <a:pt x="224744" y="163626"/>
                </a:lnTo>
                <a:lnTo>
                  <a:pt x="315685" y="267381"/>
                </a:lnTo>
                <a:lnTo>
                  <a:pt x="404812" y="377599"/>
                </a:lnTo>
                <a:lnTo>
                  <a:pt x="481692" y="482374"/>
                </a:lnTo>
                <a:lnTo>
                  <a:pt x="559329" y="566814"/>
                </a:lnTo>
                <a:lnTo>
                  <a:pt x="650761" y="686140"/>
                </a:lnTo>
                <a:lnTo>
                  <a:pt x="718116" y="777270"/>
                </a:lnTo>
                <a:lnTo>
                  <a:pt x="798663" y="865225"/>
                </a:lnTo>
                <a:lnTo>
                  <a:pt x="1002164" y="1119188"/>
                </a:lnTo>
                <a:lnTo>
                  <a:pt x="1052058" y="1150069"/>
                </a:lnTo>
                <a:lnTo>
                  <a:pt x="1058066" y="1207217"/>
                </a:lnTo>
                <a:lnTo>
                  <a:pt x="1150140" y="1262063"/>
                </a:lnTo>
                <a:cubicBezTo>
                  <a:pt x="1150934" y="1286669"/>
                  <a:pt x="1146965" y="1301750"/>
                  <a:pt x="1147759" y="1326356"/>
                </a:cubicBezTo>
                <a:lnTo>
                  <a:pt x="1233485" y="1364459"/>
                </a:lnTo>
                <a:lnTo>
                  <a:pt x="1229063" y="1420586"/>
                </a:lnTo>
                <a:lnTo>
                  <a:pt x="1300160" y="1462088"/>
                </a:lnTo>
                <a:lnTo>
                  <a:pt x="1302541" y="1507331"/>
                </a:lnTo>
                <a:lnTo>
                  <a:pt x="1424289" y="1632404"/>
                </a:lnTo>
                <a:lnTo>
                  <a:pt x="1585570" y="1850232"/>
                </a:lnTo>
                <a:lnTo>
                  <a:pt x="1733171" y="2048367"/>
                </a:lnTo>
                <a:lnTo>
                  <a:pt x="1898647" y="2258975"/>
                </a:lnTo>
                <a:lnTo>
                  <a:pt x="2001269" y="2395236"/>
                </a:lnTo>
                <a:lnTo>
                  <a:pt x="2157222" y="2571749"/>
                </a:lnTo>
                <a:lnTo>
                  <a:pt x="2120598" y="2571749"/>
                </a:lnTo>
                <a:lnTo>
                  <a:pt x="1977382" y="2414209"/>
                </a:lnTo>
                <a:lnTo>
                  <a:pt x="1878804" y="2281238"/>
                </a:lnTo>
                <a:lnTo>
                  <a:pt x="1710756" y="2057740"/>
                </a:lnTo>
                <a:lnTo>
                  <a:pt x="1581148" y="1895475"/>
                </a:lnTo>
                <a:lnTo>
                  <a:pt x="1361090" y="1608515"/>
                </a:lnTo>
                <a:lnTo>
                  <a:pt x="1269203" y="1521618"/>
                </a:lnTo>
                <a:lnTo>
                  <a:pt x="1271586" y="1481138"/>
                </a:lnTo>
                <a:lnTo>
                  <a:pt x="1196407" y="1427389"/>
                </a:lnTo>
                <a:cubicBezTo>
                  <a:pt x="1196066" y="1411174"/>
                  <a:pt x="1200488" y="1406865"/>
                  <a:pt x="1200147" y="1390650"/>
                </a:cubicBezTo>
                <a:lnTo>
                  <a:pt x="1106562" y="1349713"/>
                </a:lnTo>
                <a:cubicBezTo>
                  <a:pt x="1106007" y="1326053"/>
                  <a:pt x="1114977" y="1304774"/>
                  <a:pt x="1114422" y="1281114"/>
                </a:cubicBezTo>
                <a:lnTo>
                  <a:pt x="1027337" y="1218142"/>
                </a:lnTo>
                <a:cubicBezTo>
                  <a:pt x="1027111" y="1201045"/>
                  <a:pt x="1026886" y="1183948"/>
                  <a:pt x="1026660" y="1166851"/>
                </a:cubicBezTo>
                <a:lnTo>
                  <a:pt x="977486" y="1140015"/>
                </a:lnTo>
                <a:lnTo>
                  <a:pt x="771524" y="875280"/>
                </a:lnTo>
                <a:lnTo>
                  <a:pt x="690562" y="802481"/>
                </a:lnTo>
                <a:lnTo>
                  <a:pt x="623547" y="693284"/>
                </a:lnTo>
                <a:lnTo>
                  <a:pt x="540014" y="582121"/>
                </a:lnTo>
                <a:lnTo>
                  <a:pt x="428624" y="464344"/>
                </a:lnTo>
                <a:lnTo>
                  <a:pt x="383268" y="388900"/>
                </a:lnTo>
                <a:lnTo>
                  <a:pt x="298336" y="290513"/>
                </a:lnTo>
                <a:lnTo>
                  <a:pt x="221116" y="200706"/>
                </a:lnTo>
                <a:lnTo>
                  <a:pt x="100353" y="55450"/>
                </a:lnTo>
                <a:lnTo>
                  <a:pt x="0" y="11905"/>
                </a:lnTo>
                <a:lnTo>
                  <a:pt x="73817" y="0"/>
                </a:lnTo>
                <a:close/>
              </a:path>
            </a:pathLst>
          </a:custGeom>
          <a:solidFill>
            <a:schemeClr val="tx1">
              <a:lumMod val="85000"/>
              <a:lumOff val="1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15" name="Freeform 114"/>
          <p:cNvSpPr/>
          <p:nvPr/>
        </p:nvSpPr>
        <p:spPr>
          <a:xfrm>
            <a:off x="1281545" y="4274344"/>
            <a:ext cx="2147455" cy="2583656"/>
          </a:xfrm>
          <a:custGeom>
            <a:avLst/>
            <a:gdLst>
              <a:gd name="connsiteX0" fmla="*/ 61913 w 1090613"/>
              <a:gd name="connsiteY0" fmla="*/ 0 h 1223962"/>
              <a:gd name="connsiteX1" fmla="*/ 116682 w 1090613"/>
              <a:gd name="connsiteY1" fmla="*/ 64294 h 1223962"/>
              <a:gd name="connsiteX2" fmla="*/ 242888 w 1090613"/>
              <a:gd name="connsiteY2" fmla="*/ 180975 h 1223962"/>
              <a:gd name="connsiteX3" fmla="*/ 304800 w 1090613"/>
              <a:gd name="connsiteY3" fmla="*/ 273844 h 1223962"/>
              <a:gd name="connsiteX4" fmla="*/ 385763 w 1090613"/>
              <a:gd name="connsiteY4" fmla="*/ 378619 h 1223962"/>
              <a:gd name="connsiteX5" fmla="*/ 495300 w 1090613"/>
              <a:gd name="connsiteY5" fmla="*/ 464344 h 1223962"/>
              <a:gd name="connsiteX6" fmla="*/ 602457 w 1090613"/>
              <a:gd name="connsiteY6" fmla="*/ 588169 h 1223962"/>
              <a:gd name="connsiteX7" fmla="*/ 631032 w 1090613"/>
              <a:gd name="connsiteY7" fmla="*/ 700087 h 1223962"/>
              <a:gd name="connsiteX8" fmla="*/ 745332 w 1090613"/>
              <a:gd name="connsiteY8" fmla="*/ 802481 h 1223962"/>
              <a:gd name="connsiteX9" fmla="*/ 871538 w 1090613"/>
              <a:gd name="connsiteY9" fmla="*/ 976312 h 1223962"/>
              <a:gd name="connsiteX10" fmla="*/ 978694 w 1090613"/>
              <a:gd name="connsiteY10" fmla="*/ 1047750 h 1223962"/>
              <a:gd name="connsiteX11" fmla="*/ 1038225 w 1090613"/>
              <a:gd name="connsiteY11" fmla="*/ 1133475 h 1223962"/>
              <a:gd name="connsiteX12" fmla="*/ 1090613 w 1090613"/>
              <a:gd name="connsiteY12" fmla="*/ 1219200 h 1223962"/>
              <a:gd name="connsiteX13" fmla="*/ 1050132 w 1090613"/>
              <a:gd name="connsiteY13" fmla="*/ 1223962 h 1223962"/>
              <a:gd name="connsiteX14" fmla="*/ 964407 w 1090613"/>
              <a:gd name="connsiteY14" fmla="*/ 1112044 h 1223962"/>
              <a:gd name="connsiteX15" fmla="*/ 850107 w 1090613"/>
              <a:gd name="connsiteY15" fmla="*/ 1002506 h 1223962"/>
              <a:gd name="connsiteX16" fmla="*/ 733425 w 1090613"/>
              <a:gd name="connsiteY16" fmla="*/ 895350 h 1223962"/>
              <a:gd name="connsiteX17" fmla="*/ 690563 w 1090613"/>
              <a:gd name="connsiteY17" fmla="*/ 790575 h 1223962"/>
              <a:gd name="connsiteX18" fmla="*/ 588169 w 1090613"/>
              <a:gd name="connsiteY18" fmla="*/ 702469 h 1223962"/>
              <a:gd name="connsiteX19" fmla="*/ 552450 w 1090613"/>
              <a:gd name="connsiteY19" fmla="*/ 585787 h 1223962"/>
              <a:gd name="connsiteX20" fmla="*/ 426244 w 1090613"/>
              <a:gd name="connsiteY20" fmla="*/ 445294 h 1223962"/>
              <a:gd name="connsiteX21" fmla="*/ 350044 w 1090613"/>
              <a:gd name="connsiteY21" fmla="*/ 390525 h 1223962"/>
              <a:gd name="connsiteX22" fmla="*/ 278607 w 1090613"/>
              <a:gd name="connsiteY22" fmla="*/ 276225 h 1223962"/>
              <a:gd name="connsiteX23" fmla="*/ 221457 w 1090613"/>
              <a:gd name="connsiteY23" fmla="*/ 219075 h 1223962"/>
              <a:gd name="connsiteX24" fmla="*/ 147638 w 1090613"/>
              <a:gd name="connsiteY24" fmla="*/ 123825 h 1223962"/>
              <a:gd name="connsiteX25" fmla="*/ 0 w 1090613"/>
              <a:gd name="connsiteY25" fmla="*/ 2381 h 1223962"/>
              <a:gd name="connsiteX26" fmla="*/ 61913 w 1090613"/>
              <a:gd name="connsiteY26" fmla="*/ 0 h 1223962"/>
              <a:gd name="connsiteX0" fmla="*/ 61913 w 2128838"/>
              <a:gd name="connsiteY0" fmla="*/ 0 h 2583656"/>
              <a:gd name="connsiteX1" fmla="*/ 116682 w 2128838"/>
              <a:gd name="connsiteY1" fmla="*/ 64294 h 2583656"/>
              <a:gd name="connsiteX2" fmla="*/ 242888 w 2128838"/>
              <a:gd name="connsiteY2" fmla="*/ 180975 h 2583656"/>
              <a:gd name="connsiteX3" fmla="*/ 304800 w 2128838"/>
              <a:gd name="connsiteY3" fmla="*/ 273844 h 2583656"/>
              <a:gd name="connsiteX4" fmla="*/ 385763 w 2128838"/>
              <a:gd name="connsiteY4" fmla="*/ 378619 h 2583656"/>
              <a:gd name="connsiteX5" fmla="*/ 495300 w 2128838"/>
              <a:gd name="connsiteY5" fmla="*/ 464344 h 2583656"/>
              <a:gd name="connsiteX6" fmla="*/ 602457 w 2128838"/>
              <a:gd name="connsiteY6" fmla="*/ 588169 h 2583656"/>
              <a:gd name="connsiteX7" fmla="*/ 631032 w 2128838"/>
              <a:gd name="connsiteY7" fmla="*/ 700087 h 2583656"/>
              <a:gd name="connsiteX8" fmla="*/ 745332 w 2128838"/>
              <a:gd name="connsiteY8" fmla="*/ 802481 h 2583656"/>
              <a:gd name="connsiteX9" fmla="*/ 871538 w 2128838"/>
              <a:gd name="connsiteY9" fmla="*/ 976312 h 2583656"/>
              <a:gd name="connsiteX10" fmla="*/ 978694 w 2128838"/>
              <a:gd name="connsiteY10" fmla="*/ 1047750 h 2583656"/>
              <a:gd name="connsiteX11" fmla="*/ 1038225 w 2128838"/>
              <a:gd name="connsiteY11" fmla="*/ 1133475 h 2583656"/>
              <a:gd name="connsiteX12" fmla="*/ 1090613 w 2128838"/>
              <a:gd name="connsiteY12" fmla="*/ 1219200 h 2583656"/>
              <a:gd name="connsiteX13" fmla="*/ 2128838 w 2128838"/>
              <a:gd name="connsiteY13" fmla="*/ 2583656 h 2583656"/>
              <a:gd name="connsiteX14" fmla="*/ 964407 w 2128838"/>
              <a:gd name="connsiteY14" fmla="*/ 1112044 h 2583656"/>
              <a:gd name="connsiteX15" fmla="*/ 850107 w 2128838"/>
              <a:gd name="connsiteY15" fmla="*/ 1002506 h 2583656"/>
              <a:gd name="connsiteX16" fmla="*/ 733425 w 2128838"/>
              <a:gd name="connsiteY16" fmla="*/ 895350 h 2583656"/>
              <a:gd name="connsiteX17" fmla="*/ 690563 w 2128838"/>
              <a:gd name="connsiteY17" fmla="*/ 790575 h 2583656"/>
              <a:gd name="connsiteX18" fmla="*/ 588169 w 2128838"/>
              <a:gd name="connsiteY18" fmla="*/ 702469 h 2583656"/>
              <a:gd name="connsiteX19" fmla="*/ 552450 w 2128838"/>
              <a:gd name="connsiteY19" fmla="*/ 585787 h 2583656"/>
              <a:gd name="connsiteX20" fmla="*/ 426244 w 2128838"/>
              <a:gd name="connsiteY20" fmla="*/ 445294 h 2583656"/>
              <a:gd name="connsiteX21" fmla="*/ 350044 w 2128838"/>
              <a:gd name="connsiteY21" fmla="*/ 390525 h 2583656"/>
              <a:gd name="connsiteX22" fmla="*/ 278607 w 2128838"/>
              <a:gd name="connsiteY22" fmla="*/ 276225 h 2583656"/>
              <a:gd name="connsiteX23" fmla="*/ 221457 w 2128838"/>
              <a:gd name="connsiteY23" fmla="*/ 219075 h 2583656"/>
              <a:gd name="connsiteX24" fmla="*/ 147638 w 2128838"/>
              <a:gd name="connsiteY24" fmla="*/ 123825 h 2583656"/>
              <a:gd name="connsiteX25" fmla="*/ 0 w 2128838"/>
              <a:gd name="connsiteY25" fmla="*/ 2381 h 2583656"/>
              <a:gd name="connsiteX26" fmla="*/ 61913 w 2128838"/>
              <a:gd name="connsiteY2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2176463 w 2176463"/>
              <a:gd name="connsiteY12" fmla="*/ 2583656 h 2583656"/>
              <a:gd name="connsiteX13" fmla="*/ 2128838 w 2176463"/>
              <a:gd name="connsiteY13" fmla="*/ 2583656 h 2583656"/>
              <a:gd name="connsiteX14" fmla="*/ 964407 w 2176463"/>
              <a:gd name="connsiteY14" fmla="*/ 1112044 h 2583656"/>
              <a:gd name="connsiteX15" fmla="*/ 850107 w 2176463"/>
              <a:gd name="connsiteY15" fmla="*/ 1002506 h 2583656"/>
              <a:gd name="connsiteX16" fmla="*/ 733425 w 2176463"/>
              <a:gd name="connsiteY16" fmla="*/ 895350 h 2583656"/>
              <a:gd name="connsiteX17" fmla="*/ 690563 w 2176463"/>
              <a:gd name="connsiteY17" fmla="*/ 790575 h 2583656"/>
              <a:gd name="connsiteX18" fmla="*/ 588169 w 2176463"/>
              <a:gd name="connsiteY18" fmla="*/ 702469 h 2583656"/>
              <a:gd name="connsiteX19" fmla="*/ 552450 w 2176463"/>
              <a:gd name="connsiteY19" fmla="*/ 585787 h 2583656"/>
              <a:gd name="connsiteX20" fmla="*/ 426244 w 2176463"/>
              <a:gd name="connsiteY20" fmla="*/ 445294 h 2583656"/>
              <a:gd name="connsiteX21" fmla="*/ 350044 w 2176463"/>
              <a:gd name="connsiteY21" fmla="*/ 390525 h 2583656"/>
              <a:gd name="connsiteX22" fmla="*/ 278607 w 2176463"/>
              <a:gd name="connsiteY22" fmla="*/ 276225 h 2583656"/>
              <a:gd name="connsiteX23" fmla="*/ 221457 w 2176463"/>
              <a:gd name="connsiteY23" fmla="*/ 219075 h 2583656"/>
              <a:gd name="connsiteX24" fmla="*/ 147638 w 2176463"/>
              <a:gd name="connsiteY24" fmla="*/ 123825 h 2583656"/>
              <a:gd name="connsiteX25" fmla="*/ 0 w 2176463"/>
              <a:gd name="connsiteY25" fmla="*/ 2381 h 2583656"/>
              <a:gd name="connsiteX26" fmla="*/ 61913 w 2176463"/>
              <a:gd name="connsiteY2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31106 h 2583656"/>
              <a:gd name="connsiteX13" fmla="*/ 2176463 w 2176463"/>
              <a:gd name="connsiteY13" fmla="*/ 2583656 h 2583656"/>
              <a:gd name="connsiteX14" fmla="*/ 2128838 w 2176463"/>
              <a:gd name="connsiteY14" fmla="*/ 2583656 h 2583656"/>
              <a:gd name="connsiteX15" fmla="*/ 964407 w 2176463"/>
              <a:gd name="connsiteY15" fmla="*/ 1112044 h 2583656"/>
              <a:gd name="connsiteX16" fmla="*/ 850107 w 2176463"/>
              <a:gd name="connsiteY16" fmla="*/ 1002506 h 2583656"/>
              <a:gd name="connsiteX17" fmla="*/ 733425 w 2176463"/>
              <a:gd name="connsiteY17" fmla="*/ 895350 h 2583656"/>
              <a:gd name="connsiteX18" fmla="*/ 690563 w 2176463"/>
              <a:gd name="connsiteY18" fmla="*/ 790575 h 2583656"/>
              <a:gd name="connsiteX19" fmla="*/ 588169 w 2176463"/>
              <a:gd name="connsiteY19" fmla="*/ 702469 h 2583656"/>
              <a:gd name="connsiteX20" fmla="*/ 552450 w 2176463"/>
              <a:gd name="connsiteY20" fmla="*/ 585787 h 2583656"/>
              <a:gd name="connsiteX21" fmla="*/ 426244 w 2176463"/>
              <a:gd name="connsiteY21" fmla="*/ 445294 h 2583656"/>
              <a:gd name="connsiteX22" fmla="*/ 350044 w 2176463"/>
              <a:gd name="connsiteY22" fmla="*/ 390525 h 2583656"/>
              <a:gd name="connsiteX23" fmla="*/ 278607 w 2176463"/>
              <a:gd name="connsiteY23" fmla="*/ 276225 h 2583656"/>
              <a:gd name="connsiteX24" fmla="*/ 221457 w 2176463"/>
              <a:gd name="connsiteY24" fmla="*/ 219075 h 2583656"/>
              <a:gd name="connsiteX25" fmla="*/ 147638 w 2176463"/>
              <a:gd name="connsiteY25" fmla="*/ 123825 h 2583656"/>
              <a:gd name="connsiteX26" fmla="*/ 0 w 2176463"/>
              <a:gd name="connsiteY26" fmla="*/ 2381 h 2583656"/>
              <a:gd name="connsiteX27" fmla="*/ 61913 w 2176463"/>
              <a:gd name="connsiteY2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2176463 w 2176463"/>
              <a:gd name="connsiteY13" fmla="*/ 2583656 h 2583656"/>
              <a:gd name="connsiteX14" fmla="*/ 2128838 w 2176463"/>
              <a:gd name="connsiteY14" fmla="*/ 2583656 h 2583656"/>
              <a:gd name="connsiteX15" fmla="*/ 964407 w 2176463"/>
              <a:gd name="connsiteY15" fmla="*/ 1112044 h 2583656"/>
              <a:gd name="connsiteX16" fmla="*/ 850107 w 2176463"/>
              <a:gd name="connsiteY16" fmla="*/ 1002506 h 2583656"/>
              <a:gd name="connsiteX17" fmla="*/ 733425 w 2176463"/>
              <a:gd name="connsiteY17" fmla="*/ 895350 h 2583656"/>
              <a:gd name="connsiteX18" fmla="*/ 690563 w 2176463"/>
              <a:gd name="connsiteY18" fmla="*/ 790575 h 2583656"/>
              <a:gd name="connsiteX19" fmla="*/ 588169 w 2176463"/>
              <a:gd name="connsiteY19" fmla="*/ 702469 h 2583656"/>
              <a:gd name="connsiteX20" fmla="*/ 552450 w 2176463"/>
              <a:gd name="connsiteY20" fmla="*/ 585787 h 2583656"/>
              <a:gd name="connsiteX21" fmla="*/ 426244 w 2176463"/>
              <a:gd name="connsiteY21" fmla="*/ 445294 h 2583656"/>
              <a:gd name="connsiteX22" fmla="*/ 350044 w 2176463"/>
              <a:gd name="connsiteY22" fmla="*/ 390525 h 2583656"/>
              <a:gd name="connsiteX23" fmla="*/ 278607 w 2176463"/>
              <a:gd name="connsiteY23" fmla="*/ 276225 h 2583656"/>
              <a:gd name="connsiteX24" fmla="*/ 221457 w 2176463"/>
              <a:gd name="connsiteY24" fmla="*/ 219075 h 2583656"/>
              <a:gd name="connsiteX25" fmla="*/ 147638 w 2176463"/>
              <a:gd name="connsiteY25" fmla="*/ 123825 h 2583656"/>
              <a:gd name="connsiteX26" fmla="*/ 0 w 2176463"/>
              <a:gd name="connsiteY26" fmla="*/ 2381 h 2583656"/>
              <a:gd name="connsiteX27" fmla="*/ 61913 w 2176463"/>
              <a:gd name="connsiteY2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2176463 w 2176463"/>
              <a:gd name="connsiteY13" fmla="*/ 2583656 h 2583656"/>
              <a:gd name="connsiteX14" fmla="*/ 2128838 w 2176463"/>
              <a:gd name="connsiteY14" fmla="*/ 2583656 h 2583656"/>
              <a:gd name="connsiteX15" fmla="*/ 1112043 w 2176463"/>
              <a:gd name="connsiteY15" fmla="*/ 1300162 h 2583656"/>
              <a:gd name="connsiteX16" fmla="*/ 964407 w 2176463"/>
              <a:gd name="connsiteY16" fmla="*/ 1112044 h 2583656"/>
              <a:gd name="connsiteX17" fmla="*/ 850107 w 2176463"/>
              <a:gd name="connsiteY17" fmla="*/ 1002506 h 2583656"/>
              <a:gd name="connsiteX18" fmla="*/ 733425 w 2176463"/>
              <a:gd name="connsiteY18" fmla="*/ 895350 h 2583656"/>
              <a:gd name="connsiteX19" fmla="*/ 690563 w 2176463"/>
              <a:gd name="connsiteY19" fmla="*/ 790575 h 2583656"/>
              <a:gd name="connsiteX20" fmla="*/ 588169 w 2176463"/>
              <a:gd name="connsiteY20" fmla="*/ 702469 h 2583656"/>
              <a:gd name="connsiteX21" fmla="*/ 552450 w 2176463"/>
              <a:gd name="connsiteY21" fmla="*/ 585787 h 2583656"/>
              <a:gd name="connsiteX22" fmla="*/ 426244 w 2176463"/>
              <a:gd name="connsiteY22" fmla="*/ 445294 h 2583656"/>
              <a:gd name="connsiteX23" fmla="*/ 350044 w 2176463"/>
              <a:gd name="connsiteY23" fmla="*/ 390525 h 2583656"/>
              <a:gd name="connsiteX24" fmla="*/ 278607 w 2176463"/>
              <a:gd name="connsiteY24" fmla="*/ 276225 h 2583656"/>
              <a:gd name="connsiteX25" fmla="*/ 221457 w 2176463"/>
              <a:gd name="connsiteY25" fmla="*/ 219075 h 2583656"/>
              <a:gd name="connsiteX26" fmla="*/ 147638 w 2176463"/>
              <a:gd name="connsiteY26" fmla="*/ 123825 h 2583656"/>
              <a:gd name="connsiteX27" fmla="*/ 0 w 2176463"/>
              <a:gd name="connsiteY27" fmla="*/ 2381 h 2583656"/>
              <a:gd name="connsiteX28" fmla="*/ 61913 w 2176463"/>
              <a:gd name="connsiteY2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2176463 w 2176463"/>
              <a:gd name="connsiteY13" fmla="*/ 2583656 h 2583656"/>
              <a:gd name="connsiteX14" fmla="*/ 2128838 w 2176463"/>
              <a:gd name="connsiteY14" fmla="*/ 2583656 h 2583656"/>
              <a:gd name="connsiteX15" fmla="*/ 1076324 w 2176463"/>
              <a:gd name="connsiteY15" fmla="*/ 1269206 h 2583656"/>
              <a:gd name="connsiteX16" fmla="*/ 964407 w 2176463"/>
              <a:gd name="connsiteY16" fmla="*/ 1112044 h 2583656"/>
              <a:gd name="connsiteX17" fmla="*/ 850107 w 2176463"/>
              <a:gd name="connsiteY17" fmla="*/ 1002506 h 2583656"/>
              <a:gd name="connsiteX18" fmla="*/ 733425 w 2176463"/>
              <a:gd name="connsiteY18" fmla="*/ 895350 h 2583656"/>
              <a:gd name="connsiteX19" fmla="*/ 690563 w 2176463"/>
              <a:gd name="connsiteY19" fmla="*/ 790575 h 2583656"/>
              <a:gd name="connsiteX20" fmla="*/ 588169 w 2176463"/>
              <a:gd name="connsiteY20" fmla="*/ 702469 h 2583656"/>
              <a:gd name="connsiteX21" fmla="*/ 552450 w 2176463"/>
              <a:gd name="connsiteY21" fmla="*/ 585787 h 2583656"/>
              <a:gd name="connsiteX22" fmla="*/ 426244 w 2176463"/>
              <a:gd name="connsiteY22" fmla="*/ 445294 h 2583656"/>
              <a:gd name="connsiteX23" fmla="*/ 350044 w 2176463"/>
              <a:gd name="connsiteY23" fmla="*/ 390525 h 2583656"/>
              <a:gd name="connsiteX24" fmla="*/ 278607 w 2176463"/>
              <a:gd name="connsiteY24" fmla="*/ 276225 h 2583656"/>
              <a:gd name="connsiteX25" fmla="*/ 221457 w 2176463"/>
              <a:gd name="connsiteY25" fmla="*/ 219075 h 2583656"/>
              <a:gd name="connsiteX26" fmla="*/ 147638 w 2176463"/>
              <a:gd name="connsiteY26" fmla="*/ 123825 h 2583656"/>
              <a:gd name="connsiteX27" fmla="*/ 0 w 2176463"/>
              <a:gd name="connsiteY27" fmla="*/ 2381 h 2583656"/>
              <a:gd name="connsiteX28" fmla="*/ 61913 w 2176463"/>
              <a:gd name="connsiteY2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45406 w 2176463"/>
              <a:gd name="connsiteY13" fmla="*/ 1550194 h 2583656"/>
              <a:gd name="connsiteX14" fmla="*/ 2176463 w 2176463"/>
              <a:gd name="connsiteY14" fmla="*/ 2583656 h 2583656"/>
              <a:gd name="connsiteX15" fmla="*/ 2128838 w 2176463"/>
              <a:gd name="connsiteY15" fmla="*/ 2583656 h 2583656"/>
              <a:gd name="connsiteX16" fmla="*/ 1076324 w 2176463"/>
              <a:gd name="connsiteY16" fmla="*/ 1269206 h 2583656"/>
              <a:gd name="connsiteX17" fmla="*/ 964407 w 2176463"/>
              <a:gd name="connsiteY17" fmla="*/ 1112044 h 2583656"/>
              <a:gd name="connsiteX18" fmla="*/ 850107 w 2176463"/>
              <a:gd name="connsiteY18" fmla="*/ 1002506 h 2583656"/>
              <a:gd name="connsiteX19" fmla="*/ 733425 w 2176463"/>
              <a:gd name="connsiteY19" fmla="*/ 895350 h 2583656"/>
              <a:gd name="connsiteX20" fmla="*/ 690563 w 2176463"/>
              <a:gd name="connsiteY20" fmla="*/ 790575 h 2583656"/>
              <a:gd name="connsiteX21" fmla="*/ 588169 w 2176463"/>
              <a:gd name="connsiteY21" fmla="*/ 702469 h 2583656"/>
              <a:gd name="connsiteX22" fmla="*/ 552450 w 2176463"/>
              <a:gd name="connsiteY22" fmla="*/ 585787 h 2583656"/>
              <a:gd name="connsiteX23" fmla="*/ 426244 w 2176463"/>
              <a:gd name="connsiteY23" fmla="*/ 445294 h 2583656"/>
              <a:gd name="connsiteX24" fmla="*/ 350044 w 2176463"/>
              <a:gd name="connsiteY24" fmla="*/ 390525 h 2583656"/>
              <a:gd name="connsiteX25" fmla="*/ 278607 w 2176463"/>
              <a:gd name="connsiteY25" fmla="*/ 276225 h 2583656"/>
              <a:gd name="connsiteX26" fmla="*/ 221457 w 2176463"/>
              <a:gd name="connsiteY26" fmla="*/ 219075 h 2583656"/>
              <a:gd name="connsiteX27" fmla="*/ 147638 w 2176463"/>
              <a:gd name="connsiteY27" fmla="*/ 123825 h 2583656"/>
              <a:gd name="connsiteX28" fmla="*/ 0 w 2176463"/>
              <a:gd name="connsiteY28" fmla="*/ 2381 h 2583656"/>
              <a:gd name="connsiteX29" fmla="*/ 61913 w 2176463"/>
              <a:gd name="connsiteY2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076324 w 2176463"/>
              <a:gd name="connsiteY16" fmla="*/ 1269206 h 2583656"/>
              <a:gd name="connsiteX17" fmla="*/ 964407 w 2176463"/>
              <a:gd name="connsiteY17" fmla="*/ 1112044 h 2583656"/>
              <a:gd name="connsiteX18" fmla="*/ 850107 w 2176463"/>
              <a:gd name="connsiteY18" fmla="*/ 1002506 h 2583656"/>
              <a:gd name="connsiteX19" fmla="*/ 733425 w 2176463"/>
              <a:gd name="connsiteY19" fmla="*/ 895350 h 2583656"/>
              <a:gd name="connsiteX20" fmla="*/ 690563 w 2176463"/>
              <a:gd name="connsiteY20" fmla="*/ 790575 h 2583656"/>
              <a:gd name="connsiteX21" fmla="*/ 588169 w 2176463"/>
              <a:gd name="connsiteY21" fmla="*/ 702469 h 2583656"/>
              <a:gd name="connsiteX22" fmla="*/ 552450 w 2176463"/>
              <a:gd name="connsiteY22" fmla="*/ 585787 h 2583656"/>
              <a:gd name="connsiteX23" fmla="*/ 426244 w 2176463"/>
              <a:gd name="connsiteY23" fmla="*/ 445294 h 2583656"/>
              <a:gd name="connsiteX24" fmla="*/ 350044 w 2176463"/>
              <a:gd name="connsiteY24" fmla="*/ 390525 h 2583656"/>
              <a:gd name="connsiteX25" fmla="*/ 278607 w 2176463"/>
              <a:gd name="connsiteY25" fmla="*/ 276225 h 2583656"/>
              <a:gd name="connsiteX26" fmla="*/ 221457 w 2176463"/>
              <a:gd name="connsiteY26" fmla="*/ 219075 h 2583656"/>
              <a:gd name="connsiteX27" fmla="*/ 147638 w 2176463"/>
              <a:gd name="connsiteY27" fmla="*/ 123825 h 2583656"/>
              <a:gd name="connsiteX28" fmla="*/ 0 w 2176463"/>
              <a:gd name="connsiteY28" fmla="*/ 2381 h 2583656"/>
              <a:gd name="connsiteX29" fmla="*/ 61913 w 2176463"/>
              <a:gd name="connsiteY2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19212 w 2176463"/>
              <a:gd name="connsiteY16" fmla="*/ 1574006 h 2583656"/>
              <a:gd name="connsiteX17" fmla="*/ 1076324 w 2176463"/>
              <a:gd name="connsiteY17" fmla="*/ 1269206 h 2583656"/>
              <a:gd name="connsiteX18" fmla="*/ 964407 w 2176463"/>
              <a:gd name="connsiteY18" fmla="*/ 1112044 h 2583656"/>
              <a:gd name="connsiteX19" fmla="*/ 850107 w 2176463"/>
              <a:gd name="connsiteY19" fmla="*/ 1002506 h 2583656"/>
              <a:gd name="connsiteX20" fmla="*/ 733425 w 2176463"/>
              <a:gd name="connsiteY20" fmla="*/ 895350 h 2583656"/>
              <a:gd name="connsiteX21" fmla="*/ 690563 w 2176463"/>
              <a:gd name="connsiteY21" fmla="*/ 790575 h 2583656"/>
              <a:gd name="connsiteX22" fmla="*/ 588169 w 2176463"/>
              <a:gd name="connsiteY22" fmla="*/ 702469 h 2583656"/>
              <a:gd name="connsiteX23" fmla="*/ 552450 w 2176463"/>
              <a:gd name="connsiteY23" fmla="*/ 585787 h 2583656"/>
              <a:gd name="connsiteX24" fmla="*/ 426244 w 2176463"/>
              <a:gd name="connsiteY24" fmla="*/ 445294 h 2583656"/>
              <a:gd name="connsiteX25" fmla="*/ 350044 w 2176463"/>
              <a:gd name="connsiteY25" fmla="*/ 390525 h 2583656"/>
              <a:gd name="connsiteX26" fmla="*/ 278607 w 2176463"/>
              <a:gd name="connsiteY26" fmla="*/ 276225 h 2583656"/>
              <a:gd name="connsiteX27" fmla="*/ 221457 w 2176463"/>
              <a:gd name="connsiteY27" fmla="*/ 219075 h 2583656"/>
              <a:gd name="connsiteX28" fmla="*/ 147638 w 2176463"/>
              <a:gd name="connsiteY28" fmla="*/ 123825 h 2583656"/>
              <a:gd name="connsiteX29" fmla="*/ 0 w 2176463"/>
              <a:gd name="connsiteY29" fmla="*/ 2381 h 2583656"/>
              <a:gd name="connsiteX30" fmla="*/ 61913 w 2176463"/>
              <a:gd name="connsiteY3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40643 w 2176463"/>
              <a:gd name="connsiteY16" fmla="*/ 1566863 h 2583656"/>
              <a:gd name="connsiteX17" fmla="*/ 1076324 w 2176463"/>
              <a:gd name="connsiteY17" fmla="*/ 1269206 h 2583656"/>
              <a:gd name="connsiteX18" fmla="*/ 964407 w 2176463"/>
              <a:gd name="connsiteY18" fmla="*/ 1112044 h 2583656"/>
              <a:gd name="connsiteX19" fmla="*/ 850107 w 2176463"/>
              <a:gd name="connsiteY19" fmla="*/ 1002506 h 2583656"/>
              <a:gd name="connsiteX20" fmla="*/ 733425 w 2176463"/>
              <a:gd name="connsiteY20" fmla="*/ 895350 h 2583656"/>
              <a:gd name="connsiteX21" fmla="*/ 690563 w 2176463"/>
              <a:gd name="connsiteY21" fmla="*/ 790575 h 2583656"/>
              <a:gd name="connsiteX22" fmla="*/ 588169 w 2176463"/>
              <a:gd name="connsiteY22" fmla="*/ 702469 h 2583656"/>
              <a:gd name="connsiteX23" fmla="*/ 552450 w 2176463"/>
              <a:gd name="connsiteY23" fmla="*/ 585787 h 2583656"/>
              <a:gd name="connsiteX24" fmla="*/ 426244 w 2176463"/>
              <a:gd name="connsiteY24" fmla="*/ 445294 h 2583656"/>
              <a:gd name="connsiteX25" fmla="*/ 350044 w 2176463"/>
              <a:gd name="connsiteY25" fmla="*/ 390525 h 2583656"/>
              <a:gd name="connsiteX26" fmla="*/ 278607 w 2176463"/>
              <a:gd name="connsiteY26" fmla="*/ 276225 h 2583656"/>
              <a:gd name="connsiteX27" fmla="*/ 221457 w 2176463"/>
              <a:gd name="connsiteY27" fmla="*/ 219075 h 2583656"/>
              <a:gd name="connsiteX28" fmla="*/ 147638 w 2176463"/>
              <a:gd name="connsiteY28" fmla="*/ 123825 h 2583656"/>
              <a:gd name="connsiteX29" fmla="*/ 0 w 2176463"/>
              <a:gd name="connsiteY29" fmla="*/ 2381 h 2583656"/>
              <a:gd name="connsiteX30" fmla="*/ 61913 w 2176463"/>
              <a:gd name="connsiteY3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40643 w 2176463"/>
              <a:gd name="connsiteY16" fmla="*/ 1566863 h 2583656"/>
              <a:gd name="connsiteX17" fmla="*/ 1223962 w 2176463"/>
              <a:gd name="connsiteY17" fmla="*/ 1443037 h 2583656"/>
              <a:gd name="connsiteX18" fmla="*/ 1076324 w 2176463"/>
              <a:gd name="connsiteY18" fmla="*/ 1269206 h 2583656"/>
              <a:gd name="connsiteX19" fmla="*/ 964407 w 2176463"/>
              <a:gd name="connsiteY19" fmla="*/ 1112044 h 2583656"/>
              <a:gd name="connsiteX20" fmla="*/ 850107 w 2176463"/>
              <a:gd name="connsiteY20" fmla="*/ 1002506 h 2583656"/>
              <a:gd name="connsiteX21" fmla="*/ 733425 w 2176463"/>
              <a:gd name="connsiteY21" fmla="*/ 895350 h 2583656"/>
              <a:gd name="connsiteX22" fmla="*/ 690563 w 2176463"/>
              <a:gd name="connsiteY22" fmla="*/ 790575 h 2583656"/>
              <a:gd name="connsiteX23" fmla="*/ 588169 w 2176463"/>
              <a:gd name="connsiteY23" fmla="*/ 702469 h 2583656"/>
              <a:gd name="connsiteX24" fmla="*/ 552450 w 2176463"/>
              <a:gd name="connsiteY24" fmla="*/ 585787 h 2583656"/>
              <a:gd name="connsiteX25" fmla="*/ 426244 w 2176463"/>
              <a:gd name="connsiteY25" fmla="*/ 445294 h 2583656"/>
              <a:gd name="connsiteX26" fmla="*/ 350044 w 2176463"/>
              <a:gd name="connsiteY26" fmla="*/ 390525 h 2583656"/>
              <a:gd name="connsiteX27" fmla="*/ 278607 w 2176463"/>
              <a:gd name="connsiteY27" fmla="*/ 276225 h 2583656"/>
              <a:gd name="connsiteX28" fmla="*/ 221457 w 2176463"/>
              <a:gd name="connsiteY28" fmla="*/ 219075 h 2583656"/>
              <a:gd name="connsiteX29" fmla="*/ 147638 w 2176463"/>
              <a:gd name="connsiteY29" fmla="*/ 123825 h 2583656"/>
              <a:gd name="connsiteX30" fmla="*/ 0 w 2176463"/>
              <a:gd name="connsiteY30" fmla="*/ 2381 h 2583656"/>
              <a:gd name="connsiteX31" fmla="*/ 61913 w 2176463"/>
              <a:gd name="connsiteY3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373981 w 2176463"/>
              <a:gd name="connsiteY13" fmla="*/ 1545432 h 2583656"/>
              <a:gd name="connsiteX14" fmla="*/ 2176463 w 2176463"/>
              <a:gd name="connsiteY14" fmla="*/ 2583656 h 2583656"/>
              <a:gd name="connsiteX15" fmla="*/ 2128838 w 2176463"/>
              <a:gd name="connsiteY15" fmla="*/ 2583656 h 2583656"/>
              <a:gd name="connsiteX16" fmla="*/ 1340643 w 2176463"/>
              <a:gd name="connsiteY16" fmla="*/ 1566863 h 2583656"/>
              <a:gd name="connsiteX17" fmla="*/ 1231106 w 2176463"/>
              <a:gd name="connsiteY17" fmla="*/ 1478755 h 2583656"/>
              <a:gd name="connsiteX18" fmla="*/ 1076324 w 2176463"/>
              <a:gd name="connsiteY18" fmla="*/ 1269206 h 2583656"/>
              <a:gd name="connsiteX19" fmla="*/ 964407 w 2176463"/>
              <a:gd name="connsiteY19" fmla="*/ 1112044 h 2583656"/>
              <a:gd name="connsiteX20" fmla="*/ 850107 w 2176463"/>
              <a:gd name="connsiteY20" fmla="*/ 1002506 h 2583656"/>
              <a:gd name="connsiteX21" fmla="*/ 733425 w 2176463"/>
              <a:gd name="connsiteY21" fmla="*/ 895350 h 2583656"/>
              <a:gd name="connsiteX22" fmla="*/ 690563 w 2176463"/>
              <a:gd name="connsiteY22" fmla="*/ 790575 h 2583656"/>
              <a:gd name="connsiteX23" fmla="*/ 588169 w 2176463"/>
              <a:gd name="connsiteY23" fmla="*/ 702469 h 2583656"/>
              <a:gd name="connsiteX24" fmla="*/ 552450 w 2176463"/>
              <a:gd name="connsiteY24" fmla="*/ 585787 h 2583656"/>
              <a:gd name="connsiteX25" fmla="*/ 426244 w 2176463"/>
              <a:gd name="connsiteY25" fmla="*/ 445294 h 2583656"/>
              <a:gd name="connsiteX26" fmla="*/ 350044 w 2176463"/>
              <a:gd name="connsiteY26" fmla="*/ 390525 h 2583656"/>
              <a:gd name="connsiteX27" fmla="*/ 278607 w 2176463"/>
              <a:gd name="connsiteY27" fmla="*/ 276225 h 2583656"/>
              <a:gd name="connsiteX28" fmla="*/ 221457 w 2176463"/>
              <a:gd name="connsiteY28" fmla="*/ 219075 h 2583656"/>
              <a:gd name="connsiteX29" fmla="*/ 147638 w 2176463"/>
              <a:gd name="connsiteY29" fmla="*/ 123825 h 2583656"/>
              <a:gd name="connsiteX30" fmla="*/ 0 w 2176463"/>
              <a:gd name="connsiteY30" fmla="*/ 2381 h 2583656"/>
              <a:gd name="connsiteX31" fmla="*/ 61913 w 2176463"/>
              <a:gd name="connsiteY3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4918 w 2176463"/>
              <a:gd name="connsiteY13" fmla="*/ 1419225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340643 w 2176463"/>
              <a:gd name="connsiteY17" fmla="*/ 1566863 h 2583656"/>
              <a:gd name="connsiteX18" fmla="*/ 1231106 w 2176463"/>
              <a:gd name="connsiteY18" fmla="*/ 1478755 h 2583656"/>
              <a:gd name="connsiteX19" fmla="*/ 1076324 w 2176463"/>
              <a:gd name="connsiteY19" fmla="*/ 1269206 h 2583656"/>
              <a:gd name="connsiteX20" fmla="*/ 964407 w 2176463"/>
              <a:gd name="connsiteY20" fmla="*/ 1112044 h 2583656"/>
              <a:gd name="connsiteX21" fmla="*/ 850107 w 2176463"/>
              <a:gd name="connsiteY21" fmla="*/ 1002506 h 2583656"/>
              <a:gd name="connsiteX22" fmla="*/ 733425 w 2176463"/>
              <a:gd name="connsiteY22" fmla="*/ 895350 h 2583656"/>
              <a:gd name="connsiteX23" fmla="*/ 690563 w 2176463"/>
              <a:gd name="connsiteY23" fmla="*/ 790575 h 2583656"/>
              <a:gd name="connsiteX24" fmla="*/ 588169 w 2176463"/>
              <a:gd name="connsiteY24" fmla="*/ 702469 h 2583656"/>
              <a:gd name="connsiteX25" fmla="*/ 552450 w 2176463"/>
              <a:gd name="connsiteY25" fmla="*/ 585787 h 2583656"/>
              <a:gd name="connsiteX26" fmla="*/ 426244 w 2176463"/>
              <a:gd name="connsiteY26" fmla="*/ 445294 h 2583656"/>
              <a:gd name="connsiteX27" fmla="*/ 350044 w 2176463"/>
              <a:gd name="connsiteY27" fmla="*/ 390525 h 2583656"/>
              <a:gd name="connsiteX28" fmla="*/ 278607 w 2176463"/>
              <a:gd name="connsiteY28" fmla="*/ 276225 h 2583656"/>
              <a:gd name="connsiteX29" fmla="*/ 221457 w 2176463"/>
              <a:gd name="connsiteY29" fmla="*/ 219075 h 2583656"/>
              <a:gd name="connsiteX30" fmla="*/ 147638 w 2176463"/>
              <a:gd name="connsiteY30" fmla="*/ 123825 h 2583656"/>
              <a:gd name="connsiteX31" fmla="*/ 0 w 2176463"/>
              <a:gd name="connsiteY31" fmla="*/ 2381 h 2583656"/>
              <a:gd name="connsiteX32" fmla="*/ 61913 w 2176463"/>
              <a:gd name="connsiteY3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340643 w 2176463"/>
              <a:gd name="connsiteY17" fmla="*/ 1566863 h 2583656"/>
              <a:gd name="connsiteX18" fmla="*/ 1231106 w 2176463"/>
              <a:gd name="connsiteY18" fmla="*/ 1478755 h 2583656"/>
              <a:gd name="connsiteX19" fmla="*/ 1076324 w 2176463"/>
              <a:gd name="connsiteY19" fmla="*/ 1269206 h 2583656"/>
              <a:gd name="connsiteX20" fmla="*/ 964407 w 2176463"/>
              <a:gd name="connsiteY20" fmla="*/ 1112044 h 2583656"/>
              <a:gd name="connsiteX21" fmla="*/ 850107 w 2176463"/>
              <a:gd name="connsiteY21" fmla="*/ 1002506 h 2583656"/>
              <a:gd name="connsiteX22" fmla="*/ 733425 w 2176463"/>
              <a:gd name="connsiteY22" fmla="*/ 895350 h 2583656"/>
              <a:gd name="connsiteX23" fmla="*/ 690563 w 2176463"/>
              <a:gd name="connsiteY23" fmla="*/ 790575 h 2583656"/>
              <a:gd name="connsiteX24" fmla="*/ 588169 w 2176463"/>
              <a:gd name="connsiteY24" fmla="*/ 702469 h 2583656"/>
              <a:gd name="connsiteX25" fmla="*/ 552450 w 2176463"/>
              <a:gd name="connsiteY25" fmla="*/ 585787 h 2583656"/>
              <a:gd name="connsiteX26" fmla="*/ 426244 w 2176463"/>
              <a:gd name="connsiteY26" fmla="*/ 445294 h 2583656"/>
              <a:gd name="connsiteX27" fmla="*/ 350044 w 2176463"/>
              <a:gd name="connsiteY27" fmla="*/ 390525 h 2583656"/>
              <a:gd name="connsiteX28" fmla="*/ 278607 w 2176463"/>
              <a:gd name="connsiteY28" fmla="*/ 276225 h 2583656"/>
              <a:gd name="connsiteX29" fmla="*/ 221457 w 2176463"/>
              <a:gd name="connsiteY29" fmla="*/ 219075 h 2583656"/>
              <a:gd name="connsiteX30" fmla="*/ 147638 w 2176463"/>
              <a:gd name="connsiteY30" fmla="*/ 123825 h 2583656"/>
              <a:gd name="connsiteX31" fmla="*/ 0 w 2176463"/>
              <a:gd name="connsiteY31" fmla="*/ 2381 h 2583656"/>
              <a:gd name="connsiteX32" fmla="*/ 61913 w 2176463"/>
              <a:gd name="connsiteY3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433512 w 2176463"/>
              <a:gd name="connsiteY17" fmla="*/ 1695450 h 2583656"/>
              <a:gd name="connsiteX18" fmla="*/ 1340643 w 2176463"/>
              <a:gd name="connsiteY18" fmla="*/ 1566863 h 2583656"/>
              <a:gd name="connsiteX19" fmla="*/ 1231106 w 2176463"/>
              <a:gd name="connsiteY19" fmla="*/ 1478755 h 2583656"/>
              <a:gd name="connsiteX20" fmla="*/ 1076324 w 2176463"/>
              <a:gd name="connsiteY20" fmla="*/ 1269206 h 2583656"/>
              <a:gd name="connsiteX21" fmla="*/ 964407 w 2176463"/>
              <a:gd name="connsiteY21" fmla="*/ 1112044 h 2583656"/>
              <a:gd name="connsiteX22" fmla="*/ 850107 w 2176463"/>
              <a:gd name="connsiteY22" fmla="*/ 1002506 h 2583656"/>
              <a:gd name="connsiteX23" fmla="*/ 733425 w 2176463"/>
              <a:gd name="connsiteY23" fmla="*/ 895350 h 2583656"/>
              <a:gd name="connsiteX24" fmla="*/ 690563 w 2176463"/>
              <a:gd name="connsiteY24" fmla="*/ 790575 h 2583656"/>
              <a:gd name="connsiteX25" fmla="*/ 588169 w 2176463"/>
              <a:gd name="connsiteY25" fmla="*/ 702469 h 2583656"/>
              <a:gd name="connsiteX26" fmla="*/ 552450 w 2176463"/>
              <a:gd name="connsiteY26" fmla="*/ 585787 h 2583656"/>
              <a:gd name="connsiteX27" fmla="*/ 426244 w 2176463"/>
              <a:gd name="connsiteY27" fmla="*/ 445294 h 2583656"/>
              <a:gd name="connsiteX28" fmla="*/ 350044 w 2176463"/>
              <a:gd name="connsiteY28" fmla="*/ 390525 h 2583656"/>
              <a:gd name="connsiteX29" fmla="*/ 278607 w 2176463"/>
              <a:gd name="connsiteY29" fmla="*/ 276225 h 2583656"/>
              <a:gd name="connsiteX30" fmla="*/ 221457 w 2176463"/>
              <a:gd name="connsiteY30" fmla="*/ 219075 h 2583656"/>
              <a:gd name="connsiteX31" fmla="*/ 147638 w 2176463"/>
              <a:gd name="connsiteY31" fmla="*/ 123825 h 2583656"/>
              <a:gd name="connsiteX32" fmla="*/ 0 w 2176463"/>
              <a:gd name="connsiteY32" fmla="*/ 2381 h 2583656"/>
              <a:gd name="connsiteX33" fmla="*/ 61913 w 2176463"/>
              <a:gd name="connsiteY33"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2176463 w 2176463"/>
              <a:gd name="connsiteY15" fmla="*/ 2583656 h 2583656"/>
              <a:gd name="connsiteX16" fmla="*/ 2128838 w 2176463"/>
              <a:gd name="connsiteY16" fmla="*/ 2583656 h 2583656"/>
              <a:gd name="connsiteX17" fmla="*/ 1412081 w 2176463"/>
              <a:gd name="connsiteY17" fmla="*/ 1719263 h 2583656"/>
              <a:gd name="connsiteX18" fmla="*/ 1340643 w 2176463"/>
              <a:gd name="connsiteY18" fmla="*/ 1566863 h 2583656"/>
              <a:gd name="connsiteX19" fmla="*/ 1231106 w 2176463"/>
              <a:gd name="connsiteY19" fmla="*/ 1478755 h 2583656"/>
              <a:gd name="connsiteX20" fmla="*/ 1076324 w 2176463"/>
              <a:gd name="connsiteY20" fmla="*/ 1269206 h 2583656"/>
              <a:gd name="connsiteX21" fmla="*/ 964407 w 2176463"/>
              <a:gd name="connsiteY21" fmla="*/ 1112044 h 2583656"/>
              <a:gd name="connsiteX22" fmla="*/ 850107 w 2176463"/>
              <a:gd name="connsiteY22" fmla="*/ 1002506 h 2583656"/>
              <a:gd name="connsiteX23" fmla="*/ 733425 w 2176463"/>
              <a:gd name="connsiteY23" fmla="*/ 895350 h 2583656"/>
              <a:gd name="connsiteX24" fmla="*/ 690563 w 2176463"/>
              <a:gd name="connsiteY24" fmla="*/ 790575 h 2583656"/>
              <a:gd name="connsiteX25" fmla="*/ 588169 w 2176463"/>
              <a:gd name="connsiteY25" fmla="*/ 702469 h 2583656"/>
              <a:gd name="connsiteX26" fmla="*/ 552450 w 2176463"/>
              <a:gd name="connsiteY26" fmla="*/ 585787 h 2583656"/>
              <a:gd name="connsiteX27" fmla="*/ 426244 w 2176463"/>
              <a:gd name="connsiteY27" fmla="*/ 445294 h 2583656"/>
              <a:gd name="connsiteX28" fmla="*/ 350044 w 2176463"/>
              <a:gd name="connsiteY28" fmla="*/ 390525 h 2583656"/>
              <a:gd name="connsiteX29" fmla="*/ 278607 w 2176463"/>
              <a:gd name="connsiteY29" fmla="*/ 276225 h 2583656"/>
              <a:gd name="connsiteX30" fmla="*/ 221457 w 2176463"/>
              <a:gd name="connsiteY30" fmla="*/ 219075 h 2583656"/>
              <a:gd name="connsiteX31" fmla="*/ 147638 w 2176463"/>
              <a:gd name="connsiteY31" fmla="*/ 123825 h 2583656"/>
              <a:gd name="connsiteX32" fmla="*/ 0 w 2176463"/>
              <a:gd name="connsiteY32" fmla="*/ 2381 h 2583656"/>
              <a:gd name="connsiteX33" fmla="*/ 61913 w 2176463"/>
              <a:gd name="connsiteY33"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66849 w 2176463"/>
              <a:gd name="connsiteY15" fmla="*/ 1669256 h 2583656"/>
              <a:gd name="connsiteX16" fmla="*/ 2176463 w 2176463"/>
              <a:gd name="connsiteY16" fmla="*/ 2583656 h 2583656"/>
              <a:gd name="connsiteX17" fmla="*/ 2128838 w 2176463"/>
              <a:gd name="connsiteY17" fmla="*/ 2583656 h 2583656"/>
              <a:gd name="connsiteX18" fmla="*/ 1412081 w 2176463"/>
              <a:gd name="connsiteY18" fmla="*/ 1719263 h 2583656"/>
              <a:gd name="connsiteX19" fmla="*/ 1340643 w 2176463"/>
              <a:gd name="connsiteY19" fmla="*/ 1566863 h 2583656"/>
              <a:gd name="connsiteX20" fmla="*/ 1231106 w 2176463"/>
              <a:gd name="connsiteY20" fmla="*/ 1478755 h 2583656"/>
              <a:gd name="connsiteX21" fmla="*/ 1076324 w 2176463"/>
              <a:gd name="connsiteY21" fmla="*/ 1269206 h 2583656"/>
              <a:gd name="connsiteX22" fmla="*/ 964407 w 2176463"/>
              <a:gd name="connsiteY22" fmla="*/ 1112044 h 2583656"/>
              <a:gd name="connsiteX23" fmla="*/ 850107 w 2176463"/>
              <a:gd name="connsiteY23" fmla="*/ 1002506 h 2583656"/>
              <a:gd name="connsiteX24" fmla="*/ 733425 w 2176463"/>
              <a:gd name="connsiteY24" fmla="*/ 895350 h 2583656"/>
              <a:gd name="connsiteX25" fmla="*/ 690563 w 2176463"/>
              <a:gd name="connsiteY25" fmla="*/ 790575 h 2583656"/>
              <a:gd name="connsiteX26" fmla="*/ 588169 w 2176463"/>
              <a:gd name="connsiteY26" fmla="*/ 702469 h 2583656"/>
              <a:gd name="connsiteX27" fmla="*/ 552450 w 2176463"/>
              <a:gd name="connsiteY27" fmla="*/ 585787 h 2583656"/>
              <a:gd name="connsiteX28" fmla="*/ 426244 w 2176463"/>
              <a:gd name="connsiteY28" fmla="*/ 445294 h 2583656"/>
              <a:gd name="connsiteX29" fmla="*/ 350044 w 2176463"/>
              <a:gd name="connsiteY29" fmla="*/ 390525 h 2583656"/>
              <a:gd name="connsiteX30" fmla="*/ 278607 w 2176463"/>
              <a:gd name="connsiteY30" fmla="*/ 276225 h 2583656"/>
              <a:gd name="connsiteX31" fmla="*/ 221457 w 2176463"/>
              <a:gd name="connsiteY31" fmla="*/ 219075 h 2583656"/>
              <a:gd name="connsiteX32" fmla="*/ 147638 w 2176463"/>
              <a:gd name="connsiteY32" fmla="*/ 123825 h 2583656"/>
              <a:gd name="connsiteX33" fmla="*/ 0 w 2176463"/>
              <a:gd name="connsiteY33" fmla="*/ 2381 h 2583656"/>
              <a:gd name="connsiteX34" fmla="*/ 61913 w 2176463"/>
              <a:gd name="connsiteY34"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2176463 w 2176463"/>
              <a:gd name="connsiteY16" fmla="*/ 2583656 h 2583656"/>
              <a:gd name="connsiteX17" fmla="*/ 2128838 w 2176463"/>
              <a:gd name="connsiteY17" fmla="*/ 2583656 h 2583656"/>
              <a:gd name="connsiteX18" fmla="*/ 1412081 w 2176463"/>
              <a:gd name="connsiteY18" fmla="*/ 1719263 h 2583656"/>
              <a:gd name="connsiteX19" fmla="*/ 1340643 w 2176463"/>
              <a:gd name="connsiteY19" fmla="*/ 1566863 h 2583656"/>
              <a:gd name="connsiteX20" fmla="*/ 1231106 w 2176463"/>
              <a:gd name="connsiteY20" fmla="*/ 1478755 h 2583656"/>
              <a:gd name="connsiteX21" fmla="*/ 1076324 w 2176463"/>
              <a:gd name="connsiteY21" fmla="*/ 1269206 h 2583656"/>
              <a:gd name="connsiteX22" fmla="*/ 964407 w 2176463"/>
              <a:gd name="connsiteY22" fmla="*/ 1112044 h 2583656"/>
              <a:gd name="connsiteX23" fmla="*/ 850107 w 2176463"/>
              <a:gd name="connsiteY23" fmla="*/ 1002506 h 2583656"/>
              <a:gd name="connsiteX24" fmla="*/ 733425 w 2176463"/>
              <a:gd name="connsiteY24" fmla="*/ 895350 h 2583656"/>
              <a:gd name="connsiteX25" fmla="*/ 690563 w 2176463"/>
              <a:gd name="connsiteY25" fmla="*/ 790575 h 2583656"/>
              <a:gd name="connsiteX26" fmla="*/ 588169 w 2176463"/>
              <a:gd name="connsiteY26" fmla="*/ 702469 h 2583656"/>
              <a:gd name="connsiteX27" fmla="*/ 552450 w 2176463"/>
              <a:gd name="connsiteY27" fmla="*/ 585787 h 2583656"/>
              <a:gd name="connsiteX28" fmla="*/ 426244 w 2176463"/>
              <a:gd name="connsiteY28" fmla="*/ 445294 h 2583656"/>
              <a:gd name="connsiteX29" fmla="*/ 350044 w 2176463"/>
              <a:gd name="connsiteY29" fmla="*/ 390525 h 2583656"/>
              <a:gd name="connsiteX30" fmla="*/ 278607 w 2176463"/>
              <a:gd name="connsiteY30" fmla="*/ 276225 h 2583656"/>
              <a:gd name="connsiteX31" fmla="*/ 221457 w 2176463"/>
              <a:gd name="connsiteY31" fmla="*/ 219075 h 2583656"/>
              <a:gd name="connsiteX32" fmla="*/ 147638 w 2176463"/>
              <a:gd name="connsiteY32" fmla="*/ 123825 h 2583656"/>
              <a:gd name="connsiteX33" fmla="*/ 0 w 2176463"/>
              <a:gd name="connsiteY33" fmla="*/ 2381 h 2583656"/>
              <a:gd name="connsiteX34" fmla="*/ 61913 w 2176463"/>
              <a:gd name="connsiteY34"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19249 w 2176463"/>
              <a:gd name="connsiteY16" fmla="*/ 1893094 h 2583656"/>
              <a:gd name="connsiteX17" fmla="*/ 2176463 w 2176463"/>
              <a:gd name="connsiteY17" fmla="*/ 2583656 h 2583656"/>
              <a:gd name="connsiteX18" fmla="*/ 2128838 w 2176463"/>
              <a:gd name="connsiteY18" fmla="*/ 2583656 h 2583656"/>
              <a:gd name="connsiteX19" fmla="*/ 1412081 w 2176463"/>
              <a:gd name="connsiteY19" fmla="*/ 1719263 h 2583656"/>
              <a:gd name="connsiteX20" fmla="*/ 1340643 w 2176463"/>
              <a:gd name="connsiteY20" fmla="*/ 1566863 h 2583656"/>
              <a:gd name="connsiteX21" fmla="*/ 1231106 w 2176463"/>
              <a:gd name="connsiteY21" fmla="*/ 1478755 h 2583656"/>
              <a:gd name="connsiteX22" fmla="*/ 1076324 w 2176463"/>
              <a:gd name="connsiteY22" fmla="*/ 1269206 h 2583656"/>
              <a:gd name="connsiteX23" fmla="*/ 964407 w 2176463"/>
              <a:gd name="connsiteY23" fmla="*/ 1112044 h 2583656"/>
              <a:gd name="connsiteX24" fmla="*/ 850107 w 2176463"/>
              <a:gd name="connsiteY24" fmla="*/ 1002506 h 2583656"/>
              <a:gd name="connsiteX25" fmla="*/ 733425 w 2176463"/>
              <a:gd name="connsiteY25" fmla="*/ 895350 h 2583656"/>
              <a:gd name="connsiteX26" fmla="*/ 690563 w 2176463"/>
              <a:gd name="connsiteY26" fmla="*/ 790575 h 2583656"/>
              <a:gd name="connsiteX27" fmla="*/ 588169 w 2176463"/>
              <a:gd name="connsiteY27" fmla="*/ 702469 h 2583656"/>
              <a:gd name="connsiteX28" fmla="*/ 552450 w 2176463"/>
              <a:gd name="connsiteY28" fmla="*/ 585787 h 2583656"/>
              <a:gd name="connsiteX29" fmla="*/ 426244 w 2176463"/>
              <a:gd name="connsiteY29" fmla="*/ 445294 h 2583656"/>
              <a:gd name="connsiteX30" fmla="*/ 350044 w 2176463"/>
              <a:gd name="connsiteY30" fmla="*/ 390525 h 2583656"/>
              <a:gd name="connsiteX31" fmla="*/ 278607 w 2176463"/>
              <a:gd name="connsiteY31" fmla="*/ 276225 h 2583656"/>
              <a:gd name="connsiteX32" fmla="*/ 221457 w 2176463"/>
              <a:gd name="connsiteY32" fmla="*/ 219075 h 2583656"/>
              <a:gd name="connsiteX33" fmla="*/ 147638 w 2176463"/>
              <a:gd name="connsiteY33" fmla="*/ 123825 h 2583656"/>
              <a:gd name="connsiteX34" fmla="*/ 0 w 2176463"/>
              <a:gd name="connsiteY34" fmla="*/ 2381 h 2583656"/>
              <a:gd name="connsiteX35" fmla="*/ 61913 w 2176463"/>
              <a:gd name="connsiteY35"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2176463 w 2176463"/>
              <a:gd name="connsiteY17" fmla="*/ 2583656 h 2583656"/>
              <a:gd name="connsiteX18" fmla="*/ 2128838 w 2176463"/>
              <a:gd name="connsiteY18" fmla="*/ 2583656 h 2583656"/>
              <a:gd name="connsiteX19" fmla="*/ 1412081 w 2176463"/>
              <a:gd name="connsiteY19" fmla="*/ 1719263 h 2583656"/>
              <a:gd name="connsiteX20" fmla="*/ 1340643 w 2176463"/>
              <a:gd name="connsiteY20" fmla="*/ 1566863 h 2583656"/>
              <a:gd name="connsiteX21" fmla="*/ 1231106 w 2176463"/>
              <a:gd name="connsiteY21" fmla="*/ 1478755 h 2583656"/>
              <a:gd name="connsiteX22" fmla="*/ 1076324 w 2176463"/>
              <a:gd name="connsiteY22" fmla="*/ 1269206 h 2583656"/>
              <a:gd name="connsiteX23" fmla="*/ 964407 w 2176463"/>
              <a:gd name="connsiteY23" fmla="*/ 1112044 h 2583656"/>
              <a:gd name="connsiteX24" fmla="*/ 850107 w 2176463"/>
              <a:gd name="connsiteY24" fmla="*/ 1002506 h 2583656"/>
              <a:gd name="connsiteX25" fmla="*/ 733425 w 2176463"/>
              <a:gd name="connsiteY25" fmla="*/ 895350 h 2583656"/>
              <a:gd name="connsiteX26" fmla="*/ 690563 w 2176463"/>
              <a:gd name="connsiteY26" fmla="*/ 790575 h 2583656"/>
              <a:gd name="connsiteX27" fmla="*/ 588169 w 2176463"/>
              <a:gd name="connsiteY27" fmla="*/ 702469 h 2583656"/>
              <a:gd name="connsiteX28" fmla="*/ 552450 w 2176463"/>
              <a:gd name="connsiteY28" fmla="*/ 585787 h 2583656"/>
              <a:gd name="connsiteX29" fmla="*/ 426244 w 2176463"/>
              <a:gd name="connsiteY29" fmla="*/ 445294 h 2583656"/>
              <a:gd name="connsiteX30" fmla="*/ 350044 w 2176463"/>
              <a:gd name="connsiteY30" fmla="*/ 390525 h 2583656"/>
              <a:gd name="connsiteX31" fmla="*/ 278607 w 2176463"/>
              <a:gd name="connsiteY31" fmla="*/ 276225 h 2583656"/>
              <a:gd name="connsiteX32" fmla="*/ 221457 w 2176463"/>
              <a:gd name="connsiteY32" fmla="*/ 219075 h 2583656"/>
              <a:gd name="connsiteX33" fmla="*/ 147638 w 2176463"/>
              <a:gd name="connsiteY33" fmla="*/ 123825 h 2583656"/>
              <a:gd name="connsiteX34" fmla="*/ 0 w 2176463"/>
              <a:gd name="connsiteY34" fmla="*/ 2381 h 2583656"/>
              <a:gd name="connsiteX35" fmla="*/ 61913 w 2176463"/>
              <a:gd name="connsiteY35"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2176463 w 2176463"/>
              <a:gd name="connsiteY17" fmla="*/ 2583656 h 2583656"/>
              <a:gd name="connsiteX18" fmla="*/ 2128838 w 2176463"/>
              <a:gd name="connsiteY18" fmla="*/ 2583656 h 2583656"/>
              <a:gd name="connsiteX19" fmla="*/ 1552574 w 2176463"/>
              <a:gd name="connsiteY19" fmla="*/ 1888331 h 2583656"/>
              <a:gd name="connsiteX20" fmla="*/ 1412081 w 2176463"/>
              <a:gd name="connsiteY20" fmla="*/ 1719263 h 2583656"/>
              <a:gd name="connsiteX21" fmla="*/ 1340643 w 2176463"/>
              <a:gd name="connsiteY21" fmla="*/ 1566863 h 2583656"/>
              <a:gd name="connsiteX22" fmla="*/ 1231106 w 2176463"/>
              <a:gd name="connsiteY22" fmla="*/ 1478755 h 2583656"/>
              <a:gd name="connsiteX23" fmla="*/ 1076324 w 2176463"/>
              <a:gd name="connsiteY23" fmla="*/ 1269206 h 2583656"/>
              <a:gd name="connsiteX24" fmla="*/ 964407 w 2176463"/>
              <a:gd name="connsiteY24" fmla="*/ 1112044 h 2583656"/>
              <a:gd name="connsiteX25" fmla="*/ 850107 w 2176463"/>
              <a:gd name="connsiteY25" fmla="*/ 1002506 h 2583656"/>
              <a:gd name="connsiteX26" fmla="*/ 733425 w 2176463"/>
              <a:gd name="connsiteY26" fmla="*/ 895350 h 2583656"/>
              <a:gd name="connsiteX27" fmla="*/ 690563 w 2176463"/>
              <a:gd name="connsiteY27" fmla="*/ 790575 h 2583656"/>
              <a:gd name="connsiteX28" fmla="*/ 588169 w 2176463"/>
              <a:gd name="connsiteY28" fmla="*/ 702469 h 2583656"/>
              <a:gd name="connsiteX29" fmla="*/ 552450 w 2176463"/>
              <a:gd name="connsiteY29" fmla="*/ 585787 h 2583656"/>
              <a:gd name="connsiteX30" fmla="*/ 426244 w 2176463"/>
              <a:gd name="connsiteY30" fmla="*/ 445294 h 2583656"/>
              <a:gd name="connsiteX31" fmla="*/ 350044 w 2176463"/>
              <a:gd name="connsiteY31" fmla="*/ 390525 h 2583656"/>
              <a:gd name="connsiteX32" fmla="*/ 278607 w 2176463"/>
              <a:gd name="connsiteY32" fmla="*/ 276225 h 2583656"/>
              <a:gd name="connsiteX33" fmla="*/ 221457 w 2176463"/>
              <a:gd name="connsiteY33" fmla="*/ 219075 h 2583656"/>
              <a:gd name="connsiteX34" fmla="*/ 147638 w 2176463"/>
              <a:gd name="connsiteY34" fmla="*/ 123825 h 2583656"/>
              <a:gd name="connsiteX35" fmla="*/ 0 w 2176463"/>
              <a:gd name="connsiteY35" fmla="*/ 2381 h 2583656"/>
              <a:gd name="connsiteX36" fmla="*/ 61913 w 2176463"/>
              <a:gd name="connsiteY3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2176463 w 2176463"/>
              <a:gd name="connsiteY17" fmla="*/ 2583656 h 2583656"/>
              <a:gd name="connsiteX18" fmla="*/ 2128838 w 2176463"/>
              <a:gd name="connsiteY18" fmla="*/ 2583656 h 2583656"/>
              <a:gd name="connsiteX19" fmla="*/ 1588293 w 2176463"/>
              <a:gd name="connsiteY19" fmla="*/ 1885950 h 2583656"/>
              <a:gd name="connsiteX20" fmla="*/ 1412081 w 2176463"/>
              <a:gd name="connsiteY20" fmla="*/ 1719263 h 2583656"/>
              <a:gd name="connsiteX21" fmla="*/ 1340643 w 2176463"/>
              <a:gd name="connsiteY21" fmla="*/ 1566863 h 2583656"/>
              <a:gd name="connsiteX22" fmla="*/ 1231106 w 2176463"/>
              <a:gd name="connsiteY22" fmla="*/ 1478755 h 2583656"/>
              <a:gd name="connsiteX23" fmla="*/ 1076324 w 2176463"/>
              <a:gd name="connsiteY23" fmla="*/ 1269206 h 2583656"/>
              <a:gd name="connsiteX24" fmla="*/ 964407 w 2176463"/>
              <a:gd name="connsiteY24" fmla="*/ 1112044 h 2583656"/>
              <a:gd name="connsiteX25" fmla="*/ 850107 w 2176463"/>
              <a:gd name="connsiteY25" fmla="*/ 1002506 h 2583656"/>
              <a:gd name="connsiteX26" fmla="*/ 733425 w 2176463"/>
              <a:gd name="connsiteY26" fmla="*/ 895350 h 2583656"/>
              <a:gd name="connsiteX27" fmla="*/ 690563 w 2176463"/>
              <a:gd name="connsiteY27" fmla="*/ 790575 h 2583656"/>
              <a:gd name="connsiteX28" fmla="*/ 588169 w 2176463"/>
              <a:gd name="connsiteY28" fmla="*/ 702469 h 2583656"/>
              <a:gd name="connsiteX29" fmla="*/ 552450 w 2176463"/>
              <a:gd name="connsiteY29" fmla="*/ 585787 h 2583656"/>
              <a:gd name="connsiteX30" fmla="*/ 426244 w 2176463"/>
              <a:gd name="connsiteY30" fmla="*/ 445294 h 2583656"/>
              <a:gd name="connsiteX31" fmla="*/ 350044 w 2176463"/>
              <a:gd name="connsiteY31" fmla="*/ 390525 h 2583656"/>
              <a:gd name="connsiteX32" fmla="*/ 278607 w 2176463"/>
              <a:gd name="connsiteY32" fmla="*/ 276225 h 2583656"/>
              <a:gd name="connsiteX33" fmla="*/ 221457 w 2176463"/>
              <a:gd name="connsiteY33" fmla="*/ 219075 h 2583656"/>
              <a:gd name="connsiteX34" fmla="*/ 147638 w 2176463"/>
              <a:gd name="connsiteY34" fmla="*/ 123825 h 2583656"/>
              <a:gd name="connsiteX35" fmla="*/ 0 w 2176463"/>
              <a:gd name="connsiteY35" fmla="*/ 2381 h 2583656"/>
              <a:gd name="connsiteX36" fmla="*/ 61913 w 2176463"/>
              <a:gd name="connsiteY36"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793081 w 2176463"/>
              <a:gd name="connsiteY17" fmla="*/ 2083594 h 2583656"/>
              <a:gd name="connsiteX18" fmla="*/ 2176463 w 2176463"/>
              <a:gd name="connsiteY18" fmla="*/ 2583656 h 2583656"/>
              <a:gd name="connsiteX19" fmla="*/ 2128838 w 2176463"/>
              <a:gd name="connsiteY19" fmla="*/ 2583656 h 2583656"/>
              <a:gd name="connsiteX20" fmla="*/ 1588293 w 2176463"/>
              <a:gd name="connsiteY20" fmla="*/ 1885950 h 2583656"/>
              <a:gd name="connsiteX21" fmla="*/ 1412081 w 2176463"/>
              <a:gd name="connsiteY21" fmla="*/ 1719263 h 2583656"/>
              <a:gd name="connsiteX22" fmla="*/ 1340643 w 2176463"/>
              <a:gd name="connsiteY22" fmla="*/ 1566863 h 2583656"/>
              <a:gd name="connsiteX23" fmla="*/ 1231106 w 2176463"/>
              <a:gd name="connsiteY23" fmla="*/ 1478755 h 2583656"/>
              <a:gd name="connsiteX24" fmla="*/ 1076324 w 2176463"/>
              <a:gd name="connsiteY24" fmla="*/ 1269206 h 2583656"/>
              <a:gd name="connsiteX25" fmla="*/ 964407 w 2176463"/>
              <a:gd name="connsiteY25" fmla="*/ 1112044 h 2583656"/>
              <a:gd name="connsiteX26" fmla="*/ 850107 w 2176463"/>
              <a:gd name="connsiteY26" fmla="*/ 1002506 h 2583656"/>
              <a:gd name="connsiteX27" fmla="*/ 733425 w 2176463"/>
              <a:gd name="connsiteY27" fmla="*/ 895350 h 2583656"/>
              <a:gd name="connsiteX28" fmla="*/ 690563 w 2176463"/>
              <a:gd name="connsiteY28" fmla="*/ 790575 h 2583656"/>
              <a:gd name="connsiteX29" fmla="*/ 588169 w 2176463"/>
              <a:gd name="connsiteY29" fmla="*/ 702469 h 2583656"/>
              <a:gd name="connsiteX30" fmla="*/ 552450 w 2176463"/>
              <a:gd name="connsiteY30" fmla="*/ 585787 h 2583656"/>
              <a:gd name="connsiteX31" fmla="*/ 426244 w 2176463"/>
              <a:gd name="connsiteY31" fmla="*/ 445294 h 2583656"/>
              <a:gd name="connsiteX32" fmla="*/ 350044 w 2176463"/>
              <a:gd name="connsiteY32" fmla="*/ 390525 h 2583656"/>
              <a:gd name="connsiteX33" fmla="*/ 278607 w 2176463"/>
              <a:gd name="connsiteY33" fmla="*/ 276225 h 2583656"/>
              <a:gd name="connsiteX34" fmla="*/ 221457 w 2176463"/>
              <a:gd name="connsiteY34" fmla="*/ 219075 h 2583656"/>
              <a:gd name="connsiteX35" fmla="*/ 147638 w 2176463"/>
              <a:gd name="connsiteY35" fmla="*/ 123825 h 2583656"/>
              <a:gd name="connsiteX36" fmla="*/ 0 w 2176463"/>
              <a:gd name="connsiteY36" fmla="*/ 2381 h 2583656"/>
              <a:gd name="connsiteX37" fmla="*/ 61913 w 2176463"/>
              <a:gd name="connsiteY3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588293 w 2176463"/>
              <a:gd name="connsiteY20" fmla="*/ 1885950 h 2583656"/>
              <a:gd name="connsiteX21" fmla="*/ 1412081 w 2176463"/>
              <a:gd name="connsiteY21" fmla="*/ 1719263 h 2583656"/>
              <a:gd name="connsiteX22" fmla="*/ 1340643 w 2176463"/>
              <a:gd name="connsiteY22" fmla="*/ 1566863 h 2583656"/>
              <a:gd name="connsiteX23" fmla="*/ 1231106 w 2176463"/>
              <a:gd name="connsiteY23" fmla="*/ 1478755 h 2583656"/>
              <a:gd name="connsiteX24" fmla="*/ 1076324 w 2176463"/>
              <a:gd name="connsiteY24" fmla="*/ 1269206 h 2583656"/>
              <a:gd name="connsiteX25" fmla="*/ 964407 w 2176463"/>
              <a:gd name="connsiteY25" fmla="*/ 1112044 h 2583656"/>
              <a:gd name="connsiteX26" fmla="*/ 850107 w 2176463"/>
              <a:gd name="connsiteY26" fmla="*/ 1002506 h 2583656"/>
              <a:gd name="connsiteX27" fmla="*/ 733425 w 2176463"/>
              <a:gd name="connsiteY27" fmla="*/ 895350 h 2583656"/>
              <a:gd name="connsiteX28" fmla="*/ 690563 w 2176463"/>
              <a:gd name="connsiteY28" fmla="*/ 790575 h 2583656"/>
              <a:gd name="connsiteX29" fmla="*/ 588169 w 2176463"/>
              <a:gd name="connsiteY29" fmla="*/ 702469 h 2583656"/>
              <a:gd name="connsiteX30" fmla="*/ 552450 w 2176463"/>
              <a:gd name="connsiteY30" fmla="*/ 585787 h 2583656"/>
              <a:gd name="connsiteX31" fmla="*/ 426244 w 2176463"/>
              <a:gd name="connsiteY31" fmla="*/ 445294 h 2583656"/>
              <a:gd name="connsiteX32" fmla="*/ 350044 w 2176463"/>
              <a:gd name="connsiteY32" fmla="*/ 390525 h 2583656"/>
              <a:gd name="connsiteX33" fmla="*/ 278607 w 2176463"/>
              <a:gd name="connsiteY33" fmla="*/ 276225 h 2583656"/>
              <a:gd name="connsiteX34" fmla="*/ 221457 w 2176463"/>
              <a:gd name="connsiteY34" fmla="*/ 219075 h 2583656"/>
              <a:gd name="connsiteX35" fmla="*/ 147638 w 2176463"/>
              <a:gd name="connsiteY35" fmla="*/ 123825 h 2583656"/>
              <a:gd name="connsiteX36" fmla="*/ 0 w 2176463"/>
              <a:gd name="connsiteY36" fmla="*/ 2381 h 2583656"/>
              <a:gd name="connsiteX37" fmla="*/ 61913 w 2176463"/>
              <a:gd name="connsiteY37"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750218 w 2176463"/>
              <a:gd name="connsiteY20" fmla="*/ 2095500 h 2583656"/>
              <a:gd name="connsiteX21" fmla="*/ 1588293 w 2176463"/>
              <a:gd name="connsiteY21" fmla="*/ 1885950 h 2583656"/>
              <a:gd name="connsiteX22" fmla="*/ 1412081 w 2176463"/>
              <a:gd name="connsiteY22" fmla="*/ 1719263 h 2583656"/>
              <a:gd name="connsiteX23" fmla="*/ 1340643 w 2176463"/>
              <a:gd name="connsiteY23" fmla="*/ 1566863 h 2583656"/>
              <a:gd name="connsiteX24" fmla="*/ 1231106 w 2176463"/>
              <a:gd name="connsiteY24" fmla="*/ 1478755 h 2583656"/>
              <a:gd name="connsiteX25" fmla="*/ 1076324 w 2176463"/>
              <a:gd name="connsiteY25" fmla="*/ 1269206 h 2583656"/>
              <a:gd name="connsiteX26" fmla="*/ 964407 w 2176463"/>
              <a:gd name="connsiteY26" fmla="*/ 1112044 h 2583656"/>
              <a:gd name="connsiteX27" fmla="*/ 850107 w 2176463"/>
              <a:gd name="connsiteY27" fmla="*/ 1002506 h 2583656"/>
              <a:gd name="connsiteX28" fmla="*/ 733425 w 2176463"/>
              <a:gd name="connsiteY28" fmla="*/ 895350 h 2583656"/>
              <a:gd name="connsiteX29" fmla="*/ 690563 w 2176463"/>
              <a:gd name="connsiteY29" fmla="*/ 790575 h 2583656"/>
              <a:gd name="connsiteX30" fmla="*/ 588169 w 2176463"/>
              <a:gd name="connsiteY30" fmla="*/ 702469 h 2583656"/>
              <a:gd name="connsiteX31" fmla="*/ 552450 w 2176463"/>
              <a:gd name="connsiteY31" fmla="*/ 585787 h 2583656"/>
              <a:gd name="connsiteX32" fmla="*/ 426244 w 2176463"/>
              <a:gd name="connsiteY32" fmla="*/ 445294 h 2583656"/>
              <a:gd name="connsiteX33" fmla="*/ 350044 w 2176463"/>
              <a:gd name="connsiteY33" fmla="*/ 390525 h 2583656"/>
              <a:gd name="connsiteX34" fmla="*/ 278607 w 2176463"/>
              <a:gd name="connsiteY34" fmla="*/ 276225 h 2583656"/>
              <a:gd name="connsiteX35" fmla="*/ 221457 w 2176463"/>
              <a:gd name="connsiteY35" fmla="*/ 219075 h 2583656"/>
              <a:gd name="connsiteX36" fmla="*/ 147638 w 2176463"/>
              <a:gd name="connsiteY36" fmla="*/ 123825 h 2583656"/>
              <a:gd name="connsiteX37" fmla="*/ 0 w 2176463"/>
              <a:gd name="connsiteY37" fmla="*/ 2381 h 2583656"/>
              <a:gd name="connsiteX38" fmla="*/ 61913 w 2176463"/>
              <a:gd name="connsiteY3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778793 w 2176463"/>
              <a:gd name="connsiteY20" fmla="*/ 2095500 h 2583656"/>
              <a:gd name="connsiteX21" fmla="*/ 1588293 w 2176463"/>
              <a:gd name="connsiteY21" fmla="*/ 1885950 h 2583656"/>
              <a:gd name="connsiteX22" fmla="*/ 1412081 w 2176463"/>
              <a:gd name="connsiteY22" fmla="*/ 1719263 h 2583656"/>
              <a:gd name="connsiteX23" fmla="*/ 1340643 w 2176463"/>
              <a:gd name="connsiteY23" fmla="*/ 1566863 h 2583656"/>
              <a:gd name="connsiteX24" fmla="*/ 1231106 w 2176463"/>
              <a:gd name="connsiteY24" fmla="*/ 1478755 h 2583656"/>
              <a:gd name="connsiteX25" fmla="*/ 1076324 w 2176463"/>
              <a:gd name="connsiteY25" fmla="*/ 1269206 h 2583656"/>
              <a:gd name="connsiteX26" fmla="*/ 964407 w 2176463"/>
              <a:gd name="connsiteY26" fmla="*/ 1112044 h 2583656"/>
              <a:gd name="connsiteX27" fmla="*/ 850107 w 2176463"/>
              <a:gd name="connsiteY27" fmla="*/ 1002506 h 2583656"/>
              <a:gd name="connsiteX28" fmla="*/ 733425 w 2176463"/>
              <a:gd name="connsiteY28" fmla="*/ 895350 h 2583656"/>
              <a:gd name="connsiteX29" fmla="*/ 690563 w 2176463"/>
              <a:gd name="connsiteY29" fmla="*/ 790575 h 2583656"/>
              <a:gd name="connsiteX30" fmla="*/ 588169 w 2176463"/>
              <a:gd name="connsiteY30" fmla="*/ 702469 h 2583656"/>
              <a:gd name="connsiteX31" fmla="*/ 552450 w 2176463"/>
              <a:gd name="connsiteY31" fmla="*/ 585787 h 2583656"/>
              <a:gd name="connsiteX32" fmla="*/ 426244 w 2176463"/>
              <a:gd name="connsiteY32" fmla="*/ 445294 h 2583656"/>
              <a:gd name="connsiteX33" fmla="*/ 350044 w 2176463"/>
              <a:gd name="connsiteY33" fmla="*/ 390525 h 2583656"/>
              <a:gd name="connsiteX34" fmla="*/ 278607 w 2176463"/>
              <a:gd name="connsiteY34" fmla="*/ 276225 h 2583656"/>
              <a:gd name="connsiteX35" fmla="*/ 221457 w 2176463"/>
              <a:gd name="connsiteY35" fmla="*/ 219075 h 2583656"/>
              <a:gd name="connsiteX36" fmla="*/ 147638 w 2176463"/>
              <a:gd name="connsiteY36" fmla="*/ 123825 h 2583656"/>
              <a:gd name="connsiteX37" fmla="*/ 0 w 2176463"/>
              <a:gd name="connsiteY37" fmla="*/ 2381 h 2583656"/>
              <a:gd name="connsiteX38" fmla="*/ 61913 w 2176463"/>
              <a:gd name="connsiteY38"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914524 w 2176463"/>
              <a:gd name="connsiteY20" fmla="*/ 2283619 h 2583656"/>
              <a:gd name="connsiteX21" fmla="*/ 1778793 w 2176463"/>
              <a:gd name="connsiteY21" fmla="*/ 2095500 h 2583656"/>
              <a:gd name="connsiteX22" fmla="*/ 1588293 w 2176463"/>
              <a:gd name="connsiteY22" fmla="*/ 1885950 h 2583656"/>
              <a:gd name="connsiteX23" fmla="*/ 1412081 w 2176463"/>
              <a:gd name="connsiteY23" fmla="*/ 1719263 h 2583656"/>
              <a:gd name="connsiteX24" fmla="*/ 1340643 w 2176463"/>
              <a:gd name="connsiteY24" fmla="*/ 1566863 h 2583656"/>
              <a:gd name="connsiteX25" fmla="*/ 1231106 w 2176463"/>
              <a:gd name="connsiteY25" fmla="*/ 1478755 h 2583656"/>
              <a:gd name="connsiteX26" fmla="*/ 1076324 w 2176463"/>
              <a:gd name="connsiteY26" fmla="*/ 1269206 h 2583656"/>
              <a:gd name="connsiteX27" fmla="*/ 964407 w 2176463"/>
              <a:gd name="connsiteY27" fmla="*/ 1112044 h 2583656"/>
              <a:gd name="connsiteX28" fmla="*/ 850107 w 2176463"/>
              <a:gd name="connsiteY28" fmla="*/ 1002506 h 2583656"/>
              <a:gd name="connsiteX29" fmla="*/ 733425 w 2176463"/>
              <a:gd name="connsiteY29" fmla="*/ 895350 h 2583656"/>
              <a:gd name="connsiteX30" fmla="*/ 690563 w 2176463"/>
              <a:gd name="connsiteY30" fmla="*/ 790575 h 2583656"/>
              <a:gd name="connsiteX31" fmla="*/ 588169 w 2176463"/>
              <a:gd name="connsiteY31" fmla="*/ 702469 h 2583656"/>
              <a:gd name="connsiteX32" fmla="*/ 552450 w 2176463"/>
              <a:gd name="connsiteY32" fmla="*/ 585787 h 2583656"/>
              <a:gd name="connsiteX33" fmla="*/ 426244 w 2176463"/>
              <a:gd name="connsiteY33" fmla="*/ 445294 h 2583656"/>
              <a:gd name="connsiteX34" fmla="*/ 350044 w 2176463"/>
              <a:gd name="connsiteY34" fmla="*/ 390525 h 2583656"/>
              <a:gd name="connsiteX35" fmla="*/ 278607 w 2176463"/>
              <a:gd name="connsiteY35" fmla="*/ 276225 h 2583656"/>
              <a:gd name="connsiteX36" fmla="*/ 221457 w 2176463"/>
              <a:gd name="connsiteY36" fmla="*/ 219075 h 2583656"/>
              <a:gd name="connsiteX37" fmla="*/ 147638 w 2176463"/>
              <a:gd name="connsiteY37" fmla="*/ 123825 h 2583656"/>
              <a:gd name="connsiteX38" fmla="*/ 0 w 2176463"/>
              <a:gd name="connsiteY38" fmla="*/ 2381 h 2583656"/>
              <a:gd name="connsiteX39" fmla="*/ 61913 w 2176463"/>
              <a:gd name="connsiteY3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2176463 w 2176463"/>
              <a:gd name="connsiteY18" fmla="*/ 2583656 h 2583656"/>
              <a:gd name="connsiteX19" fmla="*/ 2128838 w 2176463"/>
              <a:gd name="connsiteY19" fmla="*/ 2583656 h 2583656"/>
              <a:gd name="connsiteX20" fmla="*/ 1878805 w 2176463"/>
              <a:gd name="connsiteY20" fmla="*/ 2274094 h 2583656"/>
              <a:gd name="connsiteX21" fmla="*/ 1778793 w 2176463"/>
              <a:gd name="connsiteY21" fmla="*/ 2095500 h 2583656"/>
              <a:gd name="connsiteX22" fmla="*/ 1588293 w 2176463"/>
              <a:gd name="connsiteY22" fmla="*/ 1885950 h 2583656"/>
              <a:gd name="connsiteX23" fmla="*/ 1412081 w 2176463"/>
              <a:gd name="connsiteY23" fmla="*/ 1719263 h 2583656"/>
              <a:gd name="connsiteX24" fmla="*/ 1340643 w 2176463"/>
              <a:gd name="connsiteY24" fmla="*/ 1566863 h 2583656"/>
              <a:gd name="connsiteX25" fmla="*/ 1231106 w 2176463"/>
              <a:gd name="connsiteY25" fmla="*/ 1478755 h 2583656"/>
              <a:gd name="connsiteX26" fmla="*/ 1076324 w 2176463"/>
              <a:gd name="connsiteY26" fmla="*/ 1269206 h 2583656"/>
              <a:gd name="connsiteX27" fmla="*/ 964407 w 2176463"/>
              <a:gd name="connsiteY27" fmla="*/ 1112044 h 2583656"/>
              <a:gd name="connsiteX28" fmla="*/ 850107 w 2176463"/>
              <a:gd name="connsiteY28" fmla="*/ 1002506 h 2583656"/>
              <a:gd name="connsiteX29" fmla="*/ 733425 w 2176463"/>
              <a:gd name="connsiteY29" fmla="*/ 895350 h 2583656"/>
              <a:gd name="connsiteX30" fmla="*/ 690563 w 2176463"/>
              <a:gd name="connsiteY30" fmla="*/ 790575 h 2583656"/>
              <a:gd name="connsiteX31" fmla="*/ 588169 w 2176463"/>
              <a:gd name="connsiteY31" fmla="*/ 702469 h 2583656"/>
              <a:gd name="connsiteX32" fmla="*/ 552450 w 2176463"/>
              <a:gd name="connsiteY32" fmla="*/ 585787 h 2583656"/>
              <a:gd name="connsiteX33" fmla="*/ 426244 w 2176463"/>
              <a:gd name="connsiteY33" fmla="*/ 445294 h 2583656"/>
              <a:gd name="connsiteX34" fmla="*/ 350044 w 2176463"/>
              <a:gd name="connsiteY34" fmla="*/ 390525 h 2583656"/>
              <a:gd name="connsiteX35" fmla="*/ 278607 w 2176463"/>
              <a:gd name="connsiteY35" fmla="*/ 276225 h 2583656"/>
              <a:gd name="connsiteX36" fmla="*/ 221457 w 2176463"/>
              <a:gd name="connsiteY36" fmla="*/ 219075 h 2583656"/>
              <a:gd name="connsiteX37" fmla="*/ 147638 w 2176463"/>
              <a:gd name="connsiteY37" fmla="*/ 123825 h 2583656"/>
              <a:gd name="connsiteX38" fmla="*/ 0 w 2176463"/>
              <a:gd name="connsiteY38" fmla="*/ 2381 h 2583656"/>
              <a:gd name="connsiteX39" fmla="*/ 61913 w 2176463"/>
              <a:gd name="connsiteY39"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33574 w 2176463"/>
              <a:gd name="connsiteY18" fmla="*/ 2257425 h 2583656"/>
              <a:gd name="connsiteX19" fmla="*/ 2176463 w 2176463"/>
              <a:gd name="connsiteY19" fmla="*/ 2583656 h 2583656"/>
              <a:gd name="connsiteX20" fmla="*/ 2128838 w 2176463"/>
              <a:gd name="connsiteY20" fmla="*/ 2583656 h 2583656"/>
              <a:gd name="connsiteX21" fmla="*/ 1878805 w 2176463"/>
              <a:gd name="connsiteY21" fmla="*/ 2274094 h 2583656"/>
              <a:gd name="connsiteX22" fmla="*/ 1778793 w 2176463"/>
              <a:gd name="connsiteY22" fmla="*/ 2095500 h 2583656"/>
              <a:gd name="connsiteX23" fmla="*/ 1588293 w 2176463"/>
              <a:gd name="connsiteY23" fmla="*/ 1885950 h 2583656"/>
              <a:gd name="connsiteX24" fmla="*/ 1412081 w 2176463"/>
              <a:gd name="connsiteY24" fmla="*/ 1719263 h 2583656"/>
              <a:gd name="connsiteX25" fmla="*/ 1340643 w 2176463"/>
              <a:gd name="connsiteY25" fmla="*/ 1566863 h 2583656"/>
              <a:gd name="connsiteX26" fmla="*/ 1231106 w 2176463"/>
              <a:gd name="connsiteY26" fmla="*/ 1478755 h 2583656"/>
              <a:gd name="connsiteX27" fmla="*/ 1076324 w 2176463"/>
              <a:gd name="connsiteY27" fmla="*/ 1269206 h 2583656"/>
              <a:gd name="connsiteX28" fmla="*/ 964407 w 2176463"/>
              <a:gd name="connsiteY28" fmla="*/ 1112044 h 2583656"/>
              <a:gd name="connsiteX29" fmla="*/ 850107 w 2176463"/>
              <a:gd name="connsiteY29" fmla="*/ 1002506 h 2583656"/>
              <a:gd name="connsiteX30" fmla="*/ 733425 w 2176463"/>
              <a:gd name="connsiteY30" fmla="*/ 895350 h 2583656"/>
              <a:gd name="connsiteX31" fmla="*/ 690563 w 2176463"/>
              <a:gd name="connsiteY31" fmla="*/ 790575 h 2583656"/>
              <a:gd name="connsiteX32" fmla="*/ 588169 w 2176463"/>
              <a:gd name="connsiteY32" fmla="*/ 702469 h 2583656"/>
              <a:gd name="connsiteX33" fmla="*/ 552450 w 2176463"/>
              <a:gd name="connsiteY33" fmla="*/ 585787 h 2583656"/>
              <a:gd name="connsiteX34" fmla="*/ 426244 w 2176463"/>
              <a:gd name="connsiteY34" fmla="*/ 445294 h 2583656"/>
              <a:gd name="connsiteX35" fmla="*/ 350044 w 2176463"/>
              <a:gd name="connsiteY35" fmla="*/ 390525 h 2583656"/>
              <a:gd name="connsiteX36" fmla="*/ 278607 w 2176463"/>
              <a:gd name="connsiteY36" fmla="*/ 276225 h 2583656"/>
              <a:gd name="connsiteX37" fmla="*/ 221457 w 2176463"/>
              <a:gd name="connsiteY37" fmla="*/ 219075 h 2583656"/>
              <a:gd name="connsiteX38" fmla="*/ 147638 w 2176463"/>
              <a:gd name="connsiteY38" fmla="*/ 123825 h 2583656"/>
              <a:gd name="connsiteX39" fmla="*/ 0 w 2176463"/>
              <a:gd name="connsiteY39" fmla="*/ 2381 h 2583656"/>
              <a:gd name="connsiteX40" fmla="*/ 61913 w 2176463"/>
              <a:gd name="connsiteY4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176463 w 2176463"/>
              <a:gd name="connsiteY19" fmla="*/ 2583656 h 2583656"/>
              <a:gd name="connsiteX20" fmla="*/ 2128838 w 2176463"/>
              <a:gd name="connsiteY20" fmla="*/ 2583656 h 2583656"/>
              <a:gd name="connsiteX21" fmla="*/ 1878805 w 2176463"/>
              <a:gd name="connsiteY21" fmla="*/ 2274094 h 2583656"/>
              <a:gd name="connsiteX22" fmla="*/ 1778793 w 2176463"/>
              <a:gd name="connsiteY22" fmla="*/ 2095500 h 2583656"/>
              <a:gd name="connsiteX23" fmla="*/ 1588293 w 2176463"/>
              <a:gd name="connsiteY23" fmla="*/ 1885950 h 2583656"/>
              <a:gd name="connsiteX24" fmla="*/ 1412081 w 2176463"/>
              <a:gd name="connsiteY24" fmla="*/ 1719263 h 2583656"/>
              <a:gd name="connsiteX25" fmla="*/ 1340643 w 2176463"/>
              <a:gd name="connsiteY25" fmla="*/ 1566863 h 2583656"/>
              <a:gd name="connsiteX26" fmla="*/ 1231106 w 2176463"/>
              <a:gd name="connsiteY26" fmla="*/ 1478755 h 2583656"/>
              <a:gd name="connsiteX27" fmla="*/ 1076324 w 2176463"/>
              <a:gd name="connsiteY27" fmla="*/ 1269206 h 2583656"/>
              <a:gd name="connsiteX28" fmla="*/ 964407 w 2176463"/>
              <a:gd name="connsiteY28" fmla="*/ 1112044 h 2583656"/>
              <a:gd name="connsiteX29" fmla="*/ 850107 w 2176463"/>
              <a:gd name="connsiteY29" fmla="*/ 1002506 h 2583656"/>
              <a:gd name="connsiteX30" fmla="*/ 733425 w 2176463"/>
              <a:gd name="connsiteY30" fmla="*/ 895350 h 2583656"/>
              <a:gd name="connsiteX31" fmla="*/ 690563 w 2176463"/>
              <a:gd name="connsiteY31" fmla="*/ 790575 h 2583656"/>
              <a:gd name="connsiteX32" fmla="*/ 588169 w 2176463"/>
              <a:gd name="connsiteY32" fmla="*/ 702469 h 2583656"/>
              <a:gd name="connsiteX33" fmla="*/ 552450 w 2176463"/>
              <a:gd name="connsiteY33" fmla="*/ 585787 h 2583656"/>
              <a:gd name="connsiteX34" fmla="*/ 426244 w 2176463"/>
              <a:gd name="connsiteY34" fmla="*/ 445294 h 2583656"/>
              <a:gd name="connsiteX35" fmla="*/ 350044 w 2176463"/>
              <a:gd name="connsiteY35" fmla="*/ 390525 h 2583656"/>
              <a:gd name="connsiteX36" fmla="*/ 278607 w 2176463"/>
              <a:gd name="connsiteY36" fmla="*/ 276225 h 2583656"/>
              <a:gd name="connsiteX37" fmla="*/ 221457 w 2176463"/>
              <a:gd name="connsiteY37" fmla="*/ 219075 h 2583656"/>
              <a:gd name="connsiteX38" fmla="*/ 147638 w 2176463"/>
              <a:gd name="connsiteY38" fmla="*/ 123825 h 2583656"/>
              <a:gd name="connsiteX39" fmla="*/ 0 w 2176463"/>
              <a:gd name="connsiteY39" fmla="*/ 2381 h 2583656"/>
              <a:gd name="connsiteX40" fmla="*/ 61913 w 2176463"/>
              <a:gd name="connsiteY40"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6918 w 2176463"/>
              <a:gd name="connsiteY19" fmla="*/ 2388394 h 2583656"/>
              <a:gd name="connsiteX20" fmla="*/ 2176463 w 2176463"/>
              <a:gd name="connsiteY20" fmla="*/ 2583656 h 2583656"/>
              <a:gd name="connsiteX21" fmla="*/ 2128838 w 2176463"/>
              <a:gd name="connsiteY21" fmla="*/ 2583656 h 2583656"/>
              <a:gd name="connsiteX22" fmla="*/ 1878805 w 2176463"/>
              <a:gd name="connsiteY22" fmla="*/ 2274094 h 2583656"/>
              <a:gd name="connsiteX23" fmla="*/ 1778793 w 2176463"/>
              <a:gd name="connsiteY23" fmla="*/ 2095500 h 2583656"/>
              <a:gd name="connsiteX24" fmla="*/ 1588293 w 2176463"/>
              <a:gd name="connsiteY24" fmla="*/ 1885950 h 2583656"/>
              <a:gd name="connsiteX25" fmla="*/ 1412081 w 2176463"/>
              <a:gd name="connsiteY25" fmla="*/ 1719263 h 2583656"/>
              <a:gd name="connsiteX26" fmla="*/ 1340643 w 2176463"/>
              <a:gd name="connsiteY26" fmla="*/ 1566863 h 2583656"/>
              <a:gd name="connsiteX27" fmla="*/ 1231106 w 2176463"/>
              <a:gd name="connsiteY27" fmla="*/ 1478755 h 2583656"/>
              <a:gd name="connsiteX28" fmla="*/ 1076324 w 2176463"/>
              <a:gd name="connsiteY28" fmla="*/ 1269206 h 2583656"/>
              <a:gd name="connsiteX29" fmla="*/ 964407 w 2176463"/>
              <a:gd name="connsiteY29" fmla="*/ 1112044 h 2583656"/>
              <a:gd name="connsiteX30" fmla="*/ 850107 w 2176463"/>
              <a:gd name="connsiteY30" fmla="*/ 1002506 h 2583656"/>
              <a:gd name="connsiteX31" fmla="*/ 733425 w 2176463"/>
              <a:gd name="connsiteY31" fmla="*/ 895350 h 2583656"/>
              <a:gd name="connsiteX32" fmla="*/ 690563 w 2176463"/>
              <a:gd name="connsiteY32" fmla="*/ 790575 h 2583656"/>
              <a:gd name="connsiteX33" fmla="*/ 588169 w 2176463"/>
              <a:gd name="connsiteY33" fmla="*/ 702469 h 2583656"/>
              <a:gd name="connsiteX34" fmla="*/ 552450 w 2176463"/>
              <a:gd name="connsiteY34" fmla="*/ 585787 h 2583656"/>
              <a:gd name="connsiteX35" fmla="*/ 426244 w 2176463"/>
              <a:gd name="connsiteY35" fmla="*/ 445294 h 2583656"/>
              <a:gd name="connsiteX36" fmla="*/ 350044 w 2176463"/>
              <a:gd name="connsiteY36" fmla="*/ 390525 h 2583656"/>
              <a:gd name="connsiteX37" fmla="*/ 278607 w 2176463"/>
              <a:gd name="connsiteY37" fmla="*/ 276225 h 2583656"/>
              <a:gd name="connsiteX38" fmla="*/ 221457 w 2176463"/>
              <a:gd name="connsiteY38" fmla="*/ 219075 h 2583656"/>
              <a:gd name="connsiteX39" fmla="*/ 147638 w 2176463"/>
              <a:gd name="connsiteY39" fmla="*/ 123825 h 2583656"/>
              <a:gd name="connsiteX40" fmla="*/ 0 w 2176463"/>
              <a:gd name="connsiteY40" fmla="*/ 2381 h 2583656"/>
              <a:gd name="connsiteX41" fmla="*/ 61913 w 2176463"/>
              <a:gd name="connsiteY4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1878805 w 2176463"/>
              <a:gd name="connsiteY22" fmla="*/ 2274094 h 2583656"/>
              <a:gd name="connsiteX23" fmla="*/ 1778793 w 2176463"/>
              <a:gd name="connsiteY23" fmla="*/ 2095500 h 2583656"/>
              <a:gd name="connsiteX24" fmla="*/ 1588293 w 2176463"/>
              <a:gd name="connsiteY24" fmla="*/ 1885950 h 2583656"/>
              <a:gd name="connsiteX25" fmla="*/ 1412081 w 2176463"/>
              <a:gd name="connsiteY25" fmla="*/ 1719263 h 2583656"/>
              <a:gd name="connsiteX26" fmla="*/ 1340643 w 2176463"/>
              <a:gd name="connsiteY26" fmla="*/ 1566863 h 2583656"/>
              <a:gd name="connsiteX27" fmla="*/ 1231106 w 2176463"/>
              <a:gd name="connsiteY27" fmla="*/ 1478755 h 2583656"/>
              <a:gd name="connsiteX28" fmla="*/ 1076324 w 2176463"/>
              <a:gd name="connsiteY28" fmla="*/ 1269206 h 2583656"/>
              <a:gd name="connsiteX29" fmla="*/ 964407 w 2176463"/>
              <a:gd name="connsiteY29" fmla="*/ 1112044 h 2583656"/>
              <a:gd name="connsiteX30" fmla="*/ 850107 w 2176463"/>
              <a:gd name="connsiteY30" fmla="*/ 1002506 h 2583656"/>
              <a:gd name="connsiteX31" fmla="*/ 733425 w 2176463"/>
              <a:gd name="connsiteY31" fmla="*/ 895350 h 2583656"/>
              <a:gd name="connsiteX32" fmla="*/ 690563 w 2176463"/>
              <a:gd name="connsiteY32" fmla="*/ 790575 h 2583656"/>
              <a:gd name="connsiteX33" fmla="*/ 588169 w 2176463"/>
              <a:gd name="connsiteY33" fmla="*/ 702469 h 2583656"/>
              <a:gd name="connsiteX34" fmla="*/ 552450 w 2176463"/>
              <a:gd name="connsiteY34" fmla="*/ 585787 h 2583656"/>
              <a:gd name="connsiteX35" fmla="*/ 426244 w 2176463"/>
              <a:gd name="connsiteY35" fmla="*/ 445294 h 2583656"/>
              <a:gd name="connsiteX36" fmla="*/ 350044 w 2176463"/>
              <a:gd name="connsiteY36" fmla="*/ 390525 h 2583656"/>
              <a:gd name="connsiteX37" fmla="*/ 278607 w 2176463"/>
              <a:gd name="connsiteY37" fmla="*/ 276225 h 2583656"/>
              <a:gd name="connsiteX38" fmla="*/ 221457 w 2176463"/>
              <a:gd name="connsiteY38" fmla="*/ 219075 h 2583656"/>
              <a:gd name="connsiteX39" fmla="*/ 147638 w 2176463"/>
              <a:gd name="connsiteY39" fmla="*/ 123825 h 2583656"/>
              <a:gd name="connsiteX40" fmla="*/ 0 w 2176463"/>
              <a:gd name="connsiteY40" fmla="*/ 2381 h 2583656"/>
              <a:gd name="connsiteX41" fmla="*/ 61913 w 2176463"/>
              <a:gd name="connsiteY41"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1983581 w 2176463"/>
              <a:gd name="connsiteY22" fmla="*/ 240506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52450 w 2176463"/>
              <a:gd name="connsiteY35" fmla="*/ 585787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52450 w 2176463"/>
              <a:gd name="connsiteY35" fmla="*/ 585787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602457 w 2176463"/>
              <a:gd name="connsiteY6" fmla="*/ 588169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19113 w 2176463"/>
              <a:gd name="connsiteY6" fmla="*/ 583407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31032 w 2176463"/>
              <a:gd name="connsiteY7" fmla="*/ 700087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90563 w 2176463"/>
              <a:gd name="connsiteY33" fmla="*/ 790575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50107 w 2176463"/>
              <a:gd name="connsiteY31" fmla="*/ 100250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64407 w 2176463"/>
              <a:gd name="connsiteY30" fmla="*/ 1112044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78694 w 2176463"/>
              <a:gd name="connsiteY10" fmla="*/ 1047750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878681 w 2176463"/>
              <a:gd name="connsiteY10" fmla="*/ 1150144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76324 w 2176463"/>
              <a:gd name="connsiteY29" fmla="*/ 1269206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31106 w 2176463"/>
              <a:gd name="connsiteY28" fmla="*/ 1478755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40643 w 2176463"/>
              <a:gd name="connsiteY27" fmla="*/ 1566863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73981 w 2176463"/>
              <a:gd name="connsiteY14" fmla="*/ 1545432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507206 w 2176463"/>
              <a:gd name="connsiteY35" fmla="*/ 607219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26244 w 2176463"/>
              <a:gd name="connsiteY36" fmla="*/ 445294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78793 w 2176463"/>
              <a:gd name="connsiteY24" fmla="*/ 2095500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814513 w 2176463"/>
              <a:gd name="connsiteY17" fmla="*/ 2083594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88293 w 2176463"/>
              <a:gd name="connsiteY25" fmla="*/ 1885950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192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04924 w 2176463"/>
              <a:gd name="connsiteY27" fmla="*/ 1607344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40643 w 2176463"/>
              <a:gd name="connsiteY27" fmla="*/ 1557338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128838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12068 w 2176463"/>
              <a:gd name="connsiteY27" fmla="*/ 1602582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76463"/>
              <a:gd name="connsiteY0" fmla="*/ 0 h 2583656"/>
              <a:gd name="connsiteX1" fmla="*/ 116682 w 2176463"/>
              <a:gd name="connsiteY1" fmla="*/ 64294 h 2583656"/>
              <a:gd name="connsiteX2" fmla="*/ 242888 w 2176463"/>
              <a:gd name="connsiteY2" fmla="*/ 180975 h 2583656"/>
              <a:gd name="connsiteX3" fmla="*/ 304800 w 2176463"/>
              <a:gd name="connsiteY3" fmla="*/ 273844 h 2583656"/>
              <a:gd name="connsiteX4" fmla="*/ 385763 w 2176463"/>
              <a:gd name="connsiteY4" fmla="*/ 378619 h 2583656"/>
              <a:gd name="connsiteX5" fmla="*/ 495300 w 2176463"/>
              <a:gd name="connsiteY5" fmla="*/ 464344 h 2583656"/>
              <a:gd name="connsiteX6" fmla="*/ 557213 w 2176463"/>
              <a:gd name="connsiteY6" fmla="*/ 573882 h 2583656"/>
              <a:gd name="connsiteX7" fmla="*/ 645319 w 2176463"/>
              <a:gd name="connsiteY7" fmla="*/ 695325 h 2583656"/>
              <a:gd name="connsiteX8" fmla="*/ 745332 w 2176463"/>
              <a:gd name="connsiteY8" fmla="*/ 802481 h 2583656"/>
              <a:gd name="connsiteX9" fmla="*/ 871538 w 2176463"/>
              <a:gd name="connsiteY9" fmla="*/ 976312 h 2583656"/>
              <a:gd name="connsiteX10" fmla="*/ 962025 w 2176463"/>
              <a:gd name="connsiteY10" fmla="*/ 1081088 h 2583656"/>
              <a:gd name="connsiteX11" fmla="*/ 1038225 w 2176463"/>
              <a:gd name="connsiteY11" fmla="*/ 1133475 h 2583656"/>
              <a:gd name="connsiteX12" fmla="*/ 1114424 w 2176463"/>
              <a:gd name="connsiteY12" fmla="*/ 1259681 h 2583656"/>
              <a:gd name="connsiteX13" fmla="*/ 1250156 w 2176463"/>
              <a:gd name="connsiteY13" fmla="*/ 1447800 h 2583656"/>
              <a:gd name="connsiteX14" fmla="*/ 1366837 w 2176463"/>
              <a:gd name="connsiteY14" fmla="*/ 1519239 h 2583656"/>
              <a:gd name="connsiteX15" fmla="*/ 1454943 w 2176463"/>
              <a:gd name="connsiteY15" fmla="*/ 1688306 h 2583656"/>
              <a:gd name="connsiteX16" fmla="*/ 1626393 w 2176463"/>
              <a:gd name="connsiteY16" fmla="*/ 1862138 h 2583656"/>
              <a:gd name="connsiteX17" fmla="*/ 1757363 w 2176463"/>
              <a:gd name="connsiteY17" fmla="*/ 2085975 h 2583656"/>
              <a:gd name="connsiteX18" fmla="*/ 1904999 w 2176463"/>
              <a:gd name="connsiteY18" fmla="*/ 2247900 h 2583656"/>
              <a:gd name="connsiteX19" fmla="*/ 2019300 w 2176463"/>
              <a:gd name="connsiteY19" fmla="*/ 2362200 h 2583656"/>
              <a:gd name="connsiteX20" fmla="*/ 2176463 w 2176463"/>
              <a:gd name="connsiteY20" fmla="*/ 2583656 h 2583656"/>
              <a:gd name="connsiteX21" fmla="*/ 2076451 w 2176463"/>
              <a:gd name="connsiteY21" fmla="*/ 2583656 h 2583656"/>
              <a:gd name="connsiteX22" fmla="*/ 2002631 w 2176463"/>
              <a:gd name="connsiteY22" fmla="*/ 2386012 h 2583656"/>
              <a:gd name="connsiteX23" fmla="*/ 1878805 w 2176463"/>
              <a:gd name="connsiteY23" fmla="*/ 2274094 h 2583656"/>
              <a:gd name="connsiteX24" fmla="*/ 1702593 w 2176463"/>
              <a:gd name="connsiteY24" fmla="*/ 2105025 h 2583656"/>
              <a:gd name="connsiteX25" fmla="*/ 1562099 w 2176463"/>
              <a:gd name="connsiteY25" fmla="*/ 1907381 h 2583656"/>
              <a:gd name="connsiteX26" fmla="*/ 1412081 w 2176463"/>
              <a:gd name="connsiteY26" fmla="*/ 1757363 h 2583656"/>
              <a:gd name="connsiteX27" fmla="*/ 1312068 w 2176463"/>
              <a:gd name="connsiteY27" fmla="*/ 1602582 h 2583656"/>
              <a:gd name="connsiteX28" fmla="*/ 1202531 w 2176463"/>
              <a:gd name="connsiteY28" fmla="*/ 1490661 h 2583656"/>
              <a:gd name="connsiteX29" fmla="*/ 1066799 w 2176463"/>
              <a:gd name="connsiteY29" fmla="*/ 1302544 h 2583656"/>
              <a:gd name="connsiteX30" fmla="*/ 954882 w 2176463"/>
              <a:gd name="connsiteY30" fmla="*/ 1166812 h 2583656"/>
              <a:gd name="connsiteX31" fmla="*/ 838201 w 2176463"/>
              <a:gd name="connsiteY31" fmla="*/ 1021556 h 2583656"/>
              <a:gd name="connsiteX32" fmla="*/ 733425 w 2176463"/>
              <a:gd name="connsiteY32" fmla="*/ 895350 h 2583656"/>
              <a:gd name="connsiteX33" fmla="*/ 671513 w 2176463"/>
              <a:gd name="connsiteY33" fmla="*/ 814387 h 2583656"/>
              <a:gd name="connsiteX34" fmla="*/ 588169 w 2176463"/>
              <a:gd name="connsiteY34" fmla="*/ 702469 h 2583656"/>
              <a:gd name="connsiteX35" fmla="*/ 497681 w 2176463"/>
              <a:gd name="connsiteY35" fmla="*/ 619125 h 2583656"/>
              <a:gd name="connsiteX36" fmla="*/ 409575 w 2176463"/>
              <a:gd name="connsiteY36" fmla="*/ 476250 h 2583656"/>
              <a:gd name="connsiteX37" fmla="*/ 350044 w 2176463"/>
              <a:gd name="connsiteY37" fmla="*/ 390525 h 2583656"/>
              <a:gd name="connsiteX38" fmla="*/ 278607 w 2176463"/>
              <a:gd name="connsiteY38" fmla="*/ 276225 h 2583656"/>
              <a:gd name="connsiteX39" fmla="*/ 221457 w 2176463"/>
              <a:gd name="connsiteY39" fmla="*/ 219075 h 2583656"/>
              <a:gd name="connsiteX40" fmla="*/ 147638 w 2176463"/>
              <a:gd name="connsiteY40" fmla="*/ 123825 h 2583656"/>
              <a:gd name="connsiteX41" fmla="*/ 0 w 2176463"/>
              <a:gd name="connsiteY41" fmla="*/ 2381 h 2583656"/>
              <a:gd name="connsiteX42" fmla="*/ 61913 w 2176463"/>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2019300 w 2150269"/>
              <a:gd name="connsiteY19" fmla="*/ 2362200 h 2583656"/>
              <a:gd name="connsiteX20" fmla="*/ 2150269 w 2150269"/>
              <a:gd name="connsiteY20" fmla="*/ 2583656 h 2583656"/>
              <a:gd name="connsiteX21" fmla="*/ 2076451 w 2150269"/>
              <a:gd name="connsiteY21" fmla="*/ 2583656 h 2583656"/>
              <a:gd name="connsiteX22" fmla="*/ 2002631 w 2150269"/>
              <a:gd name="connsiteY22" fmla="*/ 2386012 h 2583656"/>
              <a:gd name="connsiteX23" fmla="*/ 1878805 w 2150269"/>
              <a:gd name="connsiteY23" fmla="*/ 227409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2019300 w 2150269"/>
              <a:gd name="connsiteY19" fmla="*/ 2362200 h 2583656"/>
              <a:gd name="connsiteX20" fmla="*/ 2150269 w 2150269"/>
              <a:gd name="connsiteY20" fmla="*/ 2583656 h 2583656"/>
              <a:gd name="connsiteX21" fmla="*/ 2076451 w 2150269"/>
              <a:gd name="connsiteY21" fmla="*/ 2583656 h 2583656"/>
              <a:gd name="connsiteX22" fmla="*/ 1947863 w 2150269"/>
              <a:gd name="connsiteY22" fmla="*/ 2412205 h 2583656"/>
              <a:gd name="connsiteX23" fmla="*/ 1878805 w 2150269"/>
              <a:gd name="connsiteY23" fmla="*/ 227409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47863 w 2150269"/>
              <a:gd name="connsiteY22" fmla="*/ 2412205 h 2583656"/>
              <a:gd name="connsiteX23" fmla="*/ 1878805 w 2150269"/>
              <a:gd name="connsiteY23" fmla="*/ 227409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47863 w 2150269"/>
              <a:gd name="connsiteY22" fmla="*/ 2412205 h 2583656"/>
              <a:gd name="connsiteX23" fmla="*/ 1859755 w 2150269"/>
              <a:gd name="connsiteY23" fmla="*/ 229314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61913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35957 w 2150269"/>
              <a:gd name="connsiteY22" fmla="*/ 2431255 h 2583656"/>
              <a:gd name="connsiteX23" fmla="*/ 1859755 w 2150269"/>
              <a:gd name="connsiteY23" fmla="*/ 229314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61913 w 2150269"/>
              <a:gd name="connsiteY42" fmla="*/ 0 h 2583656"/>
              <a:gd name="connsiteX0" fmla="*/ 114300 w 2150269"/>
              <a:gd name="connsiteY0" fmla="*/ 0 h 2583656"/>
              <a:gd name="connsiteX1" fmla="*/ 116682 w 2150269"/>
              <a:gd name="connsiteY1" fmla="*/ 64294 h 2583656"/>
              <a:gd name="connsiteX2" fmla="*/ 242888 w 2150269"/>
              <a:gd name="connsiteY2" fmla="*/ 180975 h 2583656"/>
              <a:gd name="connsiteX3" fmla="*/ 304800 w 2150269"/>
              <a:gd name="connsiteY3" fmla="*/ 273844 h 2583656"/>
              <a:gd name="connsiteX4" fmla="*/ 385763 w 2150269"/>
              <a:gd name="connsiteY4" fmla="*/ 378619 h 2583656"/>
              <a:gd name="connsiteX5" fmla="*/ 495300 w 2150269"/>
              <a:gd name="connsiteY5" fmla="*/ 464344 h 2583656"/>
              <a:gd name="connsiteX6" fmla="*/ 557213 w 2150269"/>
              <a:gd name="connsiteY6" fmla="*/ 573882 h 2583656"/>
              <a:gd name="connsiteX7" fmla="*/ 645319 w 2150269"/>
              <a:gd name="connsiteY7" fmla="*/ 695325 h 2583656"/>
              <a:gd name="connsiteX8" fmla="*/ 745332 w 2150269"/>
              <a:gd name="connsiteY8" fmla="*/ 802481 h 2583656"/>
              <a:gd name="connsiteX9" fmla="*/ 871538 w 2150269"/>
              <a:gd name="connsiteY9" fmla="*/ 976312 h 2583656"/>
              <a:gd name="connsiteX10" fmla="*/ 962025 w 2150269"/>
              <a:gd name="connsiteY10" fmla="*/ 1081088 h 2583656"/>
              <a:gd name="connsiteX11" fmla="*/ 1038225 w 2150269"/>
              <a:gd name="connsiteY11" fmla="*/ 1133475 h 2583656"/>
              <a:gd name="connsiteX12" fmla="*/ 1114424 w 2150269"/>
              <a:gd name="connsiteY12" fmla="*/ 1259681 h 2583656"/>
              <a:gd name="connsiteX13" fmla="*/ 1250156 w 2150269"/>
              <a:gd name="connsiteY13" fmla="*/ 1447800 h 2583656"/>
              <a:gd name="connsiteX14" fmla="*/ 1366837 w 2150269"/>
              <a:gd name="connsiteY14" fmla="*/ 1519239 h 2583656"/>
              <a:gd name="connsiteX15" fmla="*/ 1454943 w 2150269"/>
              <a:gd name="connsiteY15" fmla="*/ 1688306 h 2583656"/>
              <a:gd name="connsiteX16" fmla="*/ 1626393 w 2150269"/>
              <a:gd name="connsiteY16" fmla="*/ 1862138 h 2583656"/>
              <a:gd name="connsiteX17" fmla="*/ 1757363 w 2150269"/>
              <a:gd name="connsiteY17" fmla="*/ 2085975 h 2583656"/>
              <a:gd name="connsiteX18" fmla="*/ 1904999 w 2150269"/>
              <a:gd name="connsiteY18" fmla="*/ 2247900 h 2583656"/>
              <a:gd name="connsiteX19" fmla="*/ 1993106 w 2150269"/>
              <a:gd name="connsiteY19" fmla="*/ 2388394 h 2583656"/>
              <a:gd name="connsiteX20" fmla="*/ 2150269 w 2150269"/>
              <a:gd name="connsiteY20" fmla="*/ 2583656 h 2583656"/>
              <a:gd name="connsiteX21" fmla="*/ 2076451 w 2150269"/>
              <a:gd name="connsiteY21" fmla="*/ 2583656 h 2583656"/>
              <a:gd name="connsiteX22" fmla="*/ 1935957 w 2150269"/>
              <a:gd name="connsiteY22" fmla="*/ 2431255 h 2583656"/>
              <a:gd name="connsiteX23" fmla="*/ 1859755 w 2150269"/>
              <a:gd name="connsiteY23" fmla="*/ 2293144 h 2583656"/>
              <a:gd name="connsiteX24" fmla="*/ 1702593 w 2150269"/>
              <a:gd name="connsiteY24" fmla="*/ 2105025 h 2583656"/>
              <a:gd name="connsiteX25" fmla="*/ 1562099 w 2150269"/>
              <a:gd name="connsiteY25" fmla="*/ 1907381 h 2583656"/>
              <a:gd name="connsiteX26" fmla="*/ 1412081 w 2150269"/>
              <a:gd name="connsiteY26" fmla="*/ 1757363 h 2583656"/>
              <a:gd name="connsiteX27" fmla="*/ 1312068 w 2150269"/>
              <a:gd name="connsiteY27" fmla="*/ 1602582 h 2583656"/>
              <a:gd name="connsiteX28" fmla="*/ 1202531 w 2150269"/>
              <a:gd name="connsiteY28" fmla="*/ 1490661 h 2583656"/>
              <a:gd name="connsiteX29" fmla="*/ 1066799 w 2150269"/>
              <a:gd name="connsiteY29" fmla="*/ 1302544 h 2583656"/>
              <a:gd name="connsiteX30" fmla="*/ 954882 w 2150269"/>
              <a:gd name="connsiteY30" fmla="*/ 1166812 h 2583656"/>
              <a:gd name="connsiteX31" fmla="*/ 838201 w 2150269"/>
              <a:gd name="connsiteY31" fmla="*/ 1021556 h 2583656"/>
              <a:gd name="connsiteX32" fmla="*/ 733425 w 2150269"/>
              <a:gd name="connsiteY32" fmla="*/ 895350 h 2583656"/>
              <a:gd name="connsiteX33" fmla="*/ 671513 w 2150269"/>
              <a:gd name="connsiteY33" fmla="*/ 814387 h 2583656"/>
              <a:gd name="connsiteX34" fmla="*/ 588169 w 2150269"/>
              <a:gd name="connsiteY34" fmla="*/ 702469 h 2583656"/>
              <a:gd name="connsiteX35" fmla="*/ 497681 w 2150269"/>
              <a:gd name="connsiteY35" fmla="*/ 619125 h 2583656"/>
              <a:gd name="connsiteX36" fmla="*/ 409575 w 2150269"/>
              <a:gd name="connsiteY36" fmla="*/ 476250 h 2583656"/>
              <a:gd name="connsiteX37" fmla="*/ 350044 w 2150269"/>
              <a:gd name="connsiteY37" fmla="*/ 390525 h 2583656"/>
              <a:gd name="connsiteX38" fmla="*/ 278607 w 2150269"/>
              <a:gd name="connsiteY38" fmla="*/ 276225 h 2583656"/>
              <a:gd name="connsiteX39" fmla="*/ 221457 w 2150269"/>
              <a:gd name="connsiteY39" fmla="*/ 219075 h 2583656"/>
              <a:gd name="connsiteX40" fmla="*/ 147638 w 2150269"/>
              <a:gd name="connsiteY40" fmla="*/ 123825 h 2583656"/>
              <a:gd name="connsiteX41" fmla="*/ 0 w 2150269"/>
              <a:gd name="connsiteY41" fmla="*/ 2381 h 2583656"/>
              <a:gd name="connsiteX42" fmla="*/ 114300 w 2150269"/>
              <a:gd name="connsiteY42" fmla="*/ 0 h 2583656"/>
              <a:gd name="connsiteX0" fmla="*/ 64293 w 2100262"/>
              <a:gd name="connsiteY0" fmla="*/ 0 h 2583656"/>
              <a:gd name="connsiteX1" fmla="*/ 66675 w 2100262"/>
              <a:gd name="connsiteY1" fmla="*/ 64294 h 2583656"/>
              <a:gd name="connsiteX2" fmla="*/ 192881 w 2100262"/>
              <a:gd name="connsiteY2" fmla="*/ 180975 h 2583656"/>
              <a:gd name="connsiteX3" fmla="*/ 254793 w 2100262"/>
              <a:gd name="connsiteY3" fmla="*/ 273844 h 2583656"/>
              <a:gd name="connsiteX4" fmla="*/ 335756 w 2100262"/>
              <a:gd name="connsiteY4" fmla="*/ 378619 h 2583656"/>
              <a:gd name="connsiteX5" fmla="*/ 445293 w 2100262"/>
              <a:gd name="connsiteY5" fmla="*/ 464344 h 2583656"/>
              <a:gd name="connsiteX6" fmla="*/ 507206 w 2100262"/>
              <a:gd name="connsiteY6" fmla="*/ 573882 h 2583656"/>
              <a:gd name="connsiteX7" fmla="*/ 595312 w 2100262"/>
              <a:gd name="connsiteY7" fmla="*/ 695325 h 2583656"/>
              <a:gd name="connsiteX8" fmla="*/ 695325 w 2100262"/>
              <a:gd name="connsiteY8" fmla="*/ 802481 h 2583656"/>
              <a:gd name="connsiteX9" fmla="*/ 821531 w 2100262"/>
              <a:gd name="connsiteY9" fmla="*/ 976312 h 2583656"/>
              <a:gd name="connsiteX10" fmla="*/ 912018 w 2100262"/>
              <a:gd name="connsiteY10" fmla="*/ 1081088 h 2583656"/>
              <a:gd name="connsiteX11" fmla="*/ 988218 w 2100262"/>
              <a:gd name="connsiteY11" fmla="*/ 1133475 h 2583656"/>
              <a:gd name="connsiteX12" fmla="*/ 1064417 w 2100262"/>
              <a:gd name="connsiteY12" fmla="*/ 1259681 h 2583656"/>
              <a:gd name="connsiteX13" fmla="*/ 1200149 w 2100262"/>
              <a:gd name="connsiteY13" fmla="*/ 1447800 h 2583656"/>
              <a:gd name="connsiteX14" fmla="*/ 1316830 w 2100262"/>
              <a:gd name="connsiteY14" fmla="*/ 1519239 h 2583656"/>
              <a:gd name="connsiteX15" fmla="*/ 1404936 w 2100262"/>
              <a:gd name="connsiteY15" fmla="*/ 1688306 h 2583656"/>
              <a:gd name="connsiteX16" fmla="*/ 1576386 w 2100262"/>
              <a:gd name="connsiteY16" fmla="*/ 1862138 h 2583656"/>
              <a:gd name="connsiteX17" fmla="*/ 1707356 w 2100262"/>
              <a:gd name="connsiteY17" fmla="*/ 2085975 h 2583656"/>
              <a:gd name="connsiteX18" fmla="*/ 1854992 w 2100262"/>
              <a:gd name="connsiteY18" fmla="*/ 2247900 h 2583656"/>
              <a:gd name="connsiteX19" fmla="*/ 1943099 w 2100262"/>
              <a:gd name="connsiteY19" fmla="*/ 2388394 h 2583656"/>
              <a:gd name="connsiteX20" fmla="*/ 2100262 w 2100262"/>
              <a:gd name="connsiteY20" fmla="*/ 2583656 h 2583656"/>
              <a:gd name="connsiteX21" fmla="*/ 2026444 w 2100262"/>
              <a:gd name="connsiteY21" fmla="*/ 2583656 h 2583656"/>
              <a:gd name="connsiteX22" fmla="*/ 1885950 w 2100262"/>
              <a:gd name="connsiteY22" fmla="*/ 2431255 h 2583656"/>
              <a:gd name="connsiteX23" fmla="*/ 1809748 w 2100262"/>
              <a:gd name="connsiteY23" fmla="*/ 2293144 h 2583656"/>
              <a:gd name="connsiteX24" fmla="*/ 1652586 w 2100262"/>
              <a:gd name="connsiteY24" fmla="*/ 2105025 h 2583656"/>
              <a:gd name="connsiteX25" fmla="*/ 1512092 w 2100262"/>
              <a:gd name="connsiteY25" fmla="*/ 1907381 h 2583656"/>
              <a:gd name="connsiteX26" fmla="*/ 1362074 w 2100262"/>
              <a:gd name="connsiteY26" fmla="*/ 1757363 h 2583656"/>
              <a:gd name="connsiteX27" fmla="*/ 1262061 w 2100262"/>
              <a:gd name="connsiteY27" fmla="*/ 1602582 h 2583656"/>
              <a:gd name="connsiteX28" fmla="*/ 1152524 w 2100262"/>
              <a:gd name="connsiteY28" fmla="*/ 1490661 h 2583656"/>
              <a:gd name="connsiteX29" fmla="*/ 1016792 w 2100262"/>
              <a:gd name="connsiteY29" fmla="*/ 1302544 h 2583656"/>
              <a:gd name="connsiteX30" fmla="*/ 904875 w 2100262"/>
              <a:gd name="connsiteY30" fmla="*/ 1166812 h 2583656"/>
              <a:gd name="connsiteX31" fmla="*/ 788194 w 2100262"/>
              <a:gd name="connsiteY31" fmla="*/ 1021556 h 2583656"/>
              <a:gd name="connsiteX32" fmla="*/ 683418 w 2100262"/>
              <a:gd name="connsiteY32" fmla="*/ 895350 h 2583656"/>
              <a:gd name="connsiteX33" fmla="*/ 621506 w 2100262"/>
              <a:gd name="connsiteY33" fmla="*/ 814387 h 2583656"/>
              <a:gd name="connsiteX34" fmla="*/ 538162 w 2100262"/>
              <a:gd name="connsiteY34" fmla="*/ 702469 h 2583656"/>
              <a:gd name="connsiteX35" fmla="*/ 447674 w 2100262"/>
              <a:gd name="connsiteY35" fmla="*/ 619125 h 2583656"/>
              <a:gd name="connsiteX36" fmla="*/ 359568 w 2100262"/>
              <a:gd name="connsiteY36" fmla="*/ 476250 h 2583656"/>
              <a:gd name="connsiteX37" fmla="*/ 300037 w 2100262"/>
              <a:gd name="connsiteY37" fmla="*/ 390525 h 2583656"/>
              <a:gd name="connsiteX38" fmla="*/ 228600 w 2100262"/>
              <a:gd name="connsiteY38" fmla="*/ 276225 h 2583656"/>
              <a:gd name="connsiteX39" fmla="*/ 171450 w 2100262"/>
              <a:gd name="connsiteY39" fmla="*/ 219075 h 2583656"/>
              <a:gd name="connsiteX40" fmla="*/ 97631 w 2100262"/>
              <a:gd name="connsiteY40" fmla="*/ 123825 h 2583656"/>
              <a:gd name="connsiteX41" fmla="*/ 0 w 2100262"/>
              <a:gd name="connsiteY41" fmla="*/ 7143 h 2583656"/>
              <a:gd name="connsiteX42" fmla="*/ 64293 w 2100262"/>
              <a:gd name="connsiteY42" fmla="*/ 0 h 2583656"/>
              <a:gd name="connsiteX0" fmla="*/ 64293 w 2100262"/>
              <a:gd name="connsiteY0" fmla="*/ 0 h 2583656"/>
              <a:gd name="connsiteX1" fmla="*/ 66675 w 2100262"/>
              <a:gd name="connsiteY1" fmla="*/ 64294 h 2583656"/>
              <a:gd name="connsiteX2" fmla="*/ 192881 w 2100262"/>
              <a:gd name="connsiteY2" fmla="*/ 180975 h 2583656"/>
              <a:gd name="connsiteX3" fmla="*/ 254793 w 2100262"/>
              <a:gd name="connsiteY3" fmla="*/ 273844 h 2583656"/>
              <a:gd name="connsiteX4" fmla="*/ 335756 w 2100262"/>
              <a:gd name="connsiteY4" fmla="*/ 378619 h 2583656"/>
              <a:gd name="connsiteX5" fmla="*/ 445293 w 2100262"/>
              <a:gd name="connsiteY5" fmla="*/ 464344 h 2583656"/>
              <a:gd name="connsiteX6" fmla="*/ 507206 w 2100262"/>
              <a:gd name="connsiteY6" fmla="*/ 573882 h 2583656"/>
              <a:gd name="connsiteX7" fmla="*/ 595312 w 2100262"/>
              <a:gd name="connsiteY7" fmla="*/ 695325 h 2583656"/>
              <a:gd name="connsiteX8" fmla="*/ 695325 w 2100262"/>
              <a:gd name="connsiteY8" fmla="*/ 802481 h 2583656"/>
              <a:gd name="connsiteX9" fmla="*/ 821531 w 2100262"/>
              <a:gd name="connsiteY9" fmla="*/ 976312 h 2583656"/>
              <a:gd name="connsiteX10" fmla="*/ 912018 w 2100262"/>
              <a:gd name="connsiteY10" fmla="*/ 1081088 h 2583656"/>
              <a:gd name="connsiteX11" fmla="*/ 988218 w 2100262"/>
              <a:gd name="connsiteY11" fmla="*/ 1133475 h 2583656"/>
              <a:gd name="connsiteX12" fmla="*/ 1064417 w 2100262"/>
              <a:gd name="connsiteY12" fmla="*/ 1259681 h 2583656"/>
              <a:gd name="connsiteX13" fmla="*/ 1200149 w 2100262"/>
              <a:gd name="connsiteY13" fmla="*/ 1447800 h 2583656"/>
              <a:gd name="connsiteX14" fmla="*/ 1316830 w 2100262"/>
              <a:gd name="connsiteY14" fmla="*/ 1519239 h 2583656"/>
              <a:gd name="connsiteX15" fmla="*/ 1404936 w 2100262"/>
              <a:gd name="connsiteY15" fmla="*/ 1688306 h 2583656"/>
              <a:gd name="connsiteX16" fmla="*/ 1576386 w 2100262"/>
              <a:gd name="connsiteY16" fmla="*/ 1862138 h 2583656"/>
              <a:gd name="connsiteX17" fmla="*/ 1707356 w 2100262"/>
              <a:gd name="connsiteY17" fmla="*/ 2085975 h 2583656"/>
              <a:gd name="connsiteX18" fmla="*/ 1854992 w 2100262"/>
              <a:gd name="connsiteY18" fmla="*/ 2247900 h 2583656"/>
              <a:gd name="connsiteX19" fmla="*/ 1943099 w 2100262"/>
              <a:gd name="connsiteY19" fmla="*/ 2388394 h 2583656"/>
              <a:gd name="connsiteX20" fmla="*/ 2100262 w 2100262"/>
              <a:gd name="connsiteY20" fmla="*/ 2583656 h 2583656"/>
              <a:gd name="connsiteX21" fmla="*/ 2026444 w 2100262"/>
              <a:gd name="connsiteY21" fmla="*/ 2583656 h 2583656"/>
              <a:gd name="connsiteX22" fmla="*/ 1885950 w 2100262"/>
              <a:gd name="connsiteY22" fmla="*/ 2431255 h 2583656"/>
              <a:gd name="connsiteX23" fmla="*/ 1809748 w 2100262"/>
              <a:gd name="connsiteY23" fmla="*/ 2293144 h 2583656"/>
              <a:gd name="connsiteX24" fmla="*/ 1652586 w 2100262"/>
              <a:gd name="connsiteY24" fmla="*/ 2105025 h 2583656"/>
              <a:gd name="connsiteX25" fmla="*/ 1512092 w 2100262"/>
              <a:gd name="connsiteY25" fmla="*/ 1907381 h 2583656"/>
              <a:gd name="connsiteX26" fmla="*/ 1362074 w 2100262"/>
              <a:gd name="connsiteY26" fmla="*/ 1757363 h 2583656"/>
              <a:gd name="connsiteX27" fmla="*/ 1262061 w 2100262"/>
              <a:gd name="connsiteY27" fmla="*/ 1602582 h 2583656"/>
              <a:gd name="connsiteX28" fmla="*/ 1152524 w 2100262"/>
              <a:gd name="connsiteY28" fmla="*/ 1490661 h 2583656"/>
              <a:gd name="connsiteX29" fmla="*/ 1016792 w 2100262"/>
              <a:gd name="connsiteY29" fmla="*/ 1302544 h 2583656"/>
              <a:gd name="connsiteX30" fmla="*/ 904875 w 2100262"/>
              <a:gd name="connsiteY30" fmla="*/ 1166812 h 2583656"/>
              <a:gd name="connsiteX31" fmla="*/ 788194 w 2100262"/>
              <a:gd name="connsiteY31" fmla="*/ 1021556 h 2583656"/>
              <a:gd name="connsiteX32" fmla="*/ 683418 w 2100262"/>
              <a:gd name="connsiteY32" fmla="*/ 895350 h 2583656"/>
              <a:gd name="connsiteX33" fmla="*/ 621506 w 2100262"/>
              <a:gd name="connsiteY33" fmla="*/ 814387 h 2583656"/>
              <a:gd name="connsiteX34" fmla="*/ 538162 w 2100262"/>
              <a:gd name="connsiteY34" fmla="*/ 702469 h 2583656"/>
              <a:gd name="connsiteX35" fmla="*/ 447674 w 2100262"/>
              <a:gd name="connsiteY35" fmla="*/ 619125 h 2583656"/>
              <a:gd name="connsiteX36" fmla="*/ 359568 w 2100262"/>
              <a:gd name="connsiteY36" fmla="*/ 476250 h 2583656"/>
              <a:gd name="connsiteX37" fmla="*/ 300037 w 2100262"/>
              <a:gd name="connsiteY37" fmla="*/ 390525 h 2583656"/>
              <a:gd name="connsiteX38" fmla="*/ 228600 w 2100262"/>
              <a:gd name="connsiteY38" fmla="*/ 276225 h 2583656"/>
              <a:gd name="connsiteX39" fmla="*/ 171450 w 2100262"/>
              <a:gd name="connsiteY39" fmla="*/ 219075 h 2583656"/>
              <a:gd name="connsiteX40" fmla="*/ 97631 w 2100262"/>
              <a:gd name="connsiteY40" fmla="*/ 123825 h 2583656"/>
              <a:gd name="connsiteX41" fmla="*/ 0 w 2100262"/>
              <a:gd name="connsiteY41" fmla="*/ 2381 h 2583656"/>
              <a:gd name="connsiteX42" fmla="*/ 64293 w 2100262"/>
              <a:gd name="connsiteY42" fmla="*/ 0 h 2583656"/>
              <a:gd name="connsiteX0" fmla="*/ 100012 w 2135981"/>
              <a:gd name="connsiteY0" fmla="*/ 0 h 2583656"/>
              <a:gd name="connsiteX1" fmla="*/ 102394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207169 w 2135981"/>
              <a:gd name="connsiteY39" fmla="*/ 219075 h 2583656"/>
              <a:gd name="connsiteX40" fmla="*/ 133350 w 2135981"/>
              <a:gd name="connsiteY40" fmla="*/ 123825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207169 w 2135981"/>
              <a:gd name="connsiteY39" fmla="*/ 219075 h 2583656"/>
              <a:gd name="connsiteX40" fmla="*/ 133350 w 2135981"/>
              <a:gd name="connsiteY40" fmla="*/ 123825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207169 w 2135981"/>
              <a:gd name="connsiteY39" fmla="*/ 219075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64319 w 2135981"/>
              <a:gd name="connsiteY38" fmla="*/ 276225 h 2583656"/>
              <a:gd name="connsiteX39" fmla="*/ 190500 w 2135981"/>
              <a:gd name="connsiteY39" fmla="*/ 245269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35756 w 2135981"/>
              <a:gd name="connsiteY37" fmla="*/ 390525 h 2583656"/>
              <a:gd name="connsiteX38" fmla="*/ 259556 w 2135981"/>
              <a:gd name="connsiteY38" fmla="*/ 302419 h 2583656"/>
              <a:gd name="connsiteX39" fmla="*/ 190500 w 2135981"/>
              <a:gd name="connsiteY39" fmla="*/ 245269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19087 w 2135981"/>
              <a:gd name="connsiteY37" fmla="*/ 390525 h 2583656"/>
              <a:gd name="connsiteX38" fmla="*/ 259556 w 2135981"/>
              <a:gd name="connsiteY38" fmla="*/ 302419 h 2583656"/>
              <a:gd name="connsiteX39" fmla="*/ 190500 w 2135981"/>
              <a:gd name="connsiteY39" fmla="*/ 245269 h 2583656"/>
              <a:gd name="connsiteX40" fmla="*/ 114300 w 2135981"/>
              <a:gd name="connsiteY40" fmla="*/ 128588 h 2583656"/>
              <a:gd name="connsiteX41" fmla="*/ 0 w 2135981"/>
              <a:gd name="connsiteY41" fmla="*/ 2381 h 2583656"/>
              <a:gd name="connsiteX42" fmla="*/ 100012 w 2135981"/>
              <a:gd name="connsiteY42" fmla="*/ 0 h 2583656"/>
              <a:gd name="connsiteX0" fmla="*/ 100012 w 2135981"/>
              <a:gd name="connsiteY0" fmla="*/ 0 h 2583656"/>
              <a:gd name="connsiteX1" fmla="*/ 116682 w 2135981"/>
              <a:gd name="connsiteY1" fmla="*/ 64294 h 2583656"/>
              <a:gd name="connsiteX2" fmla="*/ 228600 w 2135981"/>
              <a:gd name="connsiteY2" fmla="*/ 180975 h 2583656"/>
              <a:gd name="connsiteX3" fmla="*/ 290512 w 2135981"/>
              <a:gd name="connsiteY3" fmla="*/ 273844 h 2583656"/>
              <a:gd name="connsiteX4" fmla="*/ 371475 w 2135981"/>
              <a:gd name="connsiteY4" fmla="*/ 378619 h 2583656"/>
              <a:gd name="connsiteX5" fmla="*/ 481012 w 2135981"/>
              <a:gd name="connsiteY5" fmla="*/ 464344 h 2583656"/>
              <a:gd name="connsiteX6" fmla="*/ 542925 w 2135981"/>
              <a:gd name="connsiteY6" fmla="*/ 573882 h 2583656"/>
              <a:gd name="connsiteX7" fmla="*/ 631031 w 2135981"/>
              <a:gd name="connsiteY7" fmla="*/ 695325 h 2583656"/>
              <a:gd name="connsiteX8" fmla="*/ 731044 w 2135981"/>
              <a:gd name="connsiteY8" fmla="*/ 802481 h 2583656"/>
              <a:gd name="connsiteX9" fmla="*/ 857250 w 2135981"/>
              <a:gd name="connsiteY9" fmla="*/ 976312 h 2583656"/>
              <a:gd name="connsiteX10" fmla="*/ 947737 w 2135981"/>
              <a:gd name="connsiteY10" fmla="*/ 1081088 h 2583656"/>
              <a:gd name="connsiteX11" fmla="*/ 1023937 w 2135981"/>
              <a:gd name="connsiteY11" fmla="*/ 1133475 h 2583656"/>
              <a:gd name="connsiteX12" fmla="*/ 1100136 w 2135981"/>
              <a:gd name="connsiteY12" fmla="*/ 1259681 h 2583656"/>
              <a:gd name="connsiteX13" fmla="*/ 1235868 w 2135981"/>
              <a:gd name="connsiteY13" fmla="*/ 1447800 h 2583656"/>
              <a:gd name="connsiteX14" fmla="*/ 1352549 w 2135981"/>
              <a:gd name="connsiteY14" fmla="*/ 1519239 h 2583656"/>
              <a:gd name="connsiteX15" fmla="*/ 1440655 w 2135981"/>
              <a:gd name="connsiteY15" fmla="*/ 1688306 h 2583656"/>
              <a:gd name="connsiteX16" fmla="*/ 1612105 w 2135981"/>
              <a:gd name="connsiteY16" fmla="*/ 1862138 h 2583656"/>
              <a:gd name="connsiteX17" fmla="*/ 1743075 w 2135981"/>
              <a:gd name="connsiteY17" fmla="*/ 2085975 h 2583656"/>
              <a:gd name="connsiteX18" fmla="*/ 1890711 w 2135981"/>
              <a:gd name="connsiteY18" fmla="*/ 2247900 h 2583656"/>
              <a:gd name="connsiteX19" fmla="*/ 1978818 w 2135981"/>
              <a:gd name="connsiteY19" fmla="*/ 2388394 h 2583656"/>
              <a:gd name="connsiteX20" fmla="*/ 2135981 w 2135981"/>
              <a:gd name="connsiteY20" fmla="*/ 2583656 h 2583656"/>
              <a:gd name="connsiteX21" fmla="*/ 2062163 w 2135981"/>
              <a:gd name="connsiteY21" fmla="*/ 2583656 h 2583656"/>
              <a:gd name="connsiteX22" fmla="*/ 1921669 w 2135981"/>
              <a:gd name="connsiteY22" fmla="*/ 2431255 h 2583656"/>
              <a:gd name="connsiteX23" fmla="*/ 1845467 w 2135981"/>
              <a:gd name="connsiteY23" fmla="*/ 2293144 h 2583656"/>
              <a:gd name="connsiteX24" fmla="*/ 1688305 w 2135981"/>
              <a:gd name="connsiteY24" fmla="*/ 2105025 h 2583656"/>
              <a:gd name="connsiteX25" fmla="*/ 1547811 w 2135981"/>
              <a:gd name="connsiteY25" fmla="*/ 1907381 h 2583656"/>
              <a:gd name="connsiteX26" fmla="*/ 1397793 w 2135981"/>
              <a:gd name="connsiteY26" fmla="*/ 1757363 h 2583656"/>
              <a:gd name="connsiteX27" fmla="*/ 1297780 w 2135981"/>
              <a:gd name="connsiteY27" fmla="*/ 1602582 h 2583656"/>
              <a:gd name="connsiteX28" fmla="*/ 1188243 w 2135981"/>
              <a:gd name="connsiteY28" fmla="*/ 1490661 h 2583656"/>
              <a:gd name="connsiteX29" fmla="*/ 1052511 w 2135981"/>
              <a:gd name="connsiteY29" fmla="*/ 1302544 h 2583656"/>
              <a:gd name="connsiteX30" fmla="*/ 940594 w 2135981"/>
              <a:gd name="connsiteY30" fmla="*/ 1166812 h 2583656"/>
              <a:gd name="connsiteX31" fmla="*/ 823913 w 2135981"/>
              <a:gd name="connsiteY31" fmla="*/ 1021556 h 2583656"/>
              <a:gd name="connsiteX32" fmla="*/ 719137 w 2135981"/>
              <a:gd name="connsiteY32" fmla="*/ 895350 h 2583656"/>
              <a:gd name="connsiteX33" fmla="*/ 657225 w 2135981"/>
              <a:gd name="connsiteY33" fmla="*/ 814387 h 2583656"/>
              <a:gd name="connsiteX34" fmla="*/ 573881 w 2135981"/>
              <a:gd name="connsiteY34" fmla="*/ 702469 h 2583656"/>
              <a:gd name="connsiteX35" fmla="*/ 483393 w 2135981"/>
              <a:gd name="connsiteY35" fmla="*/ 619125 h 2583656"/>
              <a:gd name="connsiteX36" fmla="*/ 395287 w 2135981"/>
              <a:gd name="connsiteY36" fmla="*/ 476250 h 2583656"/>
              <a:gd name="connsiteX37" fmla="*/ 319087 w 2135981"/>
              <a:gd name="connsiteY37" fmla="*/ 390525 h 2583656"/>
              <a:gd name="connsiteX38" fmla="*/ 259556 w 2135981"/>
              <a:gd name="connsiteY38" fmla="*/ 302419 h 2583656"/>
              <a:gd name="connsiteX39" fmla="*/ 190500 w 2135981"/>
              <a:gd name="connsiteY39" fmla="*/ 245269 h 2583656"/>
              <a:gd name="connsiteX40" fmla="*/ 83344 w 2135981"/>
              <a:gd name="connsiteY40" fmla="*/ 119063 h 2583656"/>
              <a:gd name="connsiteX41" fmla="*/ 0 w 2135981"/>
              <a:gd name="connsiteY41" fmla="*/ 2381 h 2583656"/>
              <a:gd name="connsiteX42" fmla="*/ 100012 w 2135981"/>
              <a:gd name="connsiteY42" fmla="*/ 0 h 2583656"/>
              <a:gd name="connsiteX0" fmla="*/ 71437 w 2135981"/>
              <a:gd name="connsiteY0" fmla="*/ 7144 h 2581275"/>
              <a:gd name="connsiteX1" fmla="*/ 116682 w 2135981"/>
              <a:gd name="connsiteY1" fmla="*/ 61913 h 2581275"/>
              <a:gd name="connsiteX2" fmla="*/ 228600 w 2135981"/>
              <a:gd name="connsiteY2" fmla="*/ 178594 h 2581275"/>
              <a:gd name="connsiteX3" fmla="*/ 290512 w 2135981"/>
              <a:gd name="connsiteY3" fmla="*/ 271463 h 2581275"/>
              <a:gd name="connsiteX4" fmla="*/ 371475 w 2135981"/>
              <a:gd name="connsiteY4" fmla="*/ 376238 h 2581275"/>
              <a:gd name="connsiteX5" fmla="*/ 481012 w 2135981"/>
              <a:gd name="connsiteY5" fmla="*/ 461963 h 2581275"/>
              <a:gd name="connsiteX6" fmla="*/ 542925 w 2135981"/>
              <a:gd name="connsiteY6" fmla="*/ 571501 h 2581275"/>
              <a:gd name="connsiteX7" fmla="*/ 631031 w 2135981"/>
              <a:gd name="connsiteY7" fmla="*/ 692944 h 2581275"/>
              <a:gd name="connsiteX8" fmla="*/ 731044 w 2135981"/>
              <a:gd name="connsiteY8" fmla="*/ 800100 h 2581275"/>
              <a:gd name="connsiteX9" fmla="*/ 857250 w 2135981"/>
              <a:gd name="connsiteY9" fmla="*/ 973931 h 2581275"/>
              <a:gd name="connsiteX10" fmla="*/ 947737 w 2135981"/>
              <a:gd name="connsiteY10" fmla="*/ 1078707 h 2581275"/>
              <a:gd name="connsiteX11" fmla="*/ 1023937 w 2135981"/>
              <a:gd name="connsiteY11" fmla="*/ 1131094 h 2581275"/>
              <a:gd name="connsiteX12" fmla="*/ 1100136 w 2135981"/>
              <a:gd name="connsiteY12" fmla="*/ 1257300 h 2581275"/>
              <a:gd name="connsiteX13" fmla="*/ 1235868 w 2135981"/>
              <a:gd name="connsiteY13" fmla="*/ 1445419 h 2581275"/>
              <a:gd name="connsiteX14" fmla="*/ 1352549 w 2135981"/>
              <a:gd name="connsiteY14" fmla="*/ 1516858 h 2581275"/>
              <a:gd name="connsiteX15" fmla="*/ 1440655 w 2135981"/>
              <a:gd name="connsiteY15" fmla="*/ 1685925 h 2581275"/>
              <a:gd name="connsiteX16" fmla="*/ 1612105 w 2135981"/>
              <a:gd name="connsiteY16" fmla="*/ 1859757 h 2581275"/>
              <a:gd name="connsiteX17" fmla="*/ 1743075 w 2135981"/>
              <a:gd name="connsiteY17" fmla="*/ 2083594 h 2581275"/>
              <a:gd name="connsiteX18" fmla="*/ 1890711 w 2135981"/>
              <a:gd name="connsiteY18" fmla="*/ 2245519 h 2581275"/>
              <a:gd name="connsiteX19" fmla="*/ 1978818 w 2135981"/>
              <a:gd name="connsiteY19" fmla="*/ 2386013 h 2581275"/>
              <a:gd name="connsiteX20" fmla="*/ 2135981 w 2135981"/>
              <a:gd name="connsiteY20" fmla="*/ 2581275 h 2581275"/>
              <a:gd name="connsiteX21" fmla="*/ 2062163 w 2135981"/>
              <a:gd name="connsiteY21" fmla="*/ 2581275 h 2581275"/>
              <a:gd name="connsiteX22" fmla="*/ 1921669 w 2135981"/>
              <a:gd name="connsiteY22" fmla="*/ 2428874 h 2581275"/>
              <a:gd name="connsiteX23" fmla="*/ 1845467 w 2135981"/>
              <a:gd name="connsiteY23" fmla="*/ 2290763 h 2581275"/>
              <a:gd name="connsiteX24" fmla="*/ 1688305 w 2135981"/>
              <a:gd name="connsiteY24" fmla="*/ 2102644 h 2581275"/>
              <a:gd name="connsiteX25" fmla="*/ 1547811 w 2135981"/>
              <a:gd name="connsiteY25" fmla="*/ 1905000 h 2581275"/>
              <a:gd name="connsiteX26" fmla="*/ 1397793 w 2135981"/>
              <a:gd name="connsiteY26" fmla="*/ 1754982 h 2581275"/>
              <a:gd name="connsiteX27" fmla="*/ 1297780 w 2135981"/>
              <a:gd name="connsiteY27" fmla="*/ 1600201 h 2581275"/>
              <a:gd name="connsiteX28" fmla="*/ 1188243 w 2135981"/>
              <a:gd name="connsiteY28" fmla="*/ 1488280 h 2581275"/>
              <a:gd name="connsiteX29" fmla="*/ 1052511 w 2135981"/>
              <a:gd name="connsiteY29" fmla="*/ 1300163 h 2581275"/>
              <a:gd name="connsiteX30" fmla="*/ 940594 w 2135981"/>
              <a:gd name="connsiteY30" fmla="*/ 1164431 h 2581275"/>
              <a:gd name="connsiteX31" fmla="*/ 823913 w 2135981"/>
              <a:gd name="connsiteY31" fmla="*/ 1019175 h 2581275"/>
              <a:gd name="connsiteX32" fmla="*/ 719137 w 2135981"/>
              <a:gd name="connsiteY32" fmla="*/ 892969 h 2581275"/>
              <a:gd name="connsiteX33" fmla="*/ 657225 w 2135981"/>
              <a:gd name="connsiteY33" fmla="*/ 812006 h 2581275"/>
              <a:gd name="connsiteX34" fmla="*/ 573881 w 2135981"/>
              <a:gd name="connsiteY34" fmla="*/ 700088 h 2581275"/>
              <a:gd name="connsiteX35" fmla="*/ 483393 w 2135981"/>
              <a:gd name="connsiteY35" fmla="*/ 616744 h 2581275"/>
              <a:gd name="connsiteX36" fmla="*/ 395287 w 2135981"/>
              <a:gd name="connsiteY36" fmla="*/ 473869 h 2581275"/>
              <a:gd name="connsiteX37" fmla="*/ 319087 w 2135981"/>
              <a:gd name="connsiteY37" fmla="*/ 388144 h 2581275"/>
              <a:gd name="connsiteX38" fmla="*/ 259556 w 2135981"/>
              <a:gd name="connsiteY38" fmla="*/ 300038 h 2581275"/>
              <a:gd name="connsiteX39" fmla="*/ 190500 w 2135981"/>
              <a:gd name="connsiteY39" fmla="*/ 242888 h 2581275"/>
              <a:gd name="connsiteX40" fmla="*/ 83344 w 2135981"/>
              <a:gd name="connsiteY40" fmla="*/ 116682 h 2581275"/>
              <a:gd name="connsiteX41" fmla="*/ 0 w 2135981"/>
              <a:gd name="connsiteY41" fmla="*/ 0 h 2581275"/>
              <a:gd name="connsiteX42" fmla="*/ 71437 w 2135981"/>
              <a:gd name="connsiteY42" fmla="*/ 7144 h 2581275"/>
              <a:gd name="connsiteX0" fmla="*/ 130968 w 2195512"/>
              <a:gd name="connsiteY0" fmla="*/ 4763 h 2578894"/>
              <a:gd name="connsiteX1" fmla="*/ 176213 w 2195512"/>
              <a:gd name="connsiteY1" fmla="*/ 59532 h 2578894"/>
              <a:gd name="connsiteX2" fmla="*/ 288131 w 2195512"/>
              <a:gd name="connsiteY2" fmla="*/ 176213 h 2578894"/>
              <a:gd name="connsiteX3" fmla="*/ 350043 w 2195512"/>
              <a:gd name="connsiteY3" fmla="*/ 269082 h 2578894"/>
              <a:gd name="connsiteX4" fmla="*/ 431006 w 2195512"/>
              <a:gd name="connsiteY4" fmla="*/ 373857 h 2578894"/>
              <a:gd name="connsiteX5" fmla="*/ 540543 w 2195512"/>
              <a:gd name="connsiteY5" fmla="*/ 459582 h 2578894"/>
              <a:gd name="connsiteX6" fmla="*/ 602456 w 2195512"/>
              <a:gd name="connsiteY6" fmla="*/ 569120 h 2578894"/>
              <a:gd name="connsiteX7" fmla="*/ 690562 w 2195512"/>
              <a:gd name="connsiteY7" fmla="*/ 690563 h 2578894"/>
              <a:gd name="connsiteX8" fmla="*/ 790575 w 2195512"/>
              <a:gd name="connsiteY8" fmla="*/ 797719 h 2578894"/>
              <a:gd name="connsiteX9" fmla="*/ 916781 w 2195512"/>
              <a:gd name="connsiteY9" fmla="*/ 971550 h 2578894"/>
              <a:gd name="connsiteX10" fmla="*/ 1007268 w 2195512"/>
              <a:gd name="connsiteY10" fmla="*/ 1076326 h 2578894"/>
              <a:gd name="connsiteX11" fmla="*/ 1083468 w 2195512"/>
              <a:gd name="connsiteY11" fmla="*/ 1128713 h 2578894"/>
              <a:gd name="connsiteX12" fmla="*/ 1159667 w 2195512"/>
              <a:gd name="connsiteY12" fmla="*/ 1254919 h 2578894"/>
              <a:gd name="connsiteX13" fmla="*/ 1295399 w 2195512"/>
              <a:gd name="connsiteY13" fmla="*/ 1443038 h 2578894"/>
              <a:gd name="connsiteX14" fmla="*/ 1412080 w 2195512"/>
              <a:gd name="connsiteY14" fmla="*/ 1514477 h 2578894"/>
              <a:gd name="connsiteX15" fmla="*/ 1500186 w 2195512"/>
              <a:gd name="connsiteY15" fmla="*/ 1683544 h 2578894"/>
              <a:gd name="connsiteX16" fmla="*/ 1671636 w 2195512"/>
              <a:gd name="connsiteY16" fmla="*/ 1857376 h 2578894"/>
              <a:gd name="connsiteX17" fmla="*/ 1802606 w 2195512"/>
              <a:gd name="connsiteY17" fmla="*/ 2081213 h 2578894"/>
              <a:gd name="connsiteX18" fmla="*/ 1950242 w 2195512"/>
              <a:gd name="connsiteY18" fmla="*/ 2243138 h 2578894"/>
              <a:gd name="connsiteX19" fmla="*/ 2038349 w 2195512"/>
              <a:gd name="connsiteY19" fmla="*/ 2383632 h 2578894"/>
              <a:gd name="connsiteX20" fmla="*/ 2195512 w 2195512"/>
              <a:gd name="connsiteY20" fmla="*/ 2578894 h 2578894"/>
              <a:gd name="connsiteX21" fmla="*/ 2121694 w 2195512"/>
              <a:gd name="connsiteY21" fmla="*/ 2578894 h 2578894"/>
              <a:gd name="connsiteX22" fmla="*/ 1981200 w 2195512"/>
              <a:gd name="connsiteY22" fmla="*/ 2426493 h 2578894"/>
              <a:gd name="connsiteX23" fmla="*/ 1904998 w 2195512"/>
              <a:gd name="connsiteY23" fmla="*/ 2288382 h 2578894"/>
              <a:gd name="connsiteX24" fmla="*/ 1747836 w 2195512"/>
              <a:gd name="connsiteY24" fmla="*/ 2100263 h 2578894"/>
              <a:gd name="connsiteX25" fmla="*/ 1607342 w 2195512"/>
              <a:gd name="connsiteY25" fmla="*/ 1902619 h 2578894"/>
              <a:gd name="connsiteX26" fmla="*/ 1457324 w 2195512"/>
              <a:gd name="connsiteY26" fmla="*/ 1752601 h 2578894"/>
              <a:gd name="connsiteX27" fmla="*/ 1357311 w 2195512"/>
              <a:gd name="connsiteY27" fmla="*/ 1597820 h 2578894"/>
              <a:gd name="connsiteX28" fmla="*/ 1247774 w 2195512"/>
              <a:gd name="connsiteY28" fmla="*/ 1485899 h 2578894"/>
              <a:gd name="connsiteX29" fmla="*/ 1112042 w 2195512"/>
              <a:gd name="connsiteY29" fmla="*/ 1297782 h 2578894"/>
              <a:gd name="connsiteX30" fmla="*/ 1000125 w 2195512"/>
              <a:gd name="connsiteY30" fmla="*/ 1162050 h 2578894"/>
              <a:gd name="connsiteX31" fmla="*/ 883444 w 2195512"/>
              <a:gd name="connsiteY31" fmla="*/ 1016794 h 2578894"/>
              <a:gd name="connsiteX32" fmla="*/ 778668 w 2195512"/>
              <a:gd name="connsiteY32" fmla="*/ 890588 h 2578894"/>
              <a:gd name="connsiteX33" fmla="*/ 716756 w 2195512"/>
              <a:gd name="connsiteY33" fmla="*/ 809625 h 2578894"/>
              <a:gd name="connsiteX34" fmla="*/ 633412 w 2195512"/>
              <a:gd name="connsiteY34" fmla="*/ 697707 h 2578894"/>
              <a:gd name="connsiteX35" fmla="*/ 542924 w 2195512"/>
              <a:gd name="connsiteY35" fmla="*/ 614363 h 2578894"/>
              <a:gd name="connsiteX36" fmla="*/ 454818 w 2195512"/>
              <a:gd name="connsiteY36" fmla="*/ 471488 h 2578894"/>
              <a:gd name="connsiteX37" fmla="*/ 378618 w 2195512"/>
              <a:gd name="connsiteY37" fmla="*/ 385763 h 2578894"/>
              <a:gd name="connsiteX38" fmla="*/ 319087 w 2195512"/>
              <a:gd name="connsiteY38" fmla="*/ 297657 h 2578894"/>
              <a:gd name="connsiteX39" fmla="*/ 250031 w 2195512"/>
              <a:gd name="connsiteY39" fmla="*/ 240507 h 2578894"/>
              <a:gd name="connsiteX40" fmla="*/ 142875 w 2195512"/>
              <a:gd name="connsiteY40" fmla="*/ 114301 h 2578894"/>
              <a:gd name="connsiteX41" fmla="*/ 0 w 2195512"/>
              <a:gd name="connsiteY41" fmla="*/ 0 h 2578894"/>
              <a:gd name="connsiteX42" fmla="*/ 130968 w 2195512"/>
              <a:gd name="connsiteY42" fmla="*/ 4763 h 2578894"/>
              <a:gd name="connsiteX0" fmla="*/ 107155 w 2195512"/>
              <a:gd name="connsiteY0" fmla="*/ 7144 h 2578894"/>
              <a:gd name="connsiteX1" fmla="*/ 176213 w 2195512"/>
              <a:gd name="connsiteY1" fmla="*/ 59532 h 2578894"/>
              <a:gd name="connsiteX2" fmla="*/ 288131 w 2195512"/>
              <a:gd name="connsiteY2" fmla="*/ 176213 h 2578894"/>
              <a:gd name="connsiteX3" fmla="*/ 350043 w 2195512"/>
              <a:gd name="connsiteY3" fmla="*/ 269082 h 2578894"/>
              <a:gd name="connsiteX4" fmla="*/ 431006 w 2195512"/>
              <a:gd name="connsiteY4" fmla="*/ 373857 h 2578894"/>
              <a:gd name="connsiteX5" fmla="*/ 540543 w 2195512"/>
              <a:gd name="connsiteY5" fmla="*/ 459582 h 2578894"/>
              <a:gd name="connsiteX6" fmla="*/ 602456 w 2195512"/>
              <a:gd name="connsiteY6" fmla="*/ 569120 h 2578894"/>
              <a:gd name="connsiteX7" fmla="*/ 690562 w 2195512"/>
              <a:gd name="connsiteY7" fmla="*/ 690563 h 2578894"/>
              <a:gd name="connsiteX8" fmla="*/ 790575 w 2195512"/>
              <a:gd name="connsiteY8" fmla="*/ 797719 h 2578894"/>
              <a:gd name="connsiteX9" fmla="*/ 916781 w 2195512"/>
              <a:gd name="connsiteY9" fmla="*/ 971550 h 2578894"/>
              <a:gd name="connsiteX10" fmla="*/ 1007268 w 2195512"/>
              <a:gd name="connsiteY10" fmla="*/ 1076326 h 2578894"/>
              <a:gd name="connsiteX11" fmla="*/ 1083468 w 2195512"/>
              <a:gd name="connsiteY11" fmla="*/ 1128713 h 2578894"/>
              <a:gd name="connsiteX12" fmla="*/ 1159667 w 2195512"/>
              <a:gd name="connsiteY12" fmla="*/ 1254919 h 2578894"/>
              <a:gd name="connsiteX13" fmla="*/ 1295399 w 2195512"/>
              <a:gd name="connsiteY13" fmla="*/ 1443038 h 2578894"/>
              <a:gd name="connsiteX14" fmla="*/ 1412080 w 2195512"/>
              <a:gd name="connsiteY14" fmla="*/ 1514477 h 2578894"/>
              <a:gd name="connsiteX15" fmla="*/ 1500186 w 2195512"/>
              <a:gd name="connsiteY15" fmla="*/ 1683544 h 2578894"/>
              <a:gd name="connsiteX16" fmla="*/ 1671636 w 2195512"/>
              <a:gd name="connsiteY16" fmla="*/ 1857376 h 2578894"/>
              <a:gd name="connsiteX17" fmla="*/ 1802606 w 2195512"/>
              <a:gd name="connsiteY17" fmla="*/ 2081213 h 2578894"/>
              <a:gd name="connsiteX18" fmla="*/ 1950242 w 2195512"/>
              <a:gd name="connsiteY18" fmla="*/ 2243138 h 2578894"/>
              <a:gd name="connsiteX19" fmla="*/ 2038349 w 2195512"/>
              <a:gd name="connsiteY19" fmla="*/ 2383632 h 2578894"/>
              <a:gd name="connsiteX20" fmla="*/ 2195512 w 2195512"/>
              <a:gd name="connsiteY20" fmla="*/ 2578894 h 2578894"/>
              <a:gd name="connsiteX21" fmla="*/ 2121694 w 2195512"/>
              <a:gd name="connsiteY21" fmla="*/ 2578894 h 2578894"/>
              <a:gd name="connsiteX22" fmla="*/ 1981200 w 2195512"/>
              <a:gd name="connsiteY22" fmla="*/ 2426493 h 2578894"/>
              <a:gd name="connsiteX23" fmla="*/ 1904998 w 2195512"/>
              <a:gd name="connsiteY23" fmla="*/ 2288382 h 2578894"/>
              <a:gd name="connsiteX24" fmla="*/ 1747836 w 2195512"/>
              <a:gd name="connsiteY24" fmla="*/ 2100263 h 2578894"/>
              <a:gd name="connsiteX25" fmla="*/ 1607342 w 2195512"/>
              <a:gd name="connsiteY25" fmla="*/ 1902619 h 2578894"/>
              <a:gd name="connsiteX26" fmla="*/ 1457324 w 2195512"/>
              <a:gd name="connsiteY26" fmla="*/ 1752601 h 2578894"/>
              <a:gd name="connsiteX27" fmla="*/ 1357311 w 2195512"/>
              <a:gd name="connsiteY27" fmla="*/ 1597820 h 2578894"/>
              <a:gd name="connsiteX28" fmla="*/ 1247774 w 2195512"/>
              <a:gd name="connsiteY28" fmla="*/ 1485899 h 2578894"/>
              <a:gd name="connsiteX29" fmla="*/ 1112042 w 2195512"/>
              <a:gd name="connsiteY29" fmla="*/ 1297782 h 2578894"/>
              <a:gd name="connsiteX30" fmla="*/ 1000125 w 2195512"/>
              <a:gd name="connsiteY30" fmla="*/ 1162050 h 2578894"/>
              <a:gd name="connsiteX31" fmla="*/ 883444 w 2195512"/>
              <a:gd name="connsiteY31" fmla="*/ 1016794 h 2578894"/>
              <a:gd name="connsiteX32" fmla="*/ 778668 w 2195512"/>
              <a:gd name="connsiteY32" fmla="*/ 890588 h 2578894"/>
              <a:gd name="connsiteX33" fmla="*/ 716756 w 2195512"/>
              <a:gd name="connsiteY33" fmla="*/ 809625 h 2578894"/>
              <a:gd name="connsiteX34" fmla="*/ 633412 w 2195512"/>
              <a:gd name="connsiteY34" fmla="*/ 697707 h 2578894"/>
              <a:gd name="connsiteX35" fmla="*/ 542924 w 2195512"/>
              <a:gd name="connsiteY35" fmla="*/ 614363 h 2578894"/>
              <a:gd name="connsiteX36" fmla="*/ 454818 w 2195512"/>
              <a:gd name="connsiteY36" fmla="*/ 471488 h 2578894"/>
              <a:gd name="connsiteX37" fmla="*/ 378618 w 2195512"/>
              <a:gd name="connsiteY37" fmla="*/ 385763 h 2578894"/>
              <a:gd name="connsiteX38" fmla="*/ 319087 w 2195512"/>
              <a:gd name="connsiteY38" fmla="*/ 297657 h 2578894"/>
              <a:gd name="connsiteX39" fmla="*/ 250031 w 2195512"/>
              <a:gd name="connsiteY39" fmla="*/ 240507 h 2578894"/>
              <a:gd name="connsiteX40" fmla="*/ 142875 w 2195512"/>
              <a:gd name="connsiteY40" fmla="*/ 114301 h 2578894"/>
              <a:gd name="connsiteX41" fmla="*/ 0 w 2195512"/>
              <a:gd name="connsiteY41" fmla="*/ 0 h 2578894"/>
              <a:gd name="connsiteX42" fmla="*/ 107155 w 2195512"/>
              <a:gd name="connsiteY42" fmla="*/ 7144 h 2578894"/>
              <a:gd name="connsiteX0" fmla="*/ 73818 w 2162175"/>
              <a:gd name="connsiteY0" fmla="*/ 0 h 2571750"/>
              <a:gd name="connsiteX1" fmla="*/ 142876 w 2162175"/>
              <a:gd name="connsiteY1" fmla="*/ 52388 h 2571750"/>
              <a:gd name="connsiteX2" fmla="*/ 254794 w 2162175"/>
              <a:gd name="connsiteY2" fmla="*/ 169069 h 2571750"/>
              <a:gd name="connsiteX3" fmla="*/ 316706 w 2162175"/>
              <a:gd name="connsiteY3" fmla="*/ 261938 h 2571750"/>
              <a:gd name="connsiteX4" fmla="*/ 397669 w 2162175"/>
              <a:gd name="connsiteY4" fmla="*/ 366713 h 2571750"/>
              <a:gd name="connsiteX5" fmla="*/ 507206 w 2162175"/>
              <a:gd name="connsiteY5" fmla="*/ 452438 h 2571750"/>
              <a:gd name="connsiteX6" fmla="*/ 569119 w 2162175"/>
              <a:gd name="connsiteY6" fmla="*/ 561976 h 2571750"/>
              <a:gd name="connsiteX7" fmla="*/ 657225 w 2162175"/>
              <a:gd name="connsiteY7" fmla="*/ 683419 h 2571750"/>
              <a:gd name="connsiteX8" fmla="*/ 757238 w 2162175"/>
              <a:gd name="connsiteY8" fmla="*/ 790575 h 2571750"/>
              <a:gd name="connsiteX9" fmla="*/ 883444 w 2162175"/>
              <a:gd name="connsiteY9" fmla="*/ 964406 h 2571750"/>
              <a:gd name="connsiteX10" fmla="*/ 973931 w 2162175"/>
              <a:gd name="connsiteY10" fmla="*/ 1069182 h 2571750"/>
              <a:gd name="connsiteX11" fmla="*/ 1050131 w 2162175"/>
              <a:gd name="connsiteY11" fmla="*/ 1121569 h 2571750"/>
              <a:gd name="connsiteX12" fmla="*/ 1126330 w 2162175"/>
              <a:gd name="connsiteY12" fmla="*/ 1247775 h 2571750"/>
              <a:gd name="connsiteX13" fmla="*/ 1262062 w 2162175"/>
              <a:gd name="connsiteY13" fmla="*/ 1435894 h 2571750"/>
              <a:gd name="connsiteX14" fmla="*/ 1378743 w 2162175"/>
              <a:gd name="connsiteY14" fmla="*/ 1507333 h 2571750"/>
              <a:gd name="connsiteX15" fmla="*/ 1466849 w 2162175"/>
              <a:gd name="connsiteY15" fmla="*/ 1676400 h 2571750"/>
              <a:gd name="connsiteX16" fmla="*/ 1638299 w 2162175"/>
              <a:gd name="connsiteY16" fmla="*/ 1850232 h 2571750"/>
              <a:gd name="connsiteX17" fmla="*/ 1769269 w 2162175"/>
              <a:gd name="connsiteY17" fmla="*/ 2074069 h 2571750"/>
              <a:gd name="connsiteX18" fmla="*/ 1916905 w 2162175"/>
              <a:gd name="connsiteY18" fmla="*/ 2235994 h 2571750"/>
              <a:gd name="connsiteX19" fmla="*/ 2005012 w 2162175"/>
              <a:gd name="connsiteY19" fmla="*/ 2376488 h 2571750"/>
              <a:gd name="connsiteX20" fmla="*/ 2162175 w 2162175"/>
              <a:gd name="connsiteY20" fmla="*/ 2571750 h 2571750"/>
              <a:gd name="connsiteX21" fmla="*/ 2088357 w 2162175"/>
              <a:gd name="connsiteY21" fmla="*/ 2571750 h 2571750"/>
              <a:gd name="connsiteX22" fmla="*/ 1947863 w 2162175"/>
              <a:gd name="connsiteY22" fmla="*/ 2419349 h 2571750"/>
              <a:gd name="connsiteX23" fmla="*/ 1871661 w 2162175"/>
              <a:gd name="connsiteY23" fmla="*/ 2281238 h 2571750"/>
              <a:gd name="connsiteX24" fmla="*/ 1714499 w 2162175"/>
              <a:gd name="connsiteY24" fmla="*/ 2093119 h 2571750"/>
              <a:gd name="connsiteX25" fmla="*/ 1574005 w 2162175"/>
              <a:gd name="connsiteY25" fmla="*/ 1895475 h 2571750"/>
              <a:gd name="connsiteX26" fmla="*/ 1423987 w 2162175"/>
              <a:gd name="connsiteY26" fmla="*/ 1745457 h 2571750"/>
              <a:gd name="connsiteX27" fmla="*/ 1323974 w 2162175"/>
              <a:gd name="connsiteY27" fmla="*/ 1590676 h 2571750"/>
              <a:gd name="connsiteX28" fmla="*/ 1214437 w 2162175"/>
              <a:gd name="connsiteY28" fmla="*/ 1478755 h 2571750"/>
              <a:gd name="connsiteX29" fmla="*/ 1078705 w 2162175"/>
              <a:gd name="connsiteY29" fmla="*/ 1290638 h 2571750"/>
              <a:gd name="connsiteX30" fmla="*/ 966788 w 2162175"/>
              <a:gd name="connsiteY30" fmla="*/ 1154906 h 2571750"/>
              <a:gd name="connsiteX31" fmla="*/ 850107 w 2162175"/>
              <a:gd name="connsiteY31" fmla="*/ 1009650 h 2571750"/>
              <a:gd name="connsiteX32" fmla="*/ 745331 w 2162175"/>
              <a:gd name="connsiteY32" fmla="*/ 883444 h 2571750"/>
              <a:gd name="connsiteX33" fmla="*/ 683419 w 2162175"/>
              <a:gd name="connsiteY33" fmla="*/ 802481 h 2571750"/>
              <a:gd name="connsiteX34" fmla="*/ 600075 w 2162175"/>
              <a:gd name="connsiteY34" fmla="*/ 690563 h 2571750"/>
              <a:gd name="connsiteX35" fmla="*/ 509587 w 2162175"/>
              <a:gd name="connsiteY35" fmla="*/ 607219 h 2571750"/>
              <a:gd name="connsiteX36" fmla="*/ 421481 w 2162175"/>
              <a:gd name="connsiteY36" fmla="*/ 464344 h 2571750"/>
              <a:gd name="connsiteX37" fmla="*/ 345281 w 2162175"/>
              <a:gd name="connsiteY37" fmla="*/ 378619 h 2571750"/>
              <a:gd name="connsiteX38" fmla="*/ 285750 w 2162175"/>
              <a:gd name="connsiteY38" fmla="*/ 290513 h 2571750"/>
              <a:gd name="connsiteX39" fmla="*/ 216694 w 2162175"/>
              <a:gd name="connsiteY39" fmla="*/ 233363 h 2571750"/>
              <a:gd name="connsiteX40" fmla="*/ 109538 w 2162175"/>
              <a:gd name="connsiteY40" fmla="*/ 107157 h 2571750"/>
              <a:gd name="connsiteX41" fmla="*/ 0 w 2162175"/>
              <a:gd name="connsiteY41" fmla="*/ 7143 h 2571750"/>
              <a:gd name="connsiteX42" fmla="*/ 73818 w 2162175"/>
              <a:gd name="connsiteY42" fmla="*/ 0 h 2571750"/>
              <a:gd name="connsiteX0" fmla="*/ 66674 w 2162175"/>
              <a:gd name="connsiteY0" fmla="*/ 0 h 2571750"/>
              <a:gd name="connsiteX1" fmla="*/ 142876 w 2162175"/>
              <a:gd name="connsiteY1" fmla="*/ 52388 h 2571750"/>
              <a:gd name="connsiteX2" fmla="*/ 254794 w 2162175"/>
              <a:gd name="connsiteY2" fmla="*/ 169069 h 2571750"/>
              <a:gd name="connsiteX3" fmla="*/ 316706 w 2162175"/>
              <a:gd name="connsiteY3" fmla="*/ 261938 h 2571750"/>
              <a:gd name="connsiteX4" fmla="*/ 397669 w 2162175"/>
              <a:gd name="connsiteY4" fmla="*/ 366713 h 2571750"/>
              <a:gd name="connsiteX5" fmla="*/ 507206 w 2162175"/>
              <a:gd name="connsiteY5" fmla="*/ 452438 h 2571750"/>
              <a:gd name="connsiteX6" fmla="*/ 569119 w 2162175"/>
              <a:gd name="connsiteY6" fmla="*/ 561976 h 2571750"/>
              <a:gd name="connsiteX7" fmla="*/ 657225 w 2162175"/>
              <a:gd name="connsiteY7" fmla="*/ 683419 h 2571750"/>
              <a:gd name="connsiteX8" fmla="*/ 757238 w 2162175"/>
              <a:gd name="connsiteY8" fmla="*/ 790575 h 2571750"/>
              <a:gd name="connsiteX9" fmla="*/ 883444 w 2162175"/>
              <a:gd name="connsiteY9" fmla="*/ 964406 h 2571750"/>
              <a:gd name="connsiteX10" fmla="*/ 973931 w 2162175"/>
              <a:gd name="connsiteY10" fmla="*/ 1069182 h 2571750"/>
              <a:gd name="connsiteX11" fmla="*/ 1050131 w 2162175"/>
              <a:gd name="connsiteY11" fmla="*/ 1121569 h 2571750"/>
              <a:gd name="connsiteX12" fmla="*/ 1126330 w 2162175"/>
              <a:gd name="connsiteY12" fmla="*/ 1247775 h 2571750"/>
              <a:gd name="connsiteX13" fmla="*/ 1262062 w 2162175"/>
              <a:gd name="connsiteY13" fmla="*/ 1435894 h 2571750"/>
              <a:gd name="connsiteX14" fmla="*/ 1378743 w 2162175"/>
              <a:gd name="connsiteY14" fmla="*/ 1507333 h 2571750"/>
              <a:gd name="connsiteX15" fmla="*/ 1466849 w 2162175"/>
              <a:gd name="connsiteY15" fmla="*/ 1676400 h 2571750"/>
              <a:gd name="connsiteX16" fmla="*/ 1638299 w 2162175"/>
              <a:gd name="connsiteY16" fmla="*/ 1850232 h 2571750"/>
              <a:gd name="connsiteX17" fmla="*/ 1769269 w 2162175"/>
              <a:gd name="connsiteY17" fmla="*/ 2074069 h 2571750"/>
              <a:gd name="connsiteX18" fmla="*/ 1916905 w 2162175"/>
              <a:gd name="connsiteY18" fmla="*/ 2235994 h 2571750"/>
              <a:gd name="connsiteX19" fmla="*/ 2005012 w 2162175"/>
              <a:gd name="connsiteY19" fmla="*/ 2376488 h 2571750"/>
              <a:gd name="connsiteX20" fmla="*/ 2162175 w 2162175"/>
              <a:gd name="connsiteY20" fmla="*/ 2571750 h 2571750"/>
              <a:gd name="connsiteX21" fmla="*/ 2088357 w 2162175"/>
              <a:gd name="connsiteY21" fmla="*/ 2571750 h 2571750"/>
              <a:gd name="connsiteX22" fmla="*/ 1947863 w 2162175"/>
              <a:gd name="connsiteY22" fmla="*/ 2419349 h 2571750"/>
              <a:gd name="connsiteX23" fmla="*/ 1871661 w 2162175"/>
              <a:gd name="connsiteY23" fmla="*/ 2281238 h 2571750"/>
              <a:gd name="connsiteX24" fmla="*/ 1714499 w 2162175"/>
              <a:gd name="connsiteY24" fmla="*/ 2093119 h 2571750"/>
              <a:gd name="connsiteX25" fmla="*/ 1574005 w 2162175"/>
              <a:gd name="connsiteY25" fmla="*/ 1895475 h 2571750"/>
              <a:gd name="connsiteX26" fmla="*/ 1423987 w 2162175"/>
              <a:gd name="connsiteY26" fmla="*/ 1745457 h 2571750"/>
              <a:gd name="connsiteX27" fmla="*/ 1323974 w 2162175"/>
              <a:gd name="connsiteY27" fmla="*/ 1590676 h 2571750"/>
              <a:gd name="connsiteX28" fmla="*/ 1214437 w 2162175"/>
              <a:gd name="connsiteY28" fmla="*/ 1478755 h 2571750"/>
              <a:gd name="connsiteX29" fmla="*/ 1078705 w 2162175"/>
              <a:gd name="connsiteY29" fmla="*/ 1290638 h 2571750"/>
              <a:gd name="connsiteX30" fmla="*/ 966788 w 2162175"/>
              <a:gd name="connsiteY30" fmla="*/ 1154906 h 2571750"/>
              <a:gd name="connsiteX31" fmla="*/ 850107 w 2162175"/>
              <a:gd name="connsiteY31" fmla="*/ 1009650 h 2571750"/>
              <a:gd name="connsiteX32" fmla="*/ 745331 w 2162175"/>
              <a:gd name="connsiteY32" fmla="*/ 883444 h 2571750"/>
              <a:gd name="connsiteX33" fmla="*/ 683419 w 2162175"/>
              <a:gd name="connsiteY33" fmla="*/ 802481 h 2571750"/>
              <a:gd name="connsiteX34" fmla="*/ 600075 w 2162175"/>
              <a:gd name="connsiteY34" fmla="*/ 690563 h 2571750"/>
              <a:gd name="connsiteX35" fmla="*/ 509587 w 2162175"/>
              <a:gd name="connsiteY35" fmla="*/ 607219 h 2571750"/>
              <a:gd name="connsiteX36" fmla="*/ 421481 w 2162175"/>
              <a:gd name="connsiteY36" fmla="*/ 464344 h 2571750"/>
              <a:gd name="connsiteX37" fmla="*/ 345281 w 2162175"/>
              <a:gd name="connsiteY37" fmla="*/ 378619 h 2571750"/>
              <a:gd name="connsiteX38" fmla="*/ 285750 w 2162175"/>
              <a:gd name="connsiteY38" fmla="*/ 290513 h 2571750"/>
              <a:gd name="connsiteX39" fmla="*/ 216694 w 2162175"/>
              <a:gd name="connsiteY39" fmla="*/ 233363 h 2571750"/>
              <a:gd name="connsiteX40" fmla="*/ 109538 w 2162175"/>
              <a:gd name="connsiteY40" fmla="*/ 107157 h 2571750"/>
              <a:gd name="connsiteX41" fmla="*/ 0 w 2162175"/>
              <a:gd name="connsiteY41" fmla="*/ 7143 h 2571750"/>
              <a:gd name="connsiteX42" fmla="*/ 66674 w 2162175"/>
              <a:gd name="connsiteY42" fmla="*/ 0 h 2571750"/>
              <a:gd name="connsiteX0" fmla="*/ 52386 w 2147887"/>
              <a:gd name="connsiteY0" fmla="*/ 0 h 2571750"/>
              <a:gd name="connsiteX1" fmla="*/ 128588 w 2147887"/>
              <a:gd name="connsiteY1" fmla="*/ 52388 h 2571750"/>
              <a:gd name="connsiteX2" fmla="*/ 240506 w 2147887"/>
              <a:gd name="connsiteY2" fmla="*/ 169069 h 2571750"/>
              <a:gd name="connsiteX3" fmla="*/ 302418 w 2147887"/>
              <a:gd name="connsiteY3" fmla="*/ 261938 h 2571750"/>
              <a:gd name="connsiteX4" fmla="*/ 383381 w 2147887"/>
              <a:gd name="connsiteY4" fmla="*/ 366713 h 2571750"/>
              <a:gd name="connsiteX5" fmla="*/ 492918 w 2147887"/>
              <a:gd name="connsiteY5" fmla="*/ 452438 h 2571750"/>
              <a:gd name="connsiteX6" fmla="*/ 554831 w 2147887"/>
              <a:gd name="connsiteY6" fmla="*/ 561976 h 2571750"/>
              <a:gd name="connsiteX7" fmla="*/ 642937 w 2147887"/>
              <a:gd name="connsiteY7" fmla="*/ 683419 h 2571750"/>
              <a:gd name="connsiteX8" fmla="*/ 742950 w 2147887"/>
              <a:gd name="connsiteY8" fmla="*/ 790575 h 2571750"/>
              <a:gd name="connsiteX9" fmla="*/ 869156 w 2147887"/>
              <a:gd name="connsiteY9" fmla="*/ 964406 h 2571750"/>
              <a:gd name="connsiteX10" fmla="*/ 959643 w 2147887"/>
              <a:gd name="connsiteY10" fmla="*/ 1069182 h 2571750"/>
              <a:gd name="connsiteX11" fmla="*/ 1035843 w 2147887"/>
              <a:gd name="connsiteY11" fmla="*/ 1121569 h 2571750"/>
              <a:gd name="connsiteX12" fmla="*/ 1112042 w 2147887"/>
              <a:gd name="connsiteY12" fmla="*/ 1247775 h 2571750"/>
              <a:gd name="connsiteX13" fmla="*/ 1247774 w 2147887"/>
              <a:gd name="connsiteY13" fmla="*/ 1435894 h 2571750"/>
              <a:gd name="connsiteX14" fmla="*/ 1364455 w 2147887"/>
              <a:gd name="connsiteY14" fmla="*/ 1507333 h 2571750"/>
              <a:gd name="connsiteX15" fmla="*/ 1452561 w 2147887"/>
              <a:gd name="connsiteY15" fmla="*/ 1676400 h 2571750"/>
              <a:gd name="connsiteX16" fmla="*/ 1624011 w 2147887"/>
              <a:gd name="connsiteY16" fmla="*/ 1850232 h 2571750"/>
              <a:gd name="connsiteX17" fmla="*/ 1754981 w 2147887"/>
              <a:gd name="connsiteY17" fmla="*/ 2074069 h 2571750"/>
              <a:gd name="connsiteX18" fmla="*/ 1902617 w 2147887"/>
              <a:gd name="connsiteY18" fmla="*/ 2235994 h 2571750"/>
              <a:gd name="connsiteX19" fmla="*/ 1990724 w 2147887"/>
              <a:gd name="connsiteY19" fmla="*/ 2376488 h 2571750"/>
              <a:gd name="connsiteX20" fmla="*/ 2147887 w 2147887"/>
              <a:gd name="connsiteY20" fmla="*/ 2571750 h 2571750"/>
              <a:gd name="connsiteX21" fmla="*/ 2074069 w 2147887"/>
              <a:gd name="connsiteY21" fmla="*/ 2571750 h 2571750"/>
              <a:gd name="connsiteX22" fmla="*/ 1933575 w 2147887"/>
              <a:gd name="connsiteY22" fmla="*/ 2419349 h 2571750"/>
              <a:gd name="connsiteX23" fmla="*/ 1857373 w 2147887"/>
              <a:gd name="connsiteY23" fmla="*/ 2281238 h 2571750"/>
              <a:gd name="connsiteX24" fmla="*/ 1700211 w 2147887"/>
              <a:gd name="connsiteY24" fmla="*/ 2093119 h 2571750"/>
              <a:gd name="connsiteX25" fmla="*/ 1559717 w 2147887"/>
              <a:gd name="connsiteY25" fmla="*/ 1895475 h 2571750"/>
              <a:gd name="connsiteX26" fmla="*/ 1409699 w 2147887"/>
              <a:gd name="connsiteY26" fmla="*/ 1745457 h 2571750"/>
              <a:gd name="connsiteX27" fmla="*/ 1309686 w 2147887"/>
              <a:gd name="connsiteY27" fmla="*/ 1590676 h 2571750"/>
              <a:gd name="connsiteX28" fmla="*/ 1200149 w 2147887"/>
              <a:gd name="connsiteY28" fmla="*/ 1478755 h 2571750"/>
              <a:gd name="connsiteX29" fmla="*/ 1064417 w 2147887"/>
              <a:gd name="connsiteY29" fmla="*/ 1290638 h 2571750"/>
              <a:gd name="connsiteX30" fmla="*/ 952500 w 2147887"/>
              <a:gd name="connsiteY30" fmla="*/ 1154906 h 2571750"/>
              <a:gd name="connsiteX31" fmla="*/ 835819 w 2147887"/>
              <a:gd name="connsiteY31" fmla="*/ 1009650 h 2571750"/>
              <a:gd name="connsiteX32" fmla="*/ 731043 w 2147887"/>
              <a:gd name="connsiteY32" fmla="*/ 883444 h 2571750"/>
              <a:gd name="connsiteX33" fmla="*/ 669131 w 2147887"/>
              <a:gd name="connsiteY33" fmla="*/ 802481 h 2571750"/>
              <a:gd name="connsiteX34" fmla="*/ 585787 w 2147887"/>
              <a:gd name="connsiteY34" fmla="*/ 690563 h 2571750"/>
              <a:gd name="connsiteX35" fmla="*/ 495299 w 2147887"/>
              <a:gd name="connsiteY35" fmla="*/ 607219 h 2571750"/>
              <a:gd name="connsiteX36" fmla="*/ 407193 w 2147887"/>
              <a:gd name="connsiteY36" fmla="*/ 464344 h 2571750"/>
              <a:gd name="connsiteX37" fmla="*/ 330993 w 2147887"/>
              <a:gd name="connsiteY37" fmla="*/ 378619 h 2571750"/>
              <a:gd name="connsiteX38" fmla="*/ 271462 w 2147887"/>
              <a:gd name="connsiteY38" fmla="*/ 290513 h 2571750"/>
              <a:gd name="connsiteX39" fmla="*/ 202406 w 2147887"/>
              <a:gd name="connsiteY39" fmla="*/ 233363 h 2571750"/>
              <a:gd name="connsiteX40" fmla="*/ 95250 w 2147887"/>
              <a:gd name="connsiteY40" fmla="*/ 107157 h 2571750"/>
              <a:gd name="connsiteX41" fmla="*/ 0 w 2147887"/>
              <a:gd name="connsiteY41" fmla="*/ 95249 h 2571750"/>
              <a:gd name="connsiteX42" fmla="*/ 52386 w 2147887"/>
              <a:gd name="connsiteY42" fmla="*/ 0 h 2571750"/>
              <a:gd name="connsiteX0" fmla="*/ 73817 w 2169318"/>
              <a:gd name="connsiteY0" fmla="*/ 0 h 2571750"/>
              <a:gd name="connsiteX1" fmla="*/ 150019 w 2169318"/>
              <a:gd name="connsiteY1" fmla="*/ 52388 h 2571750"/>
              <a:gd name="connsiteX2" fmla="*/ 261937 w 2169318"/>
              <a:gd name="connsiteY2" fmla="*/ 169069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14641 w 2169318"/>
              <a:gd name="connsiteY1" fmla="*/ 60552 h 2571750"/>
              <a:gd name="connsiteX2" fmla="*/ 261937 w 2169318"/>
              <a:gd name="connsiteY2" fmla="*/ 169069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14641 w 2169318"/>
              <a:gd name="connsiteY1" fmla="*/ 60552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16681 w 2169318"/>
              <a:gd name="connsiteY40" fmla="*/ 107157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43895 w 2169318"/>
              <a:gd name="connsiteY40" fmla="*/ 77221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260917 w 2169318"/>
              <a:gd name="connsiteY40" fmla="*/ 28235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3837 w 2169318"/>
              <a:gd name="connsiteY39" fmla="*/ 233363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9280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67380 w 2169318"/>
              <a:gd name="connsiteY2" fmla="*/ 185398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398008 w 2169318"/>
              <a:gd name="connsiteY2" fmla="*/ 79262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1116 w 2169318"/>
              <a:gd name="connsiteY2" fmla="*/ 174512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2893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303779 w 2169318"/>
              <a:gd name="connsiteY38" fmla="*/ 279627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23849 w 2169318"/>
              <a:gd name="connsiteY3" fmla="*/ 261938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419099 w 2169318"/>
              <a:gd name="connsiteY3" fmla="*/ 180295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157842 w 2169318"/>
              <a:gd name="connsiteY3" fmla="*/ 332695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52424 w 2169318"/>
              <a:gd name="connsiteY37" fmla="*/ 378619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581024 w 2169318"/>
              <a:gd name="connsiteY37" fmla="*/ 261598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66713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595312 w 2169318"/>
              <a:gd name="connsiteY4" fmla="*/ 227920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211590 w 2169318"/>
              <a:gd name="connsiteY4" fmla="*/ 472849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514349 w 2169318"/>
              <a:gd name="connsiteY5" fmla="*/ 4524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340177 w 2169318"/>
              <a:gd name="connsiteY5" fmla="*/ 566738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16730 w 2169318"/>
              <a:gd name="connsiteY35" fmla="*/ 607219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41223 w 2169318"/>
              <a:gd name="connsiteY35" fmla="*/ 566397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64368 w 2169318"/>
              <a:gd name="connsiteY7" fmla="*/ 683419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506525 w 2169318"/>
              <a:gd name="connsiteY7" fmla="*/ 756897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07218 w 2169318"/>
              <a:gd name="connsiteY34" fmla="*/ 690563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876640 w 2169318"/>
              <a:gd name="connsiteY34" fmla="*/ 573541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4381 w 2169318"/>
              <a:gd name="connsiteY8" fmla="*/ 790575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895009 w 2169318"/>
              <a:gd name="connsiteY8" fmla="*/ 651782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530338 w 2169318"/>
              <a:gd name="connsiteY8" fmla="*/ 989239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52474 w 2169318"/>
              <a:gd name="connsiteY32" fmla="*/ 883444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864053 w 2169318"/>
              <a:gd name="connsiteY32" fmla="*/ 774587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57250 w 2169318"/>
              <a:gd name="connsiteY31" fmla="*/ 1009650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1047750 w 2169318"/>
              <a:gd name="connsiteY31" fmla="*/ 892628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81074 w 2169318"/>
              <a:gd name="connsiteY10" fmla="*/ 106918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1114424 w 2169318"/>
              <a:gd name="connsiteY10" fmla="*/ 927668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812345 w 2169318"/>
              <a:gd name="connsiteY10" fmla="*/ 1207975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21569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823231 w 2169318"/>
              <a:gd name="connsiteY11" fmla="*/ 1342005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85848 w 2169318"/>
              <a:gd name="connsiteY29" fmla="*/ 1290638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235526 w 2169318"/>
              <a:gd name="connsiteY29" fmla="*/ 1154567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33473 w 2169318"/>
              <a:gd name="connsiteY12" fmla="*/ 1247775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291316 w 2169318"/>
              <a:gd name="connsiteY12" fmla="*/ 1144360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69205 w 2169318"/>
              <a:gd name="connsiteY13" fmla="*/ 1435894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048770 w 2169318"/>
              <a:gd name="connsiteY13" fmla="*/ 1465830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21580 w 2169318"/>
              <a:gd name="connsiteY28" fmla="*/ 1478755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85886 w 2169318"/>
              <a:gd name="connsiteY14" fmla="*/ 15073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609043 w 2169318"/>
              <a:gd name="connsiteY14" fmla="*/ 1393033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119186 w 2169318"/>
              <a:gd name="connsiteY14" fmla="*/ 1657011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31117 w 2169318"/>
              <a:gd name="connsiteY27" fmla="*/ 15906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80102 w 2169318"/>
              <a:gd name="connsiteY27" fmla="*/ 1438276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31130 w 2169318"/>
              <a:gd name="connsiteY26" fmla="*/ 1745457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569922 w 2169318"/>
              <a:gd name="connsiteY26" fmla="*/ 1617549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73992 w 2169318"/>
              <a:gd name="connsiteY15" fmla="*/ 1676400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370578 w 2169318"/>
              <a:gd name="connsiteY15" fmla="*/ 1747157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645442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21642 w 2169318"/>
              <a:gd name="connsiteY24" fmla="*/ 2093119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944799 w 2169318"/>
              <a:gd name="connsiteY24" fmla="*/ 1861797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76412 w 2169318"/>
              <a:gd name="connsiteY17" fmla="*/ 2074069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953305 w 2169318"/>
              <a:gd name="connsiteY17" fmla="*/ 1878126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531483 w 2169318"/>
              <a:gd name="connsiteY17" fmla="*/ 2174761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24048 w 2169318"/>
              <a:gd name="connsiteY18" fmla="*/ 2235994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654626 w 2169318"/>
              <a:gd name="connsiteY18" fmla="*/ 2391116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55006 w 2169318"/>
              <a:gd name="connsiteY22" fmla="*/ 241934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227149"/>
              <a:gd name="connsiteY0" fmla="*/ 0 h 2571750"/>
              <a:gd name="connsiteX1" fmla="*/ 136412 w 2227149"/>
              <a:gd name="connsiteY1" fmla="*/ 44223 h 2571750"/>
              <a:gd name="connsiteX2" fmla="*/ 232001 w 2227149"/>
              <a:gd name="connsiteY2" fmla="*/ 163626 h 2571750"/>
              <a:gd name="connsiteX3" fmla="*/ 315685 w 2227149"/>
              <a:gd name="connsiteY3" fmla="*/ 267381 h 2571750"/>
              <a:gd name="connsiteX4" fmla="*/ 404812 w 2227149"/>
              <a:gd name="connsiteY4" fmla="*/ 377599 h 2571750"/>
              <a:gd name="connsiteX5" fmla="*/ 481692 w 2227149"/>
              <a:gd name="connsiteY5" fmla="*/ 482374 h 2571750"/>
              <a:gd name="connsiteX6" fmla="*/ 576262 w 2227149"/>
              <a:gd name="connsiteY6" fmla="*/ 561976 h 2571750"/>
              <a:gd name="connsiteX7" fmla="*/ 650761 w 2227149"/>
              <a:gd name="connsiteY7" fmla="*/ 686140 h 2571750"/>
              <a:gd name="connsiteX8" fmla="*/ 761659 w 2227149"/>
              <a:gd name="connsiteY8" fmla="*/ 823231 h 2571750"/>
              <a:gd name="connsiteX9" fmla="*/ 890587 w 2227149"/>
              <a:gd name="connsiteY9" fmla="*/ 964406 h 2571750"/>
              <a:gd name="connsiteX10" fmla="*/ 978352 w 2227149"/>
              <a:gd name="connsiteY10" fmla="*/ 1088232 h 2571750"/>
              <a:gd name="connsiteX11" fmla="*/ 1057274 w 2227149"/>
              <a:gd name="connsiteY11" fmla="*/ 1181441 h 2571750"/>
              <a:gd name="connsiteX12" fmla="*/ 1141637 w 2227149"/>
              <a:gd name="connsiteY12" fmla="*/ 1242332 h 2571750"/>
              <a:gd name="connsiteX13" fmla="*/ 1233827 w 2227149"/>
              <a:gd name="connsiteY13" fmla="*/ 1392351 h 2571750"/>
              <a:gd name="connsiteX14" fmla="*/ 1350508 w 2227149"/>
              <a:gd name="connsiteY14" fmla="*/ 1556318 h 2571750"/>
              <a:gd name="connsiteX15" fmla="*/ 1457664 w 2227149"/>
              <a:gd name="connsiteY15" fmla="*/ 1665515 h 2571750"/>
              <a:gd name="connsiteX16" fmla="*/ 1585570 w 2227149"/>
              <a:gd name="connsiteY16" fmla="*/ 1850232 h 2571750"/>
              <a:gd name="connsiteX17" fmla="*/ 1735590 w 2227149"/>
              <a:gd name="connsiteY17" fmla="*/ 2038690 h 2571750"/>
              <a:gd name="connsiteX18" fmla="*/ 1913162 w 2227149"/>
              <a:gd name="connsiteY18" fmla="*/ 2246880 h 2571750"/>
              <a:gd name="connsiteX19" fmla="*/ 2012155 w 2227149"/>
              <a:gd name="connsiteY19" fmla="*/ 2376488 h 2571750"/>
              <a:gd name="connsiteX20" fmla="*/ 2169318 w 2227149"/>
              <a:gd name="connsiteY20" fmla="*/ 2571750 h 2571750"/>
              <a:gd name="connsiteX21" fmla="*/ 2095500 w 2227149"/>
              <a:gd name="connsiteY21" fmla="*/ 2571750 h 2571750"/>
              <a:gd name="connsiteX22" fmla="*/ 2227149 w 2227149"/>
              <a:gd name="connsiteY22" fmla="*/ 2288721 h 2571750"/>
              <a:gd name="connsiteX23" fmla="*/ 1878804 w 2227149"/>
              <a:gd name="connsiteY23" fmla="*/ 2281238 h 2571750"/>
              <a:gd name="connsiteX24" fmla="*/ 1710756 w 2227149"/>
              <a:gd name="connsiteY24" fmla="*/ 2057740 h 2571750"/>
              <a:gd name="connsiteX25" fmla="*/ 1581148 w 2227149"/>
              <a:gd name="connsiteY25" fmla="*/ 1895475 h 2571750"/>
              <a:gd name="connsiteX26" fmla="*/ 1422965 w 2227149"/>
              <a:gd name="connsiteY26" fmla="*/ 1699192 h 2571750"/>
              <a:gd name="connsiteX27" fmla="*/ 1320231 w 2227149"/>
              <a:gd name="connsiteY27" fmla="*/ 1560740 h 2571750"/>
              <a:gd name="connsiteX28" fmla="*/ 1235187 w 2227149"/>
              <a:gd name="connsiteY28" fmla="*/ 1456984 h 2571750"/>
              <a:gd name="connsiteX29" fmla="*/ 1094012 w 2227149"/>
              <a:gd name="connsiteY29" fmla="*/ 1282474 h 2571750"/>
              <a:gd name="connsiteX30" fmla="*/ 973931 w 2227149"/>
              <a:gd name="connsiteY30" fmla="*/ 1154906 h 2571750"/>
              <a:gd name="connsiteX31" fmla="*/ 884464 w 2227149"/>
              <a:gd name="connsiteY31" fmla="*/ 1023257 h 2571750"/>
              <a:gd name="connsiteX32" fmla="*/ 771524 w 2227149"/>
              <a:gd name="connsiteY32" fmla="*/ 875280 h 2571750"/>
              <a:gd name="connsiteX33" fmla="*/ 690562 w 2227149"/>
              <a:gd name="connsiteY33" fmla="*/ 802481 h 2571750"/>
              <a:gd name="connsiteX34" fmla="*/ 623547 w 2227149"/>
              <a:gd name="connsiteY34" fmla="*/ 693284 h 2571750"/>
              <a:gd name="connsiteX35" fmla="*/ 530337 w 2227149"/>
              <a:gd name="connsiteY35" fmla="*/ 577283 h 2571750"/>
              <a:gd name="connsiteX36" fmla="*/ 428624 w 2227149"/>
              <a:gd name="connsiteY36" fmla="*/ 464344 h 2571750"/>
              <a:gd name="connsiteX37" fmla="*/ 368753 w 2227149"/>
              <a:gd name="connsiteY37" fmla="*/ 384062 h 2571750"/>
              <a:gd name="connsiteX38" fmla="*/ 298336 w 2227149"/>
              <a:gd name="connsiteY38" fmla="*/ 290513 h 2571750"/>
              <a:gd name="connsiteX39" fmla="*/ 221116 w 2227149"/>
              <a:gd name="connsiteY39" fmla="*/ 200706 h 2571750"/>
              <a:gd name="connsiteX40" fmla="*/ 100353 w 2227149"/>
              <a:gd name="connsiteY40" fmla="*/ 55450 h 2571750"/>
              <a:gd name="connsiteX41" fmla="*/ 0 w 2227149"/>
              <a:gd name="connsiteY41" fmla="*/ 11905 h 2571750"/>
              <a:gd name="connsiteX42" fmla="*/ 73817 w 2227149"/>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12155 w 2169318"/>
              <a:gd name="connsiteY19" fmla="*/ 2376488 h 2571750"/>
              <a:gd name="connsiteX20" fmla="*/ 2169318 w 2169318"/>
              <a:gd name="connsiteY20" fmla="*/ 2571750 h 2571750"/>
              <a:gd name="connsiteX21" fmla="*/ 2095500 w 2169318"/>
              <a:gd name="connsiteY21" fmla="*/ 2571750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221705"/>
              <a:gd name="connsiteY0" fmla="*/ 0 h 2571750"/>
              <a:gd name="connsiteX1" fmla="*/ 136412 w 2221705"/>
              <a:gd name="connsiteY1" fmla="*/ 44223 h 2571750"/>
              <a:gd name="connsiteX2" fmla="*/ 232001 w 2221705"/>
              <a:gd name="connsiteY2" fmla="*/ 163626 h 2571750"/>
              <a:gd name="connsiteX3" fmla="*/ 315685 w 2221705"/>
              <a:gd name="connsiteY3" fmla="*/ 267381 h 2571750"/>
              <a:gd name="connsiteX4" fmla="*/ 404812 w 2221705"/>
              <a:gd name="connsiteY4" fmla="*/ 377599 h 2571750"/>
              <a:gd name="connsiteX5" fmla="*/ 481692 w 2221705"/>
              <a:gd name="connsiteY5" fmla="*/ 482374 h 2571750"/>
              <a:gd name="connsiteX6" fmla="*/ 576262 w 2221705"/>
              <a:gd name="connsiteY6" fmla="*/ 561976 h 2571750"/>
              <a:gd name="connsiteX7" fmla="*/ 650761 w 2221705"/>
              <a:gd name="connsiteY7" fmla="*/ 686140 h 2571750"/>
              <a:gd name="connsiteX8" fmla="*/ 761659 w 2221705"/>
              <a:gd name="connsiteY8" fmla="*/ 823231 h 2571750"/>
              <a:gd name="connsiteX9" fmla="*/ 890587 w 2221705"/>
              <a:gd name="connsiteY9" fmla="*/ 964406 h 2571750"/>
              <a:gd name="connsiteX10" fmla="*/ 978352 w 2221705"/>
              <a:gd name="connsiteY10" fmla="*/ 1088232 h 2571750"/>
              <a:gd name="connsiteX11" fmla="*/ 1057274 w 2221705"/>
              <a:gd name="connsiteY11" fmla="*/ 1181441 h 2571750"/>
              <a:gd name="connsiteX12" fmla="*/ 1141637 w 2221705"/>
              <a:gd name="connsiteY12" fmla="*/ 1242332 h 2571750"/>
              <a:gd name="connsiteX13" fmla="*/ 1233827 w 2221705"/>
              <a:gd name="connsiteY13" fmla="*/ 1392351 h 2571750"/>
              <a:gd name="connsiteX14" fmla="*/ 1350508 w 2221705"/>
              <a:gd name="connsiteY14" fmla="*/ 1556318 h 2571750"/>
              <a:gd name="connsiteX15" fmla="*/ 1457664 w 2221705"/>
              <a:gd name="connsiteY15" fmla="*/ 1665515 h 2571750"/>
              <a:gd name="connsiteX16" fmla="*/ 1585570 w 2221705"/>
              <a:gd name="connsiteY16" fmla="*/ 1850232 h 2571750"/>
              <a:gd name="connsiteX17" fmla="*/ 1735590 w 2221705"/>
              <a:gd name="connsiteY17" fmla="*/ 2038690 h 2571750"/>
              <a:gd name="connsiteX18" fmla="*/ 1913162 w 2221705"/>
              <a:gd name="connsiteY18" fmla="*/ 2246880 h 2571750"/>
              <a:gd name="connsiteX19" fmla="*/ 2221705 w 2221705"/>
              <a:gd name="connsiteY19" fmla="*/ 2221366 h 2571750"/>
              <a:gd name="connsiteX20" fmla="*/ 2169318 w 2221705"/>
              <a:gd name="connsiteY20" fmla="*/ 2571750 h 2571750"/>
              <a:gd name="connsiteX21" fmla="*/ 2095500 w 2221705"/>
              <a:gd name="connsiteY21" fmla="*/ 2571750 h 2571750"/>
              <a:gd name="connsiteX22" fmla="*/ 1960449 w 2221705"/>
              <a:gd name="connsiteY22" fmla="*/ 2416628 h 2571750"/>
              <a:gd name="connsiteX23" fmla="*/ 1878804 w 2221705"/>
              <a:gd name="connsiteY23" fmla="*/ 2281238 h 2571750"/>
              <a:gd name="connsiteX24" fmla="*/ 1710756 w 2221705"/>
              <a:gd name="connsiteY24" fmla="*/ 2057740 h 2571750"/>
              <a:gd name="connsiteX25" fmla="*/ 1581148 w 2221705"/>
              <a:gd name="connsiteY25" fmla="*/ 1895475 h 2571750"/>
              <a:gd name="connsiteX26" fmla="*/ 1422965 w 2221705"/>
              <a:gd name="connsiteY26" fmla="*/ 1699192 h 2571750"/>
              <a:gd name="connsiteX27" fmla="*/ 1320231 w 2221705"/>
              <a:gd name="connsiteY27" fmla="*/ 1560740 h 2571750"/>
              <a:gd name="connsiteX28" fmla="*/ 1235187 w 2221705"/>
              <a:gd name="connsiteY28" fmla="*/ 1456984 h 2571750"/>
              <a:gd name="connsiteX29" fmla="*/ 1094012 w 2221705"/>
              <a:gd name="connsiteY29" fmla="*/ 1282474 h 2571750"/>
              <a:gd name="connsiteX30" fmla="*/ 973931 w 2221705"/>
              <a:gd name="connsiteY30" fmla="*/ 1154906 h 2571750"/>
              <a:gd name="connsiteX31" fmla="*/ 884464 w 2221705"/>
              <a:gd name="connsiteY31" fmla="*/ 1023257 h 2571750"/>
              <a:gd name="connsiteX32" fmla="*/ 771524 w 2221705"/>
              <a:gd name="connsiteY32" fmla="*/ 875280 h 2571750"/>
              <a:gd name="connsiteX33" fmla="*/ 690562 w 2221705"/>
              <a:gd name="connsiteY33" fmla="*/ 802481 h 2571750"/>
              <a:gd name="connsiteX34" fmla="*/ 623547 w 2221705"/>
              <a:gd name="connsiteY34" fmla="*/ 693284 h 2571750"/>
              <a:gd name="connsiteX35" fmla="*/ 530337 w 2221705"/>
              <a:gd name="connsiteY35" fmla="*/ 577283 h 2571750"/>
              <a:gd name="connsiteX36" fmla="*/ 428624 w 2221705"/>
              <a:gd name="connsiteY36" fmla="*/ 464344 h 2571750"/>
              <a:gd name="connsiteX37" fmla="*/ 368753 w 2221705"/>
              <a:gd name="connsiteY37" fmla="*/ 384062 h 2571750"/>
              <a:gd name="connsiteX38" fmla="*/ 298336 w 2221705"/>
              <a:gd name="connsiteY38" fmla="*/ 290513 h 2571750"/>
              <a:gd name="connsiteX39" fmla="*/ 221116 w 2221705"/>
              <a:gd name="connsiteY39" fmla="*/ 200706 h 2571750"/>
              <a:gd name="connsiteX40" fmla="*/ 100353 w 2221705"/>
              <a:gd name="connsiteY40" fmla="*/ 55450 h 2571750"/>
              <a:gd name="connsiteX41" fmla="*/ 0 w 2221705"/>
              <a:gd name="connsiteY41" fmla="*/ 11905 h 2571750"/>
              <a:gd name="connsiteX42" fmla="*/ 73817 w 2221705"/>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1748177 w 2169318"/>
              <a:gd name="connsiteY19" fmla="*/ 2523445 h 2571750"/>
              <a:gd name="connsiteX20" fmla="*/ 2169318 w 2169318"/>
              <a:gd name="connsiteY20" fmla="*/ 2571750 h 2571750"/>
              <a:gd name="connsiteX21" fmla="*/ 2095500 w 2169318"/>
              <a:gd name="connsiteY21" fmla="*/ 2571750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095500 w 2169318"/>
              <a:gd name="connsiteY21" fmla="*/ 2571750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32001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125563 w 2169318"/>
              <a:gd name="connsiteY2" fmla="*/ 221683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68753 w 2169318"/>
              <a:gd name="connsiteY37" fmla="*/ 3840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525991 w 2169318"/>
              <a:gd name="connsiteY37" fmla="*/ 333262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30337 w 2169318"/>
              <a:gd name="connsiteY35" fmla="*/ 577283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709347 w 2169318"/>
              <a:gd name="connsiteY35" fmla="*/ 495035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76262 w 2169318"/>
              <a:gd name="connsiteY6" fmla="*/ 561976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61659 w 2169318"/>
              <a:gd name="connsiteY8" fmla="*/ 823231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0859 w 2169318"/>
              <a:gd name="connsiteY8" fmla="*/ 789365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890587 w 2169318"/>
              <a:gd name="connsiteY9" fmla="*/ 964406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84464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8979 w 2169318"/>
              <a:gd name="connsiteY31" fmla="*/ 1023257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57274 w 2169318"/>
              <a:gd name="connsiteY11" fmla="*/ 118144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16150 w 2169318"/>
              <a:gd name="connsiteY11" fmla="*/ 1149993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73931 w 2169318"/>
              <a:gd name="connsiteY30" fmla="*/ 1154906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2474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113364 w 2169318"/>
              <a:gd name="connsiteY29" fmla="*/ 1263121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41637 w 2169318"/>
              <a:gd name="connsiteY12" fmla="*/ 124233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19865 w 2169318"/>
              <a:gd name="connsiteY12" fmla="*/ 1266522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5187 w 2169318"/>
              <a:gd name="connsiteY28" fmla="*/ 1456984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143263 w 2169318"/>
              <a:gd name="connsiteY28" fmla="*/ 1505365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433549 w 2169318"/>
              <a:gd name="connsiteY28" fmla="*/ 1333613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4703 w 2169318"/>
              <a:gd name="connsiteY12" fmla="*/ 1259265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2965 w 2169318"/>
              <a:gd name="connsiteY26" fmla="*/ 1699192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39898 w 2169318"/>
              <a:gd name="connsiteY26" fmla="*/ 1682259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7664 w 2169318"/>
              <a:gd name="connsiteY15" fmla="*/ 1665515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5590 w 2169318"/>
              <a:gd name="connsiteY17" fmla="*/ 203869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800904 w 2169318"/>
              <a:gd name="connsiteY17" fmla="*/ 2014500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643666 w 2169318"/>
              <a:gd name="connsiteY17" fmla="*/ 2130614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913162 w 2169318"/>
              <a:gd name="connsiteY18" fmla="*/ 2246880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2817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1977079 w 2169318"/>
              <a:gd name="connsiteY19" fmla="*/ 2404913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25436 w 2169318"/>
              <a:gd name="connsiteY21" fmla="*/ 2571749 h 2571750"/>
              <a:gd name="connsiteX22" fmla="*/ 1960449 w 2169318"/>
              <a:gd name="connsiteY22" fmla="*/ 2416628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25436 w 2169318"/>
              <a:gd name="connsiteY21" fmla="*/ 2571749 h 2571750"/>
              <a:gd name="connsiteX22" fmla="*/ 1977382 w 2169318"/>
              <a:gd name="connsiteY22" fmla="*/ 241420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37531 w 2169318"/>
              <a:gd name="connsiteY21" fmla="*/ 2571749 h 2571750"/>
              <a:gd name="connsiteX22" fmla="*/ 1977382 w 2169318"/>
              <a:gd name="connsiteY22" fmla="*/ 241420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69318"/>
              <a:gd name="connsiteY0" fmla="*/ 0 h 2571750"/>
              <a:gd name="connsiteX1" fmla="*/ 136412 w 2169318"/>
              <a:gd name="connsiteY1" fmla="*/ 44223 h 2571750"/>
              <a:gd name="connsiteX2" fmla="*/ 224744 w 2169318"/>
              <a:gd name="connsiteY2" fmla="*/ 163626 h 2571750"/>
              <a:gd name="connsiteX3" fmla="*/ 315685 w 2169318"/>
              <a:gd name="connsiteY3" fmla="*/ 267381 h 2571750"/>
              <a:gd name="connsiteX4" fmla="*/ 404812 w 2169318"/>
              <a:gd name="connsiteY4" fmla="*/ 377599 h 2571750"/>
              <a:gd name="connsiteX5" fmla="*/ 481692 w 2169318"/>
              <a:gd name="connsiteY5" fmla="*/ 482374 h 2571750"/>
              <a:gd name="connsiteX6" fmla="*/ 559329 w 2169318"/>
              <a:gd name="connsiteY6" fmla="*/ 566814 h 2571750"/>
              <a:gd name="connsiteX7" fmla="*/ 650761 w 2169318"/>
              <a:gd name="connsiteY7" fmla="*/ 686140 h 2571750"/>
              <a:gd name="connsiteX8" fmla="*/ 718116 w 2169318"/>
              <a:gd name="connsiteY8" fmla="*/ 777270 h 2571750"/>
              <a:gd name="connsiteX9" fmla="*/ 798663 w 2169318"/>
              <a:gd name="connsiteY9" fmla="*/ 865225 h 2571750"/>
              <a:gd name="connsiteX10" fmla="*/ 978352 w 2169318"/>
              <a:gd name="connsiteY10" fmla="*/ 1088232 h 2571750"/>
              <a:gd name="connsiteX11" fmla="*/ 1028245 w 2169318"/>
              <a:gd name="connsiteY11" fmla="*/ 1154831 h 2571750"/>
              <a:gd name="connsiteX12" fmla="*/ 1127122 w 2169318"/>
              <a:gd name="connsiteY12" fmla="*/ 1281037 h 2571750"/>
              <a:gd name="connsiteX13" fmla="*/ 1233827 w 2169318"/>
              <a:gd name="connsiteY13" fmla="*/ 1392351 h 2571750"/>
              <a:gd name="connsiteX14" fmla="*/ 1350508 w 2169318"/>
              <a:gd name="connsiteY14" fmla="*/ 1556318 h 2571750"/>
              <a:gd name="connsiteX15" fmla="*/ 1455245 w 2169318"/>
              <a:gd name="connsiteY15" fmla="*/ 1680029 h 2571750"/>
              <a:gd name="connsiteX16" fmla="*/ 1585570 w 2169318"/>
              <a:gd name="connsiteY16" fmla="*/ 1850232 h 2571750"/>
              <a:gd name="connsiteX17" fmla="*/ 1733171 w 2169318"/>
              <a:gd name="connsiteY17" fmla="*/ 2048367 h 2571750"/>
              <a:gd name="connsiteX18" fmla="*/ 1898647 w 2169318"/>
              <a:gd name="connsiteY18" fmla="*/ 2258975 h 2571750"/>
              <a:gd name="connsiteX19" fmla="*/ 2001269 w 2169318"/>
              <a:gd name="connsiteY19" fmla="*/ 2395236 h 2571750"/>
              <a:gd name="connsiteX20" fmla="*/ 2169318 w 2169318"/>
              <a:gd name="connsiteY20" fmla="*/ 2571750 h 2571750"/>
              <a:gd name="connsiteX21" fmla="*/ 2120598 w 2169318"/>
              <a:gd name="connsiteY21" fmla="*/ 2571749 h 2571750"/>
              <a:gd name="connsiteX22" fmla="*/ 1977382 w 2169318"/>
              <a:gd name="connsiteY22" fmla="*/ 2414209 h 2571750"/>
              <a:gd name="connsiteX23" fmla="*/ 1878804 w 2169318"/>
              <a:gd name="connsiteY23" fmla="*/ 2281238 h 2571750"/>
              <a:gd name="connsiteX24" fmla="*/ 1710756 w 2169318"/>
              <a:gd name="connsiteY24" fmla="*/ 2057740 h 2571750"/>
              <a:gd name="connsiteX25" fmla="*/ 1581148 w 2169318"/>
              <a:gd name="connsiteY25" fmla="*/ 1895475 h 2571750"/>
              <a:gd name="connsiteX26" fmla="*/ 1425384 w 2169318"/>
              <a:gd name="connsiteY26" fmla="*/ 1687097 h 2571750"/>
              <a:gd name="connsiteX27" fmla="*/ 1320231 w 2169318"/>
              <a:gd name="connsiteY27" fmla="*/ 1560740 h 2571750"/>
              <a:gd name="connsiteX28" fmla="*/ 1232768 w 2169318"/>
              <a:gd name="connsiteY28" fmla="*/ 1449727 h 2571750"/>
              <a:gd name="connsiteX29" fmla="*/ 1094012 w 2169318"/>
              <a:gd name="connsiteY29" fmla="*/ 1280055 h 2571750"/>
              <a:gd name="connsiteX30" fmla="*/ 995703 w 2169318"/>
              <a:gd name="connsiteY30" fmla="*/ 1157325 h 2571750"/>
              <a:gd name="connsiteX31" fmla="*/ 894141 w 2169318"/>
              <a:gd name="connsiteY31" fmla="*/ 1028096 h 2571750"/>
              <a:gd name="connsiteX32" fmla="*/ 771524 w 2169318"/>
              <a:gd name="connsiteY32" fmla="*/ 875280 h 2571750"/>
              <a:gd name="connsiteX33" fmla="*/ 690562 w 2169318"/>
              <a:gd name="connsiteY33" fmla="*/ 802481 h 2571750"/>
              <a:gd name="connsiteX34" fmla="*/ 623547 w 2169318"/>
              <a:gd name="connsiteY34" fmla="*/ 693284 h 2571750"/>
              <a:gd name="connsiteX35" fmla="*/ 540014 w 2169318"/>
              <a:gd name="connsiteY35" fmla="*/ 582121 h 2571750"/>
              <a:gd name="connsiteX36" fmla="*/ 428624 w 2169318"/>
              <a:gd name="connsiteY36" fmla="*/ 464344 h 2571750"/>
              <a:gd name="connsiteX37" fmla="*/ 383268 w 2169318"/>
              <a:gd name="connsiteY37" fmla="*/ 388900 h 2571750"/>
              <a:gd name="connsiteX38" fmla="*/ 298336 w 2169318"/>
              <a:gd name="connsiteY38" fmla="*/ 290513 h 2571750"/>
              <a:gd name="connsiteX39" fmla="*/ 221116 w 2169318"/>
              <a:gd name="connsiteY39" fmla="*/ 200706 h 2571750"/>
              <a:gd name="connsiteX40" fmla="*/ 100353 w 2169318"/>
              <a:gd name="connsiteY40" fmla="*/ 55450 h 2571750"/>
              <a:gd name="connsiteX41" fmla="*/ 0 w 2169318"/>
              <a:gd name="connsiteY41" fmla="*/ 11905 h 2571750"/>
              <a:gd name="connsiteX42" fmla="*/ 73817 w 2169318"/>
              <a:gd name="connsiteY42" fmla="*/ 0 h 2571750"/>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33827 w 2157222"/>
              <a:gd name="connsiteY13" fmla="*/ 1392351 h 2571749"/>
              <a:gd name="connsiteX14" fmla="*/ 1350508 w 2157222"/>
              <a:gd name="connsiteY14" fmla="*/ 1556318 h 2571749"/>
              <a:gd name="connsiteX15" fmla="*/ 1455245 w 2157222"/>
              <a:gd name="connsiteY15" fmla="*/ 1680029 h 2571749"/>
              <a:gd name="connsiteX16" fmla="*/ 1585570 w 2157222"/>
              <a:gd name="connsiteY16" fmla="*/ 1850232 h 2571749"/>
              <a:gd name="connsiteX17" fmla="*/ 1733171 w 2157222"/>
              <a:gd name="connsiteY17" fmla="*/ 2048367 h 2571749"/>
              <a:gd name="connsiteX18" fmla="*/ 1898647 w 2157222"/>
              <a:gd name="connsiteY18" fmla="*/ 2258975 h 2571749"/>
              <a:gd name="connsiteX19" fmla="*/ 2001269 w 2157222"/>
              <a:gd name="connsiteY19" fmla="*/ 2395236 h 2571749"/>
              <a:gd name="connsiteX20" fmla="*/ 2157222 w 2157222"/>
              <a:gd name="connsiteY20" fmla="*/ 2571749 h 2571749"/>
              <a:gd name="connsiteX21" fmla="*/ 2120598 w 2157222"/>
              <a:gd name="connsiteY21" fmla="*/ 2571749 h 2571749"/>
              <a:gd name="connsiteX22" fmla="*/ 1977382 w 2157222"/>
              <a:gd name="connsiteY22" fmla="*/ 2414209 h 2571749"/>
              <a:gd name="connsiteX23" fmla="*/ 1878804 w 2157222"/>
              <a:gd name="connsiteY23" fmla="*/ 2281238 h 2571749"/>
              <a:gd name="connsiteX24" fmla="*/ 1710756 w 2157222"/>
              <a:gd name="connsiteY24" fmla="*/ 2057740 h 2571749"/>
              <a:gd name="connsiteX25" fmla="*/ 1581148 w 2157222"/>
              <a:gd name="connsiteY25" fmla="*/ 1895475 h 2571749"/>
              <a:gd name="connsiteX26" fmla="*/ 1425384 w 2157222"/>
              <a:gd name="connsiteY26" fmla="*/ 1687097 h 2571749"/>
              <a:gd name="connsiteX27" fmla="*/ 1320231 w 2157222"/>
              <a:gd name="connsiteY27" fmla="*/ 1560740 h 2571749"/>
              <a:gd name="connsiteX28" fmla="*/ 1232768 w 2157222"/>
              <a:gd name="connsiteY28" fmla="*/ 1449727 h 2571749"/>
              <a:gd name="connsiteX29" fmla="*/ 1094012 w 2157222"/>
              <a:gd name="connsiteY29" fmla="*/ 1280055 h 2571749"/>
              <a:gd name="connsiteX30" fmla="*/ 995703 w 2157222"/>
              <a:gd name="connsiteY30" fmla="*/ 1157325 h 2571749"/>
              <a:gd name="connsiteX31" fmla="*/ 894141 w 2157222"/>
              <a:gd name="connsiteY31" fmla="*/ 1028096 h 2571749"/>
              <a:gd name="connsiteX32" fmla="*/ 771524 w 2157222"/>
              <a:gd name="connsiteY32" fmla="*/ 875280 h 2571749"/>
              <a:gd name="connsiteX33" fmla="*/ 690562 w 2157222"/>
              <a:gd name="connsiteY33" fmla="*/ 802481 h 2571749"/>
              <a:gd name="connsiteX34" fmla="*/ 623547 w 2157222"/>
              <a:gd name="connsiteY34" fmla="*/ 693284 h 2571749"/>
              <a:gd name="connsiteX35" fmla="*/ 540014 w 2157222"/>
              <a:gd name="connsiteY35" fmla="*/ 582121 h 2571749"/>
              <a:gd name="connsiteX36" fmla="*/ 428624 w 2157222"/>
              <a:gd name="connsiteY36" fmla="*/ 464344 h 2571749"/>
              <a:gd name="connsiteX37" fmla="*/ 383268 w 2157222"/>
              <a:gd name="connsiteY37" fmla="*/ 388900 h 2571749"/>
              <a:gd name="connsiteX38" fmla="*/ 298336 w 2157222"/>
              <a:gd name="connsiteY38" fmla="*/ 290513 h 2571749"/>
              <a:gd name="connsiteX39" fmla="*/ 221116 w 2157222"/>
              <a:gd name="connsiteY39" fmla="*/ 200706 h 2571749"/>
              <a:gd name="connsiteX40" fmla="*/ 100353 w 2157222"/>
              <a:gd name="connsiteY40" fmla="*/ 55450 h 2571749"/>
              <a:gd name="connsiteX41" fmla="*/ 0 w 2157222"/>
              <a:gd name="connsiteY41" fmla="*/ 11905 h 2571749"/>
              <a:gd name="connsiteX42" fmla="*/ 73817 w 2157222"/>
              <a:gd name="connsiteY42"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50508 w 2157222"/>
              <a:gd name="connsiteY15" fmla="*/ 1556318 h 2571749"/>
              <a:gd name="connsiteX16" fmla="*/ 1455245 w 2157222"/>
              <a:gd name="connsiteY16" fmla="*/ 1680029 h 2571749"/>
              <a:gd name="connsiteX17" fmla="*/ 1585570 w 2157222"/>
              <a:gd name="connsiteY17" fmla="*/ 1850232 h 2571749"/>
              <a:gd name="connsiteX18" fmla="*/ 1733171 w 2157222"/>
              <a:gd name="connsiteY18" fmla="*/ 2048367 h 2571749"/>
              <a:gd name="connsiteX19" fmla="*/ 1898647 w 2157222"/>
              <a:gd name="connsiteY19" fmla="*/ 2258975 h 2571749"/>
              <a:gd name="connsiteX20" fmla="*/ 2001269 w 2157222"/>
              <a:gd name="connsiteY20" fmla="*/ 2395236 h 2571749"/>
              <a:gd name="connsiteX21" fmla="*/ 2157222 w 2157222"/>
              <a:gd name="connsiteY21" fmla="*/ 2571749 h 2571749"/>
              <a:gd name="connsiteX22" fmla="*/ 2120598 w 2157222"/>
              <a:gd name="connsiteY22" fmla="*/ 2571749 h 2571749"/>
              <a:gd name="connsiteX23" fmla="*/ 1977382 w 2157222"/>
              <a:gd name="connsiteY23" fmla="*/ 2414209 h 2571749"/>
              <a:gd name="connsiteX24" fmla="*/ 1878804 w 2157222"/>
              <a:gd name="connsiteY24" fmla="*/ 2281238 h 2571749"/>
              <a:gd name="connsiteX25" fmla="*/ 1710756 w 2157222"/>
              <a:gd name="connsiteY25" fmla="*/ 2057740 h 2571749"/>
              <a:gd name="connsiteX26" fmla="*/ 1581148 w 2157222"/>
              <a:gd name="connsiteY26" fmla="*/ 1895475 h 2571749"/>
              <a:gd name="connsiteX27" fmla="*/ 1425384 w 2157222"/>
              <a:gd name="connsiteY27" fmla="*/ 1687097 h 2571749"/>
              <a:gd name="connsiteX28" fmla="*/ 1320231 w 2157222"/>
              <a:gd name="connsiteY28" fmla="*/ 1560740 h 2571749"/>
              <a:gd name="connsiteX29" fmla="*/ 1232768 w 2157222"/>
              <a:gd name="connsiteY29" fmla="*/ 1449727 h 2571749"/>
              <a:gd name="connsiteX30" fmla="*/ 1094012 w 2157222"/>
              <a:gd name="connsiteY30" fmla="*/ 1280055 h 2571749"/>
              <a:gd name="connsiteX31" fmla="*/ 995703 w 2157222"/>
              <a:gd name="connsiteY31" fmla="*/ 1157325 h 2571749"/>
              <a:gd name="connsiteX32" fmla="*/ 894141 w 2157222"/>
              <a:gd name="connsiteY32" fmla="*/ 1028096 h 2571749"/>
              <a:gd name="connsiteX33" fmla="*/ 771524 w 2157222"/>
              <a:gd name="connsiteY33" fmla="*/ 875280 h 2571749"/>
              <a:gd name="connsiteX34" fmla="*/ 690562 w 2157222"/>
              <a:gd name="connsiteY34" fmla="*/ 802481 h 2571749"/>
              <a:gd name="connsiteX35" fmla="*/ 623547 w 2157222"/>
              <a:gd name="connsiteY35" fmla="*/ 693284 h 2571749"/>
              <a:gd name="connsiteX36" fmla="*/ 540014 w 2157222"/>
              <a:gd name="connsiteY36" fmla="*/ 582121 h 2571749"/>
              <a:gd name="connsiteX37" fmla="*/ 428624 w 2157222"/>
              <a:gd name="connsiteY37" fmla="*/ 464344 h 2571749"/>
              <a:gd name="connsiteX38" fmla="*/ 383268 w 2157222"/>
              <a:gd name="connsiteY38" fmla="*/ 388900 h 2571749"/>
              <a:gd name="connsiteX39" fmla="*/ 298336 w 2157222"/>
              <a:gd name="connsiteY39" fmla="*/ 290513 h 2571749"/>
              <a:gd name="connsiteX40" fmla="*/ 221116 w 2157222"/>
              <a:gd name="connsiteY40" fmla="*/ 200706 h 2571749"/>
              <a:gd name="connsiteX41" fmla="*/ 100353 w 2157222"/>
              <a:gd name="connsiteY41" fmla="*/ 55450 h 2571749"/>
              <a:gd name="connsiteX42" fmla="*/ 0 w 2157222"/>
              <a:gd name="connsiteY42" fmla="*/ 11905 h 2571749"/>
              <a:gd name="connsiteX43" fmla="*/ 73817 w 2157222"/>
              <a:gd name="connsiteY43"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50508 w 2157222"/>
              <a:gd name="connsiteY15" fmla="*/ 1556318 h 2571749"/>
              <a:gd name="connsiteX16" fmla="*/ 1455245 w 2157222"/>
              <a:gd name="connsiteY16" fmla="*/ 1680029 h 2571749"/>
              <a:gd name="connsiteX17" fmla="*/ 1585570 w 2157222"/>
              <a:gd name="connsiteY17" fmla="*/ 1850232 h 2571749"/>
              <a:gd name="connsiteX18" fmla="*/ 1733171 w 2157222"/>
              <a:gd name="connsiteY18" fmla="*/ 2048367 h 2571749"/>
              <a:gd name="connsiteX19" fmla="*/ 1898647 w 2157222"/>
              <a:gd name="connsiteY19" fmla="*/ 2258975 h 2571749"/>
              <a:gd name="connsiteX20" fmla="*/ 2001269 w 2157222"/>
              <a:gd name="connsiteY20" fmla="*/ 2395236 h 2571749"/>
              <a:gd name="connsiteX21" fmla="*/ 2157222 w 2157222"/>
              <a:gd name="connsiteY21" fmla="*/ 2571749 h 2571749"/>
              <a:gd name="connsiteX22" fmla="*/ 2120598 w 2157222"/>
              <a:gd name="connsiteY22" fmla="*/ 2571749 h 2571749"/>
              <a:gd name="connsiteX23" fmla="*/ 1977382 w 2157222"/>
              <a:gd name="connsiteY23" fmla="*/ 2414209 h 2571749"/>
              <a:gd name="connsiteX24" fmla="*/ 1878804 w 2157222"/>
              <a:gd name="connsiteY24" fmla="*/ 2281238 h 2571749"/>
              <a:gd name="connsiteX25" fmla="*/ 1710756 w 2157222"/>
              <a:gd name="connsiteY25" fmla="*/ 2057740 h 2571749"/>
              <a:gd name="connsiteX26" fmla="*/ 1581148 w 2157222"/>
              <a:gd name="connsiteY26" fmla="*/ 1895475 h 2571749"/>
              <a:gd name="connsiteX27" fmla="*/ 1425384 w 2157222"/>
              <a:gd name="connsiteY27" fmla="*/ 1687097 h 2571749"/>
              <a:gd name="connsiteX28" fmla="*/ 1320231 w 2157222"/>
              <a:gd name="connsiteY28" fmla="*/ 1560740 h 2571749"/>
              <a:gd name="connsiteX29" fmla="*/ 1232768 w 2157222"/>
              <a:gd name="connsiteY29" fmla="*/ 1449727 h 2571749"/>
              <a:gd name="connsiteX30" fmla="*/ 1147760 w 2157222"/>
              <a:gd name="connsiteY30" fmla="*/ 1350169 h 2571749"/>
              <a:gd name="connsiteX31" fmla="*/ 1094012 w 2157222"/>
              <a:gd name="connsiteY31" fmla="*/ 1280055 h 2571749"/>
              <a:gd name="connsiteX32" fmla="*/ 995703 w 2157222"/>
              <a:gd name="connsiteY32" fmla="*/ 1157325 h 2571749"/>
              <a:gd name="connsiteX33" fmla="*/ 894141 w 2157222"/>
              <a:gd name="connsiteY33" fmla="*/ 1028096 h 2571749"/>
              <a:gd name="connsiteX34" fmla="*/ 771524 w 2157222"/>
              <a:gd name="connsiteY34" fmla="*/ 875280 h 2571749"/>
              <a:gd name="connsiteX35" fmla="*/ 690562 w 2157222"/>
              <a:gd name="connsiteY35" fmla="*/ 802481 h 2571749"/>
              <a:gd name="connsiteX36" fmla="*/ 623547 w 2157222"/>
              <a:gd name="connsiteY36" fmla="*/ 693284 h 2571749"/>
              <a:gd name="connsiteX37" fmla="*/ 540014 w 2157222"/>
              <a:gd name="connsiteY37" fmla="*/ 582121 h 2571749"/>
              <a:gd name="connsiteX38" fmla="*/ 428624 w 2157222"/>
              <a:gd name="connsiteY38" fmla="*/ 464344 h 2571749"/>
              <a:gd name="connsiteX39" fmla="*/ 383268 w 2157222"/>
              <a:gd name="connsiteY39" fmla="*/ 388900 h 2571749"/>
              <a:gd name="connsiteX40" fmla="*/ 298336 w 2157222"/>
              <a:gd name="connsiteY40" fmla="*/ 290513 h 2571749"/>
              <a:gd name="connsiteX41" fmla="*/ 221116 w 2157222"/>
              <a:gd name="connsiteY41" fmla="*/ 200706 h 2571749"/>
              <a:gd name="connsiteX42" fmla="*/ 100353 w 2157222"/>
              <a:gd name="connsiteY42" fmla="*/ 55450 h 2571749"/>
              <a:gd name="connsiteX43" fmla="*/ 0 w 2157222"/>
              <a:gd name="connsiteY43" fmla="*/ 11905 h 2571749"/>
              <a:gd name="connsiteX44" fmla="*/ 73817 w 2157222"/>
              <a:gd name="connsiteY44"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50508 w 2157222"/>
              <a:gd name="connsiteY15" fmla="*/ 1556318 h 2571749"/>
              <a:gd name="connsiteX16" fmla="*/ 1455245 w 2157222"/>
              <a:gd name="connsiteY16" fmla="*/ 1680029 h 2571749"/>
              <a:gd name="connsiteX17" fmla="*/ 1585570 w 2157222"/>
              <a:gd name="connsiteY17" fmla="*/ 1850232 h 2571749"/>
              <a:gd name="connsiteX18" fmla="*/ 1733171 w 2157222"/>
              <a:gd name="connsiteY18" fmla="*/ 2048367 h 2571749"/>
              <a:gd name="connsiteX19" fmla="*/ 1898647 w 2157222"/>
              <a:gd name="connsiteY19" fmla="*/ 2258975 h 2571749"/>
              <a:gd name="connsiteX20" fmla="*/ 2001269 w 2157222"/>
              <a:gd name="connsiteY20" fmla="*/ 2395236 h 2571749"/>
              <a:gd name="connsiteX21" fmla="*/ 2157222 w 2157222"/>
              <a:gd name="connsiteY21" fmla="*/ 2571749 h 2571749"/>
              <a:gd name="connsiteX22" fmla="*/ 2120598 w 2157222"/>
              <a:gd name="connsiteY22" fmla="*/ 2571749 h 2571749"/>
              <a:gd name="connsiteX23" fmla="*/ 1977382 w 2157222"/>
              <a:gd name="connsiteY23" fmla="*/ 2414209 h 2571749"/>
              <a:gd name="connsiteX24" fmla="*/ 1878804 w 2157222"/>
              <a:gd name="connsiteY24" fmla="*/ 2281238 h 2571749"/>
              <a:gd name="connsiteX25" fmla="*/ 1710756 w 2157222"/>
              <a:gd name="connsiteY25" fmla="*/ 2057740 h 2571749"/>
              <a:gd name="connsiteX26" fmla="*/ 1581148 w 2157222"/>
              <a:gd name="connsiteY26" fmla="*/ 1895475 h 2571749"/>
              <a:gd name="connsiteX27" fmla="*/ 1425384 w 2157222"/>
              <a:gd name="connsiteY27" fmla="*/ 1687097 h 2571749"/>
              <a:gd name="connsiteX28" fmla="*/ 1320231 w 2157222"/>
              <a:gd name="connsiteY28" fmla="*/ 1560740 h 2571749"/>
              <a:gd name="connsiteX29" fmla="*/ 1273966 w 2157222"/>
              <a:gd name="connsiteY29" fmla="*/ 1504950 h 2571749"/>
              <a:gd name="connsiteX30" fmla="*/ 1232768 w 2157222"/>
              <a:gd name="connsiteY30" fmla="*/ 1449727 h 2571749"/>
              <a:gd name="connsiteX31" fmla="*/ 1147760 w 2157222"/>
              <a:gd name="connsiteY31" fmla="*/ 1350169 h 2571749"/>
              <a:gd name="connsiteX32" fmla="*/ 1094012 w 2157222"/>
              <a:gd name="connsiteY32" fmla="*/ 1280055 h 2571749"/>
              <a:gd name="connsiteX33" fmla="*/ 995703 w 2157222"/>
              <a:gd name="connsiteY33" fmla="*/ 1157325 h 2571749"/>
              <a:gd name="connsiteX34" fmla="*/ 894141 w 2157222"/>
              <a:gd name="connsiteY34" fmla="*/ 1028096 h 2571749"/>
              <a:gd name="connsiteX35" fmla="*/ 771524 w 2157222"/>
              <a:gd name="connsiteY35" fmla="*/ 875280 h 2571749"/>
              <a:gd name="connsiteX36" fmla="*/ 690562 w 2157222"/>
              <a:gd name="connsiteY36" fmla="*/ 802481 h 2571749"/>
              <a:gd name="connsiteX37" fmla="*/ 623547 w 2157222"/>
              <a:gd name="connsiteY37" fmla="*/ 693284 h 2571749"/>
              <a:gd name="connsiteX38" fmla="*/ 540014 w 2157222"/>
              <a:gd name="connsiteY38" fmla="*/ 582121 h 2571749"/>
              <a:gd name="connsiteX39" fmla="*/ 428624 w 2157222"/>
              <a:gd name="connsiteY39" fmla="*/ 464344 h 2571749"/>
              <a:gd name="connsiteX40" fmla="*/ 383268 w 2157222"/>
              <a:gd name="connsiteY40" fmla="*/ 388900 h 2571749"/>
              <a:gd name="connsiteX41" fmla="*/ 298336 w 2157222"/>
              <a:gd name="connsiteY41" fmla="*/ 290513 h 2571749"/>
              <a:gd name="connsiteX42" fmla="*/ 221116 w 2157222"/>
              <a:gd name="connsiteY42" fmla="*/ 200706 h 2571749"/>
              <a:gd name="connsiteX43" fmla="*/ 100353 w 2157222"/>
              <a:gd name="connsiteY43" fmla="*/ 55450 h 2571749"/>
              <a:gd name="connsiteX44" fmla="*/ 0 w 2157222"/>
              <a:gd name="connsiteY44" fmla="*/ 11905 h 2571749"/>
              <a:gd name="connsiteX45" fmla="*/ 73817 w 2157222"/>
              <a:gd name="connsiteY45"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283491 w 2157222"/>
              <a:gd name="connsiteY15" fmla="*/ 1454944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73966 w 2157222"/>
              <a:gd name="connsiteY30" fmla="*/ 1504950 h 2571749"/>
              <a:gd name="connsiteX31" fmla="*/ 1232768 w 2157222"/>
              <a:gd name="connsiteY31" fmla="*/ 1449727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73966 w 2157222"/>
              <a:gd name="connsiteY30" fmla="*/ 1504950 h 2571749"/>
              <a:gd name="connsiteX31" fmla="*/ 1232768 w 2157222"/>
              <a:gd name="connsiteY31" fmla="*/ 1449727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32768 w 2157222"/>
              <a:gd name="connsiteY31" fmla="*/ 1449727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33827 w 2157222"/>
              <a:gd name="connsiteY14" fmla="*/ 1392351 h 2571749"/>
              <a:gd name="connsiteX15" fmla="*/ 1240629 w 2157222"/>
              <a:gd name="connsiteY15" fmla="*/ 1426369 h 2571749"/>
              <a:gd name="connsiteX16" fmla="*/ 1331116 w 2157222"/>
              <a:gd name="connsiteY16" fmla="*/ 1478757 h 2571749"/>
              <a:gd name="connsiteX17" fmla="*/ 1350508 w 2157222"/>
              <a:gd name="connsiteY17" fmla="*/ 1556318 h 2571749"/>
              <a:gd name="connsiteX18" fmla="*/ 1455245 w 2157222"/>
              <a:gd name="connsiteY18" fmla="*/ 1680029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425384 w 2157222"/>
              <a:gd name="connsiteY29" fmla="*/ 1687097 h 2571749"/>
              <a:gd name="connsiteX30" fmla="*/ 1320231 w 2157222"/>
              <a:gd name="connsiteY30" fmla="*/ 1560740 h 2571749"/>
              <a:gd name="connsiteX31" fmla="*/ 1297779 w 2157222"/>
              <a:gd name="connsiteY31" fmla="*/ 1504950 h 2571749"/>
              <a:gd name="connsiteX32" fmla="*/ 1216099 w 2157222"/>
              <a:gd name="connsiteY32" fmla="*/ 1461633 h 2571749"/>
              <a:gd name="connsiteX33" fmla="*/ 1147760 w 2157222"/>
              <a:gd name="connsiteY33" fmla="*/ 1350169 h 2571749"/>
              <a:gd name="connsiteX34" fmla="*/ 1094012 w 2157222"/>
              <a:gd name="connsiteY34" fmla="*/ 1280055 h 2571749"/>
              <a:gd name="connsiteX35" fmla="*/ 995703 w 2157222"/>
              <a:gd name="connsiteY35" fmla="*/ 1157325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173954 w 2157222"/>
              <a:gd name="connsiteY13" fmla="*/ 1328738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47760 w 2157222"/>
              <a:gd name="connsiteY32" fmla="*/ 1350169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16099 w 2157222"/>
              <a:gd name="connsiteY31" fmla="*/ 1461633 h 2571749"/>
              <a:gd name="connsiteX32" fmla="*/ 1190623 w 2157222"/>
              <a:gd name="connsiteY32" fmla="*/ 1381125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0623 w 2157222"/>
              <a:gd name="connsiteY32" fmla="*/ 1381125 h 2571749"/>
              <a:gd name="connsiteX33" fmla="*/ 1094012 w 2157222"/>
              <a:gd name="connsiteY33" fmla="*/ 1280055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27122 w 2157222"/>
              <a:gd name="connsiteY12" fmla="*/ 1281037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0623 w 2157222"/>
              <a:gd name="connsiteY32" fmla="*/ 1381125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0623 w 2157222"/>
              <a:gd name="connsiteY32" fmla="*/ 1381125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320231 w 2157222"/>
              <a:gd name="connsiteY29" fmla="*/ 1560740 h 2571749"/>
              <a:gd name="connsiteX30" fmla="*/ 1297779 w 2157222"/>
              <a:gd name="connsiteY30" fmla="*/ 1504950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50508 w 2157222"/>
              <a:gd name="connsiteY16" fmla="*/ 155631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4038 w 2157222"/>
              <a:gd name="connsiteY29" fmla="*/ 1534546 h 2571749"/>
              <a:gd name="connsiteX30" fmla="*/ 1297779 w 2157222"/>
              <a:gd name="connsiteY30" fmla="*/ 1504950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36220 w 2157222"/>
              <a:gd name="connsiteY16" fmla="*/ 1534887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4038 w 2157222"/>
              <a:gd name="connsiteY29" fmla="*/ 1534546 h 2571749"/>
              <a:gd name="connsiteX30" fmla="*/ 1297779 w 2157222"/>
              <a:gd name="connsiteY30" fmla="*/ 1504950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36220 w 2157222"/>
              <a:gd name="connsiteY16" fmla="*/ 1534887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4038 w 2157222"/>
              <a:gd name="connsiteY29" fmla="*/ 1534546 h 2571749"/>
              <a:gd name="connsiteX30" fmla="*/ 1300160 w 2157222"/>
              <a:gd name="connsiteY30" fmla="*/ 1490662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36220 w 2157222"/>
              <a:gd name="connsiteY16" fmla="*/ 1534887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300160 w 2157222"/>
              <a:gd name="connsiteY30" fmla="*/ 1490662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300160 w 2157222"/>
              <a:gd name="connsiteY30" fmla="*/ 1490662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31116 w 2157222"/>
              <a:gd name="connsiteY15" fmla="*/ 1478757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9 w 2157222"/>
              <a:gd name="connsiteY14" fmla="*/ 142636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38248 w 2157222"/>
              <a:gd name="connsiteY14" fmla="*/ 1443038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5392 w 2157222"/>
              <a:gd name="connsiteY14" fmla="*/ 1438275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3004 w 2157222"/>
              <a:gd name="connsiteY32" fmla="*/ 1390650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5392 w 2157222"/>
              <a:gd name="connsiteY14" fmla="*/ 1438275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82132 w 2157222"/>
              <a:gd name="connsiteY29" fmla="*/ 1546452 h 2571749"/>
              <a:gd name="connsiteX30" fmla="*/ 1281110 w 2157222"/>
              <a:gd name="connsiteY30" fmla="*/ 1497806 h 2571749"/>
              <a:gd name="connsiteX31" fmla="*/ 1206574 w 2157222"/>
              <a:gd name="connsiteY31" fmla="*/ 146877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5392 w 2157222"/>
              <a:gd name="connsiteY14" fmla="*/ 1438275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6574 w 2157222"/>
              <a:gd name="connsiteY31" fmla="*/ 146877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33485 w 2157222"/>
              <a:gd name="connsiteY14" fmla="*/ 1433512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6574 w 2157222"/>
              <a:gd name="connsiteY31" fmla="*/ 146877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33485 w 2157222"/>
              <a:gd name="connsiteY14" fmla="*/ 1433512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94012 w 2157222"/>
              <a:gd name="connsiteY33" fmla="*/ 12919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995703 w 2157222"/>
              <a:gd name="connsiteY34" fmla="*/ 1157325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55245 w 2157222"/>
              <a:gd name="connsiteY17" fmla="*/ 1680029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425384 w 2157222"/>
              <a:gd name="connsiteY28" fmla="*/ 16870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99190 w 2157222"/>
              <a:gd name="connsiteY28" fmla="*/ 1648997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120206 w 2157222"/>
              <a:gd name="connsiteY33" fmla="*/ 1330061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46172 w 2157222"/>
              <a:gd name="connsiteY12" fmla="*/ 1302468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221579 w 2157222"/>
              <a:gd name="connsiteY13" fmla="*/ 1362075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90623 w 2157222"/>
              <a:gd name="connsiteY32" fmla="*/ 1378744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84487 w 2157222"/>
              <a:gd name="connsiteY33" fmla="*/ 1296724 h 2571749"/>
              <a:gd name="connsiteX34" fmla="*/ 1036185 w 2157222"/>
              <a:gd name="connsiteY34" fmla="*/ 1219238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84487 w 2157222"/>
              <a:gd name="connsiteY33" fmla="*/ 1296724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117597 w 2157222"/>
              <a:gd name="connsiteY12" fmla="*/ 1281036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95385 w 2157222"/>
              <a:gd name="connsiteY13" fmla="*/ 1328738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62048 w 2157222"/>
              <a:gd name="connsiteY32" fmla="*/ 1352550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204193 w 2157222"/>
              <a:gd name="connsiteY31" fmla="*/ 1449726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240628 w 2157222"/>
              <a:gd name="connsiteY14" fmla="*/ 142874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23947 w 2157222"/>
              <a:gd name="connsiteY13" fmla="*/ 1250156 h 2571749"/>
              <a:gd name="connsiteX14" fmla="*/ 1150140 w 2157222"/>
              <a:gd name="connsiteY14" fmla="*/ 133349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312066 w 2157222"/>
              <a:gd name="connsiteY15" fmla="*/ 1481139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81110 w 2157222"/>
              <a:gd name="connsiteY30" fmla="*/ 1497806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98801 w 2157222"/>
              <a:gd name="connsiteY29" fmla="*/ 1560740 h 2571749"/>
              <a:gd name="connsiteX30" fmla="*/ 1200147 w 2157222"/>
              <a:gd name="connsiteY30" fmla="*/ 1390650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326695 w 2157222"/>
              <a:gd name="connsiteY16" fmla="*/ 1537268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17838 w 2157222"/>
              <a:gd name="connsiteY29" fmla="*/ 1451202 h 2571749"/>
              <a:gd name="connsiteX30" fmla="*/ 1200147 w 2157222"/>
              <a:gd name="connsiteY30" fmla="*/ 1390650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424289 w 2157222"/>
              <a:gd name="connsiteY17" fmla="*/ 1632404 h 2571749"/>
              <a:gd name="connsiteX18" fmla="*/ 1585570 w 2157222"/>
              <a:gd name="connsiteY18" fmla="*/ 1850232 h 2571749"/>
              <a:gd name="connsiteX19" fmla="*/ 1733171 w 2157222"/>
              <a:gd name="connsiteY19" fmla="*/ 2048367 h 2571749"/>
              <a:gd name="connsiteX20" fmla="*/ 1898647 w 2157222"/>
              <a:gd name="connsiteY20" fmla="*/ 2258975 h 2571749"/>
              <a:gd name="connsiteX21" fmla="*/ 2001269 w 2157222"/>
              <a:gd name="connsiteY21" fmla="*/ 2395236 h 2571749"/>
              <a:gd name="connsiteX22" fmla="*/ 2157222 w 2157222"/>
              <a:gd name="connsiteY22" fmla="*/ 2571749 h 2571749"/>
              <a:gd name="connsiteX23" fmla="*/ 2120598 w 2157222"/>
              <a:gd name="connsiteY23" fmla="*/ 2571749 h 2571749"/>
              <a:gd name="connsiteX24" fmla="*/ 1977382 w 2157222"/>
              <a:gd name="connsiteY24" fmla="*/ 2414209 h 2571749"/>
              <a:gd name="connsiteX25" fmla="*/ 1878804 w 2157222"/>
              <a:gd name="connsiteY25" fmla="*/ 2281238 h 2571749"/>
              <a:gd name="connsiteX26" fmla="*/ 1710756 w 2157222"/>
              <a:gd name="connsiteY26" fmla="*/ 2057740 h 2571749"/>
              <a:gd name="connsiteX27" fmla="*/ 1581148 w 2157222"/>
              <a:gd name="connsiteY27" fmla="*/ 1895475 h 2571749"/>
              <a:gd name="connsiteX28" fmla="*/ 1361090 w 2157222"/>
              <a:gd name="connsiteY28" fmla="*/ 1608515 h 2571749"/>
              <a:gd name="connsiteX29" fmla="*/ 1217838 w 2157222"/>
              <a:gd name="connsiteY29" fmla="*/ 1451202 h 2571749"/>
              <a:gd name="connsiteX30" fmla="*/ 1200147 w 2157222"/>
              <a:gd name="connsiteY30" fmla="*/ 1390650 h 2571749"/>
              <a:gd name="connsiteX31" fmla="*/ 1120850 w 2157222"/>
              <a:gd name="connsiteY31" fmla="*/ 1340188 h 2571749"/>
              <a:gd name="connsiteX32" fmla="*/ 1112042 w 2157222"/>
              <a:gd name="connsiteY32" fmla="*/ 1278732 h 2571749"/>
              <a:gd name="connsiteX33" fmla="*/ 1036862 w 2157222"/>
              <a:gd name="connsiteY33" fmla="*/ 1227667 h 2571749"/>
              <a:gd name="connsiteX34" fmla="*/ 990941 w 2157222"/>
              <a:gd name="connsiteY34" fmla="*/ 1159707 h 2571749"/>
              <a:gd name="connsiteX35" fmla="*/ 894141 w 2157222"/>
              <a:gd name="connsiteY35" fmla="*/ 1028096 h 2571749"/>
              <a:gd name="connsiteX36" fmla="*/ 771524 w 2157222"/>
              <a:gd name="connsiteY36" fmla="*/ 875280 h 2571749"/>
              <a:gd name="connsiteX37" fmla="*/ 690562 w 2157222"/>
              <a:gd name="connsiteY37" fmla="*/ 802481 h 2571749"/>
              <a:gd name="connsiteX38" fmla="*/ 623547 w 2157222"/>
              <a:gd name="connsiteY38" fmla="*/ 693284 h 2571749"/>
              <a:gd name="connsiteX39" fmla="*/ 540014 w 2157222"/>
              <a:gd name="connsiteY39" fmla="*/ 582121 h 2571749"/>
              <a:gd name="connsiteX40" fmla="*/ 428624 w 2157222"/>
              <a:gd name="connsiteY40" fmla="*/ 464344 h 2571749"/>
              <a:gd name="connsiteX41" fmla="*/ 383268 w 2157222"/>
              <a:gd name="connsiteY41" fmla="*/ 388900 h 2571749"/>
              <a:gd name="connsiteX42" fmla="*/ 298336 w 2157222"/>
              <a:gd name="connsiteY42" fmla="*/ 290513 h 2571749"/>
              <a:gd name="connsiteX43" fmla="*/ 221116 w 2157222"/>
              <a:gd name="connsiteY43" fmla="*/ 200706 h 2571749"/>
              <a:gd name="connsiteX44" fmla="*/ 100353 w 2157222"/>
              <a:gd name="connsiteY44" fmla="*/ 55450 h 2571749"/>
              <a:gd name="connsiteX45" fmla="*/ 0 w 2157222"/>
              <a:gd name="connsiteY45" fmla="*/ 11905 h 2571749"/>
              <a:gd name="connsiteX46" fmla="*/ 73817 w 2157222"/>
              <a:gd name="connsiteY46"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35879 w 2157222"/>
              <a:gd name="connsiteY17" fmla="*/ 1533525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20850 w 2157222"/>
              <a:gd name="connsiteY32" fmla="*/ 1340188 h 2571749"/>
              <a:gd name="connsiteX33" fmla="*/ 1112042 w 2157222"/>
              <a:gd name="connsiteY33" fmla="*/ 1278732 h 2571749"/>
              <a:gd name="connsiteX34" fmla="*/ 1036862 w 2157222"/>
              <a:gd name="connsiteY34" fmla="*/ 1227667 h 2571749"/>
              <a:gd name="connsiteX35" fmla="*/ 990941 w 2157222"/>
              <a:gd name="connsiteY35" fmla="*/ 1159707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20850 w 2157222"/>
              <a:gd name="connsiteY32" fmla="*/ 1340188 h 2571749"/>
              <a:gd name="connsiteX33" fmla="*/ 1112042 w 2157222"/>
              <a:gd name="connsiteY33" fmla="*/ 1278732 h 2571749"/>
              <a:gd name="connsiteX34" fmla="*/ 1036862 w 2157222"/>
              <a:gd name="connsiteY34" fmla="*/ 1227667 h 2571749"/>
              <a:gd name="connsiteX35" fmla="*/ 990941 w 2157222"/>
              <a:gd name="connsiteY35" fmla="*/ 1159707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20850 w 2157222"/>
              <a:gd name="connsiteY32" fmla="*/ 1340188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50140 w 2157222"/>
              <a:gd name="connsiteY14" fmla="*/ 1333499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38234 w 2157222"/>
              <a:gd name="connsiteY13" fmla="*/ 1257300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12042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23948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217838 w 2157222"/>
              <a:gd name="connsiteY30" fmla="*/ 1451202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48113 w 2157222"/>
              <a:gd name="connsiteY16" fmla="*/ 1437255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14435 w 2157222"/>
              <a:gd name="connsiteY15" fmla="*/ 1362077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09660 w 2157222"/>
              <a:gd name="connsiteY33" fmla="*/ 1278732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13706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47759 w 2157222"/>
              <a:gd name="connsiteY13" fmla="*/ 1254919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06562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16742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06562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26354 w 2157222"/>
              <a:gd name="connsiteY17" fmla="*/ 1524000 h 2571749"/>
              <a:gd name="connsiteX18" fmla="*/ 1424289 w 2157222"/>
              <a:gd name="connsiteY18" fmla="*/ 1632404 h 2571749"/>
              <a:gd name="connsiteX19" fmla="*/ 1585570 w 2157222"/>
              <a:gd name="connsiteY19" fmla="*/ 1850232 h 2571749"/>
              <a:gd name="connsiteX20" fmla="*/ 1733171 w 2157222"/>
              <a:gd name="connsiteY20" fmla="*/ 2048367 h 2571749"/>
              <a:gd name="connsiteX21" fmla="*/ 1898647 w 2157222"/>
              <a:gd name="connsiteY21" fmla="*/ 2258975 h 2571749"/>
              <a:gd name="connsiteX22" fmla="*/ 2001269 w 2157222"/>
              <a:gd name="connsiteY22" fmla="*/ 2395236 h 2571749"/>
              <a:gd name="connsiteX23" fmla="*/ 2157222 w 2157222"/>
              <a:gd name="connsiteY23" fmla="*/ 2571749 h 2571749"/>
              <a:gd name="connsiteX24" fmla="*/ 2120598 w 2157222"/>
              <a:gd name="connsiteY24" fmla="*/ 2571749 h 2571749"/>
              <a:gd name="connsiteX25" fmla="*/ 1977382 w 2157222"/>
              <a:gd name="connsiteY25" fmla="*/ 2414209 h 2571749"/>
              <a:gd name="connsiteX26" fmla="*/ 1878804 w 2157222"/>
              <a:gd name="connsiteY26" fmla="*/ 2281238 h 2571749"/>
              <a:gd name="connsiteX27" fmla="*/ 1710756 w 2157222"/>
              <a:gd name="connsiteY27" fmla="*/ 2057740 h 2571749"/>
              <a:gd name="connsiteX28" fmla="*/ 1581148 w 2157222"/>
              <a:gd name="connsiteY28" fmla="*/ 1895475 h 2571749"/>
              <a:gd name="connsiteX29" fmla="*/ 1361090 w 2157222"/>
              <a:gd name="connsiteY29" fmla="*/ 1608515 h 2571749"/>
              <a:gd name="connsiteX30" fmla="*/ 1196407 w 2157222"/>
              <a:gd name="connsiteY30" fmla="*/ 1427389 h 2571749"/>
              <a:gd name="connsiteX31" fmla="*/ 1200147 w 2157222"/>
              <a:gd name="connsiteY31" fmla="*/ 1390650 h 2571749"/>
              <a:gd name="connsiteX32" fmla="*/ 1106562 w 2157222"/>
              <a:gd name="connsiteY32" fmla="*/ 1349713 h 2571749"/>
              <a:gd name="connsiteX33" fmla="*/ 1114422 w 2157222"/>
              <a:gd name="connsiteY33" fmla="*/ 1281114 h 2571749"/>
              <a:gd name="connsiteX34" fmla="*/ 1036862 w 2157222"/>
              <a:gd name="connsiteY34" fmla="*/ 1227667 h 2571749"/>
              <a:gd name="connsiteX35" fmla="*/ 976653 w 2157222"/>
              <a:gd name="connsiteY35" fmla="*/ 1135894 h 2571749"/>
              <a:gd name="connsiteX36" fmla="*/ 894141 w 2157222"/>
              <a:gd name="connsiteY36" fmla="*/ 1028096 h 2571749"/>
              <a:gd name="connsiteX37" fmla="*/ 771524 w 2157222"/>
              <a:gd name="connsiteY37" fmla="*/ 875280 h 2571749"/>
              <a:gd name="connsiteX38" fmla="*/ 690562 w 2157222"/>
              <a:gd name="connsiteY38" fmla="*/ 802481 h 2571749"/>
              <a:gd name="connsiteX39" fmla="*/ 623547 w 2157222"/>
              <a:gd name="connsiteY39" fmla="*/ 693284 h 2571749"/>
              <a:gd name="connsiteX40" fmla="*/ 540014 w 2157222"/>
              <a:gd name="connsiteY40" fmla="*/ 582121 h 2571749"/>
              <a:gd name="connsiteX41" fmla="*/ 428624 w 2157222"/>
              <a:gd name="connsiteY41" fmla="*/ 464344 h 2571749"/>
              <a:gd name="connsiteX42" fmla="*/ 383268 w 2157222"/>
              <a:gd name="connsiteY42" fmla="*/ 388900 h 2571749"/>
              <a:gd name="connsiteX43" fmla="*/ 298336 w 2157222"/>
              <a:gd name="connsiteY43" fmla="*/ 290513 h 2571749"/>
              <a:gd name="connsiteX44" fmla="*/ 221116 w 2157222"/>
              <a:gd name="connsiteY44" fmla="*/ 200706 h 2571749"/>
              <a:gd name="connsiteX45" fmla="*/ 100353 w 2157222"/>
              <a:gd name="connsiteY45" fmla="*/ 55450 h 2571749"/>
              <a:gd name="connsiteX46" fmla="*/ 0 w 2157222"/>
              <a:gd name="connsiteY46" fmla="*/ 11905 h 2571749"/>
              <a:gd name="connsiteX47" fmla="*/ 73817 w 2157222"/>
              <a:gd name="connsiteY47"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66823 w 2157222"/>
              <a:gd name="connsiteY17" fmla="*/ 1459706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196407 w 2157222"/>
              <a:gd name="connsiteY31" fmla="*/ 1427389 h 2571749"/>
              <a:gd name="connsiteX32" fmla="*/ 1200147 w 2157222"/>
              <a:gd name="connsiteY32" fmla="*/ 1390650 h 2571749"/>
              <a:gd name="connsiteX33" fmla="*/ 1106562 w 2157222"/>
              <a:gd name="connsiteY33" fmla="*/ 1349713 h 2571749"/>
              <a:gd name="connsiteX34" fmla="*/ 1114422 w 2157222"/>
              <a:gd name="connsiteY34" fmla="*/ 1281114 h 2571749"/>
              <a:gd name="connsiteX35" fmla="*/ 1036862 w 2157222"/>
              <a:gd name="connsiteY35" fmla="*/ 1227667 h 2571749"/>
              <a:gd name="connsiteX36" fmla="*/ 976653 w 2157222"/>
              <a:gd name="connsiteY36" fmla="*/ 1135894 h 2571749"/>
              <a:gd name="connsiteX37" fmla="*/ 894141 w 2157222"/>
              <a:gd name="connsiteY37" fmla="*/ 1028096 h 2571749"/>
              <a:gd name="connsiteX38" fmla="*/ 771524 w 2157222"/>
              <a:gd name="connsiteY38" fmla="*/ 875280 h 2571749"/>
              <a:gd name="connsiteX39" fmla="*/ 690562 w 2157222"/>
              <a:gd name="connsiteY39" fmla="*/ 802481 h 2571749"/>
              <a:gd name="connsiteX40" fmla="*/ 623547 w 2157222"/>
              <a:gd name="connsiteY40" fmla="*/ 693284 h 2571749"/>
              <a:gd name="connsiteX41" fmla="*/ 540014 w 2157222"/>
              <a:gd name="connsiteY41" fmla="*/ 582121 h 2571749"/>
              <a:gd name="connsiteX42" fmla="*/ 428624 w 2157222"/>
              <a:gd name="connsiteY42" fmla="*/ 464344 h 2571749"/>
              <a:gd name="connsiteX43" fmla="*/ 383268 w 2157222"/>
              <a:gd name="connsiteY43" fmla="*/ 388900 h 2571749"/>
              <a:gd name="connsiteX44" fmla="*/ 298336 w 2157222"/>
              <a:gd name="connsiteY44" fmla="*/ 290513 h 2571749"/>
              <a:gd name="connsiteX45" fmla="*/ 221116 w 2157222"/>
              <a:gd name="connsiteY45" fmla="*/ 200706 h 2571749"/>
              <a:gd name="connsiteX46" fmla="*/ 100353 w 2157222"/>
              <a:gd name="connsiteY46" fmla="*/ 55450 h 2571749"/>
              <a:gd name="connsiteX47" fmla="*/ 0 w 2157222"/>
              <a:gd name="connsiteY47" fmla="*/ 11905 h 2571749"/>
              <a:gd name="connsiteX48" fmla="*/ 73817 w 2157222"/>
              <a:gd name="connsiteY48"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196407 w 2157222"/>
              <a:gd name="connsiteY31" fmla="*/ 1427389 h 2571749"/>
              <a:gd name="connsiteX32" fmla="*/ 1200147 w 2157222"/>
              <a:gd name="connsiteY32" fmla="*/ 1390650 h 2571749"/>
              <a:gd name="connsiteX33" fmla="*/ 1106562 w 2157222"/>
              <a:gd name="connsiteY33" fmla="*/ 1349713 h 2571749"/>
              <a:gd name="connsiteX34" fmla="*/ 1114422 w 2157222"/>
              <a:gd name="connsiteY34" fmla="*/ 1281114 h 2571749"/>
              <a:gd name="connsiteX35" fmla="*/ 1036862 w 2157222"/>
              <a:gd name="connsiteY35" fmla="*/ 1227667 h 2571749"/>
              <a:gd name="connsiteX36" fmla="*/ 976653 w 2157222"/>
              <a:gd name="connsiteY36" fmla="*/ 1135894 h 2571749"/>
              <a:gd name="connsiteX37" fmla="*/ 894141 w 2157222"/>
              <a:gd name="connsiteY37" fmla="*/ 1028096 h 2571749"/>
              <a:gd name="connsiteX38" fmla="*/ 771524 w 2157222"/>
              <a:gd name="connsiteY38" fmla="*/ 875280 h 2571749"/>
              <a:gd name="connsiteX39" fmla="*/ 690562 w 2157222"/>
              <a:gd name="connsiteY39" fmla="*/ 802481 h 2571749"/>
              <a:gd name="connsiteX40" fmla="*/ 623547 w 2157222"/>
              <a:gd name="connsiteY40" fmla="*/ 693284 h 2571749"/>
              <a:gd name="connsiteX41" fmla="*/ 540014 w 2157222"/>
              <a:gd name="connsiteY41" fmla="*/ 582121 h 2571749"/>
              <a:gd name="connsiteX42" fmla="*/ 428624 w 2157222"/>
              <a:gd name="connsiteY42" fmla="*/ 464344 h 2571749"/>
              <a:gd name="connsiteX43" fmla="*/ 383268 w 2157222"/>
              <a:gd name="connsiteY43" fmla="*/ 388900 h 2571749"/>
              <a:gd name="connsiteX44" fmla="*/ 298336 w 2157222"/>
              <a:gd name="connsiteY44" fmla="*/ 290513 h 2571749"/>
              <a:gd name="connsiteX45" fmla="*/ 221116 w 2157222"/>
              <a:gd name="connsiteY45" fmla="*/ 200706 h 2571749"/>
              <a:gd name="connsiteX46" fmla="*/ 100353 w 2157222"/>
              <a:gd name="connsiteY46" fmla="*/ 55450 h 2571749"/>
              <a:gd name="connsiteX47" fmla="*/ 0 w 2157222"/>
              <a:gd name="connsiteY47" fmla="*/ 11905 h 2571749"/>
              <a:gd name="connsiteX48" fmla="*/ 73817 w 2157222"/>
              <a:gd name="connsiteY48"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50154 w 2157222"/>
              <a:gd name="connsiteY31" fmla="*/ 1490663 h 2571749"/>
              <a:gd name="connsiteX32" fmla="*/ 1196407 w 2157222"/>
              <a:gd name="connsiteY32" fmla="*/ 1427389 h 2571749"/>
              <a:gd name="connsiteX33" fmla="*/ 1200147 w 2157222"/>
              <a:gd name="connsiteY33" fmla="*/ 1390650 h 2571749"/>
              <a:gd name="connsiteX34" fmla="*/ 1106562 w 2157222"/>
              <a:gd name="connsiteY34" fmla="*/ 1349713 h 2571749"/>
              <a:gd name="connsiteX35" fmla="*/ 1114422 w 2157222"/>
              <a:gd name="connsiteY35" fmla="*/ 1281114 h 2571749"/>
              <a:gd name="connsiteX36" fmla="*/ 1036862 w 2157222"/>
              <a:gd name="connsiteY36" fmla="*/ 1227667 h 2571749"/>
              <a:gd name="connsiteX37" fmla="*/ 976653 w 2157222"/>
              <a:gd name="connsiteY37" fmla="*/ 1135894 h 2571749"/>
              <a:gd name="connsiteX38" fmla="*/ 894141 w 2157222"/>
              <a:gd name="connsiteY38" fmla="*/ 1028096 h 2571749"/>
              <a:gd name="connsiteX39" fmla="*/ 771524 w 2157222"/>
              <a:gd name="connsiteY39" fmla="*/ 875280 h 2571749"/>
              <a:gd name="connsiteX40" fmla="*/ 690562 w 2157222"/>
              <a:gd name="connsiteY40" fmla="*/ 802481 h 2571749"/>
              <a:gd name="connsiteX41" fmla="*/ 623547 w 2157222"/>
              <a:gd name="connsiteY41" fmla="*/ 693284 h 2571749"/>
              <a:gd name="connsiteX42" fmla="*/ 540014 w 2157222"/>
              <a:gd name="connsiteY42" fmla="*/ 582121 h 2571749"/>
              <a:gd name="connsiteX43" fmla="*/ 428624 w 2157222"/>
              <a:gd name="connsiteY43" fmla="*/ 464344 h 2571749"/>
              <a:gd name="connsiteX44" fmla="*/ 383268 w 2157222"/>
              <a:gd name="connsiteY44" fmla="*/ 388900 h 2571749"/>
              <a:gd name="connsiteX45" fmla="*/ 298336 w 2157222"/>
              <a:gd name="connsiteY45" fmla="*/ 290513 h 2571749"/>
              <a:gd name="connsiteX46" fmla="*/ 221116 w 2157222"/>
              <a:gd name="connsiteY46" fmla="*/ 200706 h 2571749"/>
              <a:gd name="connsiteX47" fmla="*/ 100353 w 2157222"/>
              <a:gd name="connsiteY47" fmla="*/ 55450 h 2571749"/>
              <a:gd name="connsiteX48" fmla="*/ 0 w 2157222"/>
              <a:gd name="connsiteY48" fmla="*/ 11905 h 2571749"/>
              <a:gd name="connsiteX49" fmla="*/ 73817 w 2157222"/>
              <a:gd name="connsiteY49"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300160 w 2157222"/>
              <a:gd name="connsiteY31" fmla="*/ 1545431 h 2571749"/>
              <a:gd name="connsiteX32" fmla="*/ 1250154 w 2157222"/>
              <a:gd name="connsiteY32" fmla="*/ 1490663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300160 w 2157222"/>
              <a:gd name="connsiteY31" fmla="*/ 1545431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26354 w 2157222"/>
              <a:gd name="connsiteY18" fmla="*/ 1524000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288254 w 2157222"/>
              <a:gd name="connsiteY17" fmla="*/ 1457325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28245 w 2157222"/>
              <a:gd name="connsiteY11" fmla="*/ 1154831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40151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976653 w 2157222"/>
              <a:gd name="connsiteY38" fmla="*/ 1135894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40151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14753 w 2157222"/>
              <a:gd name="connsiteY38" fmla="*/ 1176376 h 2571749"/>
              <a:gd name="connsiteX39" fmla="*/ 894141 w 2157222"/>
              <a:gd name="connsiteY39" fmla="*/ 1028096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40151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14753 w 2157222"/>
              <a:gd name="connsiteY38" fmla="*/ 1176376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14753 w 2157222"/>
              <a:gd name="connsiteY38" fmla="*/ 1176376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36862 w 2157222"/>
              <a:gd name="connsiteY37" fmla="*/ 1227667 h 2571749"/>
              <a:gd name="connsiteX38" fmla="*/ 1026660 w 2157222"/>
              <a:gd name="connsiteY38" fmla="*/ 1166851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0447 w 2157222"/>
              <a:gd name="connsiteY12" fmla="*/ 120483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56054 w 2157222"/>
              <a:gd name="connsiteY39" fmla="*/ 1106677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978352 w 2157222"/>
              <a:gd name="connsiteY10" fmla="*/ 1088232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41624 w 2157222"/>
              <a:gd name="connsiteY37" fmla="*/ 1241955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67591 w 2157222"/>
              <a:gd name="connsiteY12" fmla="*/ 1223886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27337 w 2157222"/>
              <a:gd name="connsiteY37" fmla="*/ 1218142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58066 w 2157222"/>
              <a:gd name="connsiteY12" fmla="*/ 1207217 h 2571749"/>
              <a:gd name="connsiteX13" fmla="*/ 1150140 w 2157222"/>
              <a:gd name="connsiteY13" fmla="*/ 1262063 h 2571749"/>
              <a:gd name="connsiteX14" fmla="*/ 1140615 w 2157222"/>
              <a:gd name="connsiteY14" fmla="*/ 1331118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27337 w 2157222"/>
              <a:gd name="connsiteY37" fmla="*/ 1218142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73817 w 2157222"/>
              <a:gd name="connsiteY0" fmla="*/ 0 h 2571749"/>
              <a:gd name="connsiteX1" fmla="*/ 136412 w 2157222"/>
              <a:gd name="connsiteY1" fmla="*/ 44223 h 2571749"/>
              <a:gd name="connsiteX2" fmla="*/ 224744 w 2157222"/>
              <a:gd name="connsiteY2" fmla="*/ 163626 h 2571749"/>
              <a:gd name="connsiteX3" fmla="*/ 315685 w 2157222"/>
              <a:gd name="connsiteY3" fmla="*/ 267381 h 2571749"/>
              <a:gd name="connsiteX4" fmla="*/ 404812 w 2157222"/>
              <a:gd name="connsiteY4" fmla="*/ 377599 h 2571749"/>
              <a:gd name="connsiteX5" fmla="*/ 481692 w 2157222"/>
              <a:gd name="connsiteY5" fmla="*/ 482374 h 2571749"/>
              <a:gd name="connsiteX6" fmla="*/ 559329 w 2157222"/>
              <a:gd name="connsiteY6" fmla="*/ 566814 h 2571749"/>
              <a:gd name="connsiteX7" fmla="*/ 650761 w 2157222"/>
              <a:gd name="connsiteY7" fmla="*/ 686140 h 2571749"/>
              <a:gd name="connsiteX8" fmla="*/ 718116 w 2157222"/>
              <a:gd name="connsiteY8" fmla="*/ 777270 h 2571749"/>
              <a:gd name="connsiteX9" fmla="*/ 798663 w 2157222"/>
              <a:gd name="connsiteY9" fmla="*/ 865225 h 2571749"/>
              <a:gd name="connsiteX10" fmla="*/ 1002164 w 2157222"/>
              <a:gd name="connsiteY10" fmla="*/ 1119188 h 2571749"/>
              <a:gd name="connsiteX11" fmla="*/ 1052058 w 2157222"/>
              <a:gd name="connsiteY11" fmla="*/ 1150069 h 2571749"/>
              <a:gd name="connsiteX12" fmla="*/ 1058066 w 2157222"/>
              <a:gd name="connsiteY12" fmla="*/ 1207217 h 2571749"/>
              <a:gd name="connsiteX13" fmla="*/ 1150140 w 2157222"/>
              <a:gd name="connsiteY13" fmla="*/ 1262063 h 2571749"/>
              <a:gd name="connsiteX14" fmla="*/ 1147759 w 2157222"/>
              <a:gd name="connsiteY14" fmla="*/ 1326356 h 2571749"/>
              <a:gd name="connsiteX15" fmla="*/ 1233485 w 2157222"/>
              <a:gd name="connsiteY15" fmla="*/ 1364459 h 2571749"/>
              <a:gd name="connsiteX16" fmla="*/ 1229063 w 2157222"/>
              <a:gd name="connsiteY16" fmla="*/ 1420586 h 2571749"/>
              <a:gd name="connsiteX17" fmla="*/ 1300160 w 2157222"/>
              <a:gd name="connsiteY17" fmla="*/ 1462088 h 2571749"/>
              <a:gd name="connsiteX18" fmla="*/ 1302541 w 2157222"/>
              <a:gd name="connsiteY18" fmla="*/ 1507331 h 2571749"/>
              <a:gd name="connsiteX19" fmla="*/ 1424289 w 2157222"/>
              <a:gd name="connsiteY19" fmla="*/ 1632404 h 2571749"/>
              <a:gd name="connsiteX20" fmla="*/ 1585570 w 2157222"/>
              <a:gd name="connsiteY20" fmla="*/ 1850232 h 2571749"/>
              <a:gd name="connsiteX21" fmla="*/ 1733171 w 2157222"/>
              <a:gd name="connsiteY21" fmla="*/ 2048367 h 2571749"/>
              <a:gd name="connsiteX22" fmla="*/ 1898647 w 2157222"/>
              <a:gd name="connsiteY22" fmla="*/ 2258975 h 2571749"/>
              <a:gd name="connsiteX23" fmla="*/ 2001269 w 2157222"/>
              <a:gd name="connsiteY23" fmla="*/ 2395236 h 2571749"/>
              <a:gd name="connsiteX24" fmla="*/ 2157222 w 2157222"/>
              <a:gd name="connsiteY24" fmla="*/ 2571749 h 2571749"/>
              <a:gd name="connsiteX25" fmla="*/ 2120598 w 2157222"/>
              <a:gd name="connsiteY25" fmla="*/ 2571749 h 2571749"/>
              <a:gd name="connsiteX26" fmla="*/ 1977382 w 2157222"/>
              <a:gd name="connsiteY26" fmla="*/ 2414209 h 2571749"/>
              <a:gd name="connsiteX27" fmla="*/ 1878804 w 2157222"/>
              <a:gd name="connsiteY27" fmla="*/ 2281238 h 2571749"/>
              <a:gd name="connsiteX28" fmla="*/ 1710756 w 2157222"/>
              <a:gd name="connsiteY28" fmla="*/ 2057740 h 2571749"/>
              <a:gd name="connsiteX29" fmla="*/ 1581148 w 2157222"/>
              <a:gd name="connsiteY29" fmla="*/ 1895475 h 2571749"/>
              <a:gd name="connsiteX30" fmla="*/ 1361090 w 2157222"/>
              <a:gd name="connsiteY30" fmla="*/ 1608515 h 2571749"/>
              <a:gd name="connsiteX31" fmla="*/ 1269203 w 2157222"/>
              <a:gd name="connsiteY31" fmla="*/ 1521618 h 2571749"/>
              <a:gd name="connsiteX32" fmla="*/ 1271586 w 2157222"/>
              <a:gd name="connsiteY32" fmla="*/ 1481138 h 2571749"/>
              <a:gd name="connsiteX33" fmla="*/ 1196407 w 2157222"/>
              <a:gd name="connsiteY33" fmla="*/ 1427389 h 2571749"/>
              <a:gd name="connsiteX34" fmla="*/ 1200147 w 2157222"/>
              <a:gd name="connsiteY34" fmla="*/ 1390650 h 2571749"/>
              <a:gd name="connsiteX35" fmla="*/ 1106562 w 2157222"/>
              <a:gd name="connsiteY35" fmla="*/ 1349713 h 2571749"/>
              <a:gd name="connsiteX36" fmla="*/ 1114422 w 2157222"/>
              <a:gd name="connsiteY36" fmla="*/ 1281114 h 2571749"/>
              <a:gd name="connsiteX37" fmla="*/ 1027337 w 2157222"/>
              <a:gd name="connsiteY37" fmla="*/ 1218142 h 2571749"/>
              <a:gd name="connsiteX38" fmla="*/ 1026660 w 2157222"/>
              <a:gd name="connsiteY38" fmla="*/ 1166851 h 2571749"/>
              <a:gd name="connsiteX39" fmla="*/ 977486 w 2157222"/>
              <a:gd name="connsiteY39" fmla="*/ 1140015 h 2571749"/>
              <a:gd name="connsiteX40" fmla="*/ 771524 w 2157222"/>
              <a:gd name="connsiteY40" fmla="*/ 875280 h 2571749"/>
              <a:gd name="connsiteX41" fmla="*/ 690562 w 2157222"/>
              <a:gd name="connsiteY41" fmla="*/ 802481 h 2571749"/>
              <a:gd name="connsiteX42" fmla="*/ 623547 w 2157222"/>
              <a:gd name="connsiteY42" fmla="*/ 693284 h 2571749"/>
              <a:gd name="connsiteX43" fmla="*/ 540014 w 2157222"/>
              <a:gd name="connsiteY43" fmla="*/ 582121 h 2571749"/>
              <a:gd name="connsiteX44" fmla="*/ 428624 w 2157222"/>
              <a:gd name="connsiteY44" fmla="*/ 464344 h 2571749"/>
              <a:gd name="connsiteX45" fmla="*/ 383268 w 2157222"/>
              <a:gd name="connsiteY45" fmla="*/ 388900 h 2571749"/>
              <a:gd name="connsiteX46" fmla="*/ 298336 w 2157222"/>
              <a:gd name="connsiteY46" fmla="*/ 290513 h 2571749"/>
              <a:gd name="connsiteX47" fmla="*/ 221116 w 2157222"/>
              <a:gd name="connsiteY47" fmla="*/ 200706 h 2571749"/>
              <a:gd name="connsiteX48" fmla="*/ 100353 w 2157222"/>
              <a:gd name="connsiteY48" fmla="*/ 55450 h 2571749"/>
              <a:gd name="connsiteX49" fmla="*/ 0 w 2157222"/>
              <a:gd name="connsiteY49" fmla="*/ 11905 h 2571749"/>
              <a:gd name="connsiteX50" fmla="*/ 73817 w 2157222"/>
              <a:gd name="connsiteY50" fmla="*/ 0 h 2571749"/>
              <a:gd name="connsiteX0" fmla="*/ 64292 w 2147697"/>
              <a:gd name="connsiteY0" fmla="*/ 7145 h 2578894"/>
              <a:gd name="connsiteX1" fmla="*/ 126887 w 2147697"/>
              <a:gd name="connsiteY1" fmla="*/ 51368 h 2578894"/>
              <a:gd name="connsiteX2" fmla="*/ 215219 w 2147697"/>
              <a:gd name="connsiteY2" fmla="*/ 170771 h 2578894"/>
              <a:gd name="connsiteX3" fmla="*/ 306160 w 2147697"/>
              <a:gd name="connsiteY3" fmla="*/ 274526 h 2578894"/>
              <a:gd name="connsiteX4" fmla="*/ 395287 w 2147697"/>
              <a:gd name="connsiteY4" fmla="*/ 384744 h 2578894"/>
              <a:gd name="connsiteX5" fmla="*/ 472167 w 2147697"/>
              <a:gd name="connsiteY5" fmla="*/ 489519 h 2578894"/>
              <a:gd name="connsiteX6" fmla="*/ 549804 w 2147697"/>
              <a:gd name="connsiteY6" fmla="*/ 573959 h 2578894"/>
              <a:gd name="connsiteX7" fmla="*/ 641236 w 2147697"/>
              <a:gd name="connsiteY7" fmla="*/ 693285 h 2578894"/>
              <a:gd name="connsiteX8" fmla="*/ 708591 w 2147697"/>
              <a:gd name="connsiteY8" fmla="*/ 784415 h 2578894"/>
              <a:gd name="connsiteX9" fmla="*/ 789138 w 2147697"/>
              <a:gd name="connsiteY9" fmla="*/ 872370 h 2578894"/>
              <a:gd name="connsiteX10" fmla="*/ 992639 w 2147697"/>
              <a:gd name="connsiteY10" fmla="*/ 1126333 h 2578894"/>
              <a:gd name="connsiteX11" fmla="*/ 1042533 w 2147697"/>
              <a:gd name="connsiteY11" fmla="*/ 1157214 h 2578894"/>
              <a:gd name="connsiteX12" fmla="*/ 1048541 w 2147697"/>
              <a:gd name="connsiteY12" fmla="*/ 1214362 h 2578894"/>
              <a:gd name="connsiteX13" fmla="*/ 1140615 w 2147697"/>
              <a:gd name="connsiteY13" fmla="*/ 1269208 h 2578894"/>
              <a:gd name="connsiteX14" fmla="*/ 1138234 w 2147697"/>
              <a:gd name="connsiteY14" fmla="*/ 1333501 h 2578894"/>
              <a:gd name="connsiteX15" fmla="*/ 1223960 w 2147697"/>
              <a:gd name="connsiteY15" fmla="*/ 1371604 h 2578894"/>
              <a:gd name="connsiteX16" fmla="*/ 1219538 w 2147697"/>
              <a:gd name="connsiteY16" fmla="*/ 1427731 h 2578894"/>
              <a:gd name="connsiteX17" fmla="*/ 1290635 w 2147697"/>
              <a:gd name="connsiteY17" fmla="*/ 1469233 h 2578894"/>
              <a:gd name="connsiteX18" fmla="*/ 1293016 w 2147697"/>
              <a:gd name="connsiteY18" fmla="*/ 1514476 h 2578894"/>
              <a:gd name="connsiteX19" fmla="*/ 1414764 w 2147697"/>
              <a:gd name="connsiteY19" fmla="*/ 1639549 h 2578894"/>
              <a:gd name="connsiteX20" fmla="*/ 1576045 w 2147697"/>
              <a:gd name="connsiteY20" fmla="*/ 1857377 h 2578894"/>
              <a:gd name="connsiteX21" fmla="*/ 1723646 w 2147697"/>
              <a:gd name="connsiteY21" fmla="*/ 2055512 h 2578894"/>
              <a:gd name="connsiteX22" fmla="*/ 1889122 w 2147697"/>
              <a:gd name="connsiteY22" fmla="*/ 2266120 h 2578894"/>
              <a:gd name="connsiteX23" fmla="*/ 1991744 w 2147697"/>
              <a:gd name="connsiteY23" fmla="*/ 2402381 h 2578894"/>
              <a:gd name="connsiteX24" fmla="*/ 2147697 w 2147697"/>
              <a:gd name="connsiteY24" fmla="*/ 2578894 h 2578894"/>
              <a:gd name="connsiteX25" fmla="*/ 2111073 w 2147697"/>
              <a:gd name="connsiteY25" fmla="*/ 2578894 h 2578894"/>
              <a:gd name="connsiteX26" fmla="*/ 1967857 w 2147697"/>
              <a:gd name="connsiteY26" fmla="*/ 2421354 h 2578894"/>
              <a:gd name="connsiteX27" fmla="*/ 1869279 w 2147697"/>
              <a:gd name="connsiteY27" fmla="*/ 2288383 h 2578894"/>
              <a:gd name="connsiteX28" fmla="*/ 1701231 w 2147697"/>
              <a:gd name="connsiteY28" fmla="*/ 2064885 h 2578894"/>
              <a:gd name="connsiteX29" fmla="*/ 1571623 w 2147697"/>
              <a:gd name="connsiteY29" fmla="*/ 1902620 h 2578894"/>
              <a:gd name="connsiteX30" fmla="*/ 1351565 w 2147697"/>
              <a:gd name="connsiteY30" fmla="*/ 1615660 h 2578894"/>
              <a:gd name="connsiteX31" fmla="*/ 1259678 w 2147697"/>
              <a:gd name="connsiteY31" fmla="*/ 1528763 h 2578894"/>
              <a:gd name="connsiteX32" fmla="*/ 1262061 w 2147697"/>
              <a:gd name="connsiteY32" fmla="*/ 1488283 h 2578894"/>
              <a:gd name="connsiteX33" fmla="*/ 1186882 w 2147697"/>
              <a:gd name="connsiteY33" fmla="*/ 1434534 h 2578894"/>
              <a:gd name="connsiteX34" fmla="*/ 1190622 w 2147697"/>
              <a:gd name="connsiteY34" fmla="*/ 1397795 h 2578894"/>
              <a:gd name="connsiteX35" fmla="*/ 1097037 w 2147697"/>
              <a:gd name="connsiteY35" fmla="*/ 1356858 h 2578894"/>
              <a:gd name="connsiteX36" fmla="*/ 1104897 w 2147697"/>
              <a:gd name="connsiteY36" fmla="*/ 1288259 h 2578894"/>
              <a:gd name="connsiteX37" fmla="*/ 1017812 w 2147697"/>
              <a:gd name="connsiteY37" fmla="*/ 1225287 h 2578894"/>
              <a:gd name="connsiteX38" fmla="*/ 1017135 w 2147697"/>
              <a:gd name="connsiteY38" fmla="*/ 1173996 h 2578894"/>
              <a:gd name="connsiteX39" fmla="*/ 967961 w 2147697"/>
              <a:gd name="connsiteY39" fmla="*/ 1147160 h 2578894"/>
              <a:gd name="connsiteX40" fmla="*/ 761999 w 2147697"/>
              <a:gd name="connsiteY40" fmla="*/ 882425 h 2578894"/>
              <a:gd name="connsiteX41" fmla="*/ 681037 w 2147697"/>
              <a:gd name="connsiteY41" fmla="*/ 809626 h 2578894"/>
              <a:gd name="connsiteX42" fmla="*/ 614022 w 2147697"/>
              <a:gd name="connsiteY42" fmla="*/ 700429 h 2578894"/>
              <a:gd name="connsiteX43" fmla="*/ 530489 w 2147697"/>
              <a:gd name="connsiteY43" fmla="*/ 589266 h 2578894"/>
              <a:gd name="connsiteX44" fmla="*/ 419099 w 2147697"/>
              <a:gd name="connsiteY44" fmla="*/ 471489 h 2578894"/>
              <a:gd name="connsiteX45" fmla="*/ 373743 w 2147697"/>
              <a:gd name="connsiteY45" fmla="*/ 396045 h 2578894"/>
              <a:gd name="connsiteX46" fmla="*/ 288811 w 2147697"/>
              <a:gd name="connsiteY46" fmla="*/ 297658 h 2578894"/>
              <a:gd name="connsiteX47" fmla="*/ 211591 w 2147697"/>
              <a:gd name="connsiteY47" fmla="*/ 207851 h 2578894"/>
              <a:gd name="connsiteX48" fmla="*/ 90828 w 2147697"/>
              <a:gd name="connsiteY48" fmla="*/ 62595 h 2578894"/>
              <a:gd name="connsiteX49" fmla="*/ 0 w 2147697"/>
              <a:gd name="connsiteY49" fmla="*/ 0 h 2578894"/>
              <a:gd name="connsiteX50" fmla="*/ 64292 w 2147697"/>
              <a:gd name="connsiteY50" fmla="*/ 7145 h 2578894"/>
              <a:gd name="connsiteX0" fmla="*/ 52386 w 2147697"/>
              <a:gd name="connsiteY0" fmla="*/ 0 h 2583655"/>
              <a:gd name="connsiteX1" fmla="*/ 126887 w 2147697"/>
              <a:gd name="connsiteY1" fmla="*/ 56129 h 2583655"/>
              <a:gd name="connsiteX2" fmla="*/ 215219 w 2147697"/>
              <a:gd name="connsiteY2" fmla="*/ 175532 h 2583655"/>
              <a:gd name="connsiteX3" fmla="*/ 306160 w 2147697"/>
              <a:gd name="connsiteY3" fmla="*/ 279287 h 2583655"/>
              <a:gd name="connsiteX4" fmla="*/ 395287 w 2147697"/>
              <a:gd name="connsiteY4" fmla="*/ 389505 h 2583655"/>
              <a:gd name="connsiteX5" fmla="*/ 472167 w 2147697"/>
              <a:gd name="connsiteY5" fmla="*/ 494280 h 2583655"/>
              <a:gd name="connsiteX6" fmla="*/ 549804 w 2147697"/>
              <a:gd name="connsiteY6" fmla="*/ 578720 h 2583655"/>
              <a:gd name="connsiteX7" fmla="*/ 641236 w 2147697"/>
              <a:gd name="connsiteY7" fmla="*/ 698046 h 2583655"/>
              <a:gd name="connsiteX8" fmla="*/ 708591 w 2147697"/>
              <a:gd name="connsiteY8" fmla="*/ 789176 h 2583655"/>
              <a:gd name="connsiteX9" fmla="*/ 789138 w 2147697"/>
              <a:gd name="connsiteY9" fmla="*/ 877131 h 2583655"/>
              <a:gd name="connsiteX10" fmla="*/ 992639 w 2147697"/>
              <a:gd name="connsiteY10" fmla="*/ 1131094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17135 w 2147697"/>
              <a:gd name="connsiteY38" fmla="*/ 1178757 h 2583655"/>
              <a:gd name="connsiteX39" fmla="*/ 967961 w 2147697"/>
              <a:gd name="connsiteY39" fmla="*/ 1151921 h 2583655"/>
              <a:gd name="connsiteX40" fmla="*/ 761999 w 2147697"/>
              <a:gd name="connsiteY40" fmla="*/ 887186 h 2583655"/>
              <a:gd name="connsiteX41" fmla="*/ 681037 w 2147697"/>
              <a:gd name="connsiteY41" fmla="*/ 814387 h 2583655"/>
              <a:gd name="connsiteX42" fmla="*/ 614022 w 2147697"/>
              <a:gd name="connsiteY42" fmla="*/ 705190 h 2583655"/>
              <a:gd name="connsiteX43" fmla="*/ 530489 w 2147697"/>
              <a:gd name="connsiteY43" fmla="*/ 594027 h 2583655"/>
              <a:gd name="connsiteX44" fmla="*/ 419099 w 2147697"/>
              <a:gd name="connsiteY44" fmla="*/ 476250 h 2583655"/>
              <a:gd name="connsiteX45" fmla="*/ 373743 w 2147697"/>
              <a:gd name="connsiteY45" fmla="*/ 400806 h 2583655"/>
              <a:gd name="connsiteX46" fmla="*/ 288811 w 2147697"/>
              <a:gd name="connsiteY46" fmla="*/ 302419 h 2583655"/>
              <a:gd name="connsiteX47" fmla="*/ 211591 w 2147697"/>
              <a:gd name="connsiteY47" fmla="*/ 212612 h 2583655"/>
              <a:gd name="connsiteX48" fmla="*/ 90828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5219 w 2147697"/>
              <a:gd name="connsiteY2" fmla="*/ 175532 h 2583655"/>
              <a:gd name="connsiteX3" fmla="*/ 306160 w 2147697"/>
              <a:gd name="connsiteY3" fmla="*/ 279287 h 2583655"/>
              <a:gd name="connsiteX4" fmla="*/ 395287 w 2147697"/>
              <a:gd name="connsiteY4" fmla="*/ 389505 h 2583655"/>
              <a:gd name="connsiteX5" fmla="*/ 472167 w 2147697"/>
              <a:gd name="connsiteY5" fmla="*/ 494280 h 2583655"/>
              <a:gd name="connsiteX6" fmla="*/ 549804 w 2147697"/>
              <a:gd name="connsiteY6" fmla="*/ 578720 h 2583655"/>
              <a:gd name="connsiteX7" fmla="*/ 641236 w 2147697"/>
              <a:gd name="connsiteY7" fmla="*/ 698046 h 2583655"/>
              <a:gd name="connsiteX8" fmla="*/ 708591 w 2147697"/>
              <a:gd name="connsiteY8" fmla="*/ 789176 h 2583655"/>
              <a:gd name="connsiteX9" fmla="*/ 789138 w 2147697"/>
              <a:gd name="connsiteY9" fmla="*/ 877131 h 2583655"/>
              <a:gd name="connsiteX10" fmla="*/ 992639 w 2147697"/>
              <a:gd name="connsiteY10" fmla="*/ 1131094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17135 w 2147697"/>
              <a:gd name="connsiteY38" fmla="*/ 1178757 h 2583655"/>
              <a:gd name="connsiteX39" fmla="*/ 967961 w 2147697"/>
              <a:gd name="connsiteY39" fmla="*/ 1151921 h 2583655"/>
              <a:gd name="connsiteX40" fmla="*/ 761999 w 2147697"/>
              <a:gd name="connsiteY40" fmla="*/ 887186 h 2583655"/>
              <a:gd name="connsiteX41" fmla="*/ 681037 w 2147697"/>
              <a:gd name="connsiteY41" fmla="*/ 814387 h 2583655"/>
              <a:gd name="connsiteX42" fmla="*/ 614022 w 2147697"/>
              <a:gd name="connsiteY42" fmla="*/ 705190 h 2583655"/>
              <a:gd name="connsiteX43" fmla="*/ 530489 w 2147697"/>
              <a:gd name="connsiteY43" fmla="*/ 594027 h 2583655"/>
              <a:gd name="connsiteX44" fmla="*/ 419099 w 2147697"/>
              <a:gd name="connsiteY44" fmla="*/ 476250 h 2583655"/>
              <a:gd name="connsiteX45" fmla="*/ 373743 w 2147697"/>
              <a:gd name="connsiteY45" fmla="*/ 400806 h 2583655"/>
              <a:gd name="connsiteX46" fmla="*/ 288811 w 2147697"/>
              <a:gd name="connsiteY46" fmla="*/ 302419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72167 w 2147697"/>
              <a:gd name="connsiteY5" fmla="*/ 494280 h 2583655"/>
              <a:gd name="connsiteX6" fmla="*/ 549804 w 2147697"/>
              <a:gd name="connsiteY6" fmla="*/ 578720 h 2583655"/>
              <a:gd name="connsiteX7" fmla="*/ 641236 w 2147697"/>
              <a:gd name="connsiteY7" fmla="*/ 698046 h 2583655"/>
              <a:gd name="connsiteX8" fmla="*/ 708591 w 2147697"/>
              <a:gd name="connsiteY8" fmla="*/ 789176 h 2583655"/>
              <a:gd name="connsiteX9" fmla="*/ 789138 w 2147697"/>
              <a:gd name="connsiteY9" fmla="*/ 877131 h 2583655"/>
              <a:gd name="connsiteX10" fmla="*/ 992639 w 2147697"/>
              <a:gd name="connsiteY10" fmla="*/ 1131094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17135 w 2147697"/>
              <a:gd name="connsiteY38" fmla="*/ 1178757 h 2583655"/>
              <a:gd name="connsiteX39" fmla="*/ 967961 w 2147697"/>
              <a:gd name="connsiteY39" fmla="*/ 1151921 h 2583655"/>
              <a:gd name="connsiteX40" fmla="*/ 761999 w 2147697"/>
              <a:gd name="connsiteY40" fmla="*/ 887186 h 2583655"/>
              <a:gd name="connsiteX41" fmla="*/ 681037 w 2147697"/>
              <a:gd name="connsiteY41" fmla="*/ 814387 h 2583655"/>
              <a:gd name="connsiteX42" fmla="*/ 614022 w 2147697"/>
              <a:gd name="connsiteY42" fmla="*/ 705190 h 2583655"/>
              <a:gd name="connsiteX43" fmla="*/ 530489 w 2147697"/>
              <a:gd name="connsiteY43" fmla="*/ 594027 h 2583655"/>
              <a:gd name="connsiteX44" fmla="*/ 419099 w 2147697"/>
              <a:gd name="connsiteY44" fmla="*/ 476250 h 2583655"/>
              <a:gd name="connsiteX45" fmla="*/ 373743 w 2147697"/>
              <a:gd name="connsiteY45" fmla="*/ 400806 h 2583655"/>
              <a:gd name="connsiteX46" fmla="*/ 288811 w 2147697"/>
              <a:gd name="connsiteY46" fmla="*/ 302419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72167 w 2147697"/>
              <a:gd name="connsiteY5" fmla="*/ 494280 h 2583655"/>
              <a:gd name="connsiteX6" fmla="*/ 549804 w 2147697"/>
              <a:gd name="connsiteY6" fmla="*/ 578720 h 2583655"/>
              <a:gd name="connsiteX7" fmla="*/ 641236 w 2147697"/>
              <a:gd name="connsiteY7" fmla="*/ 698046 h 2583655"/>
              <a:gd name="connsiteX8" fmla="*/ 708591 w 2147697"/>
              <a:gd name="connsiteY8" fmla="*/ 789176 h 2583655"/>
              <a:gd name="connsiteX9" fmla="*/ 789138 w 2147697"/>
              <a:gd name="connsiteY9" fmla="*/ 877131 h 2583655"/>
              <a:gd name="connsiteX10" fmla="*/ 992639 w 2147697"/>
              <a:gd name="connsiteY10" fmla="*/ 1131094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17135 w 2147697"/>
              <a:gd name="connsiteY38" fmla="*/ 1178757 h 2583655"/>
              <a:gd name="connsiteX39" fmla="*/ 967961 w 2147697"/>
              <a:gd name="connsiteY39" fmla="*/ 1151921 h 2583655"/>
              <a:gd name="connsiteX40" fmla="*/ 761999 w 2147697"/>
              <a:gd name="connsiteY40" fmla="*/ 887186 h 2583655"/>
              <a:gd name="connsiteX41" fmla="*/ 681037 w 2147697"/>
              <a:gd name="connsiteY41" fmla="*/ 814387 h 2583655"/>
              <a:gd name="connsiteX42" fmla="*/ 614022 w 2147697"/>
              <a:gd name="connsiteY42" fmla="*/ 705190 h 2583655"/>
              <a:gd name="connsiteX43" fmla="*/ 530489 w 2147697"/>
              <a:gd name="connsiteY43" fmla="*/ 594027 h 2583655"/>
              <a:gd name="connsiteX44" fmla="*/ 419099 w 2147697"/>
              <a:gd name="connsiteY44" fmla="*/ 476250 h 2583655"/>
              <a:gd name="connsiteX45" fmla="*/ 373743 w 2147697"/>
              <a:gd name="connsiteY45" fmla="*/ 400806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72167 w 2147697"/>
              <a:gd name="connsiteY5" fmla="*/ 494280 h 2583655"/>
              <a:gd name="connsiteX6" fmla="*/ 549804 w 2147697"/>
              <a:gd name="connsiteY6" fmla="*/ 578720 h 2583655"/>
              <a:gd name="connsiteX7" fmla="*/ 641236 w 2147697"/>
              <a:gd name="connsiteY7" fmla="*/ 698046 h 2583655"/>
              <a:gd name="connsiteX8" fmla="*/ 708591 w 2147697"/>
              <a:gd name="connsiteY8" fmla="*/ 789176 h 2583655"/>
              <a:gd name="connsiteX9" fmla="*/ 789138 w 2147697"/>
              <a:gd name="connsiteY9" fmla="*/ 877131 h 2583655"/>
              <a:gd name="connsiteX10" fmla="*/ 992639 w 2147697"/>
              <a:gd name="connsiteY10" fmla="*/ 1131094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17135 w 2147697"/>
              <a:gd name="connsiteY38" fmla="*/ 1178757 h 2583655"/>
              <a:gd name="connsiteX39" fmla="*/ 967961 w 2147697"/>
              <a:gd name="connsiteY39" fmla="*/ 1151921 h 2583655"/>
              <a:gd name="connsiteX40" fmla="*/ 761999 w 2147697"/>
              <a:gd name="connsiteY40" fmla="*/ 887186 h 2583655"/>
              <a:gd name="connsiteX41" fmla="*/ 681037 w 2147697"/>
              <a:gd name="connsiteY41" fmla="*/ 814387 h 2583655"/>
              <a:gd name="connsiteX42" fmla="*/ 614022 w 2147697"/>
              <a:gd name="connsiteY42" fmla="*/ 705190 h 2583655"/>
              <a:gd name="connsiteX43" fmla="*/ 530489 w 2147697"/>
              <a:gd name="connsiteY43" fmla="*/ 594027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1236 w 2147697"/>
              <a:gd name="connsiteY7" fmla="*/ 698046 h 2583655"/>
              <a:gd name="connsiteX8" fmla="*/ 708591 w 2147697"/>
              <a:gd name="connsiteY8" fmla="*/ 789176 h 2583655"/>
              <a:gd name="connsiteX9" fmla="*/ 789138 w 2147697"/>
              <a:gd name="connsiteY9" fmla="*/ 877131 h 2583655"/>
              <a:gd name="connsiteX10" fmla="*/ 992639 w 2147697"/>
              <a:gd name="connsiteY10" fmla="*/ 1131094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17135 w 2147697"/>
              <a:gd name="connsiteY38" fmla="*/ 1178757 h 2583655"/>
              <a:gd name="connsiteX39" fmla="*/ 967961 w 2147697"/>
              <a:gd name="connsiteY39" fmla="*/ 1151921 h 2583655"/>
              <a:gd name="connsiteX40" fmla="*/ 761999 w 2147697"/>
              <a:gd name="connsiteY40" fmla="*/ 887186 h 2583655"/>
              <a:gd name="connsiteX41" fmla="*/ 681037 w 2147697"/>
              <a:gd name="connsiteY41" fmla="*/ 814387 h 2583655"/>
              <a:gd name="connsiteX42" fmla="*/ 614022 w 2147697"/>
              <a:gd name="connsiteY42" fmla="*/ 705190 h 2583655"/>
              <a:gd name="connsiteX43" fmla="*/ 530489 w 2147697"/>
              <a:gd name="connsiteY43" fmla="*/ 594027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1236 w 2147697"/>
              <a:gd name="connsiteY7" fmla="*/ 698046 h 2583655"/>
              <a:gd name="connsiteX8" fmla="*/ 708591 w 2147697"/>
              <a:gd name="connsiteY8" fmla="*/ 789176 h 2583655"/>
              <a:gd name="connsiteX9" fmla="*/ 789138 w 2147697"/>
              <a:gd name="connsiteY9" fmla="*/ 877131 h 2583655"/>
              <a:gd name="connsiteX10" fmla="*/ 992639 w 2147697"/>
              <a:gd name="connsiteY10" fmla="*/ 1131094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17135 w 2147697"/>
              <a:gd name="connsiteY38" fmla="*/ 1178757 h 2583655"/>
              <a:gd name="connsiteX39" fmla="*/ 967961 w 2147697"/>
              <a:gd name="connsiteY39" fmla="*/ 1151921 h 2583655"/>
              <a:gd name="connsiteX40" fmla="*/ 761999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789176 h 2583655"/>
              <a:gd name="connsiteX9" fmla="*/ 789138 w 2147697"/>
              <a:gd name="connsiteY9" fmla="*/ 877131 h 2583655"/>
              <a:gd name="connsiteX10" fmla="*/ 992639 w 2147697"/>
              <a:gd name="connsiteY10" fmla="*/ 1131094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17135 w 2147697"/>
              <a:gd name="connsiteY38" fmla="*/ 1178757 h 2583655"/>
              <a:gd name="connsiteX39" fmla="*/ 967961 w 2147697"/>
              <a:gd name="connsiteY39" fmla="*/ 1151921 h 2583655"/>
              <a:gd name="connsiteX40" fmla="*/ 761999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92639 w 2147697"/>
              <a:gd name="connsiteY10" fmla="*/ 1131094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17135 w 2147697"/>
              <a:gd name="connsiteY38" fmla="*/ 1178757 h 2583655"/>
              <a:gd name="connsiteX39" fmla="*/ 967961 w 2147697"/>
              <a:gd name="connsiteY39" fmla="*/ 1151921 h 2583655"/>
              <a:gd name="connsiteX40" fmla="*/ 761999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92639 w 2147697"/>
              <a:gd name="connsiteY10" fmla="*/ 1131094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17135 w 2147697"/>
              <a:gd name="connsiteY38" fmla="*/ 1178757 h 2583655"/>
              <a:gd name="connsiteX39" fmla="*/ 967961 w 2147697"/>
              <a:gd name="connsiteY39" fmla="*/ 115192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17135 w 2147697"/>
              <a:gd name="connsiteY38" fmla="*/ 1178757 h 2583655"/>
              <a:gd name="connsiteX39" fmla="*/ 967961 w 2147697"/>
              <a:gd name="connsiteY39" fmla="*/ 115192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24279 w 2147697"/>
              <a:gd name="connsiteY38" fmla="*/ 1169232 h 2583655"/>
              <a:gd name="connsiteX39" fmla="*/ 967961 w 2147697"/>
              <a:gd name="connsiteY39" fmla="*/ 115192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17812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48541 w 2147697"/>
              <a:gd name="connsiteY12" fmla="*/ 1219123 h 2583655"/>
              <a:gd name="connsiteX13" fmla="*/ 1140615 w 2147697"/>
              <a:gd name="connsiteY13" fmla="*/ 1273969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48541 w 2147697"/>
              <a:gd name="connsiteY12" fmla="*/ 1219123 h 2583655"/>
              <a:gd name="connsiteX13" fmla="*/ 1126327 w 2147697"/>
              <a:gd name="connsiteY13" fmla="*/ 1276350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097037 w 2147697"/>
              <a:gd name="connsiteY35" fmla="*/ 1361619 h 2583655"/>
              <a:gd name="connsiteX36" fmla="*/ 1104897 w 2147697"/>
              <a:gd name="connsiteY36" fmla="*/ 1293020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104181 w 2147697"/>
              <a:gd name="connsiteY35" fmla="*/ 1349712 h 2583655"/>
              <a:gd name="connsiteX36" fmla="*/ 1104897 w 2147697"/>
              <a:gd name="connsiteY36" fmla="*/ 1293020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38234 w 2147697"/>
              <a:gd name="connsiteY14" fmla="*/ 1338262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190622 w 2147697"/>
              <a:gd name="connsiteY34" fmla="*/ 1402556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9538 w 2147697"/>
              <a:gd name="connsiteY16" fmla="*/ 1432492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200147 w 2147697"/>
              <a:gd name="connsiteY34" fmla="*/ 1395412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0013 w 2147697"/>
              <a:gd name="connsiteY16" fmla="*/ 1437255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2061 w 2147697"/>
              <a:gd name="connsiteY32" fmla="*/ 1493044 h 2583655"/>
              <a:gd name="connsiteX33" fmla="*/ 1186882 w 2147697"/>
              <a:gd name="connsiteY33" fmla="*/ 1439295 h 2583655"/>
              <a:gd name="connsiteX34" fmla="*/ 1200147 w 2147697"/>
              <a:gd name="connsiteY34" fmla="*/ 1395412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0013 w 2147697"/>
              <a:gd name="connsiteY16" fmla="*/ 1437255 h 2583655"/>
              <a:gd name="connsiteX17" fmla="*/ 1290635 w 2147697"/>
              <a:gd name="connsiteY17" fmla="*/ 1473994 h 2583655"/>
              <a:gd name="connsiteX18" fmla="*/ 1293016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9205 w 2147697"/>
              <a:gd name="connsiteY32" fmla="*/ 1488282 h 2583655"/>
              <a:gd name="connsiteX33" fmla="*/ 1186882 w 2147697"/>
              <a:gd name="connsiteY33" fmla="*/ 1439295 h 2583655"/>
              <a:gd name="connsiteX34" fmla="*/ 1200147 w 2147697"/>
              <a:gd name="connsiteY34" fmla="*/ 1395412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0013 w 2147697"/>
              <a:gd name="connsiteY16" fmla="*/ 1437255 h 2583655"/>
              <a:gd name="connsiteX17" fmla="*/ 1290635 w 2147697"/>
              <a:gd name="connsiteY17" fmla="*/ 1473994 h 2583655"/>
              <a:gd name="connsiteX18" fmla="*/ 1285873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59678 w 2147697"/>
              <a:gd name="connsiteY31" fmla="*/ 1533524 h 2583655"/>
              <a:gd name="connsiteX32" fmla="*/ 1269205 w 2147697"/>
              <a:gd name="connsiteY32" fmla="*/ 1488282 h 2583655"/>
              <a:gd name="connsiteX33" fmla="*/ 1186882 w 2147697"/>
              <a:gd name="connsiteY33" fmla="*/ 1439295 h 2583655"/>
              <a:gd name="connsiteX34" fmla="*/ 1200147 w 2147697"/>
              <a:gd name="connsiteY34" fmla="*/ 1395412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0013 w 2147697"/>
              <a:gd name="connsiteY16" fmla="*/ 1437255 h 2583655"/>
              <a:gd name="connsiteX17" fmla="*/ 1290635 w 2147697"/>
              <a:gd name="connsiteY17" fmla="*/ 1473994 h 2583655"/>
              <a:gd name="connsiteX18" fmla="*/ 1285873 w 2147697"/>
              <a:gd name="connsiteY18" fmla="*/ 1519237 h 2583655"/>
              <a:gd name="connsiteX19" fmla="*/ 1414764 w 2147697"/>
              <a:gd name="connsiteY19" fmla="*/ 1644310 h 2583655"/>
              <a:gd name="connsiteX20" fmla="*/ 1576045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69203 w 2147697"/>
              <a:gd name="connsiteY31" fmla="*/ 1538287 h 2583655"/>
              <a:gd name="connsiteX32" fmla="*/ 1269205 w 2147697"/>
              <a:gd name="connsiteY32" fmla="*/ 1488282 h 2583655"/>
              <a:gd name="connsiteX33" fmla="*/ 1186882 w 2147697"/>
              <a:gd name="connsiteY33" fmla="*/ 1439295 h 2583655"/>
              <a:gd name="connsiteX34" fmla="*/ 1200147 w 2147697"/>
              <a:gd name="connsiteY34" fmla="*/ 1395412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0013 w 2147697"/>
              <a:gd name="connsiteY16" fmla="*/ 1437255 h 2583655"/>
              <a:gd name="connsiteX17" fmla="*/ 1290635 w 2147697"/>
              <a:gd name="connsiteY17" fmla="*/ 1473994 h 2583655"/>
              <a:gd name="connsiteX18" fmla="*/ 1285873 w 2147697"/>
              <a:gd name="connsiteY18" fmla="*/ 1519237 h 2583655"/>
              <a:gd name="connsiteX19" fmla="*/ 1414764 w 2147697"/>
              <a:gd name="connsiteY19" fmla="*/ 1644310 h 2583655"/>
              <a:gd name="connsiteX20" fmla="*/ 1566520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69203 w 2147697"/>
              <a:gd name="connsiteY31" fmla="*/ 1538287 h 2583655"/>
              <a:gd name="connsiteX32" fmla="*/ 1269205 w 2147697"/>
              <a:gd name="connsiteY32" fmla="*/ 1488282 h 2583655"/>
              <a:gd name="connsiteX33" fmla="*/ 1186882 w 2147697"/>
              <a:gd name="connsiteY33" fmla="*/ 1439295 h 2583655"/>
              <a:gd name="connsiteX34" fmla="*/ 1200147 w 2147697"/>
              <a:gd name="connsiteY34" fmla="*/ 1395412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0013 w 2147697"/>
              <a:gd name="connsiteY16" fmla="*/ 1437255 h 2583655"/>
              <a:gd name="connsiteX17" fmla="*/ 1290635 w 2147697"/>
              <a:gd name="connsiteY17" fmla="*/ 1473994 h 2583655"/>
              <a:gd name="connsiteX18" fmla="*/ 1285873 w 2147697"/>
              <a:gd name="connsiteY18" fmla="*/ 1519237 h 2583655"/>
              <a:gd name="connsiteX19" fmla="*/ 1414764 w 2147697"/>
              <a:gd name="connsiteY19" fmla="*/ 1656217 h 2583655"/>
              <a:gd name="connsiteX20" fmla="*/ 1566520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71623 w 2147697"/>
              <a:gd name="connsiteY29" fmla="*/ 1907381 h 2583655"/>
              <a:gd name="connsiteX30" fmla="*/ 1351565 w 2147697"/>
              <a:gd name="connsiteY30" fmla="*/ 1620421 h 2583655"/>
              <a:gd name="connsiteX31" fmla="*/ 1269203 w 2147697"/>
              <a:gd name="connsiteY31" fmla="*/ 1538287 h 2583655"/>
              <a:gd name="connsiteX32" fmla="*/ 1269205 w 2147697"/>
              <a:gd name="connsiteY32" fmla="*/ 1488282 h 2583655"/>
              <a:gd name="connsiteX33" fmla="*/ 1186882 w 2147697"/>
              <a:gd name="connsiteY33" fmla="*/ 1439295 h 2583655"/>
              <a:gd name="connsiteX34" fmla="*/ 1200147 w 2147697"/>
              <a:gd name="connsiteY34" fmla="*/ 1395412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0013 w 2147697"/>
              <a:gd name="connsiteY16" fmla="*/ 1437255 h 2583655"/>
              <a:gd name="connsiteX17" fmla="*/ 1290635 w 2147697"/>
              <a:gd name="connsiteY17" fmla="*/ 1473994 h 2583655"/>
              <a:gd name="connsiteX18" fmla="*/ 1285873 w 2147697"/>
              <a:gd name="connsiteY18" fmla="*/ 1519237 h 2583655"/>
              <a:gd name="connsiteX19" fmla="*/ 1414764 w 2147697"/>
              <a:gd name="connsiteY19" fmla="*/ 1656217 h 2583655"/>
              <a:gd name="connsiteX20" fmla="*/ 1566520 w 2147697"/>
              <a:gd name="connsiteY20" fmla="*/ 1862138 h 2583655"/>
              <a:gd name="connsiteX21" fmla="*/ 1723646 w 2147697"/>
              <a:gd name="connsiteY21" fmla="*/ 2060273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81148 w 2147697"/>
              <a:gd name="connsiteY29" fmla="*/ 1909762 h 2583655"/>
              <a:gd name="connsiteX30" fmla="*/ 1351565 w 2147697"/>
              <a:gd name="connsiteY30" fmla="*/ 1620421 h 2583655"/>
              <a:gd name="connsiteX31" fmla="*/ 1269203 w 2147697"/>
              <a:gd name="connsiteY31" fmla="*/ 1538287 h 2583655"/>
              <a:gd name="connsiteX32" fmla="*/ 1269205 w 2147697"/>
              <a:gd name="connsiteY32" fmla="*/ 1488282 h 2583655"/>
              <a:gd name="connsiteX33" fmla="*/ 1186882 w 2147697"/>
              <a:gd name="connsiteY33" fmla="*/ 1439295 h 2583655"/>
              <a:gd name="connsiteX34" fmla="*/ 1200147 w 2147697"/>
              <a:gd name="connsiteY34" fmla="*/ 1395412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0013 w 2147697"/>
              <a:gd name="connsiteY16" fmla="*/ 1437255 h 2583655"/>
              <a:gd name="connsiteX17" fmla="*/ 1290635 w 2147697"/>
              <a:gd name="connsiteY17" fmla="*/ 1473994 h 2583655"/>
              <a:gd name="connsiteX18" fmla="*/ 1285873 w 2147697"/>
              <a:gd name="connsiteY18" fmla="*/ 1519237 h 2583655"/>
              <a:gd name="connsiteX19" fmla="*/ 1414764 w 2147697"/>
              <a:gd name="connsiteY19" fmla="*/ 1656217 h 2583655"/>
              <a:gd name="connsiteX20" fmla="*/ 1566520 w 2147697"/>
              <a:gd name="connsiteY20" fmla="*/ 1862138 h 2583655"/>
              <a:gd name="connsiteX21" fmla="*/ 1726027 w 2147697"/>
              <a:gd name="connsiteY21" fmla="*/ 2072180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69279 w 2147697"/>
              <a:gd name="connsiteY27" fmla="*/ 2293144 h 2583655"/>
              <a:gd name="connsiteX28" fmla="*/ 1701231 w 2147697"/>
              <a:gd name="connsiteY28" fmla="*/ 2069646 h 2583655"/>
              <a:gd name="connsiteX29" fmla="*/ 1581148 w 2147697"/>
              <a:gd name="connsiteY29" fmla="*/ 1909762 h 2583655"/>
              <a:gd name="connsiteX30" fmla="*/ 1351565 w 2147697"/>
              <a:gd name="connsiteY30" fmla="*/ 1620421 h 2583655"/>
              <a:gd name="connsiteX31" fmla="*/ 1269203 w 2147697"/>
              <a:gd name="connsiteY31" fmla="*/ 1538287 h 2583655"/>
              <a:gd name="connsiteX32" fmla="*/ 1269205 w 2147697"/>
              <a:gd name="connsiteY32" fmla="*/ 1488282 h 2583655"/>
              <a:gd name="connsiteX33" fmla="*/ 1186882 w 2147697"/>
              <a:gd name="connsiteY33" fmla="*/ 1439295 h 2583655"/>
              <a:gd name="connsiteX34" fmla="*/ 1200147 w 2147697"/>
              <a:gd name="connsiteY34" fmla="*/ 1395412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0013 w 2147697"/>
              <a:gd name="connsiteY16" fmla="*/ 1437255 h 2583655"/>
              <a:gd name="connsiteX17" fmla="*/ 1290635 w 2147697"/>
              <a:gd name="connsiteY17" fmla="*/ 1473994 h 2583655"/>
              <a:gd name="connsiteX18" fmla="*/ 1285873 w 2147697"/>
              <a:gd name="connsiteY18" fmla="*/ 1519237 h 2583655"/>
              <a:gd name="connsiteX19" fmla="*/ 1414764 w 2147697"/>
              <a:gd name="connsiteY19" fmla="*/ 1656217 h 2583655"/>
              <a:gd name="connsiteX20" fmla="*/ 1566520 w 2147697"/>
              <a:gd name="connsiteY20" fmla="*/ 1862138 h 2583655"/>
              <a:gd name="connsiteX21" fmla="*/ 1726027 w 2147697"/>
              <a:gd name="connsiteY21" fmla="*/ 2072180 h 2583655"/>
              <a:gd name="connsiteX22" fmla="*/ 1889122 w 2147697"/>
              <a:gd name="connsiteY22" fmla="*/ 2270881 h 2583655"/>
              <a:gd name="connsiteX23" fmla="*/ 1991744 w 2147697"/>
              <a:gd name="connsiteY23" fmla="*/ 2407142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59754 w 2147697"/>
              <a:gd name="connsiteY27" fmla="*/ 2269332 h 2583655"/>
              <a:gd name="connsiteX28" fmla="*/ 1701231 w 2147697"/>
              <a:gd name="connsiteY28" fmla="*/ 2069646 h 2583655"/>
              <a:gd name="connsiteX29" fmla="*/ 1581148 w 2147697"/>
              <a:gd name="connsiteY29" fmla="*/ 1909762 h 2583655"/>
              <a:gd name="connsiteX30" fmla="*/ 1351565 w 2147697"/>
              <a:gd name="connsiteY30" fmla="*/ 1620421 h 2583655"/>
              <a:gd name="connsiteX31" fmla="*/ 1269203 w 2147697"/>
              <a:gd name="connsiteY31" fmla="*/ 1538287 h 2583655"/>
              <a:gd name="connsiteX32" fmla="*/ 1269205 w 2147697"/>
              <a:gd name="connsiteY32" fmla="*/ 1488282 h 2583655"/>
              <a:gd name="connsiteX33" fmla="*/ 1186882 w 2147697"/>
              <a:gd name="connsiteY33" fmla="*/ 1439295 h 2583655"/>
              <a:gd name="connsiteX34" fmla="*/ 1200147 w 2147697"/>
              <a:gd name="connsiteY34" fmla="*/ 1395412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5"/>
              <a:gd name="connsiteX1" fmla="*/ 126887 w 2147697"/>
              <a:gd name="connsiteY1" fmla="*/ 56129 h 2583655"/>
              <a:gd name="connsiteX2" fmla="*/ 217600 w 2147697"/>
              <a:gd name="connsiteY2" fmla="*/ 189820 h 2583655"/>
              <a:gd name="connsiteX3" fmla="*/ 306160 w 2147697"/>
              <a:gd name="connsiteY3" fmla="*/ 279287 h 2583655"/>
              <a:gd name="connsiteX4" fmla="*/ 395287 w 2147697"/>
              <a:gd name="connsiteY4" fmla="*/ 389505 h 2583655"/>
              <a:gd name="connsiteX5" fmla="*/ 450735 w 2147697"/>
              <a:gd name="connsiteY5" fmla="*/ 475230 h 2583655"/>
              <a:gd name="connsiteX6" fmla="*/ 549804 w 2147697"/>
              <a:gd name="connsiteY6" fmla="*/ 578720 h 2583655"/>
              <a:gd name="connsiteX7" fmla="*/ 643617 w 2147697"/>
              <a:gd name="connsiteY7" fmla="*/ 712334 h 2583655"/>
              <a:gd name="connsiteX8" fmla="*/ 708591 w 2147697"/>
              <a:gd name="connsiteY8" fmla="*/ 808226 h 2583655"/>
              <a:gd name="connsiteX9" fmla="*/ 789138 w 2147697"/>
              <a:gd name="connsiteY9" fmla="*/ 877131 h 2583655"/>
              <a:gd name="connsiteX10" fmla="*/ 968826 w 2147697"/>
              <a:gd name="connsiteY10" fmla="*/ 1116806 h 2583655"/>
              <a:gd name="connsiteX11" fmla="*/ 1042533 w 2147697"/>
              <a:gd name="connsiteY11" fmla="*/ 1161975 h 2583655"/>
              <a:gd name="connsiteX12" fmla="*/ 1055685 w 2147697"/>
              <a:gd name="connsiteY12" fmla="*/ 1231029 h 2583655"/>
              <a:gd name="connsiteX13" fmla="*/ 1126327 w 2147697"/>
              <a:gd name="connsiteY13" fmla="*/ 1276350 h 2583655"/>
              <a:gd name="connsiteX14" fmla="*/ 1128709 w 2147697"/>
              <a:gd name="connsiteY14" fmla="*/ 1343024 h 2583655"/>
              <a:gd name="connsiteX15" fmla="*/ 1223960 w 2147697"/>
              <a:gd name="connsiteY15" fmla="*/ 1376365 h 2583655"/>
              <a:gd name="connsiteX16" fmla="*/ 1210013 w 2147697"/>
              <a:gd name="connsiteY16" fmla="*/ 1437255 h 2583655"/>
              <a:gd name="connsiteX17" fmla="*/ 1290635 w 2147697"/>
              <a:gd name="connsiteY17" fmla="*/ 1473994 h 2583655"/>
              <a:gd name="connsiteX18" fmla="*/ 1285873 w 2147697"/>
              <a:gd name="connsiteY18" fmla="*/ 1519237 h 2583655"/>
              <a:gd name="connsiteX19" fmla="*/ 1414764 w 2147697"/>
              <a:gd name="connsiteY19" fmla="*/ 1656217 h 2583655"/>
              <a:gd name="connsiteX20" fmla="*/ 1566520 w 2147697"/>
              <a:gd name="connsiteY20" fmla="*/ 1862138 h 2583655"/>
              <a:gd name="connsiteX21" fmla="*/ 1726027 w 2147697"/>
              <a:gd name="connsiteY21" fmla="*/ 2072180 h 2583655"/>
              <a:gd name="connsiteX22" fmla="*/ 1889122 w 2147697"/>
              <a:gd name="connsiteY22" fmla="*/ 2270881 h 2583655"/>
              <a:gd name="connsiteX23" fmla="*/ 1975075 w 2147697"/>
              <a:gd name="connsiteY23" fmla="*/ 2399998 h 2583655"/>
              <a:gd name="connsiteX24" fmla="*/ 2147697 w 2147697"/>
              <a:gd name="connsiteY24" fmla="*/ 2583655 h 2583655"/>
              <a:gd name="connsiteX25" fmla="*/ 2111073 w 2147697"/>
              <a:gd name="connsiteY25" fmla="*/ 2583655 h 2583655"/>
              <a:gd name="connsiteX26" fmla="*/ 1967857 w 2147697"/>
              <a:gd name="connsiteY26" fmla="*/ 2426115 h 2583655"/>
              <a:gd name="connsiteX27" fmla="*/ 1859754 w 2147697"/>
              <a:gd name="connsiteY27" fmla="*/ 2269332 h 2583655"/>
              <a:gd name="connsiteX28" fmla="*/ 1701231 w 2147697"/>
              <a:gd name="connsiteY28" fmla="*/ 2069646 h 2583655"/>
              <a:gd name="connsiteX29" fmla="*/ 1581148 w 2147697"/>
              <a:gd name="connsiteY29" fmla="*/ 1909762 h 2583655"/>
              <a:gd name="connsiteX30" fmla="*/ 1351565 w 2147697"/>
              <a:gd name="connsiteY30" fmla="*/ 1620421 h 2583655"/>
              <a:gd name="connsiteX31" fmla="*/ 1269203 w 2147697"/>
              <a:gd name="connsiteY31" fmla="*/ 1538287 h 2583655"/>
              <a:gd name="connsiteX32" fmla="*/ 1269205 w 2147697"/>
              <a:gd name="connsiteY32" fmla="*/ 1488282 h 2583655"/>
              <a:gd name="connsiteX33" fmla="*/ 1186882 w 2147697"/>
              <a:gd name="connsiteY33" fmla="*/ 1439295 h 2583655"/>
              <a:gd name="connsiteX34" fmla="*/ 1200147 w 2147697"/>
              <a:gd name="connsiteY34" fmla="*/ 1395412 h 2583655"/>
              <a:gd name="connsiteX35" fmla="*/ 1104181 w 2147697"/>
              <a:gd name="connsiteY35" fmla="*/ 1349712 h 2583655"/>
              <a:gd name="connsiteX36" fmla="*/ 1107278 w 2147697"/>
              <a:gd name="connsiteY36" fmla="*/ 1285876 h 2583655"/>
              <a:gd name="connsiteX37" fmla="*/ 1027337 w 2147697"/>
              <a:gd name="connsiteY37" fmla="*/ 1230048 h 2583655"/>
              <a:gd name="connsiteX38" fmla="*/ 1024279 w 2147697"/>
              <a:gd name="connsiteY38" fmla="*/ 1169232 h 2583655"/>
              <a:gd name="connsiteX39" fmla="*/ 958436 w 2147697"/>
              <a:gd name="connsiteY39" fmla="*/ 1132871 h 2583655"/>
              <a:gd name="connsiteX40" fmla="*/ 773906 w 2147697"/>
              <a:gd name="connsiteY40" fmla="*/ 887186 h 2583655"/>
              <a:gd name="connsiteX41" fmla="*/ 681037 w 2147697"/>
              <a:gd name="connsiteY41" fmla="*/ 814387 h 2583655"/>
              <a:gd name="connsiteX42" fmla="*/ 614022 w 2147697"/>
              <a:gd name="connsiteY42" fmla="*/ 705190 h 2583655"/>
              <a:gd name="connsiteX43" fmla="*/ 528108 w 2147697"/>
              <a:gd name="connsiteY43" fmla="*/ 577359 h 2583655"/>
              <a:gd name="connsiteX44" fmla="*/ 419099 w 2147697"/>
              <a:gd name="connsiteY44" fmla="*/ 476250 h 2583655"/>
              <a:gd name="connsiteX45" fmla="*/ 383268 w 2147697"/>
              <a:gd name="connsiteY45" fmla="*/ 410331 h 2583655"/>
              <a:gd name="connsiteX46" fmla="*/ 303099 w 2147697"/>
              <a:gd name="connsiteY46" fmla="*/ 304800 h 2583655"/>
              <a:gd name="connsiteX47" fmla="*/ 211591 w 2147697"/>
              <a:gd name="connsiteY47" fmla="*/ 212612 h 2583655"/>
              <a:gd name="connsiteX48" fmla="*/ 105115 w 2147697"/>
              <a:gd name="connsiteY48" fmla="*/ 67356 h 2583655"/>
              <a:gd name="connsiteX49" fmla="*/ 0 w 2147697"/>
              <a:gd name="connsiteY49" fmla="*/ 4761 h 2583655"/>
              <a:gd name="connsiteX50" fmla="*/ 52386 w 2147697"/>
              <a:gd name="connsiteY50" fmla="*/ 0 h 2583655"/>
              <a:gd name="connsiteX0" fmla="*/ 52386 w 2147697"/>
              <a:gd name="connsiteY0" fmla="*/ 0 h 2583657"/>
              <a:gd name="connsiteX1" fmla="*/ 126887 w 2147697"/>
              <a:gd name="connsiteY1" fmla="*/ 56129 h 2583657"/>
              <a:gd name="connsiteX2" fmla="*/ 217600 w 2147697"/>
              <a:gd name="connsiteY2" fmla="*/ 189820 h 2583657"/>
              <a:gd name="connsiteX3" fmla="*/ 306160 w 2147697"/>
              <a:gd name="connsiteY3" fmla="*/ 279287 h 2583657"/>
              <a:gd name="connsiteX4" fmla="*/ 395287 w 2147697"/>
              <a:gd name="connsiteY4" fmla="*/ 389505 h 2583657"/>
              <a:gd name="connsiteX5" fmla="*/ 450735 w 2147697"/>
              <a:gd name="connsiteY5" fmla="*/ 475230 h 2583657"/>
              <a:gd name="connsiteX6" fmla="*/ 549804 w 2147697"/>
              <a:gd name="connsiteY6" fmla="*/ 578720 h 2583657"/>
              <a:gd name="connsiteX7" fmla="*/ 643617 w 2147697"/>
              <a:gd name="connsiteY7" fmla="*/ 712334 h 2583657"/>
              <a:gd name="connsiteX8" fmla="*/ 708591 w 2147697"/>
              <a:gd name="connsiteY8" fmla="*/ 808226 h 2583657"/>
              <a:gd name="connsiteX9" fmla="*/ 789138 w 2147697"/>
              <a:gd name="connsiteY9" fmla="*/ 877131 h 2583657"/>
              <a:gd name="connsiteX10" fmla="*/ 968826 w 2147697"/>
              <a:gd name="connsiteY10" fmla="*/ 1116806 h 2583657"/>
              <a:gd name="connsiteX11" fmla="*/ 1042533 w 2147697"/>
              <a:gd name="connsiteY11" fmla="*/ 1161975 h 2583657"/>
              <a:gd name="connsiteX12" fmla="*/ 1055685 w 2147697"/>
              <a:gd name="connsiteY12" fmla="*/ 1231029 h 2583657"/>
              <a:gd name="connsiteX13" fmla="*/ 1126327 w 2147697"/>
              <a:gd name="connsiteY13" fmla="*/ 1276350 h 2583657"/>
              <a:gd name="connsiteX14" fmla="*/ 1128709 w 2147697"/>
              <a:gd name="connsiteY14" fmla="*/ 1343024 h 2583657"/>
              <a:gd name="connsiteX15" fmla="*/ 1223960 w 2147697"/>
              <a:gd name="connsiteY15" fmla="*/ 1376365 h 2583657"/>
              <a:gd name="connsiteX16" fmla="*/ 1210013 w 2147697"/>
              <a:gd name="connsiteY16" fmla="*/ 1437255 h 2583657"/>
              <a:gd name="connsiteX17" fmla="*/ 1290635 w 2147697"/>
              <a:gd name="connsiteY17" fmla="*/ 1473994 h 2583657"/>
              <a:gd name="connsiteX18" fmla="*/ 1285873 w 2147697"/>
              <a:gd name="connsiteY18" fmla="*/ 1519237 h 2583657"/>
              <a:gd name="connsiteX19" fmla="*/ 1414764 w 2147697"/>
              <a:gd name="connsiteY19" fmla="*/ 1656217 h 2583657"/>
              <a:gd name="connsiteX20" fmla="*/ 1566520 w 2147697"/>
              <a:gd name="connsiteY20" fmla="*/ 1862138 h 2583657"/>
              <a:gd name="connsiteX21" fmla="*/ 1726027 w 2147697"/>
              <a:gd name="connsiteY21" fmla="*/ 2072180 h 2583657"/>
              <a:gd name="connsiteX22" fmla="*/ 1889122 w 2147697"/>
              <a:gd name="connsiteY22" fmla="*/ 2270881 h 2583657"/>
              <a:gd name="connsiteX23" fmla="*/ 1975075 w 2147697"/>
              <a:gd name="connsiteY23" fmla="*/ 2399998 h 2583657"/>
              <a:gd name="connsiteX24" fmla="*/ 2147697 w 2147697"/>
              <a:gd name="connsiteY24" fmla="*/ 2583655 h 2583657"/>
              <a:gd name="connsiteX25" fmla="*/ 2122979 w 2147697"/>
              <a:gd name="connsiteY25" fmla="*/ 2583657 h 2583657"/>
              <a:gd name="connsiteX26" fmla="*/ 1967857 w 2147697"/>
              <a:gd name="connsiteY26" fmla="*/ 2426115 h 2583657"/>
              <a:gd name="connsiteX27" fmla="*/ 1859754 w 2147697"/>
              <a:gd name="connsiteY27" fmla="*/ 2269332 h 2583657"/>
              <a:gd name="connsiteX28" fmla="*/ 1701231 w 2147697"/>
              <a:gd name="connsiteY28" fmla="*/ 2069646 h 2583657"/>
              <a:gd name="connsiteX29" fmla="*/ 1581148 w 2147697"/>
              <a:gd name="connsiteY29" fmla="*/ 1909762 h 2583657"/>
              <a:gd name="connsiteX30" fmla="*/ 1351565 w 2147697"/>
              <a:gd name="connsiteY30" fmla="*/ 1620421 h 2583657"/>
              <a:gd name="connsiteX31" fmla="*/ 1269203 w 2147697"/>
              <a:gd name="connsiteY31" fmla="*/ 1538287 h 2583657"/>
              <a:gd name="connsiteX32" fmla="*/ 1269205 w 2147697"/>
              <a:gd name="connsiteY32" fmla="*/ 1488282 h 2583657"/>
              <a:gd name="connsiteX33" fmla="*/ 1186882 w 2147697"/>
              <a:gd name="connsiteY33" fmla="*/ 1439295 h 2583657"/>
              <a:gd name="connsiteX34" fmla="*/ 1200147 w 2147697"/>
              <a:gd name="connsiteY34" fmla="*/ 1395412 h 2583657"/>
              <a:gd name="connsiteX35" fmla="*/ 1104181 w 2147697"/>
              <a:gd name="connsiteY35" fmla="*/ 1349712 h 2583657"/>
              <a:gd name="connsiteX36" fmla="*/ 1107278 w 2147697"/>
              <a:gd name="connsiteY36" fmla="*/ 1285876 h 2583657"/>
              <a:gd name="connsiteX37" fmla="*/ 1027337 w 2147697"/>
              <a:gd name="connsiteY37" fmla="*/ 1230048 h 2583657"/>
              <a:gd name="connsiteX38" fmla="*/ 1024279 w 2147697"/>
              <a:gd name="connsiteY38" fmla="*/ 1169232 h 2583657"/>
              <a:gd name="connsiteX39" fmla="*/ 958436 w 2147697"/>
              <a:gd name="connsiteY39" fmla="*/ 1132871 h 2583657"/>
              <a:gd name="connsiteX40" fmla="*/ 773906 w 2147697"/>
              <a:gd name="connsiteY40" fmla="*/ 887186 h 2583657"/>
              <a:gd name="connsiteX41" fmla="*/ 681037 w 2147697"/>
              <a:gd name="connsiteY41" fmla="*/ 814387 h 2583657"/>
              <a:gd name="connsiteX42" fmla="*/ 614022 w 2147697"/>
              <a:gd name="connsiteY42" fmla="*/ 705190 h 2583657"/>
              <a:gd name="connsiteX43" fmla="*/ 528108 w 2147697"/>
              <a:gd name="connsiteY43" fmla="*/ 577359 h 2583657"/>
              <a:gd name="connsiteX44" fmla="*/ 419099 w 2147697"/>
              <a:gd name="connsiteY44" fmla="*/ 476250 h 2583657"/>
              <a:gd name="connsiteX45" fmla="*/ 383268 w 2147697"/>
              <a:gd name="connsiteY45" fmla="*/ 410331 h 2583657"/>
              <a:gd name="connsiteX46" fmla="*/ 303099 w 2147697"/>
              <a:gd name="connsiteY46" fmla="*/ 304800 h 2583657"/>
              <a:gd name="connsiteX47" fmla="*/ 211591 w 2147697"/>
              <a:gd name="connsiteY47" fmla="*/ 212612 h 2583657"/>
              <a:gd name="connsiteX48" fmla="*/ 105115 w 2147697"/>
              <a:gd name="connsiteY48" fmla="*/ 67356 h 2583657"/>
              <a:gd name="connsiteX49" fmla="*/ 0 w 2147697"/>
              <a:gd name="connsiteY49" fmla="*/ 4761 h 2583657"/>
              <a:gd name="connsiteX50" fmla="*/ 52386 w 2147697"/>
              <a:gd name="connsiteY50" fmla="*/ 0 h 258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47697" h="2583657">
                <a:moveTo>
                  <a:pt x="52386" y="0"/>
                </a:moveTo>
                <a:lnTo>
                  <a:pt x="126887" y="56129"/>
                </a:lnTo>
                <a:lnTo>
                  <a:pt x="217600" y="189820"/>
                </a:lnTo>
                <a:lnTo>
                  <a:pt x="306160" y="279287"/>
                </a:lnTo>
                <a:lnTo>
                  <a:pt x="395287" y="389505"/>
                </a:lnTo>
                <a:lnTo>
                  <a:pt x="450735" y="475230"/>
                </a:lnTo>
                <a:lnTo>
                  <a:pt x="549804" y="578720"/>
                </a:lnTo>
                <a:lnTo>
                  <a:pt x="643617" y="712334"/>
                </a:lnTo>
                <a:lnTo>
                  <a:pt x="708591" y="808226"/>
                </a:lnTo>
                <a:lnTo>
                  <a:pt x="789138" y="877131"/>
                </a:lnTo>
                <a:lnTo>
                  <a:pt x="968826" y="1116806"/>
                </a:lnTo>
                <a:lnTo>
                  <a:pt x="1042533" y="1161975"/>
                </a:lnTo>
                <a:lnTo>
                  <a:pt x="1055685" y="1231029"/>
                </a:lnTo>
                <a:lnTo>
                  <a:pt x="1126327" y="1276350"/>
                </a:lnTo>
                <a:cubicBezTo>
                  <a:pt x="1127121" y="1300956"/>
                  <a:pt x="1127915" y="1318418"/>
                  <a:pt x="1128709" y="1343024"/>
                </a:cubicBezTo>
                <a:lnTo>
                  <a:pt x="1223960" y="1376365"/>
                </a:lnTo>
                <a:lnTo>
                  <a:pt x="1210013" y="1437255"/>
                </a:lnTo>
                <a:lnTo>
                  <a:pt x="1290635" y="1473994"/>
                </a:lnTo>
                <a:lnTo>
                  <a:pt x="1285873" y="1519237"/>
                </a:lnTo>
                <a:lnTo>
                  <a:pt x="1414764" y="1656217"/>
                </a:lnTo>
                <a:lnTo>
                  <a:pt x="1566520" y="1862138"/>
                </a:lnTo>
                <a:lnTo>
                  <a:pt x="1726027" y="2072180"/>
                </a:lnTo>
                <a:lnTo>
                  <a:pt x="1889122" y="2270881"/>
                </a:lnTo>
                <a:lnTo>
                  <a:pt x="1975075" y="2399998"/>
                </a:lnTo>
                <a:lnTo>
                  <a:pt x="2147697" y="2583655"/>
                </a:lnTo>
                <a:lnTo>
                  <a:pt x="2122979" y="2583657"/>
                </a:lnTo>
                <a:lnTo>
                  <a:pt x="1967857" y="2426115"/>
                </a:lnTo>
                <a:lnTo>
                  <a:pt x="1859754" y="2269332"/>
                </a:lnTo>
                <a:lnTo>
                  <a:pt x="1701231" y="2069646"/>
                </a:lnTo>
                <a:lnTo>
                  <a:pt x="1581148" y="1909762"/>
                </a:lnTo>
                <a:lnTo>
                  <a:pt x="1351565" y="1620421"/>
                </a:lnTo>
                <a:lnTo>
                  <a:pt x="1269203" y="1538287"/>
                </a:lnTo>
                <a:cubicBezTo>
                  <a:pt x="1269204" y="1521619"/>
                  <a:pt x="1269204" y="1504950"/>
                  <a:pt x="1269205" y="1488282"/>
                </a:cubicBezTo>
                <a:lnTo>
                  <a:pt x="1186882" y="1439295"/>
                </a:lnTo>
                <a:cubicBezTo>
                  <a:pt x="1186541" y="1423080"/>
                  <a:pt x="1200488" y="1411627"/>
                  <a:pt x="1200147" y="1395412"/>
                </a:cubicBezTo>
                <a:lnTo>
                  <a:pt x="1104181" y="1349712"/>
                </a:lnTo>
                <a:cubicBezTo>
                  <a:pt x="1103626" y="1326052"/>
                  <a:pt x="1107833" y="1309536"/>
                  <a:pt x="1107278" y="1285876"/>
                </a:cubicBezTo>
                <a:lnTo>
                  <a:pt x="1027337" y="1230048"/>
                </a:lnTo>
                <a:cubicBezTo>
                  <a:pt x="1027111" y="1212951"/>
                  <a:pt x="1024505" y="1186329"/>
                  <a:pt x="1024279" y="1169232"/>
                </a:cubicBezTo>
                <a:lnTo>
                  <a:pt x="958436" y="1132871"/>
                </a:lnTo>
                <a:lnTo>
                  <a:pt x="773906" y="887186"/>
                </a:lnTo>
                <a:lnTo>
                  <a:pt x="681037" y="814387"/>
                </a:lnTo>
                <a:lnTo>
                  <a:pt x="614022" y="705190"/>
                </a:lnTo>
                <a:lnTo>
                  <a:pt x="528108" y="577359"/>
                </a:lnTo>
                <a:lnTo>
                  <a:pt x="419099" y="476250"/>
                </a:lnTo>
                <a:lnTo>
                  <a:pt x="383268" y="410331"/>
                </a:lnTo>
                <a:lnTo>
                  <a:pt x="303099" y="304800"/>
                </a:lnTo>
                <a:lnTo>
                  <a:pt x="211591" y="212612"/>
                </a:lnTo>
                <a:lnTo>
                  <a:pt x="105115" y="67356"/>
                </a:lnTo>
                <a:lnTo>
                  <a:pt x="0" y="4761"/>
                </a:lnTo>
                <a:lnTo>
                  <a:pt x="52386" y="0"/>
                </a:lnTo>
                <a:close/>
              </a:path>
            </a:pathLst>
          </a:custGeom>
          <a:solidFill>
            <a:srgbClr val="00A6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18" name="Oval 117"/>
          <p:cNvSpPr/>
          <p:nvPr/>
        </p:nvSpPr>
        <p:spPr>
          <a:xfrm>
            <a:off x="1698625" y="5028903"/>
            <a:ext cx="1333500" cy="1333500"/>
          </a:xfrm>
          <a:prstGeom prst="ellipse">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grpSp>
        <p:nvGrpSpPr>
          <p:cNvPr id="168" name="Group 167"/>
          <p:cNvGrpSpPr/>
          <p:nvPr/>
        </p:nvGrpSpPr>
        <p:grpSpPr>
          <a:xfrm>
            <a:off x="209744" y="2244467"/>
            <a:ext cx="5353117" cy="435928"/>
            <a:chOff x="-165541" y="2216793"/>
            <a:chExt cx="6942384" cy="1183072"/>
          </a:xfrm>
        </p:grpSpPr>
        <p:pic>
          <p:nvPicPr>
            <p:cNvPr id="169"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30329" r="59331"/>
            <a:stretch/>
          </p:blipFill>
          <p:spPr bwMode="auto">
            <a:xfrm>
              <a:off x="2843390" y="2216793"/>
              <a:ext cx="945445" cy="1133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30329" r="59331"/>
            <a:stretch/>
          </p:blipFill>
          <p:spPr bwMode="auto">
            <a:xfrm rot="10800000">
              <a:off x="1926169" y="2266638"/>
              <a:ext cx="945445" cy="1133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1"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30329" t="47598" r="59331"/>
            <a:stretch/>
          </p:blipFill>
          <p:spPr bwMode="auto">
            <a:xfrm rot="10408257">
              <a:off x="1188036" y="2495279"/>
              <a:ext cx="945444" cy="425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30329" t="47598" r="59331"/>
            <a:stretch/>
          </p:blipFill>
          <p:spPr bwMode="auto">
            <a:xfrm rot="471614">
              <a:off x="1238953" y="2861654"/>
              <a:ext cx="945445" cy="425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3"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30329" t="47598" r="59331"/>
            <a:stretch/>
          </p:blipFill>
          <p:spPr bwMode="auto">
            <a:xfrm rot="362625">
              <a:off x="3451572" y="2875714"/>
              <a:ext cx="945445" cy="425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30596" t="5644" r="58601"/>
            <a:stretch/>
          </p:blipFill>
          <p:spPr bwMode="auto">
            <a:xfrm>
              <a:off x="4360358" y="2709164"/>
              <a:ext cx="987779" cy="54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60381" t="-19934" r="30823"/>
            <a:stretch/>
          </p:blipFill>
          <p:spPr bwMode="auto">
            <a:xfrm>
              <a:off x="5307662" y="2652721"/>
              <a:ext cx="1469181" cy="547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60381" t="-19934" r="30823"/>
            <a:stretch/>
          </p:blipFill>
          <p:spPr bwMode="auto">
            <a:xfrm rot="10800000">
              <a:off x="-165541" y="2709166"/>
              <a:ext cx="1469181" cy="547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 name="Picture 112" descr="new-sand-01.png"/>
            <p:cNvPicPr>
              <a:picLocks noChangeAspect="1"/>
            </p:cNvPicPr>
            <p:nvPr/>
          </p:nvPicPr>
          <p:blipFill rotWithShape="1">
            <a:blip r:embed="rId16">
              <a:extLst>
                <a:ext uri="{28A0092B-C50C-407E-A947-70E740481C1C}">
                  <a14:useLocalDpi xmlns:a14="http://schemas.microsoft.com/office/drawing/2010/main" val="0"/>
                </a:ext>
              </a:extLst>
            </a:blip>
            <a:srcRect l="23693" t="24848" r="47688" b="29132"/>
            <a:stretch/>
          </p:blipFill>
          <p:spPr bwMode="auto">
            <a:xfrm>
              <a:off x="777103" y="2827125"/>
              <a:ext cx="4323364" cy="190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 name="Trapezoid 183"/>
            <p:cNvSpPr/>
            <p:nvPr/>
          </p:nvSpPr>
          <p:spPr>
            <a:xfrm>
              <a:off x="1763889" y="2482999"/>
              <a:ext cx="2441221" cy="226166"/>
            </a:xfrm>
            <a:prstGeom prst="trapezoid">
              <a:avLst>
                <a:gd name="adj" fmla="val 96252"/>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898" name="Group 132"/>
          <p:cNvGrpSpPr>
            <a:grpSpLocks/>
          </p:cNvGrpSpPr>
          <p:nvPr/>
        </p:nvGrpSpPr>
        <p:grpSpPr bwMode="auto">
          <a:xfrm>
            <a:off x="7486134" y="6447609"/>
            <a:ext cx="1007341" cy="437555"/>
            <a:chOff x="4879975" y="4670425"/>
            <a:chExt cx="3548063" cy="1543050"/>
          </a:xfrm>
        </p:grpSpPr>
        <p:sp>
          <p:nvSpPr>
            <p:cNvPr id="35913" name="Freeform 7"/>
            <p:cNvSpPr>
              <a:spLocks/>
            </p:cNvSpPr>
            <p:nvPr/>
          </p:nvSpPr>
          <p:spPr bwMode="auto">
            <a:xfrm>
              <a:off x="4903788" y="5902325"/>
              <a:ext cx="196850" cy="234950"/>
            </a:xfrm>
            <a:custGeom>
              <a:avLst/>
              <a:gdLst>
                <a:gd name="T0" fmla="*/ 97655856 w 248"/>
                <a:gd name="T1" fmla="*/ 1889919 h 296"/>
                <a:gd name="T2" fmla="*/ 128527969 w 248"/>
                <a:gd name="T3" fmla="*/ 11970544 h 296"/>
                <a:gd name="T4" fmla="*/ 146799300 w 248"/>
                <a:gd name="T5" fmla="*/ 33392269 h 296"/>
                <a:gd name="T6" fmla="*/ 153729531 w 248"/>
                <a:gd name="T7" fmla="*/ 64264381 h 296"/>
                <a:gd name="T8" fmla="*/ 129788444 w 248"/>
                <a:gd name="T9" fmla="*/ 49772888 h 296"/>
                <a:gd name="T10" fmla="*/ 116557425 w 248"/>
                <a:gd name="T11" fmla="*/ 29611638 h 296"/>
                <a:gd name="T12" fmla="*/ 93245781 w 248"/>
                <a:gd name="T13" fmla="*/ 19531013 h 296"/>
                <a:gd name="T14" fmla="*/ 59853513 w 248"/>
                <a:gd name="T15" fmla="*/ 20161250 h 296"/>
                <a:gd name="T16" fmla="*/ 35912425 w 248"/>
                <a:gd name="T17" fmla="*/ 31502350 h 296"/>
                <a:gd name="T18" fmla="*/ 27091481 w 248"/>
                <a:gd name="T19" fmla="*/ 52923281 h 296"/>
                <a:gd name="T20" fmla="*/ 35282188 w 248"/>
                <a:gd name="T21" fmla="*/ 67413981 h 296"/>
                <a:gd name="T22" fmla="*/ 52923281 w 248"/>
                <a:gd name="T23" fmla="*/ 76234925 h 296"/>
                <a:gd name="T24" fmla="*/ 105846563 w 248"/>
                <a:gd name="T25" fmla="*/ 86945788 h 296"/>
                <a:gd name="T26" fmla="*/ 131048125 w 248"/>
                <a:gd name="T27" fmla="*/ 95765938 h 296"/>
                <a:gd name="T28" fmla="*/ 149949694 w 248"/>
                <a:gd name="T29" fmla="*/ 109627194 h 296"/>
                <a:gd name="T30" fmla="*/ 156249688 w 248"/>
                <a:gd name="T31" fmla="*/ 131678363 h 296"/>
                <a:gd name="T32" fmla="*/ 153099294 w 248"/>
                <a:gd name="T33" fmla="*/ 151209375 h 296"/>
                <a:gd name="T34" fmla="*/ 141128750 w 248"/>
                <a:gd name="T35" fmla="*/ 168220231 h 296"/>
                <a:gd name="T36" fmla="*/ 117817106 w 248"/>
                <a:gd name="T37" fmla="*/ 181451250 h 296"/>
                <a:gd name="T38" fmla="*/ 81275238 w 248"/>
                <a:gd name="T39" fmla="*/ 186491563 h 296"/>
                <a:gd name="T40" fmla="*/ 43472894 w 248"/>
                <a:gd name="T41" fmla="*/ 181451250 h 296"/>
                <a:gd name="T42" fmla="*/ 17641094 w 248"/>
                <a:gd name="T43" fmla="*/ 167590788 h 296"/>
                <a:gd name="T44" fmla="*/ 4410075 w 248"/>
                <a:gd name="T45" fmla="*/ 146169063 h 296"/>
                <a:gd name="T46" fmla="*/ 0 w 248"/>
                <a:gd name="T47" fmla="*/ 119077581 h 296"/>
                <a:gd name="T48" fmla="*/ 22051169 w 248"/>
                <a:gd name="T49" fmla="*/ 129788444 h 296"/>
                <a:gd name="T50" fmla="*/ 31502350 w 248"/>
                <a:gd name="T51" fmla="*/ 148689219 h 296"/>
                <a:gd name="T52" fmla="*/ 49772888 w 248"/>
                <a:gd name="T53" fmla="*/ 161920238 h 296"/>
                <a:gd name="T54" fmla="*/ 80645000 w 248"/>
                <a:gd name="T55" fmla="*/ 166960550 h 296"/>
                <a:gd name="T56" fmla="*/ 109627194 w 248"/>
                <a:gd name="T57" fmla="*/ 163179919 h 296"/>
                <a:gd name="T58" fmla="*/ 126638050 w 248"/>
                <a:gd name="T59" fmla="*/ 153729531 h 296"/>
                <a:gd name="T60" fmla="*/ 133568281 w 248"/>
                <a:gd name="T61" fmla="*/ 140498513 h 296"/>
                <a:gd name="T62" fmla="*/ 133568281 w 248"/>
                <a:gd name="T63" fmla="*/ 124748131 h 296"/>
                <a:gd name="T64" fmla="*/ 122227975 w 248"/>
                <a:gd name="T65" fmla="*/ 112147350 h 296"/>
                <a:gd name="T66" fmla="*/ 101436488 w 248"/>
                <a:gd name="T67" fmla="*/ 105216325 h 296"/>
                <a:gd name="T68" fmla="*/ 64893825 w 248"/>
                <a:gd name="T69" fmla="*/ 98286094 h 296"/>
                <a:gd name="T70" fmla="*/ 40322500 w 248"/>
                <a:gd name="T71" fmla="*/ 91986100 h 296"/>
                <a:gd name="T72" fmla="*/ 19531013 w 248"/>
                <a:gd name="T73" fmla="*/ 81905475 h 296"/>
                <a:gd name="T74" fmla="*/ 7560469 w 248"/>
                <a:gd name="T75" fmla="*/ 65524063 h 296"/>
                <a:gd name="T76" fmla="*/ 6930231 w 248"/>
                <a:gd name="T77" fmla="*/ 40322500 h 296"/>
                <a:gd name="T78" fmla="*/ 18901569 w 248"/>
                <a:gd name="T79" fmla="*/ 18901569 h 296"/>
                <a:gd name="T80" fmla="*/ 42842656 w 248"/>
                <a:gd name="T81" fmla="*/ 5040313 h 296"/>
                <a:gd name="T82" fmla="*/ 77494606 w 248"/>
                <a:gd name="T83" fmla="*/ 0 h 2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48" h="296">
                  <a:moveTo>
                    <a:pt x="123" y="0"/>
                  </a:moveTo>
                  <a:lnTo>
                    <a:pt x="155" y="3"/>
                  </a:lnTo>
                  <a:lnTo>
                    <a:pt x="180" y="8"/>
                  </a:lnTo>
                  <a:lnTo>
                    <a:pt x="204" y="19"/>
                  </a:lnTo>
                  <a:lnTo>
                    <a:pt x="221" y="34"/>
                  </a:lnTo>
                  <a:lnTo>
                    <a:pt x="233" y="53"/>
                  </a:lnTo>
                  <a:lnTo>
                    <a:pt x="242" y="74"/>
                  </a:lnTo>
                  <a:lnTo>
                    <a:pt x="244" y="102"/>
                  </a:lnTo>
                  <a:lnTo>
                    <a:pt x="209" y="102"/>
                  </a:lnTo>
                  <a:lnTo>
                    <a:pt x="206" y="79"/>
                  </a:lnTo>
                  <a:lnTo>
                    <a:pt x="198" y="61"/>
                  </a:lnTo>
                  <a:lnTo>
                    <a:pt x="185" y="47"/>
                  </a:lnTo>
                  <a:lnTo>
                    <a:pt x="168" y="38"/>
                  </a:lnTo>
                  <a:lnTo>
                    <a:pt x="148" y="31"/>
                  </a:lnTo>
                  <a:lnTo>
                    <a:pt x="123" y="30"/>
                  </a:lnTo>
                  <a:lnTo>
                    <a:pt x="95" y="32"/>
                  </a:lnTo>
                  <a:lnTo>
                    <a:pt x="73" y="39"/>
                  </a:lnTo>
                  <a:lnTo>
                    <a:pt x="57" y="50"/>
                  </a:lnTo>
                  <a:lnTo>
                    <a:pt x="46" y="65"/>
                  </a:lnTo>
                  <a:lnTo>
                    <a:pt x="43" y="84"/>
                  </a:lnTo>
                  <a:lnTo>
                    <a:pt x="46" y="98"/>
                  </a:lnTo>
                  <a:lnTo>
                    <a:pt x="56" y="107"/>
                  </a:lnTo>
                  <a:lnTo>
                    <a:pt x="68" y="115"/>
                  </a:lnTo>
                  <a:lnTo>
                    <a:pt x="84" y="121"/>
                  </a:lnTo>
                  <a:lnTo>
                    <a:pt x="103" y="126"/>
                  </a:lnTo>
                  <a:lnTo>
                    <a:pt x="168" y="138"/>
                  </a:lnTo>
                  <a:lnTo>
                    <a:pt x="189" y="145"/>
                  </a:lnTo>
                  <a:lnTo>
                    <a:pt x="208" y="152"/>
                  </a:lnTo>
                  <a:lnTo>
                    <a:pt x="224" y="161"/>
                  </a:lnTo>
                  <a:lnTo>
                    <a:pt x="238" y="174"/>
                  </a:lnTo>
                  <a:lnTo>
                    <a:pt x="246" y="190"/>
                  </a:lnTo>
                  <a:lnTo>
                    <a:pt x="248" y="209"/>
                  </a:lnTo>
                  <a:lnTo>
                    <a:pt x="247" y="224"/>
                  </a:lnTo>
                  <a:lnTo>
                    <a:pt x="243" y="240"/>
                  </a:lnTo>
                  <a:lnTo>
                    <a:pt x="235" y="254"/>
                  </a:lnTo>
                  <a:lnTo>
                    <a:pt x="224" y="267"/>
                  </a:lnTo>
                  <a:lnTo>
                    <a:pt x="208" y="280"/>
                  </a:lnTo>
                  <a:lnTo>
                    <a:pt x="187" y="288"/>
                  </a:lnTo>
                  <a:lnTo>
                    <a:pt x="161" y="293"/>
                  </a:lnTo>
                  <a:lnTo>
                    <a:pt x="129" y="296"/>
                  </a:lnTo>
                  <a:lnTo>
                    <a:pt x="96" y="293"/>
                  </a:lnTo>
                  <a:lnTo>
                    <a:pt x="69" y="288"/>
                  </a:lnTo>
                  <a:lnTo>
                    <a:pt x="46" y="278"/>
                  </a:lnTo>
                  <a:lnTo>
                    <a:pt x="28" y="266"/>
                  </a:lnTo>
                  <a:lnTo>
                    <a:pt x="16" y="250"/>
                  </a:lnTo>
                  <a:lnTo>
                    <a:pt x="7" y="232"/>
                  </a:lnTo>
                  <a:lnTo>
                    <a:pt x="1" y="212"/>
                  </a:lnTo>
                  <a:lnTo>
                    <a:pt x="0" y="189"/>
                  </a:lnTo>
                  <a:lnTo>
                    <a:pt x="34" y="189"/>
                  </a:lnTo>
                  <a:lnTo>
                    <a:pt x="35" y="206"/>
                  </a:lnTo>
                  <a:lnTo>
                    <a:pt x="41" y="223"/>
                  </a:lnTo>
                  <a:lnTo>
                    <a:pt x="50" y="236"/>
                  </a:lnTo>
                  <a:lnTo>
                    <a:pt x="62" y="248"/>
                  </a:lnTo>
                  <a:lnTo>
                    <a:pt x="79" y="257"/>
                  </a:lnTo>
                  <a:lnTo>
                    <a:pt x="100" y="263"/>
                  </a:lnTo>
                  <a:lnTo>
                    <a:pt x="128" y="265"/>
                  </a:lnTo>
                  <a:lnTo>
                    <a:pt x="153" y="263"/>
                  </a:lnTo>
                  <a:lnTo>
                    <a:pt x="174" y="259"/>
                  </a:lnTo>
                  <a:lnTo>
                    <a:pt x="190" y="252"/>
                  </a:lnTo>
                  <a:lnTo>
                    <a:pt x="201" y="244"/>
                  </a:lnTo>
                  <a:lnTo>
                    <a:pt x="208" y="233"/>
                  </a:lnTo>
                  <a:lnTo>
                    <a:pt x="212" y="223"/>
                  </a:lnTo>
                  <a:lnTo>
                    <a:pt x="213" y="212"/>
                  </a:lnTo>
                  <a:lnTo>
                    <a:pt x="212" y="198"/>
                  </a:lnTo>
                  <a:lnTo>
                    <a:pt x="205" y="187"/>
                  </a:lnTo>
                  <a:lnTo>
                    <a:pt x="194" y="178"/>
                  </a:lnTo>
                  <a:lnTo>
                    <a:pt x="179" y="171"/>
                  </a:lnTo>
                  <a:lnTo>
                    <a:pt x="161" y="167"/>
                  </a:lnTo>
                  <a:lnTo>
                    <a:pt x="123" y="159"/>
                  </a:lnTo>
                  <a:lnTo>
                    <a:pt x="103" y="156"/>
                  </a:lnTo>
                  <a:lnTo>
                    <a:pt x="83" y="151"/>
                  </a:lnTo>
                  <a:lnTo>
                    <a:pt x="64" y="146"/>
                  </a:lnTo>
                  <a:lnTo>
                    <a:pt x="46" y="140"/>
                  </a:lnTo>
                  <a:lnTo>
                    <a:pt x="31" y="130"/>
                  </a:lnTo>
                  <a:lnTo>
                    <a:pt x="19" y="118"/>
                  </a:lnTo>
                  <a:lnTo>
                    <a:pt x="12" y="104"/>
                  </a:lnTo>
                  <a:lnTo>
                    <a:pt x="9" y="85"/>
                  </a:lnTo>
                  <a:lnTo>
                    <a:pt x="11" y="64"/>
                  </a:lnTo>
                  <a:lnTo>
                    <a:pt x="18" y="45"/>
                  </a:lnTo>
                  <a:lnTo>
                    <a:pt x="30" y="30"/>
                  </a:lnTo>
                  <a:lnTo>
                    <a:pt x="46" y="17"/>
                  </a:lnTo>
                  <a:lnTo>
                    <a:pt x="68" y="8"/>
                  </a:lnTo>
                  <a:lnTo>
                    <a:pt x="94" y="1"/>
                  </a:lnTo>
                  <a:lnTo>
                    <a:pt x="123"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14" name="Freeform 8"/>
            <p:cNvSpPr>
              <a:spLocks noEditPoints="1"/>
            </p:cNvSpPr>
            <p:nvPr/>
          </p:nvSpPr>
          <p:spPr bwMode="auto">
            <a:xfrm>
              <a:off x="5121275" y="5948363"/>
              <a:ext cx="176213" cy="188913"/>
            </a:xfrm>
            <a:custGeom>
              <a:avLst/>
              <a:gdLst>
                <a:gd name="T0" fmla="*/ 54947638 w 223"/>
                <a:gd name="T1" fmla="*/ 19531064 h 238"/>
                <a:gd name="T2" fmla="*/ 34966823 w 223"/>
                <a:gd name="T3" fmla="*/ 30872194 h 238"/>
                <a:gd name="T4" fmla="*/ 24976415 w 223"/>
                <a:gd name="T5" fmla="*/ 50403258 h 238"/>
                <a:gd name="T6" fmla="*/ 21854363 w 223"/>
                <a:gd name="T7" fmla="*/ 74975442 h 238"/>
                <a:gd name="T8" fmla="*/ 24976415 w 223"/>
                <a:gd name="T9" fmla="*/ 100177071 h 238"/>
                <a:gd name="T10" fmla="*/ 34966823 w 223"/>
                <a:gd name="T11" fmla="*/ 119077896 h 238"/>
                <a:gd name="T12" fmla="*/ 54947638 w 223"/>
                <a:gd name="T13" fmla="*/ 129788787 h 238"/>
                <a:gd name="T14" fmla="*/ 84294610 w 223"/>
                <a:gd name="T15" fmla="*/ 129788787 h 238"/>
                <a:gd name="T16" fmla="*/ 104275426 w 223"/>
                <a:gd name="T17" fmla="*/ 119077896 h 238"/>
                <a:gd name="T18" fmla="*/ 115515128 w 223"/>
                <a:gd name="T19" fmla="*/ 100177071 h 238"/>
                <a:gd name="T20" fmla="*/ 118012138 w 223"/>
                <a:gd name="T21" fmla="*/ 74975442 h 238"/>
                <a:gd name="T22" fmla="*/ 113017329 w 223"/>
                <a:gd name="T23" fmla="*/ 43473009 h 238"/>
                <a:gd name="T24" fmla="*/ 101777626 w 223"/>
                <a:gd name="T25" fmla="*/ 28352031 h 238"/>
                <a:gd name="T26" fmla="*/ 83046105 w 223"/>
                <a:gd name="T27" fmla="*/ 18901619 h 238"/>
                <a:gd name="T28" fmla="*/ 69933645 w 223"/>
                <a:gd name="T29" fmla="*/ 0 h 238"/>
                <a:gd name="T30" fmla="*/ 101153374 w 223"/>
                <a:gd name="T31" fmla="*/ 5040326 h 238"/>
                <a:gd name="T32" fmla="*/ 121134190 w 223"/>
                <a:gd name="T33" fmla="*/ 18901619 h 238"/>
                <a:gd name="T34" fmla="*/ 132998145 w 223"/>
                <a:gd name="T35" fmla="*/ 38432683 h 238"/>
                <a:gd name="T36" fmla="*/ 138617996 w 223"/>
                <a:gd name="T37" fmla="*/ 62373834 h 238"/>
                <a:gd name="T38" fmla="*/ 138617996 w 223"/>
                <a:gd name="T39" fmla="*/ 88205702 h 238"/>
                <a:gd name="T40" fmla="*/ 132998145 w 223"/>
                <a:gd name="T41" fmla="*/ 112147647 h 238"/>
                <a:gd name="T42" fmla="*/ 121134190 w 223"/>
                <a:gd name="T43" fmla="*/ 131678711 h 238"/>
                <a:gd name="T44" fmla="*/ 101153374 w 223"/>
                <a:gd name="T45" fmla="*/ 144279526 h 238"/>
                <a:gd name="T46" fmla="*/ 69933645 w 223"/>
                <a:gd name="T47" fmla="*/ 149950091 h 238"/>
                <a:gd name="T48" fmla="*/ 38088875 w 223"/>
                <a:gd name="T49" fmla="*/ 144279526 h 238"/>
                <a:gd name="T50" fmla="*/ 18108059 w 223"/>
                <a:gd name="T51" fmla="*/ 131678711 h 238"/>
                <a:gd name="T52" fmla="*/ 6244104 w 223"/>
                <a:gd name="T53" fmla="*/ 112147647 h 238"/>
                <a:gd name="T54" fmla="*/ 1248505 w 223"/>
                <a:gd name="T55" fmla="*/ 88205702 h 238"/>
                <a:gd name="T56" fmla="*/ 1248505 w 223"/>
                <a:gd name="T57" fmla="*/ 62373834 h 238"/>
                <a:gd name="T58" fmla="*/ 6244104 w 223"/>
                <a:gd name="T59" fmla="*/ 38432683 h 238"/>
                <a:gd name="T60" fmla="*/ 18108059 w 223"/>
                <a:gd name="T61" fmla="*/ 18901619 h 238"/>
                <a:gd name="T62" fmla="*/ 39337379 w 223"/>
                <a:gd name="T63" fmla="*/ 5040326 h 238"/>
                <a:gd name="T64" fmla="*/ 69933645 w 223"/>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3" h="238">
                  <a:moveTo>
                    <a:pt x="112" y="28"/>
                  </a:moveTo>
                  <a:lnTo>
                    <a:pt x="88" y="31"/>
                  </a:lnTo>
                  <a:lnTo>
                    <a:pt x="69" y="38"/>
                  </a:lnTo>
                  <a:lnTo>
                    <a:pt x="56" y="49"/>
                  </a:lnTo>
                  <a:lnTo>
                    <a:pt x="46" y="64"/>
                  </a:lnTo>
                  <a:lnTo>
                    <a:pt x="40" y="80"/>
                  </a:lnTo>
                  <a:lnTo>
                    <a:pt x="37" y="99"/>
                  </a:lnTo>
                  <a:lnTo>
                    <a:pt x="35" y="119"/>
                  </a:lnTo>
                  <a:lnTo>
                    <a:pt x="37" y="140"/>
                  </a:lnTo>
                  <a:lnTo>
                    <a:pt x="40" y="159"/>
                  </a:lnTo>
                  <a:lnTo>
                    <a:pt x="46" y="175"/>
                  </a:lnTo>
                  <a:lnTo>
                    <a:pt x="56" y="189"/>
                  </a:lnTo>
                  <a:lnTo>
                    <a:pt x="69" y="200"/>
                  </a:lnTo>
                  <a:lnTo>
                    <a:pt x="88" y="206"/>
                  </a:lnTo>
                  <a:lnTo>
                    <a:pt x="112" y="209"/>
                  </a:lnTo>
                  <a:lnTo>
                    <a:pt x="135" y="206"/>
                  </a:lnTo>
                  <a:lnTo>
                    <a:pt x="154" y="200"/>
                  </a:lnTo>
                  <a:lnTo>
                    <a:pt x="167" y="189"/>
                  </a:lnTo>
                  <a:lnTo>
                    <a:pt x="178" y="175"/>
                  </a:lnTo>
                  <a:lnTo>
                    <a:pt x="185" y="159"/>
                  </a:lnTo>
                  <a:lnTo>
                    <a:pt x="188" y="140"/>
                  </a:lnTo>
                  <a:lnTo>
                    <a:pt x="189" y="119"/>
                  </a:lnTo>
                  <a:lnTo>
                    <a:pt x="186" y="84"/>
                  </a:lnTo>
                  <a:lnTo>
                    <a:pt x="181" y="69"/>
                  </a:lnTo>
                  <a:lnTo>
                    <a:pt x="174" y="56"/>
                  </a:lnTo>
                  <a:lnTo>
                    <a:pt x="163" y="45"/>
                  </a:lnTo>
                  <a:lnTo>
                    <a:pt x="150" y="35"/>
                  </a:lnTo>
                  <a:lnTo>
                    <a:pt x="133" y="30"/>
                  </a:lnTo>
                  <a:lnTo>
                    <a:pt x="112" y="28"/>
                  </a:lnTo>
                  <a:close/>
                  <a:moveTo>
                    <a:pt x="112" y="0"/>
                  </a:moveTo>
                  <a:lnTo>
                    <a:pt x="139" y="3"/>
                  </a:lnTo>
                  <a:lnTo>
                    <a:pt x="162" y="8"/>
                  </a:lnTo>
                  <a:lnTo>
                    <a:pt x="179" y="17"/>
                  </a:lnTo>
                  <a:lnTo>
                    <a:pt x="194" y="30"/>
                  </a:lnTo>
                  <a:lnTo>
                    <a:pt x="205" y="45"/>
                  </a:lnTo>
                  <a:lnTo>
                    <a:pt x="213" y="61"/>
                  </a:lnTo>
                  <a:lnTo>
                    <a:pt x="219" y="80"/>
                  </a:lnTo>
                  <a:lnTo>
                    <a:pt x="222" y="99"/>
                  </a:lnTo>
                  <a:lnTo>
                    <a:pt x="223" y="119"/>
                  </a:lnTo>
                  <a:lnTo>
                    <a:pt x="222" y="140"/>
                  </a:lnTo>
                  <a:lnTo>
                    <a:pt x="219" y="159"/>
                  </a:lnTo>
                  <a:lnTo>
                    <a:pt x="213" y="178"/>
                  </a:lnTo>
                  <a:lnTo>
                    <a:pt x="205" y="194"/>
                  </a:lnTo>
                  <a:lnTo>
                    <a:pt x="194" y="209"/>
                  </a:lnTo>
                  <a:lnTo>
                    <a:pt x="179" y="220"/>
                  </a:lnTo>
                  <a:lnTo>
                    <a:pt x="162" y="229"/>
                  </a:lnTo>
                  <a:lnTo>
                    <a:pt x="139" y="235"/>
                  </a:lnTo>
                  <a:lnTo>
                    <a:pt x="112" y="238"/>
                  </a:lnTo>
                  <a:lnTo>
                    <a:pt x="84" y="235"/>
                  </a:lnTo>
                  <a:lnTo>
                    <a:pt x="61" y="229"/>
                  </a:lnTo>
                  <a:lnTo>
                    <a:pt x="44" y="220"/>
                  </a:lnTo>
                  <a:lnTo>
                    <a:pt x="29" y="209"/>
                  </a:lnTo>
                  <a:lnTo>
                    <a:pt x="18" y="194"/>
                  </a:lnTo>
                  <a:lnTo>
                    <a:pt x="10" y="178"/>
                  </a:lnTo>
                  <a:lnTo>
                    <a:pt x="4" y="159"/>
                  </a:lnTo>
                  <a:lnTo>
                    <a:pt x="2" y="140"/>
                  </a:lnTo>
                  <a:lnTo>
                    <a:pt x="0" y="119"/>
                  </a:lnTo>
                  <a:lnTo>
                    <a:pt x="2" y="99"/>
                  </a:lnTo>
                  <a:lnTo>
                    <a:pt x="4" y="80"/>
                  </a:lnTo>
                  <a:lnTo>
                    <a:pt x="10" y="61"/>
                  </a:lnTo>
                  <a:lnTo>
                    <a:pt x="18" y="45"/>
                  </a:lnTo>
                  <a:lnTo>
                    <a:pt x="29" y="30"/>
                  </a:lnTo>
                  <a:lnTo>
                    <a:pt x="44" y="17"/>
                  </a:lnTo>
                  <a:lnTo>
                    <a:pt x="63" y="8"/>
                  </a:lnTo>
                  <a:lnTo>
                    <a:pt x="84" y="3"/>
                  </a:lnTo>
                  <a:lnTo>
                    <a:pt x="112"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15" name="Freeform 9"/>
            <p:cNvSpPr>
              <a:spLocks/>
            </p:cNvSpPr>
            <p:nvPr/>
          </p:nvSpPr>
          <p:spPr bwMode="auto">
            <a:xfrm>
              <a:off x="5321300" y="5949950"/>
              <a:ext cx="168275" cy="187325"/>
            </a:xfrm>
            <a:custGeom>
              <a:avLst/>
              <a:gdLst>
                <a:gd name="T0" fmla="*/ 0 w 210"/>
                <a:gd name="T1" fmla="*/ 0 h 236"/>
                <a:gd name="T2" fmla="*/ 21831678 w 210"/>
                <a:gd name="T3" fmla="*/ 0 h 236"/>
                <a:gd name="T4" fmla="*/ 21831678 w 210"/>
                <a:gd name="T5" fmla="*/ 81275238 h 236"/>
                <a:gd name="T6" fmla="*/ 22473527 w 210"/>
                <a:gd name="T7" fmla="*/ 93876019 h 236"/>
                <a:gd name="T8" fmla="*/ 23115376 w 210"/>
                <a:gd name="T9" fmla="*/ 103956644 h 236"/>
                <a:gd name="T10" fmla="*/ 26968072 w 210"/>
                <a:gd name="T11" fmla="*/ 113407031 h 236"/>
                <a:gd name="T12" fmla="*/ 32104466 w 210"/>
                <a:gd name="T13" fmla="*/ 120337263 h 236"/>
                <a:gd name="T14" fmla="*/ 41094358 w 210"/>
                <a:gd name="T15" fmla="*/ 125377575 h 236"/>
                <a:gd name="T16" fmla="*/ 51367947 w 210"/>
                <a:gd name="T17" fmla="*/ 129158206 h 236"/>
                <a:gd name="T18" fmla="*/ 66136082 w 210"/>
                <a:gd name="T19" fmla="*/ 129788444 h 236"/>
                <a:gd name="T20" fmla="*/ 80904216 w 210"/>
                <a:gd name="T21" fmla="*/ 129158206 h 236"/>
                <a:gd name="T22" fmla="*/ 92462305 w 210"/>
                <a:gd name="T23" fmla="*/ 125377575 h 236"/>
                <a:gd name="T24" fmla="*/ 100809546 w 210"/>
                <a:gd name="T25" fmla="*/ 120337263 h 236"/>
                <a:gd name="T26" fmla="*/ 107230439 w 210"/>
                <a:gd name="T27" fmla="*/ 112776794 h 236"/>
                <a:gd name="T28" fmla="*/ 110440485 w 210"/>
                <a:gd name="T29" fmla="*/ 103956644 h 236"/>
                <a:gd name="T30" fmla="*/ 112366833 w 210"/>
                <a:gd name="T31" fmla="*/ 93245781 h 236"/>
                <a:gd name="T32" fmla="*/ 113008682 w 210"/>
                <a:gd name="T33" fmla="*/ 80014763 h 236"/>
                <a:gd name="T34" fmla="*/ 113008682 w 210"/>
                <a:gd name="T35" fmla="*/ 0 h 236"/>
                <a:gd name="T36" fmla="*/ 134840360 w 210"/>
                <a:gd name="T37" fmla="*/ 0 h 236"/>
                <a:gd name="T38" fmla="*/ 134840360 w 210"/>
                <a:gd name="T39" fmla="*/ 146799300 h 236"/>
                <a:gd name="T40" fmla="*/ 122640423 w 210"/>
                <a:gd name="T41" fmla="*/ 146799300 h 236"/>
                <a:gd name="T42" fmla="*/ 118145878 w 210"/>
                <a:gd name="T43" fmla="*/ 120337263 h 236"/>
                <a:gd name="T44" fmla="*/ 114935030 w 210"/>
                <a:gd name="T45" fmla="*/ 127268288 h 236"/>
                <a:gd name="T46" fmla="*/ 109156787 w 210"/>
                <a:gd name="T47" fmla="*/ 134198519 h 236"/>
                <a:gd name="T48" fmla="*/ 100809546 w 210"/>
                <a:gd name="T49" fmla="*/ 139869069 h 236"/>
                <a:gd name="T50" fmla="*/ 90535957 w 210"/>
                <a:gd name="T51" fmla="*/ 144279144 h 236"/>
                <a:gd name="T52" fmla="*/ 77693369 w 210"/>
                <a:gd name="T53" fmla="*/ 148058981 h 236"/>
                <a:gd name="T54" fmla="*/ 60998886 w 210"/>
                <a:gd name="T55" fmla="*/ 148689219 h 236"/>
                <a:gd name="T56" fmla="*/ 43662555 w 210"/>
                <a:gd name="T57" fmla="*/ 148058981 h 236"/>
                <a:gd name="T58" fmla="*/ 30178919 w 210"/>
                <a:gd name="T59" fmla="*/ 143648906 h 236"/>
                <a:gd name="T60" fmla="*/ 19262680 w 210"/>
                <a:gd name="T61" fmla="*/ 137348913 h 236"/>
                <a:gd name="T62" fmla="*/ 10915438 w 210"/>
                <a:gd name="T63" fmla="*/ 129788444 h 236"/>
                <a:gd name="T64" fmla="*/ 5779044 w 210"/>
                <a:gd name="T65" fmla="*/ 119707819 h 236"/>
                <a:gd name="T66" fmla="*/ 2568197 w 210"/>
                <a:gd name="T67" fmla="*/ 107736481 h 236"/>
                <a:gd name="T68" fmla="*/ 641849 w 210"/>
                <a:gd name="T69" fmla="*/ 94506256 h 236"/>
                <a:gd name="T70" fmla="*/ 0 w 210"/>
                <a:gd name="T71" fmla="*/ 79385319 h 236"/>
                <a:gd name="T72" fmla="*/ 0 w 210"/>
                <a:gd name="T73" fmla="*/ 0 h 2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0" h="236">
                  <a:moveTo>
                    <a:pt x="0" y="0"/>
                  </a:moveTo>
                  <a:lnTo>
                    <a:pt x="34" y="0"/>
                  </a:lnTo>
                  <a:lnTo>
                    <a:pt x="34" y="129"/>
                  </a:lnTo>
                  <a:lnTo>
                    <a:pt x="35" y="149"/>
                  </a:lnTo>
                  <a:lnTo>
                    <a:pt x="36" y="165"/>
                  </a:lnTo>
                  <a:lnTo>
                    <a:pt x="42" y="180"/>
                  </a:lnTo>
                  <a:lnTo>
                    <a:pt x="50" y="191"/>
                  </a:lnTo>
                  <a:lnTo>
                    <a:pt x="64" y="199"/>
                  </a:lnTo>
                  <a:lnTo>
                    <a:pt x="80" y="205"/>
                  </a:lnTo>
                  <a:lnTo>
                    <a:pt x="103" y="206"/>
                  </a:lnTo>
                  <a:lnTo>
                    <a:pt x="126" y="205"/>
                  </a:lnTo>
                  <a:lnTo>
                    <a:pt x="144" y="199"/>
                  </a:lnTo>
                  <a:lnTo>
                    <a:pt x="157" y="191"/>
                  </a:lnTo>
                  <a:lnTo>
                    <a:pt x="167" y="179"/>
                  </a:lnTo>
                  <a:lnTo>
                    <a:pt x="172" y="165"/>
                  </a:lnTo>
                  <a:lnTo>
                    <a:pt x="175" y="148"/>
                  </a:lnTo>
                  <a:lnTo>
                    <a:pt x="176" y="127"/>
                  </a:lnTo>
                  <a:lnTo>
                    <a:pt x="176" y="0"/>
                  </a:lnTo>
                  <a:lnTo>
                    <a:pt x="210" y="0"/>
                  </a:lnTo>
                  <a:lnTo>
                    <a:pt x="210" y="233"/>
                  </a:lnTo>
                  <a:lnTo>
                    <a:pt x="191" y="233"/>
                  </a:lnTo>
                  <a:lnTo>
                    <a:pt x="184" y="191"/>
                  </a:lnTo>
                  <a:lnTo>
                    <a:pt x="179" y="202"/>
                  </a:lnTo>
                  <a:lnTo>
                    <a:pt x="170" y="213"/>
                  </a:lnTo>
                  <a:lnTo>
                    <a:pt x="157" y="222"/>
                  </a:lnTo>
                  <a:lnTo>
                    <a:pt x="141" y="229"/>
                  </a:lnTo>
                  <a:lnTo>
                    <a:pt x="121" y="235"/>
                  </a:lnTo>
                  <a:lnTo>
                    <a:pt x="95" y="236"/>
                  </a:lnTo>
                  <a:lnTo>
                    <a:pt x="68" y="235"/>
                  </a:lnTo>
                  <a:lnTo>
                    <a:pt x="47" y="228"/>
                  </a:lnTo>
                  <a:lnTo>
                    <a:pt x="30" y="218"/>
                  </a:lnTo>
                  <a:lnTo>
                    <a:pt x="17" y="206"/>
                  </a:lnTo>
                  <a:lnTo>
                    <a:pt x="9" y="190"/>
                  </a:lnTo>
                  <a:lnTo>
                    <a:pt x="4" y="171"/>
                  </a:lnTo>
                  <a:lnTo>
                    <a:pt x="1" y="150"/>
                  </a:lnTo>
                  <a:lnTo>
                    <a:pt x="0" y="126"/>
                  </a:lnTo>
                  <a:lnTo>
                    <a:pt x="0"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16" name="Freeform 10"/>
            <p:cNvSpPr>
              <a:spLocks/>
            </p:cNvSpPr>
            <p:nvPr/>
          </p:nvSpPr>
          <p:spPr bwMode="auto">
            <a:xfrm>
              <a:off x="5505450" y="5905500"/>
              <a:ext cx="111125" cy="231775"/>
            </a:xfrm>
            <a:custGeom>
              <a:avLst/>
              <a:gdLst>
                <a:gd name="T0" fmla="*/ 21091365 w 139"/>
                <a:gd name="T1" fmla="*/ 0 h 292"/>
                <a:gd name="T2" fmla="*/ 42822299 w 139"/>
                <a:gd name="T3" fmla="*/ 0 h 292"/>
                <a:gd name="T4" fmla="*/ 42822299 w 139"/>
                <a:gd name="T5" fmla="*/ 35912425 h 292"/>
                <a:gd name="T6" fmla="*/ 88840040 w 139"/>
                <a:gd name="T7" fmla="*/ 35912425 h 292"/>
                <a:gd name="T8" fmla="*/ 88840040 w 139"/>
                <a:gd name="T9" fmla="*/ 53553519 h 292"/>
                <a:gd name="T10" fmla="*/ 42822299 w 139"/>
                <a:gd name="T11" fmla="*/ 53553519 h 292"/>
                <a:gd name="T12" fmla="*/ 42822299 w 139"/>
                <a:gd name="T13" fmla="*/ 139869069 h 292"/>
                <a:gd name="T14" fmla="*/ 43461067 w 139"/>
                <a:gd name="T15" fmla="*/ 148689219 h 292"/>
                <a:gd name="T16" fmla="*/ 46017742 w 139"/>
                <a:gd name="T17" fmla="*/ 155619450 h 292"/>
                <a:gd name="T18" fmla="*/ 51769860 w 139"/>
                <a:gd name="T19" fmla="*/ 160659763 h 292"/>
                <a:gd name="T20" fmla="*/ 60718220 w 139"/>
                <a:gd name="T21" fmla="*/ 163810156 h 292"/>
                <a:gd name="T22" fmla="*/ 72222456 w 139"/>
                <a:gd name="T23" fmla="*/ 165700075 h 292"/>
                <a:gd name="T24" fmla="*/ 88840040 w 139"/>
                <a:gd name="T25" fmla="*/ 165700075 h 292"/>
                <a:gd name="T26" fmla="*/ 88840040 w 139"/>
                <a:gd name="T27" fmla="*/ 182711725 h 292"/>
                <a:gd name="T28" fmla="*/ 69665781 w 139"/>
                <a:gd name="T29" fmla="*/ 183971406 h 292"/>
                <a:gd name="T30" fmla="*/ 53687765 w 139"/>
                <a:gd name="T31" fmla="*/ 182081488 h 292"/>
                <a:gd name="T32" fmla="*/ 41543961 w 139"/>
                <a:gd name="T33" fmla="*/ 178300856 h 292"/>
                <a:gd name="T34" fmla="*/ 31956832 w 139"/>
                <a:gd name="T35" fmla="*/ 172631100 h 292"/>
                <a:gd name="T36" fmla="*/ 26204714 w 139"/>
                <a:gd name="T37" fmla="*/ 163810156 h 292"/>
                <a:gd name="T38" fmla="*/ 21730933 w 139"/>
                <a:gd name="T39" fmla="*/ 153729531 h 292"/>
                <a:gd name="T40" fmla="*/ 21091365 w 139"/>
                <a:gd name="T41" fmla="*/ 139869069 h 292"/>
                <a:gd name="T42" fmla="*/ 21091365 w 139"/>
                <a:gd name="T43" fmla="*/ 53553519 h 292"/>
                <a:gd name="T44" fmla="*/ 638769 w 139"/>
                <a:gd name="T45" fmla="*/ 53553519 h 292"/>
                <a:gd name="T46" fmla="*/ 0 w 139"/>
                <a:gd name="T47" fmla="*/ 39692263 h 292"/>
                <a:gd name="T48" fmla="*/ 21091365 w 139"/>
                <a:gd name="T49" fmla="*/ 35912425 h 292"/>
                <a:gd name="T50" fmla="*/ 21091365 w 139"/>
                <a:gd name="T51" fmla="*/ 0 h 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9" h="292">
                  <a:moveTo>
                    <a:pt x="33" y="0"/>
                  </a:moveTo>
                  <a:lnTo>
                    <a:pt x="67" y="0"/>
                  </a:lnTo>
                  <a:lnTo>
                    <a:pt x="67" y="57"/>
                  </a:lnTo>
                  <a:lnTo>
                    <a:pt x="139" y="57"/>
                  </a:lnTo>
                  <a:lnTo>
                    <a:pt x="139" y="85"/>
                  </a:lnTo>
                  <a:lnTo>
                    <a:pt x="67" y="85"/>
                  </a:lnTo>
                  <a:lnTo>
                    <a:pt x="67" y="222"/>
                  </a:lnTo>
                  <a:lnTo>
                    <a:pt x="68" y="236"/>
                  </a:lnTo>
                  <a:lnTo>
                    <a:pt x="72" y="247"/>
                  </a:lnTo>
                  <a:lnTo>
                    <a:pt x="81" y="255"/>
                  </a:lnTo>
                  <a:lnTo>
                    <a:pt x="95" y="260"/>
                  </a:lnTo>
                  <a:lnTo>
                    <a:pt x="113" y="263"/>
                  </a:lnTo>
                  <a:lnTo>
                    <a:pt x="139" y="263"/>
                  </a:lnTo>
                  <a:lnTo>
                    <a:pt x="139" y="290"/>
                  </a:lnTo>
                  <a:lnTo>
                    <a:pt x="109" y="292"/>
                  </a:lnTo>
                  <a:lnTo>
                    <a:pt x="84" y="289"/>
                  </a:lnTo>
                  <a:lnTo>
                    <a:pt x="65" y="283"/>
                  </a:lnTo>
                  <a:lnTo>
                    <a:pt x="50" y="274"/>
                  </a:lnTo>
                  <a:lnTo>
                    <a:pt x="41" y="260"/>
                  </a:lnTo>
                  <a:lnTo>
                    <a:pt x="34" y="244"/>
                  </a:lnTo>
                  <a:lnTo>
                    <a:pt x="33" y="222"/>
                  </a:lnTo>
                  <a:lnTo>
                    <a:pt x="33" y="85"/>
                  </a:lnTo>
                  <a:lnTo>
                    <a:pt x="1" y="85"/>
                  </a:lnTo>
                  <a:lnTo>
                    <a:pt x="0" y="63"/>
                  </a:lnTo>
                  <a:lnTo>
                    <a:pt x="33" y="57"/>
                  </a:lnTo>
                  <a:lnTo>
                    <a:pt x="33"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17" name="Freeform 11"/>
            <p:cNvSpPr>
              <a:spLocks/>
            </p:cNvSpPr>
            <p:nvPr/>
          </p:nvSpPr>
          <p:spPr bwMode="auto">
            <a:xfrm>
              <a:off x="5643563" y="5880100"/>
              <a:ext cx="166688" cy="255588"/>
            </a:xfrm>
            <a:custGeom>
              <a:avLst/>
              <a:gdLst>
                <a:gd name="T0" fmla="*/ 0 w 209"/>
                <a:gd name="T1" fmla="*/ 0 h 322"/>
                <a:gd name="T2" fmla="*/ 21627170 w 209"/>
                <a:gd name="T3" fmla="*/ 0 h 322"/>
                <a:gd name="T4" fmla="*/ 21627170 w 209"/>
                <a:gd name="T5" fmla="*/ 80014919 h 322"/>
                <a:gd name="T6" fmla="*/ 24807003 w 209"/>
                <a:gd name="T7" fmla="*/ 71824991 h 322"/>
                <a:gd name="T8" fmla="*/ 29896171 w 209"/>
                <a:gd name="T9" fmla="*/ 66154429 h 322"/>
                <a:gd name="T10" fmla="*/ 38165172 w 209"/>
                <a:gd name="T11" fmla="*/ 61114107 h 322"/>
                <a:gd name="T12" fmla="*/ 47706265 w 209"/>
                <a:gd name="T13" fmla="*/ 56704023 h 322"/>
                <a:gd name="T14" fmla="*/ 58520249 w 209"/>
                <a:gd name="T15" fmla="*/ 54183862 h 322"/>
                <a:gd name="T16" fmla="*/ 73149713 w 209"/>
                <a:gd name="T17" fmla="*/ 52923385 h 322"/>
                <a:gd name="T18" fmla="*/ 90324160 w 209"/>
                <a:gd name="T19" fmla="*/ 54183862 h 322"/>
                <a:gd name="T20" fmla="*/ 103682329 w 209"/>
                <a:gd name="T21" fmla="*/ 58593946 h 322"/>
                <a:gd name="T22" fmla="*/ 113859070 w 209"/>
                <a:gd name="T23" fmla="*/ 63634268 h 322"/>
                <a:gd name="T24" fmla="*/ 121492423 w 209"/>
                <a:gd name="T25" fmla="*/ 71824991 h 322"/>
                <a:gd name="T26" fmla="*/ 126580794 w 209"/>
                <a:gd name="T27" fmla="*/ 81275396 h 322"/>
                <a:gd name="T28" fmla="*/ 130397869 w 209"/>
                <a:gd name="T29" fmla="*/ 93245964 h 322"/>
                <a:gd name="T30" fmla="*/ 132305609 w 209"/>
                <a:gd name="T31" fmla="*/ 107107247 h 322"/>
                <a:gd name="T32" fmla="*/ 132942054 w 209"/>
                <a:gd name="T33" fmla="*/ 122858453 h 322"/>
                <a:gd name="T34" fmla="*/ 132942054 w 209"/>
                <a:gd name="T35" fmla="*/ 202873372 h 322"/>
                <a:gd name="T36" fmla="*/ 111314884 w 209"/>
                <a:gd name="T37" fmla="*/ 202873372 h 322"/>
                <a:gd name="T38" fmla="*/ 111314884 w 209"/>
                <a:gd name="T39" fmla="*/ 120967737 h 322"/>
                <a:gd name="T40" fmla="*/ 110679237 w 209"/>
                <a:gd name="T41" fmla="*/ 107737486 h 322"/>
                <a:gd name="T42" fmla="*/ 109407144 w 209"/>
                <a:gd name="T43" fmla="*/ 97026602 h 322"/>
                <a:gd name="T44" fmla="*/ 106226514 w 209"/>
                <a:gd name="T45" fmla="*/ 87575403 h 322"/>
                <a:gd name="T46" fmla="*/ 101137346 w 209"/>
                <a:gd name="T47" fmla="*/ 80645158 h 322"/>
                <a:gd name="T48" fmla="*/ 92232697 w 209"/>
                <a:gd name="T49" fmla="*/ 75604835 h 322"/>
                <a:gd name="T50" fmla="*/ 82055159 w 209"/>
                <a:gd name="T51" fmla="*/ 73084674 h 322"/>
                <a:gd name="T52" fmla="*/ 67424897 w 209"/>
                <a:gd name="T53" fmla="*/ 71824991 h 322"/>
                <a:gd name="T54" fmla="*/ 53431081 w 209"/>
                <a:gd name="T55" fmla="*/ 73084674 h 322"/>
                <a:gd name="T56" fmla="*/ 41981449 w 209"/>
                <a:gd name="T57" fmla="*/ 75604835 h 322"/>
                <a:gd name="T58" fmla="*/ 33712449 w 209"/>
                <a:gd name="T59" fmla="*/ 80645158 h 322"/>
                <a:gd name="T60" fmla="*/ 27351985 w 209"/>
                <a:gd name="T61" fmla="*/ 87575403 h 322"/>
                <a:gd name="T62" fmla="*/ 24171355 w 209"/>
                <a:gd name="T63" fmla="*/ 95766125 h 322"/>
                <a:gd name="T64" fmla="*/ 22262817 w 209"/>
                <a:gd name="T65" fmla="*/ 107107247 h 322"/>
                <a:gd name="T66" fmla="*/ 21627170 w 209"/>
                <a:gd name="T67" fmla="*/ 120967737 h 322"/>
                <a:gd name="T68" fmla="*/ 21627170 w 209"/>
                <a:gd name="T69" fmla="*/ 202873372 h 322"/>
                <a:gd name="T70" fmla="*/ 0 w 209"/>
                <a:gd name="T71" fmla="*/ 202873372 h 322"/>
                <a:gd name="T72" fmla="*/ 0 w 209"/>
                <a:gd name="T73" fmla="*/ 0 h 3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9" h="322">
                  <a:moveTo>
                    <a:pt x="0" y="0"/>
                  </a:moveTo>
                  <a:lnTo>
                    <a:pt x="34" y="0"/>
                  </a:lnTo>
                  <a:lnTo>
                    <a:pt x="34" y="127"/>
                  </a:lnTo>
                  <a:lnTo>
                    <a:pt x="39" y="114"/>
                  </a:lnTo>
                  <a:lnTo>
                    <a:pt x="47" y="105"/>
                  </a:lnTo>
                  <a:lnTo>
                    <a:pt x="60" y="97"/>
                  </a:lnTo>
                  <a:lnTo>
                    <a:pt x="75" y="90"/>
                  </a:lnTo>
                  <a:lnTo>
                    <a:pt x="92" y="86"/>
                  </a:lnTo>
                  <a:lnTo>
                    <a:pt x="115" y="84"/>
                  </a:lnTo>
                  <a:lnTo>
                    <a:pt x="142" y="86"/>
                  </a:lnTo>
                  <a:lnTo>
                    <a:pt x="163" y="93"/>
                  </a:lnTo>
                  <a:lnTo>
                    <a:pt x="179" y="101"/>
                  </a:lnTo>
                  <a:lnTo>
                    <a:pt x="191" y="114"/>
                  </a:lnTo>
                  <a:lnTo>
                    <a:pt x="199" y="129"/>
                  </a:lnTo>
                  <a:lnTo>
                    <a:pt x="205" y="148"/>
                  </a:lnTo>
                  <a:lnTo>
                    <a:pt x="208" y="170"/>
                  </a:lnTo>
                  <a:lnTo>
                    <a:pt x="209" y="195"/>
                  </a:lnTo>
                  <a:lnTo>
                    <a:pt x="209" y="322"/>
                  </a:lnTo>
                  <a:lnTo>
                    <a:pt x="175" y="322"/>
                  </a:lnTo>
                  <a:lnTo>
                    <a:pt x="175" y="192"/>
                  </a:lnTo>
                  <a:lnTo>
                    <a:pt x="174" y="171"/>
                  </a:lnTo>
                  <a:lnTo>
                    <a:pt x="172" y="154"/>
                  </a:lnTo>
                  <a:lnTo>
                    <a:pt x="167" y="139"/>
                  </a:lnTo>
                  <a:lnTo>
                    <a:pt x="159" y="128"/>
                  </a:lnTo>
                  <a:lnTo>
                    <a:pt x="145" y="120"/>
                  </a:lnTo>
                  <a:lnTo>
                    <a:pt x="129" y="116"/>
                  </a:lnTo>
                  <a:lnTo>
                    <a:pt x="106" y="114"/>
                  </a:lnTo>
                  <a:lnTo>
                    <a:pt x="84" y="116"/>
                  </a:lnTo>
                  <a:lnTo>
                    <a:pt x="66" y="120"/>
                  </a:lnTo>
                  <a:lnTo>
                    <a:pt x="53" y="128"/>
                  </a:lnTo>
                  <a:lnTo>
                    <a:pt x="43" y="139"/>
                  </a:lnTo>
                  <a:lnTo>
                    <a:pt x="38" y="152"/>
                  </a:lnTo>
                  <a:lnTo>
                    <a:pt x="35" y="170"/>
                  </a:lnTo>
                  <a:lnTo>
                    <a:pt x="34" y="192"/>
                  </a:lnTo>
                  <a:lnTo>
                    <a:pt x="34" y="322"/>
                  </a:lnTo>
                  <a:lnTo>
                    <a:pt x="0" y="322"/>
                  </a:lnTo>
                  <a:lnTo>
                    <a:pt x="0"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18" name="Freeform 12"/>
            <p:cNvSpPr>
              <a:spLocks/>
            </p:cNvSpPr>
            <p:nvPr/>
          </p:nvSpPr>
          <p:spPr bwMode="auto">
            <a:xfrm>
              <a:off x="5821363" y="5949950"/>
              <a:ext cx="279400" cy="185738"/>
            </a:xfrm>
            <a:custGeom>
              <a:avLst/>
              <a:gdLst>
                <a:gd name="T0" fmla="*/ 0 w 350"/>
                <a:gd name="T1" fmla="*/ 0 h 233"/>
                <a:gd name="T2" fmla="*/ 23578965 w 350"/>
                <a:gd name="T3" fmla="*/ 0 h 233"/>
                <a:gd name="T4" fmla="*/ 58627699 w 350"/>
                <a:gd name="T5" fmla="*/ 123915147 h 233"/>
                <a:gd name="T6" fmla="*/ 99412915 w 350"/>
                <a:gd name="T7" fmla="*/ 0 h 233"/>
                <a:gd name="T8" fmla="*/ 121079187 w 350"/>
                <a:gd name="T9" fmla="*/ 0 h 233"/>
                <a:gd name="T10" fmla="*/ 162501435 w 350"/>
                <a:gd name="T11" fmla="*/ 125185818 h 233"/>
                <a:gd name="T12" fmla="*/ 200099894 w 350"/>
                <a:gd name="T13" fmla="*/ 0 h 233"/>
                <a:gd name="T14" fmla="*/ 223041029 w 350"/>
                <a:gd name="T15" fmla="*/ 0 h 233"/>
                <a:gd name="T16" fmla="*/ 175883897 w 350"/>
                <a:gd name="T17" fmla="*/ 148062681 h 233"/>
                <a:gd name="T18" fmla="*/ 150393037 w 350"/>
                <a:gd name="T19" fmla="*/ 148062681 h 233"/>
                <a:gd name="T20" fmla="*/ 109608620 w 350"/>
                <a:gd name="T21" fmla="*/ 24782870 h 233"/>
                <a:gd name="T22" fmla="*/ 70098267 w 350"/>
                <a:gd name="T23" fmla="*/ 148062681 h 233"/>
                <a:gd name="T24" fmla="*/ 46520100 w 350"/>
                <a:gd name="T25" fmla="*/ 148062681 h 233"/>
                <a:gd name="T26" fmla="*/ 0 w 350"/>
                <a:gd name="T27" fmla="*/ 0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0" h="233">
                  <a:moveTo>
                    <a:pt x="0" y="0"/>
                  </a:moveTo>
                  <a:lnTo>
                    <a:pt x="37" y="0"/>
                  </a:lnTo>
                  <a:lnTo>
                    <a:pt x="92" y="195"/>
                  </a:lnTo>
                  <a:lnTo>
                    <a:pt x="156" y="0"/>
                  </a:lnTo>
                  <a:lnTo>
                    <a:pt x="190" y="0"/>
                  </a:lnTo>
                  <a:lnTo>
                    <a:pt x="255" y="197"/>
                  </a:lnTo>
                  <a:lnTo>
                    <a:pt x="314" y="0"/>
                  </a:lnTo>
                  <a:lnTo>
                    <a:pt x="350" y="0"/>
                  </a:lnTo>
                  <a:lnTo>
                    <a:pt x="276" y="233"/>
                  </a:lnTo>
                  <a:lnTo>
                    <a:pt x="236" y="233"/>
                  </a:lnTo>
                  <a:lnTo>
                    <a:pt x="172" y="39"/>
                  </a:lnTo>
                  <a:lnTo>
                    <a:pt x="110" y="233"/>
                  </a:lnTo>
                  <a:lnTo>
                    <a:pt x="73" y="233"/>
                  </a:lnTo>
                  <a:lnTo>
                    <a:pt x="0"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19" name="Freeform 13"/>
            <p:cNvSpPr>
              <a:spLocks noEditPoints="1"/>
            </p:cNvSpPr>
            <p:nvPr/>
          </p:nvSpPr>
          <p:spPr bwMode="auto">
            <a:xfrm>
              <a:off x="6103938" y="5948363"/>
              <a:ext cx="176213" cy="188913"/>
            </a:xfrm>
            <a:custGeom>
              <a:avLst/>
              <a:gdLst>
                <a:gd name="T0" fmla="*/ 56582712 w 221"/>
                <a:gd name="T1" fmla="*/ 18901619 h 238"/>
                <a:gd name="T2" fmla="*/ 36873966 w 221"/>
                <a:gd name="T3" fmla="*/ 28352031 h 238"/>
                <a:gd name="T4" fmla="*/ 26701452 w 221"/>
                <a:gd name="T5" fmla="*/ 45362933 h 238"/>
                <a:gd name="T6" fmla="*/ 22251476 w 221"/>
                <a:gd name="T7" fmla="*/ 66784714 h 238"/>
                <a:gd name="T8" fmla="*/ 116979120 w 221"/>
                <a:gd name="T9" fmla="*/ 54813345 h 238"/>
                <a:gd name="T10" fmla="*/ 109985616 w 221"/>
                <a:gd name="T11" fmla="*/ 35282281 h 238"/>
                <a:gd name="T12" fmla="*/ 95363924 w 221"/>
                <a:gd name="T13" fmla="*/ 22051227 h 238"/>
                <a:gd name="T14" fmla="*/ 71205202 w 221"/>
                <a:gd name="T15" fmla="*/ 17010901 h 238"/>
                <a:gd name="T16" fmla="*/ 90277667 w 221"/>
                <a:gd name="T17" fmla="*/ 1889924 h 238"/>
                <a:gd name="T18" fmla="*/ 116343637 w 221"/>
                <a:gd name="T19" fmla="*/ 11970575 h 238"/>
                <a:gd name="T20" fmla="*/ 131601609 w 221"/>
                <a:gd name="T21" fmla="*/ 29611716 h 238"/>
                <a:gd name="T22" fmla="*/ 139866876 w 221"/>
                <a:gd name="T23" fmla="*/ 54813345 h 238"/>
                <a:gd name="T24" fmla="*/ 140502359 w 221"/>
                <a:gd name="T25" fmla="*/ 83795616 h 238"/>
                <a:gd name="T26" fmla="*/ 24158723 w 221"/>
                <a:gd name="T27" fmla="*/ 95766191 h 238"/>
                <a:gd name="T28" fmla="*/ 31787709 w 221"/>
                <a:gd name="T29" fmla="*/ 115298049 h 238"/>
                <a:gd name="T30" fmla="*/ 47045682 w 221"/>
                <a:gd name="T31" fmla="*/ 128528309 h 238"/>
                <a:gd name="T32" fmla="*/ 73112448 w 221"/>
                <a:gd name="T33" fmla="*/ 133568635 h 238"/>
                <a:gd name="T34" fmla="*/ 97906654 w 221"/>
                <a:gd name="T35" fmla="*/ 129158548 h 238"/>
                <a:gd name="T36" fmla="*/ 111893660 w 221"/>
                <a:gd name="T37" fmla="*/ 117187973 h 238"/>
                <a:gd name="T38" fmla="*/ 118250883 w 221"/>
                <a:gd name="T39" fmla="*/ 102697234 h 238"/>
                <a:gd name="T40" fmla="*/ 138595113 w 221"/>
                <a:gd name="T41" fmla="*/ 112777886 h 238"/>
                <a:gd name="T42" fmla="*/ 127787116 w 221"/>
                <a:gd name="T43" fmla="*/ 131678711 h 238"/>
                <a:gd name="T44" fmla="*/ 106807404 w 221"/>
                <a:gd name="T45" fmla="*/ 144279526 h 238"/>
                <a:gd name="T46" fmla="*/ 73747931 w 221"/>
                <a:gd name="T47" fmla="*/ 149950091 h 238"/>
                <a:gd name="T48" fmla="*/ 40052976 w 221"/>
                <a:gd name="T49" fmla="*/ 144279526 h 238"/>
                <a:gd name="T50" fmla="*/ 17801500 w 221"/>
                <a:gd name="T51" fmla="*/ 131048472 h 238"/>
                <a:gd name="T52" fmla="*/ 5721740 w 221"/>
                <a:gd name="T53" fmla="*/ 110887168 h 238"/>
                <a:gd name="T54" fmla="*/ 635483 w 221"/>
                <a:gd name="T55" fmla="*/ 86946018 h 238"/>
                <a:gd name="T56" fmla="*/ 635483 w 221"/>
                <a:gd name="T57" fmla="*/ 61744388 h 238"/>
                <a:gd name="T58" fmla="*/ 5721740 w 221"/>
                <a:gd name="T59" fmla="*/ 37802444 h 238"/>
                <a:gd name="T60" fmla="*/ 17801500 w 221"/>
                <a:gd name="T61" fmla="*/ 17641140 h 238"/>
                <a:gd name="T62" fmla="*/ 39416695 w 221"/>
                <a:gd name="T63" fmla="*/ 5040326 h 238"/>
                <a:gd name="T64" fmla="*/ 73112448 w 221"/>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1" h="238">
                  <a:moveTo>
                    <a:pt x="112" y="27"/>
                  </a:moveTo>
                  <a:lnTo>
                    <a:pt x="89" y="30"/>
                  </a:lnTo>
                  <a:lnTo>
                    <a:pt x="72" y="35"/>
                  </a:lnTo>
                  <a:lnTo>
                    <a:pt x="58" y="45"/>
                  </a:lnTo>
                  <a:lnTo>
                    <a:pt x="49" y="57"/>
                  </a:lnTo>
                  <a:lnTo>
                    <a:pt x="42" y="72"/>
                  </a:lnTo>
                  <a:lnTo>
                    <a:pt x="38" y="88"/>
                  </a:lnTo>
                  <a:lnTo>
                    <a:pt x="35" y="106"/>
                  </a:lnTo>
                  <a:lnTo>
                    <a:pt x="186" y="106"/>
                  </a:lnTo>
                  <a:lnTo>
                    <a:pt x="184" y="87"/>
                  </a:lnTo>
                  <a:lnTo>
                    <a:pt x="180" y="70"/>
                  </a:lnTo>
                  <a:lnTo>
                    <a:pt x="173" y="56"/>
                  </a:lnTo>
                  <a:lnTo>
                    <a:pt x="164" y="43"/>
                  </a:lnTo>
                  <a:lnTo>
                    <a:pt x="150" y="35"/>
                  </a:lnTo>
                  <a:lnTo>
                    <a:pt x="134" y="28"/>
                  </a:lnTo>
                  <a:lnTo>
                    <a:pt x="112" y="27"/>
                  </a:lnTo>
                  <a:close/>
                  <a:moveTo>
                    <a:pt x="115" y="0"/>
                  </a:moveTo>
                  <a:lnTo>
                    <a:pt x="142" y="3"/>
                  </a:lnTo>
                  <a:lnTo>
                    <a:pt x="164" y="8"/>
                  </a:lnTo>
                  <a:lnTo>
                    <a:pt x="183" y="19"/>
                  </a:lnTo>
                  <a:lnTo>
                    <a:pt x="197" y="31"/>
                  </a:lnTo>
                  <a:lnTo>
                    <a:pt x="207" y="47"/>
                  </a:lnTo>
                  <a:lnTo>
                    <a:pt x="216" y="66"/>
                  </a:lnTo>
                  <a:lnTo>
                    <a:pt x="220" y="87"/>
                  </a:lnTo>
                  <a:lnTo>
                    <a:pt x="221" y="110"/>
                  </a:lnTo>
                  <a:lnTo>
                    <a:pt x="221" y="133"/>
                  </a:lnTo>
                  <a:lnTo>
                    <a:pt x="35" y="133"/>
                  </a:lnTo>
                  <a:lnTo>
                    <a:pt x="38" y="152"/>
                  </a:lnTo>
                  <a:lnTo>
                    <a:pt x="42" y="168"/>
                  </a:lnTo>
                  <a:lnTo>
                    <a:pt x="50" y="183"/>
                  </a:lnTo>
                  <a:lnTo>
                    <a:pt x="61" y="195"/>
                  </a:lnTo>
                  <a:lnTo>
                    <a:pt x="74" y="204"/>
                  </a:lnTo>
                  <a:lnTo>
                    <a:pt x="93" y="210"/>
                  </a:lnTo>
                  <a:lnTo>
                    <a:pt x="115" y="212"/>
                  </a:lnTo>
                  <a:lnTo>
                    <a:pt x="137" y="210"/>
                  </a:lnTo>
                  <a:lnTo>
                    <a:pt x="154" y="205"/>
                  </a:lnTo>
                  <a:lnTo>
                    <a:pt x="167" y="197"/>
                  </a:lnTo>
                  <a:lnTo>
                    <a:pt x="176" y="186"/>
                  </a:lnTo>
                  <a:lnTo>
                    <a:pt x="183" y="175"/>
                  </a:lnTo>
                  <a:lnTo>
                    <a:pt x="186" y="163"/>
                  </a:lnTo>
                  <a:lnTo>
                    <a:pt x="221" y="163"/>
                  </a:lnTo>
                  <a:lnTo>
                    <a:pt x="218" y="179"/>
                  </a:lnTo>
                  <a:lnTo>
                    <a:pt x="212" y="195"/>
                  </a:lnTo>
                  <a:lnTo>
                    <a:pt x="201" y="209"/>
                  </a:lnTo>
                  <a:lnTo>
                    <a:pt x="187" y="220"/>
                  </a:lnTo>
                  <a:lnTo>
                    <a:pt x="168" y="229"/>
                  </a:lnTo>
                  <a:lnTo>
                    <a:pt x="145" y="235"/>
                  </a:lnTo>
                  <a:lnTo>
                    <a:pt x="116" y="238"/>
                  </a:lnTo>
                  <a:lnTo>
                    <a:pt x="88" y="235"/>
                  </a:lnTo>
                  <a:lnTo>
                    <a:pt x="63" y="229"/>
                  </a:lnTo>
                  <a:lnTo>
                    <a:pt x="44" y="220"/>
                  </a:lnTo>
                  <a:lnTo>
                    <a:pt x="28" y="208"/>
                  </a:lnTo>
                  <a:lnTo>
                    <a:pt x="17" y="194"/>
                  </a:lnTo>
                  <a:lnTo>
                    <a:pt x="9" y="176"/>
                  </a:lnTo>
                  <a:lnTo>
                    <a:pt x="4" y="159"/>
                  </a:lnTo>
                  <a:lnTo>
                    <a:pt x="1" y="138"/>
                  </a:lnTo>
                  <a:lnTo>
                    <a:pt x="0" y="118"/>
                  </a:lnTo>
                  <a:lnTo>
                    <a:pt x="1" y="98"/>
                  </a:lnTo>
                  <a:lnTo>
                    <a:pt x="4" y="79"/>
                  </a:lnTo>
                  <a:lnTo>
                    <a:pt x="9" y="60"/>
                  </a:lnTo>
                  <a:lnTo>
                    <a:pt x="17" y="43"/>
                  </a:lnTo>
                  <a:lnTo>
                    <a:pt x="28" y="28"/>
                  </a:lnTo>
                  <a:lnTo>
                    <a:pt x="43" y="17"/>
                  </a:lnTo>
                  <a:lnTo>
                    <a:pt x="62" y="8"/>
                  </a:lnTo>
                  <a:lnTo>
                    <a:pt x="87" y="3"/>
                  </a:lnTo>
                  <a:lnTo>
                    <a:pt x="115"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20" name="Freeform 14"/>
            <p:cNvSpPr>
              <a:spLocks/>
            </p:cNvSpPr>
            <p:nvPr/>
          </p:nvSpPr>
          <p:spPr bwMode="auto">
            <a:xfrm>
              <a:off x="6305550" y="5948363"/>
              <a:ext cx="166688" cy="188913"/>
            </a:xfrm>
            <a:custGeom>
              <a:avLst/>
              <a:gdLst>
                <a:gd name="T0" fmla="*/ 83003514 w 211"/>
                <a:gd name="T1" fmla="*/ 1874112 h 239"/>
                <a:gd name="T2" fmla="*/ 108590517 w 211"/>
                <a:gd name="T3" fmla="*/ 10621021 h 239"/>
                <a:gd name="T4" fmla="*/ 122944645 w 211"/>
                <a:gd name="T5" fmla="*/ 29364510 h 239"/>
                <a:gd name="T6" fmla="*/ 127313292 w 211"/>
                <a:gd name="T7" fmla="*/ 54355566 h 239"/>
                <a:gd name="T8" fmla="*/ 106094147 w 211"/>
                <a:gd name="T9" fmla="*/ 43110105 h 239"/>
                <a:gd name="T10" fmla="*/ 97357642 w 211"/>
                <a:gd name="T11" fmla="*/ 26865958 h 239"/>
                <a:gd name="T12" fmla="*/ 79258959 w 211"/>
                <a:gd name="T13" fmla="*/ 17493818 h 239"/>
                <a:gd name="T14" fmla="*/ 51174796 w 211"/>
                <a:gd name="T15" fmla="*/ 17493818 h 239"/>
                <a:gd name="T16" fmla="*/ 33076113 w 211"/>
                <a:gd name="T17" fmla="*/ 24366615 h 239"/>
                <a:gd name="T18" fmla="*/ 25587793 w 211"/>
                <a:gd name="T19" fmla="*/ 34987636 h 239"/>
                <a:gd name="T20" fmla="*/ 26211885 w 211"/>
                <a:gd name="T21" fmla="*/ 48108000 h 239"/>
                <a:gd name="T22" fmla="*/ 39317038 w 211"/>
                <a:gd name="T23" fmla="*/ 57480140 h 239"/>
                <a:gd name="T24" fmla="*/ 60536184 w 211"/>
                <a:gd name="T25" fmla="*/ 63727706 h 239"/>
                <a:gd name="T26" fmla="*/ 84875792 w 211"/>
                <a:gd name="T27" fmla="*/ 68725601 h 239"/>
                <a:gd name="T28" fmla="*/ 107966425 w 211"/>
                <a:gd name="T29" fmla="*/ 76223629 h 239"/>
                <a:gd name="T30" fmla="*/ 124816922 w 211"/>
                <a:gd name="T31" fmla="*/ 88094321 h 239"/>
                <a:gd name="T32" fmla="*/ 131681940 w 211"/>
                <a:gd name="T33" fmla="*/ 107462251 h 239"/>
                <a:gd name="T34" fmla="*/ 127313292 w 211"/>
                <a:gd name="T35" fmla="*/ 124956069 h 239"/>
                <a:gd name="T36" fmla="*/ 112335072 w 211"/>
                <a:gd name="T37" fmla="*/ 139326104 h 239"/>
                <a:gd name="T38" fmla="*/ 86748069 w 211"/>
                <a:gd name="T39" fmla="*/ 148698244 h 239"/>
                <a:gd name="T40" fmla="*/ 49926611 w 211"/>
                <a:gd name="T41" fmla="*/ 148698244 h 239"/>
                <a:gd name="T42" fmla="*/ 22467330 w 211"/>
                <a:gd name="T43" fmla="*/ 139326104 h 239"/>
                <a:gd name="T44" fmla="*/ 4992740 w 211"/>
                <a:gd name="T45" fmla="*/ 120582615 h 239"/>
                <a:gd name="T46" fmla="*/ 0 w 211"/>
                <a:gd name="T47" fmla="*/ 93092216 h 239"/>
                <a:gd name="T48" fmla="*/ 22467330 w 211"/>
                <a:gd name="T49" fmla="*/ 104338468 h 239"/>
                <a:gd name="T50" fmla="*/ 32452811 w 211"/>
                <a:gd name="T51" fmla="*/ 121207845 h 239"/>
                <a:gd name="T52" fmla="*/ 53671166 w 211"/>
                <a:gd name="T53" fmla="*/ 130579195 h 239"/>
                <a:gd name="T54" fmla="*/ 82379422 w 211"/>
                <a:gd name="T55" fmla="*/ 130579195 h 239"/>
                <a:gd name="T56" fmla="*/ 101101407 w 211"/>
                <a:gd name="T57" fmla="*/ 123706398 h 239"/>
                <a:gd name="T58" fmla="*/ 109214610 w 211"/>
                <a:gd name="T59" fmla="*/ 114335048 h 239"/>
                <a:gd name="T60" fmla="*/ 108590517 w 211"/>
                <a:gd name="T61" fmla="*/ 100589454 h 239"/>
                <a:gd name="T62" fmla="*/ 96733549 w 211"/>
                <a:gd name="T63" fmla="*/ 90592873 h 239"/>
                <a:gd name="T64" fmla="*/ 76138496 w 211"/>
                <a:gd name="T65" fmla="*/ 84970538 h 239"/>
                <a:gd name="T66" fmla="*/ 51798888 w 211"/>
                <a:gd name="T67" fmla="*/ 79971853 h 239"/>
                <a:gd name="T68" fmla="*/ 18722775 w 211"/>
                <a:gd name="T69" fmla="*/ 68101160 h 239"/>
                <a:gd name="T70" fmla="*/ 4992740 w 211"/>
                <a:gd name="T71" fmla="*/ 53106685 h 239"/>
                <a:gd name="T72" fmla="*/ 4368648 w 211"/>
                <a:gd name="T73" fmla="*/ 31863853 h 239"/>
                <a:gd name="T74" fmla="*/ 13730035 w 211"/>
                <a:gd name="T75" fmla="*/ 14994475 h 239"/>
                <a:gd name="T76" fmla="*/ 34324298 w 211"/>
                <a:gd name="T77" fmla="*/ 4373455 h 239"/>
                <a:gd name="T78" fmla="*/ 65528924 w 211"/>
                <a:gd name="T79" fmla="*/ 0 h 2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1" h="239">
                  <a:moveTo>
                    <a:pt x="105" y="0"/>
                  </a:moveTo>
                  <a:lnTo>
                    <a:pt x="133" y="3"/>
                  </a:lnTo>
                  <a:lnTo>
                    <a:pt x="156" y="8"/>
                  </a:lnTo>
                  <a:lnTo>
                    <a:pt x="174" y="17"/>
                  </a:lnTo>
                  <a:lnTo>
                    <a:pt x="188" y="31"/>
                  </a:lnTo>
                  <a:lnTo>
                    <a:pt x="197" y="47"/>
                  </a:lnTo>
                  <a:lnTo>
                    <a:pt x="203" y="65"/>
                  </a:lnTo>
                  <a:lnTo>
                    <a:pt x="204" y="87"/>
                  </a:lnTo>
                  <a:lnTo>
                    <a:pt x="173" y="87"/>
                  </a:lnTo>
                  <a:lnTo>
                    <a:pt x="170" y="69"/>
                  </a:lnTo>
                  <a:lnTo>
                    <a:pt x="166" y="56"/>
                  </a:lnTo>
                  <a:lnTo>
                    <a:pt x="156" y="43"/>
                  </a:lnTo>
                  <a:lnTo>
                    <a:pt x="143" y="34"/>
                  </a:lnTo>
                  <a:lnTo>
                    <a:pt x="127" y="28"/>
                  </a:lnTo>
                  <a:lnTo>
                    <a:pt x="103" y="27"/>
                  </a:lnTo>
                  <a:lnTo>
                    <a:pt x="82" y="28"/>
                  </a:lnTo>
                  <a:lnTo>
                    <a:pt x="65" y="32"/>
                  </a:lnTo>
                  <a:lnTo>
                    <a:pt x="53" y="39"/>
                  </a:lnTo>
                  <a:lnTo>
                    <a:pt x="45" y="46"/>
                  </a:lnTo>
                  <a:lnTo>
                    <a:pt x="41" y="56"/>
                  </a:lnTo>
                  <a:lnTo>
                    <a:pt x="40" y="66"/>
                  </a:lnTo>
                  <a:lnTo>
                    <a:pt x="42" y="77"/>
                  </a:lnTo>
                  <a:lnTo>
                    <a:pt x="51" y="85"/>
                  </a:lnTo>
                  <a:lnTo>
                    <a:pt x="63" y="92"/>
                  </a:lnTo>
                  <a:lnTo>
                    <a:pt x="79" y="98"/>
                  </a:lnTo>
                  <a:lnTo>
                    <a:pt x="97" y="102"/>
                  </a:lnTo>
                  <a:lnTo>
                    <a:pt x="116" y="106"/>
                  </a:lnTo>
                  <a:lnTo>
                    <a:pt x="136" y="110"/>
                  </a:lnTo>
                  <a:lnTo>
                    <a:pt x="155" y="115"/>
                  </a:lnTo>
                  <a:lnTo>
                    <a:pt x="173" y="122"/>
                  </a:lnTo>
                  <a:lnTo>
                    <a:pt x="188" y="130"/>
                  </a:lnTo>
                  <a:lnTo>
                    <a:pt x="200" y="141"/>
                  </a:lnTo>
                  <a:lnTo>
                    <a:pt x="208" y="155"/>
                  </a:lnTo>
                  <a:lnTo>
                    <a:pt x="211" y="172"/>
                  </a:lnTo>
                  <a:lnTo>
                    <a:pt x="209" y="186"/>
                  </a:lnTo>
                  <a:lnTo>
                    <a:pt x="204" y="200"/>
                  </a:lnTo>
                  <a:lnTo>
                    <a:pt x="194" y="212"/>
                  </a:lnTo>
                  <a:lnTo>
                    <a:pt x="180" y="223"/>
                  </a:lnTo>
                  <a:lnTo>
                    <a:pt x="162" y="231"/>
                  </a:lnTo>
                  <a:lnTo>
                    <a:pt x="139" y="238"/>
                  </a:lnTo>
                  <a:lnTo>
                    <a:pt x="110" y="239"/>
                  </a:lnTo>
                  <a:lnTo>
                    <a:pt x="80" y="238"/>
                  </a:lnTo>
                  <a:lnTo>
                    <a:pt x="55" y="231"/>
                  </a:lnTo>
                  <a:lnTo>
                    <a:pt x="36" y="223"/>
                  </a:lnTo>
                  <a:lnTo>
                    <a:pt x="19" y="209"/>
                  </a:lnTo>
                  <a:lnTo>
                    <a:pt x="8" y="193"/>
                  </a:lnTo>
                  <a:lnTo>
                    <a:pt x="3" y="172"/>
                  </a:lnTo>
                  <a:lnTo>
                    <a:pt x="0" y="149"/>
                  </a:lnTo>
                  <a:lnTo>
                    <a:pt x="34" y="149"/>
                  </a:lnTo>
                  <a:lnTo>
                    <a:pt x="36" y="167"/>
                  </a:lnTo>
                  <a:lnTo>
                    <a:pt x="42" y="183"/>
                  </a:lnTo>
                  <a:lnTo>
                    <a:pt x="52" y="194"/>
                  </a:lnTo>
                  <a:lnTo>
                    <a:pt x="67" y="204"/>
                  </a:lnTo>
                  <a:lnTo>
                    <a:pt x="86" y="209"/>
                  </a:lnTo>
                  <a:lnTo>
                    <a:pt x="110" y="210"/>
                  </a:lnTo>
                  <a:lnTo>
                    <a:pt x="132" y="209"/>
                  </a:lnTo>
                  <a:lnTo>
                    <a:pt x="150" y="205"/>
                  </a:lnTo>
                  <a:lnTo>
                    <a:pt x="162" y="198"/>
                  </a:lnTo>
                  <a:lnTo>
                    <a:pt x="170" y="191"/>
                  </a:lnTo>
                  <a:lnTo>
                    <a:pt x="175" y="183"/>
                  </a:lnTo>
                  <a:lnTo>
                    <a:pt x="177" y="174"/>
                  </a:lnTo>
                  <a:lnTo>
                    <a:pt x="174" y="161"/>
                  </a:lnTo>
                  <a:lnTo>
                    <a:pt x="167" y="152"/>
                  </a:lnTo>
                  <a:lnTo>
                    <a:pt x="155" y="145"/>
                  </a:lnTo>
                  <a:lnTo>
                    <a:pt x="140" y="140"/>
                  </a:lnTo>
                  <a:lnTo>
                    <a:pt x="122" y="136"/>
                  </a:lnTo>
                  <a:lnTo>
                    <a:pt x="102" y="132"/>
                  </a:lnTo>
                  <a:lnTo>
                    <a:pt x="83" y="128"/>
                  </a:lnTo>
                  <a:lnTo>
                    <a:pt x="45" y="117"/>
                  </a:lnTo>
                  <a:lnTo>
                    <a:pt x="30" y="109"/>
                  </a:lnTo>
                  <a:lnTo>
                    <a:pt x="17" y="98"/>
                  </a:lnTo>
                  <a:lnTo>
                    <a:pt x="8" y="85"/>
                  </a:lnTo>
                  <a:lnTo>
                    <a:pt x="6" y="68"/>
                  </a:lnTo>
                  <a:lnTo>
                    <a:pt x="7" y="51"/>
                  </a:lnTo>
                  <a:lnTo>
                    <a:pt x="12" y="37"/>
                  </a:lnTo>
                  <a:lnTo>
                    <a:pt x="22" y="24"/>
                  </a:lnTo>
                  <a:lnTo>
                    <a:pt x="36" y="15"/>
                  </a:lnTo>
                  <a:lnTo>
                    <a:pt x="55" y="7"/>
                  </a:lnTo>
                  <a:lnTo>
                    <a:pt x="78" y="1"/>
                  </a:lnTo>
                  <a:lnTo>
                    <a:pt x="105"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21" name="Freeform 15"/>
            <p:cNvSpPr>
              <a:spLocks/>
            </p:cNvSpPr>
            <p:nvPr/>
          </p:nvSpPr>
          <p:spPr bwMode="auto">
            <a:xfrm>
              <a:off x="6481763" y="5905500"/>
              <a:ext cx="109538" cy="231775"/>
            </a:xfrm>
            <a:custGeom>
              <a:avLst/>
              <a:gdLst>
                <a:gd name="T0" fmla="*/ 20791582 w 138"/>
                <a:gd name="T1" fmla="*/ 0 h 292"/>
                <a:gd name="T2" fmla="*/ 42212611 w 138"/>
                <a:gd name="T3" fmla="*/ 0 h 292"/>
                <a:gd name="T4" fmla="*/ 42212611 w 138"/>
                <a:gd name="T5" fmla="*/ 35912425 h 292"/>
                <a:gd name="T6" fmla="*/ 86946184 w 138"/>
                <a:gd name="T7" fmla="*/ 35912425 h 292"/>
                <a:gd name="T8" fmla="*/ 86946184 w 138"/>
                <a:gd name="T9" fmla="*/ 53553519 h 292"/>
                <a:gd name="T10" fmla="*/ 42212611 w 138"/>
                <a:gd name="T11" fmla="*/ 53553519 h 292"/>
                <a:gd name="T12" fmla="*/ 42212611 w 138"/>
                <a:gd name="T13" fmla="*/ 139869069 h 292"/>
                <a:gd name="T14" fmla="*/ 42842852 w 138"/>
                <a:gd name="T15" fmla="*/ 148689219 h 292"/>
                <a:gd name="T16" fmla="*/ 45363020 w 138"/>
                <a:gd name="T17" fmla="*/ 155619450 h 292"/>
                <a:gd name="T18" fmla="*/ 51033595 w 138"/>
                <a:gd name="T19" fmla="*/ 160659763 h 292"/>
                <a:gd name="T20" fmla="*/ 59854579 w 138"/>
                <a:gd name="T21" fmla="*/ 163810156 h 292"/>
                <a:gd name="T22" fmla="*/ 71194937 w 138"/>
                <a:gd name="T23" fmla="*/ 165700075 h 292"/>
                <a:gd name="T24" fmla="*/ 86946184 w 138"/>
                <a:gd name="T25" fmla="*/ 165700075 h 292"/>
                <a:gd name="T26" fmla="*/ 86946184 w 138"/>
                <a:gd name="T27" fmla="*/ 182711725 h 292"/>
                <a:gd name="T28" fmla="*/ 68674770 w 138"/>
                <a:gd name="T29" fmla="*/ 183971406 h 292"/>
                <a:gd name="T30" fmla="*/ 52923523 w 138"/>
                <a:gd name="T31" fmla="*/ 182081488 h 292"/>
                <a:gd name="T32" fmla="*/ 40952924 w 138"/>
                <a:gd name="T33" fmla="*/ 178300856 h 292"/>
                <a:gd name="T34" fmla="*/ 31502494 w 138"/>
                <a:gd name="T35" fmla="*/ 172631100 h 292"/>
                <a:gd name="T36" fmla="*/ 25831918 w 138"/>
                <a:gd name="T37" fmla="*/ 163810156 h 292"/>
                <a:gd name="T38" fmla="*/ 21421823 w 138"/>
                <a:gd name="T39" fmla="*/ 153729531 h 292"/>
                <a:gd name="T40" fmla="*/ 20791582 w 138"/>
                <a:gd name="T41" fmla="*/ 139869069 h 292"/>
                <a:gd name="T42" fmla="*/ 20791582 w 138"/>
                <a:gd name="T43" fmla="*/ 53553519 h 292"/>
                <a:gd name="T44" fmla="*/ 630240 w 138"/>
                <a:gd name="T45" fmla="*/ 53553519 h 292"/>
                <a:gd name="T46" fmla="*/ 0 w 138"/>
                <a:gd name="T47" fmla="*/ 39692263 h 292"/>
                <a:gd name="T48" fmla="*/ 20791582 w 138"/>
                <a:gd name="T49" fmla="*/ 35912425 h 292"/>
                <a:gd name="T50" fmla="*/ 20791582 w 138"/>
                <a:gd name="T51" fmla="*/ 0 h 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 h="292">
                  <a:moveTo>
                    <a:pt x="33" y="0"/>
                  </a:moveTo>
                  <a:lnTo>
                    <a:pt x="67" y="0"/>
                  </a:lnTo>
                  <a:lnTo>
                    <a:pt x="67" y="57"/>
                  </a:lnTo>
                  <a:lnTo>
                    <a:pt x="138" y="57"/>
                  </a:lnTo>
                  <a:lnTo>
                    <a:pt x="138" y="85"/>
                  </a:lnTo>
                  <a:lnTo>
                    <a:pt x="67" y="85"/>
                  </a:lnTo>
                  <a:lnTo>
                    <a:pt x="67" y="222"/>
                  </a:lnTo>
                  <a:lnTo>
                    <a:pt x="68" y="236"/>
                  </a:lnTo>
                  <a:lnTo>
                    <a:pt x="72" y="247"/>
                  </a:lnTo>
                  <a:lnTo>
                    <a:pt x="81" y="255"/>
                  </a:lnTo>
                  <a:lnTo>
                    <a:pt x="95" y="260"/>
                  </a:lnTo>
                  <a:lnTo>
                    <a:pt x="113" y="263"/>
                  </a:lnTo>
                  <a:lnTo>
                    <a:pt x="138" y="263"/>
                  </a:lnTo>
                  <a:lnTo>
                    <a:pt x="138" y="290"/>
                  </a:lnTo>
                  <a:lnTo>
                    <a:pt x="109" y="292"/>
                  </a:lnTo>
                  <a:lnTo>
                    <a:pt x="84" y="289"/>
                  </a:lnTo>
                  <a:lnTo>
                    <a:pt x="65" y="283"/>
                  </a:lnTo>
                  <a:lnTo>
                    <a:pt x="50" y="274"/>
                  </a:lnTo>
                  <a:lnTo>
                    <a:pt x="41" y="260"/>
                  </a:lnTo>
                  <a:lnTo>
                    <a:pt x="34" y="244"/>
                  </a:lnTo>
                  <a:lnTo>
                    <a:pt x="33" y="222"/>
                  </a:lnTo>
                  <a:lnTo>
                    <a:pt x="33" y="85"/>
                  </a:lnTo>
                  <a:lnTo>
                    <a:pt x="1" y="85"/>
                  </a:lnTo>
                  <a:lnTo>
                    <a:pt x="0" y="63"/>
                  </a:lnTo>
                  <a:lnTo>
                    <a:pt x="33" y="57"/>
                  </a:lnTo>
                  <a:lnTo>
                    <a:pt x="33"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22" name="Freeform 16"/>
            <p:cNvSpPr>
              <a:spLocks noEditPoints="1"/>
            </p:cNvSpPr>
            <p:nvPr/>
          </p:nvSpPr>
          <p:spPr bwMode="auto">
            <a:xfrm>
              <a:off x="6607175" y="5948363"/>
              <a:ext cx="174625" cy="188913"/>
            </a:xfrm>
            <a:custGeom>
              <a:avLst/>
              <a:gdLst>
                <a:gd name="T0" fmla="*/ 56305550 w 222"/>
                <a:gd name="T1" fmla="*/ 18901619 h 238"/>
                <a:gd name="T2" fmla="*/ 36505278 w 222"/>
                <a:gd name="T3" fmla="*/ 28352031 h 238"/>
                <a:gd name="T4" fmla="*/ 26605928 w 222"/>
                <a:gd name="T5" fmla="*/ 45362933 h 238"/>
                <a:gd name="T6" fmla="*/ 22893180 w 222"/>
                <a:gd name="T7" fmla="*/ 66784714 h 238"/>
                <a:gd name="T8" fmla="*/ 114466688 w 222"/>
                <a:gd name="T9" fmla="*/ 54813345 h 238"/>
                <a:gd name="T10" fmla="*/ 107660245 w 222"/>
                <a:gd name="T11" fmla="*/ 35282281 h 238"/>
                <a:gd name="T12" fmla="*/ 94667202 w 222"/>
                <a:gd name="T13" fmla="*/ 22051227 h 238"/>
                <a:gd name="T14" fmla="*/ 71154968 w 222"/>
                <a:gd name="T15" fmla="*/ 17010901 h 238"/>
                <a:gd name="T16" fmla="*/ 89098080 w 222"/>
                <a:gd name="T17" fmla="*/ 1889924 h 238"/>
                <a:gd name="T18" fmla="*/ 114466688 w 222"/>
                <a:gd name="T19" fmla="*/ 11970575 h 238"/>
                <a:gd name="T20" fmla="*/ 129935159 w 222"/>
                <a:gd name="T21" fmla="*/ 29611716 h 238"/>
                <a:gd name="T22" fmla="*/ 136122547 w 222"/>
                <a:gd name="T23" fmla="*/ 54813345 h 238"/>
                <a:gd name="T24" fmla="*/ 137359868 w 222"/>
                <a:gd name="T25" fmla="*/ 83795616 h 238"/>
                <a:gd name="T26" fmla="*/ 24130501 w 222"/>
                <a:gd name="T27" fmla="*/ 95766191 h 238"/>
                <a:gd name="T28" fmla="*/ 31555996 w 222"/>
                <a:gd name="T29" fmla="*/ 115298049 h 238"/>
                <a:gd name="T30" fmla="*/ 47642734 w 222"/>
                <a:gd name="T31" fmla="*/ 128528309 h 238"/>
                <a:gd name="T32" fmla="*/ 71773235 w 222"/>
                <a:gd name="T33" fmla="*/ 133568635 h 238"/>
                <a:gd name="T34" fmla="*/ 95904522 w 222"/>
                <a:gd name="T35" fmla="*/ 129158548 h 238"/>
                <a:gd name="T36" fmla="*/ 109516619 w 222"/>
                <a:gd name="T37" fmla="*/ 117187973 h 238"/>
                <a:gd name="T38" fmla="*/ 115704008 w 222"/>
                <a:gd name="T39" fmla="*/ 102697234 h 238"/>
                <a:gd name="T40" fmla="*/ 135503494 w 222"/>
                <a:gd name="T41" fmla="*/ 112777886 h 238"/>
                <a:gd name="T42" fmla="*/ 125604144 w 222"/>
                <a:gd name="T43" fmla="*/ 131678711 h 238"/>
                <a:gd name="T44" fmla="*/ 105185605 w 222"/>
                <a:gd name="T45" fmla="*/ 144279526 h 238"/>
                <a:gd name="T46" fmla="*/ 72392288 w 222"/>
                <a:gd name="T47" fmla="*/ 149950091 h 238"/>
                <a:gd name="T48" fmla="*/ 39598972 w 222"/>
                <a:gd name="T49" fmla="*/ 144279526 h 238"/>
                <a:gd name="T50" fmla="*/ 17943112 w 222"/>
                <a:gd name="T51" fmla="*/ 131048472 h 238"/>
                <a:gd name="T52" fmla="*/ 6187389 w 222"/>
                <a:gd name="T53" fmla="*/ 110887168 h 238"/>
                <a:gd name="T54" fmla="*/ 1237320 w 222"/>
                <a:gd name="T55" fmla="*/ 86946018 h 238"/>
                <a:gd name="T56" fmla="*/ 1237320 w 222"/>
                <a:gd name="T57" fmla="*/ 61744388 h 238"/>
                <a:gd name="T58" fmla="*/ 6187389 w 222"/>
                <a:gd name="T59" fmla="*/ 37802444 h 238"/>
                <a:gd name="T60" fmla="*/ 18562166 w 222"/>
                <a:gd name="T61" fmla="*/ 17641140 h 238"/>
                <a:gd name="T62" fmla="*/ 39598972 w 222"/>
                <a:gd name="T63" fmla="*/ 5040326 h 238"/>
                <a:gd name="T64" fmla="*/ 72392288 w 222"/>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2" h="238">
                  <a:moveTo>
                    <a:pt x="115" y="27"/>
                  </a:moveTo>
                  <a:lnTo>
                    <a:pt x="91" y="30"/>
                  </a:lnTo>
                  <a:lnTo>
                    <a:pt x="74" y="35"/>
                  </a:lnTo>
                  <a:lnTo>
                    <a:pt x="59" y="45"/>
                  </a:lnTo>
                  <a:lnTo>
                    <a:pt x="49" y="57"/>
                  </a:lnTo>
                  <a:lnTo>
                    <a:pt x="43" y="72"/>
                  </a:lnTo>
                  <a:lnTo>
                    <a:pt x="39" y="88"/>
                  </a:lnTo>
                  <a:lnTo>
                    <a:pt x="37" y="106"/>
                  </a:lnTo>
                  <a:lnTo>
                    <a:pt x="187" y="106"/>
                  </a:lnTo>
                  <a:lnTo>
                    <a:pt x="185" y="87"/>
                  </a:lnTo>
                  <a:lnTo>
                    <a:pt x="181" y="70"/>
                  </a:lnTo>
                  <a:lnTo>
                    <a:pt x="174" y="56"/>
                  </a:lnTo>
                  <a:lnTo>
                    <a:pt x="165" y="43"/>
                  </a:lnTo>
                  <a:lnTo>
                    <a:pt x="153" y="35"/>
                  </a:lnTo>
                  <a:lnTo>
                    <a:pt x="135" y="28"/>
                  </a:lnTo>
                  <a:lnTo>
                    <a:pt x="115" y="27"/>
                  </a:lnTo>
                  <a:close/>
                  <a:moveTo>
                    <a:pt x="117" y="0"/>
                  </a:moveTo>
                  <a:lnTo>
                    <a:pt x="144" y="3"/>
                  </a:lnTo>
                  <a:lnTo>
                    <a:pt x="166" y="8"/>
                  </a:lnTo>
                  <a:lnTo>
                    <a:pt x="185" y="19"/>
                  </a:lnTo>
                  <a:lnTo>
                    <a:pt x="199" y="31"/>
                  </a:lnTo>
                  <a:lnTo>
                    <a:pt x="210" y="47"/>
                  </a:lnTo>
                  <a:lnTo>
                    <a:pt x="216" y="66"/>
                  </a:lnTo>
                  <a:lnTo>
                    <a:pt x="220" y="87"/>
                  </a:lnTo>
                  <a:lnTo>
                    <a:pt x="222" y="110"/>
                  </a:lnTo>
                  <a:lnTo>
                    <a:pt x="222" y="133"/>
                  </a:lnTo>
                  <a:lnTo>
                    <a:pt x="37" y="133"/>
                  </a:lnTo>
                  <a:lnTo>
                    <a:pt x="39" y="152"/>
                  </a:lnTo>
                  <a:lnTo>
                    <a:pt x="44" y="168"/>
                  </a:lnTo>
                  <a:lnTo>
                    <a:pt x="51" y="183"/>
                  </a:lnTo>
                  <a:lnTo>
                    <a:pt x="62" y="195"/>
                  </a:lnTo>
                  <a:lnTo>
                    <a:pt x="77" y="204"/>
                  </a:lnTo>
                  <a:lnTo>
                    <a:pt x="94" y="210"/>
                  </a:lnTo>
                  <a:lnTo>
                    <a:pt x="116" y="212"/>
                  </a:lnTo>
                  <a:lnTo>
                    <a:pt x="138" y="210"/>
                  </a:lnTo>
                  <a:lnTo>
                    <a:pt x="155" y="205"/>
                  </a:lnTo>
                  <a:lnTo>
                    <a:pt x="168" y="197"/>
                  </a:lnTo>
                  <a:lnTo>
                    <a:pt x="177" y="186"/>
                  </a:lnTo>
                  <a:lnTo>
                    <a:pt x="184" y="175"/>
                  </a:lnTo>
                  <a:lnTo>
                    <a:pt x="187" y="163"/>
                  </a:lnTo>
                  <a:lnTo>
                    <a:pt x="222" y="163"/>
                  </a:lnTo>
                  <a:lnTo>
                    <a:pt x="219" y="179"/>
                  </a:lnTo>
                  <a:lnTo>
                    <a:pt x="212" y="195"/>
                  </a:lnTo>
                  <a:lnTo>
                    <a:pt x="203" y="209"/>
                  </a:lnTo>
                  <a:lnTo>
                    <a:pt x="188" y="220"/>
                  </a:lnTo>
                  <a:lnTo>
                    <a:pt x="170" y="229"/>
                  </a:lnTo>
                  <a:lnTo>
                    <a:pt x="146" y="235"/>
                  </a:lnTo>
                  <a:lnTo>
                    <a:pt x="117" y="238"/>
                  </a:lnTo>
                  <a:lnTo>
                    <a:pt x="89" y="235"/>
                  </a:lnTo>
                  <a:lnTo>
                    <a:pt x="64" y="229"/>
                  </a:lnTo>
                  <a:lnTo>
                    <a:pt x="45" y="220"/>
                  </a:lnTo>
                  <a:lnTo>
                    <a:pt x="29" y="208"/>
                  </a:lnTo>
                  <a:lnTo>
                    <a:pt x="18" y="194"/>
                  </a:lnTo>
                  <a:lnTo>
                    <a:pt x="10" y="176"/>
                  </a:lnTo>
                  <a:lnTo>
                    <a:pt x="5" y="159"/>
                  </a:lnTo>
                  <a:lnTo>
                    <a:pt x="2" y="138"/>
                  </a:lnTo>
                  <a:lnTo>
                    <a:pt x="0" y="118"/>
                  </a:lnTo>
                  <a:lnTo>
                    <a:pt x="2" y="98"/>
                  </a:lnTo>
                  <a:lnTo>
                    <a:pt x="5" y="79"/>
                  </a:lnTo>
                  <a:lnTo>
                    <a:pt x="10" y="60"/>
                  </a:lnTo>
                  <a:lnTo>
                    <a:pt x="18" y="43"/>
                  </a:lnTo>
                  <a:lnTo>
                    <a:pt x="30" y="28"/>
                  </a:lnTo>
                  <a:lnTo>
                    <a:pt x="45" y="17"/>
                  </a:lnTo>
                  <a:lnTo>
                    <a:pt x="64" y="8"/>
                  </a:lnTo>
                  <a:lnTo>
                    <a:pt x="89" y="3"/>
                  </a:lnTo>
                  <a:lnTo>
                    <a:pt x="117"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23" name="Freeform 17"/>
            <p:cNvSpPr>
              <a:spLocks/>
            </p:cNvSpPr>
            <p:nvPr/>
          </p:nvSpPr>
          <p:spPr bwMode="auto">
            <a:xfrm>
              <a:off x="6818313" y="5948363"/>
              <a:ext cx="90488" cy="187325"/>
            </a:xfrm>
            <a:custGeom>
              <a:avLst/>
              <a:gdLst>
                <a:gd name="T0" fmla="*/ 71825247 w 114"/>
                <a:gd name="T1" fmla="*/ 0 h 236"/>
                <a:gd name="T2" fmla="*/ 71825247 w 114"/>
                <a:gd name="T3" fmla="*/ 18901569 h 236"/>
                <a:gd name="T4" fmla="*/ 57334467 w 114"/>
                <a:gd name="T5" fmla="*/ 18901569 h 236"/>
                <a:gd name="T6" fmla="*/ 45993304 w 114"/>
                <a:gd name="T7" fmla="*/ 21421725 h 236"/>
                <a:gd name="T8" fmla="*/ 36542864 w 114"/>
                <a:gd name="T9" fmla="*/ 25831800 h 236"/>
                <a:gd name="T10" fmla="*/ 30872283 w 114"/>
                <a:gd name="T11" fmla="*/ 30872113 h 236"/>
                <a:gd name="T12" fmla="*/ 25201702 w 114"/>
                <a:gd name="T13" fmla="*/ 38432581 h 236"/>
                <a:gd name="T14" fmla="*/ 22681532 w 114"/>
                <a:gd name="T15" fmla="*/ 47252731 h 236"/>
                <a:gd name="T16" fmla="*/ 21421843 w 114"/>
                <a:gd name="T17" fmla="*/ 57333356 h 236"/>
                <a:gd name="T18" fmla="*/ 21421843 w 114"/>
                <a:gd name="T19" fmla="*/ 148689219 h 236"/>
                <a:gd name="T20" fmla="*/ 0 w 114"/>
                <a:gd name="T21" fmla="*/ 148689219 h 236"/>
                <a:gd name="T22" fmla="*/ 0 w 114"/>
                <a:gd name="T23" fmla="*/ 1889919 h 236"/>
                <a:gd name="T24" fmla="*/ 9450440 w 114"/>
                <a:gd name="T25" fmla="*/ 1889919 h 236"/>
                <a:gd name="T26" fmla="*/ 15751262 w 114"/>
                <a:gd name="T27" fmla="*/ 27091481 h 236"/>
                <a:gd name="T28" fmla="*/ 19531120 w 114"/>
                <a:gd name="T29" fmla="*/ 20161250 h 236"/>
                <a:gd name="T30" fmla="*/ 24571461 w 114"/>
                <a:gd name="T31" fmla="*/ 13861256 h 236"/>
                <a:gd name="T32" fmla="*/ 32131971 w 114"/>
                <a:gd name="T33" fmla="*/ 7560469 h 236"/>
                <a:gd name="T34" fmla="*/ 42842893 w 114"/>
                <a:gd name="T35" fmla="*/ 3150394 h 236"/>
                <a:gd name="T36" fmla="*/ 55443744 w 114"/>
                <a:gd name="T37" fmla="*/ 630238 h 236"/>
                <a:gd name="T38" fmla="*/ 71825247 w 114"/>
                <a:gd name="T39" fmla="*/ 0 h 2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4" h="236">
                  <a:moveTo>
                    <a:pt x="114" y="0"/>
                  </a:moveTo>
                  <a:lnTo>
                    <a:pt x="114" y="30"/>
                  </a:lnTo>
                  <a:lnTo>
                    <a:pt x="91" y="30"/>
                  </a:lnTo>
                  <a:lnTo>
                    <a:pt x="73" y="34"/>
                  </a:lnTo>
                  <a:lnTo>
                    <a:pt x="58" y="41"/>
                  </a:lnTo>
                  <a:lnTo>
                    <a:pt x="49" y="49"/>
                  </a:lnTo>
                  <a:lnTo>
                    <a:pt x="40" y="61"/>
                  </a:lnTo>
                  <a:lnTo>
                    <a:pt x="36" y="75"/>
                  </a:lnTo>
                  <a:lnTo>
                    <a:pt x="34" y="91"/>
                  </a:lnTo>
                  <a:lnTo>
                    <a:pt x="34" y="236"/>
                  </a:lnTo>
                  <a:lnTo>
                    <a:pt x="0" y="236"/>
                  </a:lnTo>
                  <a:lnTo>
                    <a:pt x="0" y="3"/>
                  </a:lnTo>
                  <a:lnTo>
                    <a:pt x="15" y="3"/>
                  </a:lnTo>
                  <a:lnTo>
                    <a:pt x="25" y="43"/>
                  </a:lnTo>
                  <a:lnTo>
                    <a:pt x="31" y="32"/>
                  </a:lnTo>
                  <a:lnTo>
                    <a:pt x="39" y="22"/>
                  </a:lnTo>
                  <a:lnTo>
                    <a:pt x="51" y="12"/>
                  </a:lnTo>
                  <a:lnTo>
                    <a:pt x="68" y="5"/>
                  </a:lnTo>
                  <a:lnTo>
                    <a:pt x="88" y="1"/>
                  </a:lnTo>
                  <a:lnTo>
                    <a:pt x="114"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24" name="Freeform 18"/>
            <p:cNvSpPr>
              <a:spLocks/>
            </p:cNvSpPr>
            <p:nvPr/>
          </p:nvSpPr>
          <p:spPr bwMode="auto">
            <a:xfrm>
              <a:off x="6934200" y="5948363"/>
              <a:ext cx="166688" cy="187325"/>
            </a:xfrm>
            <a:custGeom>
              <a:avLst/>
              <a:gdLst>
                <a:gd name="T0" fmla="*/ 73786158 w 209"/>
                <a:gd name="T1" fmla="*/ 0 h 236"/>
                <a:gd name="T2" fmla="*/ 90960605 w 209"/>
                <a:gd name="T3" fmla="*/ 630238 h 236"/>
                <a:gd name="T4" fmla="*/ 103682329 w 209"/>
                <a:gd name="T5" fmla="*/ 5040313 h 236"/>
                <a:gd name="T6" fmla="*/ 114495515 w 209"/>
                <a:gd name="T7" fmla="*/ 10710863 h 236"/>
                <a:gd name="T8" fmla="*/ 122128868 w 209"/>
                <a:gd name="T9" fmla="*/ 18901569 h 236"/>
                <a:gd name="T10" fmla="*/ 127217239 w 209"/>
                <a:gd name="T11" fmla="*/ 28982194 h 236"/>
                <a:gd name="T12" fmla="*/ 130397869 w 209"/>
                <a:gd name="T13" fmla="*/ 40952738 h 236"/>
                <a:gd name="T14" fmla="*/ 132305609 w 209"/>
                <a:gd name="T15" fmla="*/ 53553519 h 236"/>
                <a:gd name="T16" fmla="*/ 132942054 w 209"/>
                <a:gd name="T17" fmla="*/ 69304694 h 236"/>
                <a:gd name="T18" fmla="*/ 132942054 w 209"/>
                <a:gd name="T19" fmla="*/ 148689219 h 236"/>
                <a:gd name="T20" fmla="*/ 111951330 w 209"/>
                <a:gd name="T21" fmla="*/ 148689219 h 236"/>
                <a:gd name="T22" fmla="*/ 111951330 w 209"/>
                <a:gd name="T23" fmla="*/ 67413981 h 236"/>
                <a:gd name="T24" fmla="*/ 110679237 w 209"/>
                <a:gd name="T25" fmla="*/ 54813200 h 236"/>
                <a:gd name="T26" fmla="*/ 110042792 w 209"/>
                <a:gd name="T27" fmla="*/ 44103131 h 236"/>
                <a:gd name="T28" fmla="*/ 106226514 w 209"/>
                <a:gd name="T29" fmla="*/ 35282188 h 236"/>
                <a:gd name="T30" fmla="*/ 101137346 w 209"/>
                <a:gd name="T31" fmla="*/ 27091481 h 236"/>
                <a:gd name="T32" fmla="*/ 92868345 w 209"/>
                <a:gd name="T33" fmla="*/ 22051169 h 236"/>
                <a:gd name="T34" fmla="*/ 82055159 w 209"/>
                <a:gd name="T35" fmla="*/ 18901569 h 236"/>
                <a:gd name="T36" fmla="*/ 67424897 w 209"/>
                <a:gd name="T37" fmla="*/ 17641094 h 236"/>
                <a:gd name="T38" fmla="*/ 52795433 w 209"/>
                <a:gd name="T39" fmla="*/ 18901569 h 236"/>
                <a:gd name="T40" fmla="*/ 41981449 w 209"/>
                <a:gd name="T41" fmla="*/ 22051169 h 236"/>
                <a:gd name="T42" fmla="*/ 33712449 w 209"/>
                <a:gd name="T43" fmla="*/ 27091481 h 236"/>
                <a:gd name="T44" fmla="*/ 27987633 w 209"/>
                <a:gd name="T45" fmla="*/ 35282188 h 236"/>
                <a:gd name="T46" fmla="*/ 24171355 w 209"/>
                <a:gd name="T47" fmla="*/ 43472894 h 236"/>
                <a:gd name="T48" fmla="*/ 22899262 w 209"/>
                <a:gd name="T49" fmla="*/ 54813200 h 236"/>
                <a:gd name="T50" fmla="*/ 21627170 w 209"/>
                <a:gd name="T51" fmla="*/ 67413981 h 236"/>
                <a:gd name="T52" fmla="*/ 21627170 w 209"/>
                <a:gd name="T53" fmla="*/ 148689219 h 236"/>
                <a:gd name="T54" fmla="*/ 0 w 209"/>
                <a:gd name="T55" fmla="*/ 148689219 h 236"/>
                <a:gd name="T56" fmla="*/ 0 w 209"/>
                <a:gd name="T57" fmla="*/ 1889919 h 236"/>
                <a:gd name="T58" fmla="*/ 9541094 w 209"/>
                <a:gd name="T59" fmla="*/ 1889919 h 236"/>
                <a:gd name="T60" fmla="*/ 16538002 w 209"/>
                <a:gd name="T61" fmla="*/ 28351956 h 236"/>
                <a:gd name="T62" fmla="*/ 20355077 w 209"/>
                <a:gd name="T63" fmla="*/ 20161250 h 236"/>
                <a:gd name="T64" fmla="*/ 26079893 w 209"/>
                <a:gd name="T65" fmla="*/ 13861256 h 236"/>
                <a:gd name="T66" fmla="*/ 33712449 w 209"/>
                <a:gd name="T67" fmla="*/ 8190706 h 236"/>
                <a:gd name="T68" fmla="*/ 44526432 w 209"/>
                <a:gd name="T69" fmla="*/ 4410075 h 236"/>
                <a:gd name="T70" fmla="*/ 57248156 w 209"/>
                <a:gd name="T71" fmla="*/ 630238 h 236"/>
                <a:gd name="T72" fmla="*/ 73786158 w 209"/>
                <a:gd name="T73" fmla="*/ 0 h 2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9" h="236">
                  <a:moveTo>
                    <a:pt x="116" y="0"/>
                  </a:moveTo>
                  <a:lnTo>
                    <a:pt x="143" y="1"/>
                  </a:lnTo>
                  <a:lnTo>
                    <a:pt x="163" y="8"/>
                  </a:lnTo>
                  <a:lnTo>
                    <a:pt x="180" y="17"/>
                  </a:lnTo>
                  <a:lnTo>
                    <a:pt x="192" y="30"/>
                  </a:lnTo>
                  <a:lnTo>
                    <a:pt x="200" y="46"/>
                  </a:lnTo>
                  <a:lnTo>
                    <a:pt x="205" y="65"/>
                  </a:lnTo>
                  <a:lnTo>
                    <a:pt x="208" y="85"/>
                  </a:lnTo>
                  <a:lnTo>
                    <a:pt x="209" y="110"/>
                  </a:lnTo>
                  <a:lnTo>
                    <a:pt x="209" y="236"/>
                  </a:lnTo>
                  <a:lnTo>
                    <a:pt x="176" y="236"/>
                  </a:lnTo>
                  <a:lnTo>
                    <a:pt x="176" y="107"/>
                  </a:lnTo>
                  <a:lnTo>
                    <a:pt x="174" y="87"/>
                  </a:lnTo>
                  <a:lnTo>
                    <a:pt x="173" y="70"/>
                  </a:lnTo>
                  <a:lnTo>
                    <a:pt x="167" y="56"/>
                  </a:lnTo>
                  <a:lnTo>
                    <a:pt x="159" y="43"/>
                  </a:lnTo>
                  <a:lnTo>
                    <a:pt x="146" y="35"/>
                  </a:lnTo>
                  <a:lnTo>
                    <a:pt x="129" y="30"/>
                  </a:lnTo>
                  <a:lnTo>
                    <a:pt x="106" y="28"/>
                  </a:lnTo>
                  <a:lnTo>
                    <a:pt x="83" y="30"/>
                  </a:lnTo>
                  <a:lnTo>
                    <a:pt x="66" y="35"/>
                  </a:lnTo>
                  <a:lnTo>
                    <a:pt x="53" y="43"/>
                  </a:lnTo>
                  <a:lnTo>
                    <a:pt x="44" y="56"/>
                  </a:lnTo>
                  <a:lnTo>
                    <a:pt x="38" y="69"/>
                  </a:lnTo>
                  <a:lnTo>
                    <a:pt x="36" y="87"/>
                  </a:lnTo>
                  <a:lnTo>
                    <a:pt x="34" y="107"/>
                  </a:lnTo>
                  <a:lnTo>
                    <a:pt x="34" y="236"/>
                  </a:lnTo>
                  <a:lnTo>
                    <a:pt x="0" y="236"/>
                  </a:lnTo>
                  <a:lnTo>
                    <a:pt x="0" y="3"/>
                  </a:lnTo>
                  <a:lnTo>
                    <a:pt x="15" y="3"/>
                  </a:lnTo>
                  <a:lnTo>
                    <a:pt x="26" y="45"/>
                  </a:lnTo>
                  <a:lnTo>
                    <a:pt x="32" y="32"/>
                  </a:lnTo>
                  <a:lnTo>
                    <a:pt x="41" y="22"/>
                  </a:lnTo>
                  <a:lnTo>
                    <a:pt x="53" y="13"/>
                  </a:lnTo>
                  <a:lnTo>
                    <a:pt x="70" y="7"/>
                  </a:lnTo>
                  <a:lnTo>
                    <a:pt x="90" y="1"/>
                  </a:lnTo>
                  <a:lnTo>
                    <a:pt x="116"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25" name="Freeform 19"/>
            <p:cNvSpPr>
              <a:spLocks/>
            </p:cNvSpPr>
            <p:nvPr/>
          </p:nvSpPr>
          <p:spPr bwMode="auto">
            <a:xfrm>
              <a:off x="7242175" y="5905500"/>
              <a:ext cx="157163" cy="230188"/>
            </a:xfrm>
            <a:custGeom>
              <a:avLst/>
              <a:gdLst>
                <a:gd name="T0" fmla="*/ 0 w 198"/>
                <a:gd name="T1" fmla="*/ 0 h 290"/>
                <a:gd name="T2" fmla="*/ 124748528 w 198"/>
                <a:gd name="T3" fmla="*/ 0 h 290"/>
                <a:gd name="T4" fmla="*/ 124748528 w 198"/>
                <a:gd name="T5" fmla="*/ 18271371 h 290"/>
                <a:gd name="T6" fmla="*/ 22051239 w 198"/>
                <a:gd name="T7" fmla="*/ 18271371 h 290"/>
                <a:gd name="T8" fmla="*/ 22051239 w 198"/>
                <a:gd name="T9" fmla="*/ 80014936 h 290"/>
                <a:gd name="T10" fmla="*/ 115927556 w 198"/>
                <a:gd name="T11" fmla="*/ 80014936 h 290"/>
                <a:gd name="T12" fmla="*/ 115927556 w 198"/>
                <a:gd name="T13" fmla="*/ 98286307 h 290"/>
                <a:gd name="T14" fmla="*/ 22051239 w 198"/>
                <a:gd name="T15" fmla="*/ 98286307 h 290"/>
                <a:gd name="T16" fmla="*/ 22051239 w 198"/>
                <a:gd name="T17" fmla="*/ 163810512 h 290"/>
                <a:gd name="T18" fmla="*/ 124748528 w 198"/>
                <a:gd name="T19" fmla="*/ 163810512 h 290"/>
                <a:gd name="T20" fmla="*/ 124748528 w 198"/>
                <a:gd name="T21" fmla="*/ 182712122 h 290"/>
                <a:gd name="T22" fmla="*/ 0 w 198"/>
                <a:gd name="T23" fmla="*/ 182712122 h 290"/>
                <a:gd name="T24" fmla="*/ 0 w 198"/>
                <a:gd name="T25" fmla="*/ 0 h 2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90">
                  <a:moveTo>
                    <a:pt x="0" y="0"/>
                  </a:moveTo>
                  <a:lnTo>
                    <a:pt x="198" y="0"/>
                  </a:lnTo>
                  <a:lnTo>
                    <a:pt x="198" y="29"/>
                  </a:lnTo>
                  <a:lnTo>
                    <a:pt x="35" y="29"/>
                  </a:lnTo>
                  <a:lnTo>
                    <a:pt x="35" y="127"/>
                  </a:lnTo>
                  <a:lnTo>
                    <a:pt x="184" y="127"/>
                  </a:lnTo>
                  <a:lnTo>
                    <a:pt x="184" y="156"/>
                  </a:lnTo>
                  <a:lnTo>
                    <a:pt x="35" y="156"/>
                  </a:lnTo>
                  <a:lnTo>
                    <a:pt x="35" y="260"/>
                  </a:lnTo>
                  <a:lnTo>
                    <a:pt x="198" y="260"/>
                  </a:lnTo>
                  <a:lnTo>
                    <a:pt x="198" y="290"/>
                  </a:lnTo>
                  <a:lnTo>
                    <a:pt x="0" y="290"/>
                  </a:lnTo>
                  <a:lnTo>
                    <a:pt x="0"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26" name="Freeform 20"/>
            <p:cNvSpPr>
              <a:spLocks/>
            </p:cNvSpPr>
            <p:nvPr/>
          </p:nvSpPr>
          <p:spPr bwMode="auto">
            <a:xfrm>
              <a:off x="7434263" y="5948363"/>
              <a:ext cx="166688" cy="187325"/>
            </a:xfrm>
            <a:custGeom>
              <a:avLst/>
              <a:gdLst>
                <a:gd name="T0" fmla="*/ 73084750 w 210"/>
                <a:gd name="T1" fmla="*/ 0 h 236"/>
                <a:gd name="T2" fmla="*/ 90096452 w 210"/>
                <a:gd name="T3" fmla="*/ 630238 h 236"/>
                <a:gd name="T4" fmla="*/ 102697271 w 210"/>
                <a:gd name="T5" fmla="*/ 5040313 h 236"/>
                <a:gd name="T6" fmla="*/ 113407371 w 210"/>
                <a:gd name="T7" fmla="*/ 10710863 h 236"/>
                <a:gd name="T8" fmla="*/ 120967863 w 210"/>
                <a:gd name="T9" fmla="*/ 18901569 h 236"/>
                <a:gd name="T10" fmla="*/ 126008190 w 210"/>
                <a:gd name="T11" fmla="*/ 28982194 h 236"/>
                <a:gd name="T12" fmla="*/ 129158594 w 210"/>
                <a:gd name="T13" fmla="*/ 40952738 h 236"/>
                <a:gd name="T14" fmla="*/ 131048518 w 210"/>
                <a:gd name="T15" fmla="*/ 53553519 h 236"/>
                <a:gd name="T16" fmla="*/ 132308997 w 210"/>
                <a:gd name="T17" fmla="*/ 69304694 h 236"/>
                <a:gd name="T18" fmla="*/ 132308997 w 210"/>
                <a:gd name="T19" fmla="*/ 148689219 h 236"/>
                <a:gd name="T20" fmla="*/ 110887208 w 210"/>
                <a:gd name="T21" fmla="*/ 148689219 h 236"/>
                <a:gd name="T22" fmla="*/ 110887208 w 210"/>
                <a:gd name="T23" fmla="*/ 67413981 h 236"/>
                <a:gd name="T24" fmla="*/ 109627523 w 210"/>
                <a:gd name="T25" fmla="*/ 54813200 h 236"/>
                <a:gd name="T26" fmla="*/ 108997283 w 210"/>
                <a:gd name="T27" fmla="*/ 44103131 h 236"/>
                <a:gd name="T28" fmla="*/ 105217434 w 210"/>
                <a:gd name="T29" fmla="*/ 35282188 h 236"/>
                <a:gd name="T30" fmla="*/ 100177107 w 210"/>
                <a:gd name="T31" fmla="*/ 27091481 h 236"/>
                <a:gd name="T32" fmla="*/ 91986376 w 210"/>
                <a:gd name="T33" fmla="*/ 22051169 h 236"/>
                <a:gd name="T34" fmla="*/ 81275481 w 210"/>
                <a:gd name="T35" fmla="*/ 18901569 h 236"/>
                <a:gd name="T36" fmla="*/ 66784738 w 210"/>
                <a:gd name="T37" fmla="*/ 17641094 h 236"/>
                <a:gd name="T38" fmla="*/ 52293201 w 210"/>
                <a:gd name="T39" fmla="*/ 18901569 h 236"/>
                <a:gd name="T40" fmla="*/ 41583100 w 210"/>
                <a:gd name="T41" fmla="*/ 22051169 h 236"/>
                <a:gd name="T42" fmla="*/ 33392369 w 210"/>
                <a:gd name="T43" fmla="*/ 27091481 h 236"/>
                <a:gd name="T44" fmla="*/ 27721802 w 210"/>
                <a:gd name="T45" fmla="*/ 35282188 h 236"/>
                <a:gd name="T46" fmla="*/ 23941953 w 210"/>
                <a:gd name="T47" fmla="*/ 43472894 h 236"/>
                <a:gd name="T48" fmla="*/ 22681474 w 210"/>
                <a:gd name="T49" fmla="*/ 54813200 h 236"/>
                <a:gd name="T50" fmla="*/ 21421789 w 210"/>
                <a:gd name="T51" fmla="*/ 67413981 h 236"/>
                <a:gd name="T52" fmla="*/ 21421789 w 210"/>
                <a:gd name="T53" fmla="*/ 148689219 h 236"/>
                <a:gd name="T54" fmla="*/ 0 w 210"/>
                <a:gd name="T55" fmla="*/ 148689219 h 236"/>
                <a:gd name="T56" fmla="*/ 0 w 210"/>
                <a:gd name="T57" fmla="*/ 1889919 h 236"/>
                <a:gd name="T58" fmla="*/ 9450416 w 210"/>
                <a:gd name="T59" fmla="*/ 1889919 h 236"/>
                <a:gd name="T60" fmla="*/ 16381462 w 210"/>
                <a:gd name="T61" fmla="*/ 28351956 h 236"/>
                <a:gd name="T62" fmla="*/ 20161310 w 210"/>
                <a:gd name="T63" fmla="*/ 20161250 h 236"/>
                <a:gd name="T64" fmla="*/ 25831877 w 210"/>
                <a:gd name="T65" fmla="*/ 13861256 h 236"/>
                <a:gd name="T66" fmla="*/ 33392369 w 210"/>
                <a:gd name="T67" fmla="*/ 8190706 h 236"/>
                <a:gd name="T68" fmla="*/ 44103264 w 210"/>
                <a:gd name="T69" fmla="*/ 4410075 h 236"/>
                <a:gd name="T70" fmla="*/ 56704083 w 210"/>
                <a:gd name="T71" fmla="*/ 630238 h 236"/>
                <a:gd name="T72" fmla="*/ 73084750 w 210"/>
                <a:gd name="T73" fmla="*/ 0 h 2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0" h="236">
                  <a:moveTo>
                    <a:pt x="116" y="0"/>
                  </a:moveTo>
                  <a:lnTo>
                    <a:pt x="143" y="1"/>
                  </a:lnTo>
                  <a:lnTo>
                    <a:pt x="163" y="8"/>
                  </a:lnTo>
                  <a:lnTo>
                    <a:pt x="180" y="17"/>
                  </a:lnTo>
                  <a:lnTo>
                    <a:pt x="192" y="30"/>
                  </a:lnTo>
                  <a:lnTo>
                    <a:pt x="200" y="46"/>
                  </a:lnTo>
                  <a:lnTo>
                    <a:pt x="205" y="65"/>
                  </a:lnTo>
                  <a:lnTo>
                    <a:pt x="208" y="85"/>
                  </a:lnTo>
                  <a:lnTo>
                    <a:pt x="210" y="110"/>
                  </a:lnTo>
                  <a:lnTo>
                    <a:pt x="210" y="236"/>
                  </a:lnTo>
                  <a:lnTo>
                    <a:pt x="176" y="236"/>
                  </a:lnTo>
                  <a:lnTo>
                    <a:pt x="176" y="107"/>
                  </a:lnTo>
                  <a:lnTo>
                    <a:pt x="174" y="87"/>
                  </a:lnTo>
                  <a:lnTo>
                    <a:pt x="173" y="70"/>
                  </a:lnTo>
                  <a:lnTo>
                    <a:pt x="167" y="56"/>
                  </a:lnTo>
                  <a:lnTo>
                    <a:pt x="159" y="43"/>
                  </a:lnTo>
                  <a:lnTo>
                    <a:pt x="146" y="35"/>
                  </a:lnTo>
                  <a:lnTo>
                    <a:pt x="129" y="30"/>
                  </a:lnTo>
                  <a:lnTo>
                    <a:pt x="106" y="28"/>
                  </a:lnTo>
                  <a:lnTo>
                    <a:pt x="83" y="30"/>
                  </a:lnTo>
                  <a:lnTo>
                    <a:pt x="66" y="35"/>
                  </a:lnTo>
                  <a:lnTo>
                    <a:pt x="53" y="43"/>
                  </a:lnTo>
                  <a:lnTo>
                    <a:pt x="44" y="56"/>
                  </a:lnTo>
                  <a:lnTo>
                    <a:pt x="38" y="69"/>
                  </a:lnTo>
                  <a:lnTo>
                    <a:pt x="36" y="87"/>
                  </a:lnTo>
                  <a:lnTo>
                    <a:pt x="34" y="107"/>
                  </a:lnTo>
                  <a:lnTo>
                    <a:pt x="34" y="236"/>
                  </a:lnTo>
                  <a:lnTo>
                    <a:pt x="0" y="236"/>
                  </a:lnTo>
                  <a:lnTo>
                    <a:pt x="0" y="3"/>
                  </a:lnTo>
                  <a:lnTo>
                    <a:pt x="15" y="3"/>
                  </a:lnTo>
                  <a:lnTo>
                    <a:pt x="26" y="45"/>
                  </a:lnTo>
                  <a:lnTo>
                    <a:pt x="32" y="32"/>
                  </a:lnTo>
                  <a:lnTo>
                    <a:pt x="41" y="22"/>
                  </a:lnTo>
                  <a:lnTo>
                    <a:pt x="53" y="13"/>
                  </a:lnTo>
                  <a:lnTo>
                    <a:pt x="70" y="7"/>
                  </a:lnTo>
                  <a:lnTo>
                    <a:pt x="90" y="1"/>
                  </a:lnTo>
                  <a:lnTo>
                    <a:pt x="116"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27" name="Freeform 21"/>
            <p:cNvSpPr>
              <a:spLocks noEditPoints="1"/>
            </p:cNvSpPr>
            <p:nvPr/>
          </p:nvSpPr>
          <p:spPr bwMode="auto">
            <a:xfrm>
              <a:off x="7624763" y="5948363"/>
              <a:ext cx="176213" cy="188913"/>
            </a:xfrm>
            <a:custGeom>
              <a:avLst/>
              <a:gdLst>
                <a:gd name="T0" fmla="*/ 56582712 w 221"/>
                <a:gd name="T1" fmla="*/ 18901619 h 238"/>
                <a:gd name="T2" fmla="*/ 36238483 w 221"/>
                <a:gd name="T3" fmla="*/ 28352031 h 238"/>
                <a:gd name="T4" fmla="*/ 26065969 w 221"/>
                <a:gd name="T5" fmla="*/ 45362933 h 238"/>
                <a:gd name="T6" fmla="*/ 22251476 w 221"/>
                <a:gd name="T7" fmla="*/ 66784714 h 238"/>
                <a:gd name="T8" fmla="*/ 116343637 w 221"/>
                <a:gd name="T9" fmla="*/ 54813345 h 238"/>
                <a:gd name="T10" fmla="*/ 110621897 w 221"/>
                <a:gd name="T11" fmla="*/ 35282281 h 238"/>
                <a:gd name="T12" fmla="*/ 95999407 w 221"/>
                <a:gd name="T13" fmla="*/ 22051227 h 238"/>
                <a:gd name="T14" fmla="*/ 71840685 w 221"/>
                <a:gd name="T15" fmla="*/ 17010901 h 238"/>
                <a:gd name="T16" fmla="*/ 90277667 w 221"/>
                <a:gd name="T17" fmla="*/ 1889924 h 238"/>
                <a:gd name="T18" fmla="*/ 116343637 w 221"/>
                <a:gd name="T19" fmla="*/ 11970575 h 238"/>
                <a:gd name="T20" fmla="*/ 132237890 w 221"/>
                <a:gd name="T21" fmla="*/ 29611716 h 238"/>
                <a:gd name="T22" fmla="*/ 138595113 w 221"/>
                <a:gd name="T23" fmla="*/ 54813345 h 238"/>
                <a:gd name="T24" fmla="*/ 139866876 w 221"/>
                <a:gd name="T25" fmla="*/ 83795616 h 238"/>
                <a:gd name="T26" fmla="*/ 24158723 w 221"/>
                <a:gd name="T27" fmla="*/ 95766191 h 238"/>
                <a:gd name="T28" fmla="*/ 31787709 w 221"/>
                <a:gd name="T29" fmla="*/ 115298049 h 238"/>
                <a:gd name="T30" fmla="*/ 47045682 w 221"/>
                <a:gd name="T31" fmla="*/ 128528309 h 238"/>
                <a:gd name="T32" fmla="*/ 72476168 w 221"/>
                <a:gd name="T33" fmla="*/ 133568635 h 238"/>
                <a:gd name="T34" fmla="*/ 97271171 w 221"/>
                <a:gd name="T35" fmla="*/ 129158548 h 238"/>
                <a:gd name="T36" fmla="*/ 111257380 w 221"/>
                <a:gd name="T37" fmla="*/ 117187973 h 238"/>
                <a:gd name="T38" fmla="*/ 116979120 w 221"/>
                <a:gd name="T39" fmla="*/ 102697234 h 238"/>
                <a:gd name="T40" fmla="*/ 138595113 w 221"/>
                <a:gd name="T41" fmla="*/ 112777886 h 238"/>
                <a:gd name="T42" fmla="*/ 127787116 w 221"/>
                <a:gd name="T43" fmla="*/ 131678711 h 238"/>
                <a:gd name="T44" fmla="*/ 106807404 w 221"/>
                <a:gd name="T45" fmla="*/ 144279526 h 238"/>
                <a:gd name="T46" fmla="*/ 73112448 w 221"/>
                <a:gd name="T47" fmla="*/ 149950091 h 238"/>
                <a:gd name="T48" fmla="*/ 39416695 w 221"/>
                <a:gd name="T49" fmla="*/ 144279526 h 238"/>
                <a:gd name="T50" fmla="*/ 17801500 w 221"/>
                <a:gd name="T51" fmla="*/ 131048472 h 238"/>
                <a:gd name="T52" fmla="*/ 5721740 w 221"/>
                <a:gd name="T53" fmla="*/ 110887168 h 238"/>
                <a:gd name="T54" fmla="*/ 635483 w 221"/>
                <a:gd name="T55" fmla="*/ 86946018 h 238"/>
                <a:gd name="T56" fmla="*/ 635483 w 221"/>
                <a:gd name="T57" fmla="*/ 61744388 h 238"/>
                <a:gd name="T58" fmla="*/ 5721740 w 221"/>
                <a:gd name="T59" fmla="*/ 37802444 h 238"/>
                <a:gd name="T60" fmla="*/ 17801500 w 221"/>
                <a:gd name="T61" fmla="*/ 17641140 h 238"/>
                <a:gd name="T62" fmla="*/ 39416695 w 221"/>
                <a:gd name="T63" fmla="*/ 5040326 h 238"/>
                <a:gd name="T64" fmla="*/ 73112448 w 221"/>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1" h="238">
                  <a:moveTo>
                    <a:pt x="113" y="27"/>
                  </a:moveTo>
                  <a:lnTo>
                    <a:pt x="89" y="30"/>
                  </a:lnTo>
                  <a:lnTo>
                    <a:pt x="72" y="35"/>
                  </a:lnTo>
                  <a:lnTo>
                    <a:pt x="57" y="45"/>
                  </a:lnTo>
                  <a:lnTo>
                    <a:pt x="47" y="57"/>
                  </a:lnTo>
                  <a:lnTo>
                    <a:pt x="41" y="72"/>
                  </a:lnTo>
                  <a:lnTo>
                    <a:pt x="36" y="88"/>
                  </a:lnTo>
                  <a:lnTo>
                    <a:pt x="35" y="106"/>
                  </a:lnTo>
                  <a:lnTo>
                    <a:pt x="184" y="106"/>
                  </a:lnTo>
                  <a:lnTo>
                    <a:pt x="183" y="87"/>
                  </a:lnTo>
                  <a:lnTo>
                    <a:pt x="180" y="70"/>
                  </a:lnTo>
                  <a:lnTo>
                    <a:pt x="174" y="56"/>
                  </a:lnTo>
                  <a:lnTo>
                    <a:pt x="164" y="43"/>
                  </a:lnTo>
                  <a:lnTo>
                    <a:pt x="151" y="35"/>
                  </a:lnTo>
                  <a:lnTo>
                    <a:pt x="133" y="28"/>
                  </a:lnTo>
                  <a:lnTo>
                    <a:pt x="113" y="27"/>
                  </a:lnTo>
                  <a:close/>
                  <a:moveTo>
                    <a:pt x="115" y="0"/>
                  </a:moveTo>
                  <a:lnTo>
                    <a:pt x="142" y="3"/>
                  </a:lnTo>
                  <a:lnTo>
                    <a:pt x="164" y="8"/>
                  </a:lnTo>
                  <a:lnTo>
                    <a:pt x="183" y="19"/>
                  </a:lnTo>
                  <a:lnTo>
                    <a:pt x="197" y="31"/>
                  </a:lnTo>
                  <a:lnTo>
                    <a:pt x="208" y="47"/>
                  </a:lnTo>
                  <a:lnTo>
                    <a:pt x="214" y="66"/>
                  </a:lnTo>
                  <a:lnTo>
                    <a:pt x="218" y="87"/>
                  </a:lnTo>
                  <a:lnTo>
                    <a:pt x="220" y="110"/>
                  </a:lnTo>
                  <a:lnTo>
                    <a:pt x="220" y="133"/>
                  </a:lnTo>
                  <a:lnTo>
                    <a:pt x="35" y="133"/>
                  </a:lnTo>
                  <a:lnTo>
                    <a:pt x="38" y="152"/>
                  </a:lnTo>
                  <a:lnTo>
                    <a:pt x="42" y="168"/>
                  </a:lnTo>
                  <a:lnTo>
                    <a:pt x="50" y="183"/>
                  </a:lnTo>
                  <a:lnTo>
                    <a:pt x="61" y="195"/>
                  </a:lnTo>
                  <a:lnTo>
                    <a:pt x="74" y="204"/>
                  </a:lnTo>
                  <a:lnTo>
                    <a:pt x="92" y="210"/>
                  </a:lnTo>
                  <a:lnTo>
                    <a:pt x="114" y="212"/>
                  </a:lnTo>
                  <a:lnTo>
                    <a:pt x="136" y="210"/>
                  </a:lnTo>
                  <a:lnTo>
                    <a:pt x="153" y="205"/>
                  </a:lnTo>
                  <a:lnTo>
                    <a:pt x="165" y="197"/>
                  </a:lnTo>
                  <a:lnTo>
                    <a:pt x="175" y="186"/>
                  </a:lnTo>
                  <a:lnTo>
                    <a:pt x="182" y="175"/>
                  </a:lnTo>
                  <a:lnTo>
                    <a:pt x="184" y="163"/>
                  </a:lnTo>
                  <a:lnTo>
                    <a:pt x="221" y="163"/>
                  </a:lnTo>
                  <a:lnTo>
                    <a:pt x="218" y="179"/>
                  </a:lnTo>
                  <a:lnTo>
                    <a:pt x="212" y="195"/>
                  </a:lnTo>
                  <a:lnTo>
                    <a:pt x="201" y="209"/>
                  </a:lnTo>
                  <a:lnTo>
                    <a:pt x="187" y="220"/>
                  </a:lnTo>
                  <a:lnTo>
                    <a:pt x="168" y="229"/>
                  </a:lnTo>
                  <a:lnTo>
                    <a:pt x="144" y="235"/>
                  </a:lnTo>
                  <a:lnTo>
                    <a:pt x="115" y="238"/>
                  </a:lnTo>
                  <a:lnTo>
                    <a:pt x="87" y="235"/>
                  </a:lnTo>
                  <a:lnTo>
                    <a:pt x="62" y="229"/>
                  </a:lnTo>
                  <a:lnTo>
                    <a:pt x="43" y="220"/>
                  </a:lnTo>
                  <a:lnTo>
                    <a:pt x="28" y="208"/>
                  </a:lnTo>
                  <a:lnTo>
                    <a:pt x="17" y="194"/>
                  </a:lnTo>
                  <a:lnTo>
                    <a:pt x="9" y="176"/>
                  </a:lnTo>
                  <a:lnTo>
                    <a:pt x="4" y="159"/>
                  </a:lnTo>
                  <a:lnTo>
                    <a:pt x="1" y="138"/>
                  </a:lnTo>
                  <a:lnTo>
                    <a:pt x="0" y="118"/>
                  </a:lnTo>
                  <a:lnTo>
                    <a:pt x="1" y="98"/>
                  </a:lnTo>
                  <a:lnTo>
                    <a:pt x="4" y="79"/>
                  </a:lnTo>
                  <a:lnTo>
                    <a:pt x="9" y="60"/>
                  </a:lnTo>
                  <a:lnTo>
                    <a:pt x="17" y="43"/>
                  </a:lnTo>
                  <a:lnTo>
                    <a:pt x="28" y="28"/>
                  </a:lnTo>
                  <a:lnTo>
                    <a:pt x="43" y="17"/>
                  </a:lnTo>
                  <a:lnTo>
                    <a:pt x="62" y="8"/>
                  </a:lnTo>
                  <a:lnTo>
                    <a:pt x="87" y="3"/>
                  </a:lnTo>
                  <a:lnTo>
                    <a:pt x="115"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28" name="Freeform 22"/>
            <p:cNvSpPr>
              <a:spLocks/>
            </p:cNvSpPr>
            <p:nvPr/>
          </p:nvSpPr>
          <p:spPr bwMode="auto">
            <a:xfrm>
              <a:off x="7824788" y="5948363"/>
              <a:ext cx="92075" cy="187325"/>
            </a:xfrm>
            <a:custGeom>
              <a:avLst/>
              <a:gdLst>
                <a:gd name="T0" fmla="*/ 73720049 w 115"/>
                <a:gd name="T1" fmla="*/ 0 h 236"/>
                <a:gd name="T2" fmla="*/ 73720049 w 115"/>
                <a:gd name="T3" fmla="*/ 18901569 h 236"/>
                <a:gd name="T4" fmla="*/ 58976039 w 115"/>
                <a:gd name="T5" fmla="*/ 18901569 h 236"/>
                <a:gd name="T6" fmla="*/ 48078362 w 115"/>
                <a:gd name="T7" fmla="*/ 21421725 h 236"/>
                <a:gd name="T8" fmla="*/ 38462530 w 115"/>
                <a:gd name="T9" fmla="*/ 25831800 h 236"/>
                <a:gd name="T10" fmla="*/ 32052508 w 115"/>
                <a:gd name="T11" fmla="*/ 30872113 h 236"/>
                <a:gd name="T12" fmla="*/ 26923531 w 115"/>
                <a:gd name="T13" fmla="*/ 38432581 h 236"/>
                <a:gd name="T14" fmla="*/ 24359842 w 115"/>
                <a:gd name="T15" fmla="*/ 47252731 h 236"/>
                <a:gd name="T16" fmla="*/ 22436676 w 115"/>
                <a:gd name="T17" fmla="*/ 57333356 h 236"/>
                <a:gd name="T18" fmla="*/ 22436676 w 115"/>
                <a:gd name="T19" fmla="*/ 148689219 h 236"/>
                <a:gd name="T20" fmla="*/ 0 w 115"/>
                <a:gd name="T21" fmla="*/ 148689219 h 236"/>
                <a:gd name="T22" fmla="*/ 0 w 115"/>
                <a:gd name="T23" fmla="*/ 1889919 h 236"/>
                <a:gd name="T24" fmla="*/ 10256354 w 115"/>
                <a:gd name="T25" fmla="*/ 1889919 h 236"/>
                <a:gd name="T26" fmla="*/ 17308499 w 115"/>
                <a:gd name="T27" fmla="*/ 27091481 h 236"/>
                <a:gd name="T28" fmla="*/ 21154832 w 115"/>
                <a:gd name="T29" fmla="*/ 20161250 h 236"/>
                <a:gd name="T30" fmla="*/ 26283009 w 115"/>
                <a:gd name="T31" fmla="*/ 13861256 h 236"/>
                <a:gd name="T32" fmla="*/ 33975675 w 115"/>
                <a:gd name="T33" fmla="*/ 7560469 h 236"/>
                <a:gd name="T34" fmla="*/ 44232029 w 115"/>
                <a:gd name="T35" fmla="*/ 3150394 h 236"/>
                <a:gd name="T36" fmla="*/ 57694195 w 115"/>
                <a:gd name="T37" fmla="*/ 630238 h 236"/>
                <a:gd name="T38" fmla="*/ 73720049 w 115"/>
                <a:gd name="T39" fmla="*/ 0 h 2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5" h="236">
                  <a:moveTo>
                    <a:pt x="115" y="0"/>
                  </a:moveTo>
                  <a:lnTo>
                    <a:pt x="115" y="30"/>
                  </a:lnTo>
                  <a:lnTo>
                    <a:pt x="92" y="30"/>
                  </a:lnTo>
                  <a:lnTo>
                    <a:pt x="75" y="34"/>
                  </a:lnTo>
                  <a:lnTo>
                    <a:pt x="60" y="41"/>
                  </a:lnTo>
                  <a:lnTo>
                    <a:pt x="50" y="49"/>
                  </a:lnTo>
                  <a:lnTo>
                    <a:pt x="42" y="61"/>
                  </a:lnTo>
                  <a:lnTo>
                    <a:pt x="38" y="75"/>
                  </a:lnTo>
                  <a:lnTo>
                    <a:pt x="35" y="91"/>
                  </a:lnTo>
                  <a:lnTo>
                    <a:pt x="35" y="236"/>
                  </a:lnTo>
                  <a:lnTo>
                    <a:pt x="0" y="236"/>
                  </a:lnTo>
                  <a:lnTo>
                    <a:pt x="0" y="3"/>
                  </a:lnTo>
                  <a:lnTo>
                    <a:pt x="16" y="3"/>
                  </a:lnTo>
                  <a:lnTo>
                    <a:pt x="27" y="43"/>
                  </a:lnTo>
                  <a:lnTo>
                    <a:pt x="33" y="32"/>
                  </a:lnTo>
                  <a:lnTo>
                    <a:pt x="41" y="22"/>
                  </a:lnTo>
                  <a:lnTo>
                    <a:pt x="53" y="12"/>
                  </a:lnTo>
                  <a:lnTo>
                    <a:pt x="69" y="5"/>
                  </a:lnTo>
                  <a:lnTo>
                    <a:pt x="90" y="1"/>
                  </a:lnTo>
                  <a:lnTo>
                    <a:pt x="115"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29" name="Freeform 23"/>
            <p:cNvSpPr>
              <a:spLocks noEditPoints="1"/>
            </p:cNvSpPr>
            <p:nvPr/>
          </p:nvSpPr>
          <p:spPr bwMode="auto">
            <a:xfrm>
              <a:off x="7923213" y="5949950"/>
              <a:ext cx="180975" cy="263525"/>
            </a:xfrm>
            <a:custGeom>
              <a:avLst/>
              <a:gdLst>
                <a:gd name="T0" fmla="*/ 56073675 w 228"/>
                <a:gd name="T1" fmla="*/ 18381466 h 331"/>
                <a:gd name="T2" fmla="*/ 38432581 w 228"/>
                <a:gd name="T3" fmla="*/ 24720397 h 331"/>
                <a:gd name="T4" fmla="*/ 29611638 w 228"/>
                <a:gd name="T5" fmla="*/ 36763728 h 331"/>
                <a:gd name="T6" fmla="*/ 27091481 w 228"/>
                <a:gd name="T7" fmla="*/ 51975728 h 331"/>
                <a:gd name="T8" fmla="*/ 29611638 w 228"/>
                <a:gd name="T9" fmla="*/ 68455993 h 331"/>
                <a:gd name="T10" fmla="*/ 38432581 w 228"/>
                <a:gd name="T11" fmla="*/ 81766792 h 331"/>
                <a:gd name="T12" fmla="*/ 56073675 w 228"/>
                <a:gd name="T13" fmla="*/ 88105722 h 331"/>
                <a:gd name="T14" fmla="*/ 82534919 w 228"/>
                <a:gd name="T15" fmla="*/ 88105722 h 331"/>
                <a:gd name="T16" fmla="*/ 100806250 w 228"/>
                <a:gd name="T17" fmla="*/ 81766792 h 331"/>
                <a:gd name="T18" fmla="*/ 108996956 w 228"/>
                <a:gd name="T19" fmla="*/ 68455993 h 331"/>
                <a:gd name="T20" fmla="*/ 111517113 w 228"/>
                <a:gd name="T21" fmla="*/ 51975728 h 331"/>
                <a:gd name="T22" fmla="*/ 108996956 w 228"/>
                <a:gd name="T23" fmla="*/ 36763728 h 331"/>
                <a:gd name="T24" fmla="*/ 100806250 w 228"/>
                <a:gd name="T25" fmla="*/ 25354130 h 331"/>
                <a:gd name="T26" fmla="*/ 83795394 w 228"/>
                <a:gd name="T27" fmla="*/ 18381466 h 331"/>
                <a:gd name="T28" fmla="*/ 73084531 w 228"/>
                <a:gd name="T29" fmla="*/ 0 h 331"/>
                <a:gd name="T30" fmla="*/ 137348913 w 228"/>
                <a:gd name="T31" fmla="*/ 10775864 h 331"/>
                <a:gd name="T32" fmla="*/ 122857419 w 228"/>
                <a:gd name="T33" fmla="*/ 19649730 h 331"/>
                <a:gd name="T34" fmla="*/ 132938044 w 228"/>
                <a:gd name="T35" fmla="*/ 39932397 h 331"/>
                <a:gd name="T36" fmla="*/ 134198519 w 228"/>
                <a:gd name="T37" fmla="*/ 64019060 h 331"/>
                <a:gd name="T38" fmla="*/ 127897731 w 228"/>
                <a:gd name="T39" fmla="*/ 83034259 h 331"/>
                <a:gd name="T40" fmla="*/ 113407031 w 228"/>
                <a:gd name="T41" fmla="*/ 97613322 h 331"/>
                <a:gd name="T42" fmla="*/ 87575231 w 228"/>
                <a:gd name="T43" fmla="*/ 105853454 h 331"/>
                <a:gd name="T44" fmla="*/ 57963594 w 228"/>
                <a:gd name="T45" fmla="*/ 105853454 h 331"/>
                <a:gd name="T46" fmla="*/ 39692263 w 228"/>
                <a:gd name="T47" fmla="*/ 102050255 h 331"/>
                <a:gd name="T48" fmla="*/ 27091481 w 228"/>
                <a:gd name="T49" fmla="*/ 106487188 h 331"/>
                <a:gd name="T50" fmla="*/ 23941881 w 228"/>
                <a:gd name="T51" fmla="*/ 111557855 h 331"/>
                <a:gd name="T52" fmla="*/ 31502350 w 228"/>
                <a:gd name="T53" fmla="*/ 119164253 h 331"/>
                <a:gd name="T54" fmla="*/ 51033363 w 228"/>
                <a:gd name="T55" fmla="*/ 123601186 h 331"/>
                <a:gd name="T56" fmla="*/ 76865163 w 228"/>
                <a:gd name="T57" fmla="*/ 127404386 h 331"/>
                <a:gd name="T58" fmla="*/ 115927188 w 228"/>
                <a:gd name="T59" fmla="*/ 135644518 h 331"/>
                <a:gd name="T60" fmla="*/ 136088438 w 228"/>
                <a:gd name="T61" fmla="*/ 147687053 h 331"/>
                <a:gd name="T62" fmla="*/ 143648906 w 228"/>
                <a:gd name="T63" fmla="*/ 166703049 h 331"/>
                <a:gd name="T64" fmla="*/ 139869069 w 228"/>
                <a:gd name="T65" fmla="*/ 182549579 h 331"/>
                <a:gd name="T66" fmla="*/ 129158206 w 228"/>
                <a:gd name="T67" fmla="*/ 195860378 h 331"/>
                <a:gd name="T68" fmla="*/ 106476800 w 228"/>
                <a:gd name="T69" fmla="*/ 206635446 h 331"/>
                <a:gd name="T70" fmla="*/ 72454294 w 228"/>
                <a:gd name="T71" fmla="*/ 209804911 h 331"/>
                <a:gd name="T72" fmla="*/ 36542663 w 228"/>
                <a:gd name="T73" fmla="*/ 205367978 h 331"/>
                <a:gd name="T74" fmla="*/ 14490700 w 228"/>
                <a:gd name="T75" fmla="*/ 195226645 h 331"/>
                <a:gd name="T76" fmla="*/ 3150394 w 228"/>
                <a:gd name="T77" fmla="*/ 176844383 h 331"/>
                <a:gd name="T78" fmla="*/ 0 w 228"/>
                <a:gd name="T79" fmla="*/ 154659718 h 331"/>
                <a:gd name="T80" fmla="*/ 22681406 w 228"/>
                <a:gd name="T81" fmla="*/ 164167317 h 331"/>
                <a:gd name="T82" fmla="*/ 28982194 w 228"/>
                <a:gd name="T83" fmla="*/ 178746380 h 331"/>
                <a:gd name="T84" fmla="*/ 44103131 w 228"/>
                <a:gd name="T85" fmla="*/ 188253980 h 331"/>
                <a:gd name="T86" fmla="*/ 72454294 w 228"/>
                <a:gd name="T87" fmla="*/ 191423445 h 331"/>
                <a:gd name="T88" fmla="*/ 99546569 w 228"/>
                <a:gd name="T89" fmla="*/ 188887714 h 331"/>
                <a:gd name="T90" fmla="*/ 114667506 w 228"/>
                <a:gd name="T91" fmla="*/ 182549579 h 331"/>
                <a:gd name="T92" fmla="*/ 119707819 w 228"/>
                <a:gd name="T93" fmla="*/ 173041183 h 331"/>
                <a:gd name="T94" fmla="*/ 118447344 w 228"/>
                <a:gd name="T95" fmla="*/ 160998648 h 331"/>
                <a:gd name="T96" fmla="*/ 103956644 w 228"/>
                <a:gd name="T97" fmla="*/ 150222785 h 331"/>
                <a:gd name="T98" fmla="*/ 68044219 w 228"/>
                <a:gd name="T99" fmla="*/ 142616386 h 331"/>
                <a:gd name="T100" fmla="*/ 41582975 w 228"/>
                <a:gd name="T101" fmla="*/ 139447717 h 331"/>
                <a:gd name="T102" fmla="*/ 18271331 w 228"/>
                <a:gd name="T103" fmla="*/ 132475052 h 331"/>
                <a:gd name="T104" fmla="*/ 3780631 w 228"/>
                <a:gd name="T105" fmla="*/ 121065455 h 331"/>
                <a:gd name="T106" fmla="*/ 3780631 w 228"/>
                <a:gd name="T107" fmla="*/ 105853454 h 331"/>
                <a:gd name="T108" fmla="*/ 15751175 w 228"/>
                <a:gd name="T109" fmla="*/ 96345855 h 331"/>
                <a:gd name="T110" fmla="*/ 15751175 w 228"/>
                <a:gd name="T111" fmla="*/ 84936257 h 331"/>
                <a:gd name="T112" fmla="*/ 5670550 w 228"/>
                <a:gd name="T113" fmla="*/ 63385326 h 331"/>
                <a:gd name="T114" fmla="*/ 5670550 w 228"/>
                <a:gd name="T115" fmla="*/ 41200661 h 331"/>
                <a:gd name="T116" fmla="*/ 11970544 w 228"/>
                <a:gd name="T117" fmla="*/ 22184665 h 331"/>
                <a:gd name="T118" fmla="*/ 27091481 w 228"/>
                <a:gd name="T119" fmla="*/ 8240132 h 331"/>
                <a:gd name="T120" fmla="*/ 54813200 w 228"/>
                <a:gd name="T121" fmla="*/ 633734 h 3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8" h="331">
                  <a:moveTo>
                    <a:pt x="111" y="28"/>
                  </a:moveTo>
                  <a:lnTo>
                    <a:pt x="89" y="29"/>
                  </a:lnTo>
                  <a:lnTo>
                    <a:pt x="73" y="34"/>
                  </a:lnTo>
                  <a:lnTo>
                    <a:pt x="61" y="39"/>
                  </a:lnTo>
                  <a:lnTo>
                    <a:pt x="53" y="47"/>
                  </a:lnTo>
                  <a:lnTo>
                    <a:pt x="47" y="58"/>
                  </a:lnTo>
                  <a:lnTo>
                    <a:pt x="44" y="69"/>
                  </a:lnTo>
                  <a:lnTo>
                    <a:pt x="43" y="82"/>
                  </a:lnTo>
                  <a:lnTo>
                    <a:pt x="44" y="96"/>
                  </a:lnTo>
                  <a:lnTo>
                    <a:pt x="47" y="108"/>
                  </a:lnTo>
                  <a:lnTo>
                    <a:pt x="51" y="119"/>
                  </a:lnTo>
                  <a:lnTo>
                    <a:pt x="61" y="129"/>
                  </a:lnTo>
                  <a:lnTo>
                    <a:pt x="73" y="135"/>
                  </a:lnTo>
                  <a:lnTo>
                    <a:pt x="89" y="139"/>
                  </a:lnTo>
                  <a:lnTo>
                    <a:pt x="111" y="141"/>
                  </a:lnTo>
                  <a:lnTo>
                    <a:pt x="131" y="139"/>
                  </a:lnTo>
                  <a:lnTo>
                    <a:pt x="148" y="135"/>
                  </a:lnTo>
                  <a:lnTo>
                    <a:pt x="160" y="129"/>
                  </a:lnTo>
                  <a:lnTo>
                    <a:pt x="168" y="119"/>
                  </a:lnTo>
                  <a:lnTo>
                    <a:pt x="173" y="108"/>
                  </a:lnTo>
                  <a:lnTo>
                    <a:pt x="176" y="96"/>
                  </a:lnTo>
                  <a:lnTo>
                    <a:pt x="177" y="82"/>
                  </a:lnTo>
                  <a:lnTo>
                    <a:pt x="176" y="70"/>
                  </a:lnTo>
                  <a:lnTo>
                    <a:pt x="173" y="58"/>
                  </a:lnTo>
                  <a:lnTo>
                    <a:pt x="169" y="48"/>
                  </a:lnTo>
                  <a:lnTo>
                    <a:pt x="160" y="40"/>
                  </a:lnTo>
                  <a:lnTo>
                    <a:pt x="149" y="34"/>
                  </a:lnTo>
                  <a:lnTo>
                    <a:pt x="133" y="29"/>
                  </a:lnTo>
                  <a:lnTo>
                    <a:pt x="111" y="28"/>
                  </a:lnTo>
                  <a:close/>
                  <a:moveTo>
                    <a:pt x="116" y="0"/>
                  </a:moveTo>
                  <a:lnTo>
                    <a:pt x="218" y="0"/>
                  </a:lnTo>
                  <a:lnTo>
                    <a:pt x="218" y="17"/>
                  </a:lnTo>
                  <a:lnTo>
                    <a:pt x="180" y="23"/>
                  </a:lnTo>
                  <a:lnTo>
                    <a:pt x="195" y="31"/>
                  </a:lnTo>
                  <a:lnTo>
                    <a:pt x="206" y="46"/>
                  </a:lnTo>
                  <a:lnTo>
                    <a:pt x="211" y="63"/>
                  </a:lnTo>
                  <a:lnTo>
                    <a:pt x="214" y="84"/>
                  </a:lnTo>
                  <a:lnTo>
                    <a:pt x="213" y="101"/>
                  </a:lnTo>
                  <a:lnTo>
                    <a:pt x="210" y="118"/>
                  </a:lnTo>
                  <a:lnTo>
                    <a:pt x="203" y="131"/>
                  </a:lnTo>
                  <a:lnTo>
                    <a:pt x="194" y="145"/>
                  </a:lnTo>
                  <a:lnTo>
                    <a:pt x="180" y="154"/>
                  </a:lnTo>
                  <a:lnTo>
                    <a:pt x="163" y="161"/>
                  </a:lnTo>
                  <a:lnTo>
                    <a:pt x="139" y="167"/>
                  </a:lnTo>
                  <a:lnTo>
                    <a:pt x="111" y="168"/>
                  </a:lnTo>
                  <a:lnTo>
                    <a:pt x="92" y="167"/>
                  </a:lnTo>
                  <a:lnTo>
                    <a:pt x="76" y="165"/>
                  </a:lnTo>
                  <a:lnTo>
                    <a:pt x="63" y="161"/>
                  </a:lnTo>
                  <a:lnTo>
                    <a:pt x="50" y="164"/>
                  </a:lnTo>
                  <a:lnTo>
                    <a:pt x="43" y="168"/>
                  </a:lnTo>
                  <a:lnTo>
                    <a:pt x="39" y="172"/>
                  </a:lnTo>
                  <a:lnTo>
                    <a:pt x="38" y="176"/>
                  </a:lnTo>
                  <a:lnTo>
                    <a:pt x="40" y="183"/>
                  </a:lnTo>
                  <a:lnTo>
                    <a:pt x="50" y="188"/>
                  </a:lnTo>
                  <a:lnTo>
                    <a:pt x="63" y="192"/>
                  </a:lnTo>
                  <a:lnTo>
                    <a:pt x="81" y="195"/>
                  </a:lnTo>
                  <a:lnTo>
                    <a:pt x="100" y="198"/>
                  </a:lnTo>
                  <a:lnTo>
                    <a:pt x="122" y="201"/>
                  </a:lnTo>
                  <a:lnTo>
                    <a:pt x="165" y="209"/>
                  </a:lnTo>
                  <a:lnTo>
                    <a:pt x="184" y="214"/>
                  </a:lnTo>
                  <a:lnTo>
                    <a:pt x="202" y="222"/>
                  </a:lnTo>
                  <a:lnTo>
                    <a:pt x="216" y="233"/>
                  </a:lnTo>
                  <a:lnTo>
                    <a:pt x="225" y="247"/>
                  </a:lnTo>
                  <a:lnTo>
                    <a:pt x="228" y="263"/>
                  </a:lnTo>
                  <a:lnTo>
                    <a:pt x="226" y="275"/>
                  </a:lnTo>
                  <a:lnTo>
                    <a:pt x="222" y="288"/>
                  </a:lnTo>
                  <a:lnTo>
                    <a:pt x="216" y="298"/>
                  </a:lnTo>
                  <a:lnTo>
                    <a:pt x="205" y="309"/>
                  </a:lnTo>
                  <a:lnTo>
                    <a:pt x="188" y="319"/>
                  </a:lnTo>
                  <a:lnTo>
                    <a:pt x="169" y="326"/>
                  </a:lnTo>
                  <a:lnTo>
                    <a:pt x="145" y="330"/>
                  </a:lnTo>
                  <a:lnTo>
                    <a:pt x="115" y="331"/>
                  </a:lnTo>
                  <a:lnTo>
                    <a:pt x="84" y="330"/>
                  </a:lnTo>
                  <a:lnTo>
                    <a:pt x="58" y="324"/>
                  </a:lnTo>
                  <a:lnTo>
                    <a:pt x="39" y="317"/>
                  </a:lnTo>
                  <a:lnTo>
                    <a:pt x="23" y="308"/>
                  </a:lnTo>
                  <a:lnTo>
                    <a:pt x="12" y="294"/>
                  </a:lnTo>
                  <a:lnTo>
                    <a:pt x="5" y="279"/>
                  </a:lnTo>
                  <a:lnTo>
                    <a:pt x="1" y="263"/>
                  </a:lnTo>
                  <a:lnTo>
                    <a:pt x="0" y="244"/>
                  </a:lnTo>
                  <a:lnTo>
                    <a:pt x="35" y="244"/>
                  </a:lnTo>
                  <a:lnTo>
                    <a:pt x="36" y="259"/>
                  </a:lnTo>
                  <a:lnTo>
                    <a:pt x="39" y="271"/>
                  </a:lnTo>
                  <a:lnTo>
                    <a:pt x="46" y="282"/>
                  </a:lnTo>
                  <a:lnTo>
                    <a:pt x="55" y="290"/>
                  </a:lnTo>
                  <a:lnTo>
                    <a:pt x="70" y="297"/>
                  </a:lnTo>
                  <a:lnTo>
                    <a:pt x="89" y="301"/>
                  </a:lnTo>
                  <a:lnTo>
                    <a:pt x="115" y="302"/>
                  </a:lnTo>
                  <a:lnTo>
                    <a:pt x="139" y="301"/>
                  </a:lnTo>
                  <a:lnTo>
                    <a:pt x="158" y="298"/>
                  </a:lnTo>
                  <a:lnTo>
                    <a:pt x="172" y="293"/>
                  </a:lnTo>
                  <a:lnTo>
                    <a:pt x="182" y="288"/>
                  </a:lnTo>
                  <a:lnTo>
                    <a:pt x="187" y="281"/>
                  </a:lnTo>
                  <a:lnTo>
                    <a:pt x="190" y="273"/>
                  </a:lnTo>
                  <a:lnTo>
                    <a:pt x="191" y="264"/>
                  </a:lnTo>
                  <a:lnTo>
                    <a:pt x="188" y="254"/>
                  </a:lnTo>
                  <a:lnTo>
                    <a:pt x="179" y="244"/>
                  </a:lnTo>
                  <a:lnTo>
                    <a:pt x="165" y="237"/>
                  </a:lnTo>
                  <a:lnTo>
                    <a:pt x="149" y="233"/>
                  </a:lnTo>
                  <a:lnTo>
                    <a:pt x="108" y="225"/>
                  </a:lnTo>
                  <a:lnTo>
                    <a:pt x="87" y="222"/>
                  </a:lnTo>
                  <a:lnTo>
                    <a:pt x="66" y="220"/>
                  </a:lnTo>
                  <a:lnTo>
                    <a:pt x="46" y="216"/>
                  </a:lnTo>
                  <a:lnTo>
                    <a:pt x="29" y="209"/>
                  </a:lnTo>
                  <a:lnTo>
                    <a:pt x="16" y="202"/>
                  </a:lnTo>
                  <a:lnTo>
                    <a:pt x="6" y="191"/>
                  </a:lnTo>
                  <a:lnTo>
                    <a:pt x="4" y="179"/>
                  </a:lnTo>
                  <a:lnTo>
                    <a:pt x="6" y="167"/>
                  </a:lnTo>
                  <a:lnTo>
                    <a:pt x="13" y="158"/>
                  </a:lnTo>
                  <a:lnTo>
                    <a:pt x="25" y="152"/>
                  </a:lnTo>
                  <a:lnTo>
                    <a:pt x="40" y="146"/>
                  </a:lnTo>
                  <a:lnTo>
                    <a:pt x="25" y="134"/>
                  </a:lnTo>
                  <a:lnTo>
                    <a:pt x="15" y="118"/>
                  </a:lnTo>
                  <a:lnTo>
                    <a:pt x="9" y="100"/>
                  </a:lnTo>
                  <a:lnTo>
                    <a:pt x="8" y="82"/>
                  </a:lnTo>
                  <a:lnTo>
                    <a:pt x="9" y="65"/>
                  </a:lnTo>
                  <a:lnTo>
                    <a:pt x="12" y="50"/>
                  </a:lnTo>
                  <a:lnTo>
                    <a:pt x="19" y="35"/>
                  </a:lnTo>
                  <a:lnTo>
                    <a:pt x="29" y="23"/>
                  </a:lnTo>
                  <a:lnTo>
                    <a:pt x="43" y="13"/>
                  </a:lnTo>
                  <a:lnTo>
                    <a:pt x="62" y="6"/>
                  </a:lnTo>
                  <a:lnTo>
                    <a:pt x="87" y="1"/>
                  </a:lnTo>
                  <a:lnTo>
                    <a:pt x="116"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30" name="Freeform 24"/>
            <p:cNvSpPr>
              <a:spLocks/>
            </p:cNvSpPr>
            <p:nvPr/>
          </p:nvSpPr>
          <p:spPr bwMode="auto">
            <a:xfrm>
              <a:off x="8128000" y="5949950"/>
              <a:ext cx="169863" cy="258763"/>
            </a:xfrm>
            <a:custGeom>
              <a:avLst/>
              <a:gdLst>
                <a:gd name="T0" fmla="*/ 23531209 w 213"/>
                <a:gd name="T1" fmla="*/ 0 h 326"/>
                <a:gd name="T2" fmla="*/ 24166800 w 213"/>
                <a:gd name="T3" fmla="*/ 93876200 h 326"/>
                <a:gd name="T4" fmla="*/ 29254715 w 213"/>
                <a:gd name="T5" fmla="*/ 113407250 h 326"/>
                <a:gd name="T6" fmla="*/ 42610094 w 213"/>
                <a:gd name="T7" fmla="*/ 126638295 h 326"/>
                <a:gd name="T8" fmla="*/ 67413282 w 213"/>
                <a:gd name="T9" fmla="*/ 130418933 h 326"/>
                <a:gd name="T10" fmla="*/ 93487651 w 213"/>
                <a:gd name="T11" fmla="*/ 126638295 h 326"/>
                <a:gd name="T12" fmla="*/ 108115008 w 213"/>
                <a:gd name="T13" fmla="*/ 113407250 h 326"/>
                <a:gd name="T14" fmla="*/ 113202924 w 213"/>
                <a:gd name="T15" fmla="*/ 93245961 h 326"/>
                <a:gd name="T16" fmla="*/ 113839312 w 213"/>
                <a:gd name="T17" fmla="*/ 0 h 326"/>
                <a:gd name="T18" fmla="*/ 135462154 w 213"/>
                <a:gd name="T19" fmla="*/ 146799584 h 326"/>
                <a:gd name="T20" fmla="*/ 130374239 w 213"/>
                <a:gd name="T21" fmla="*/ 174521356 h 326"/>
                <a:gd name="T22" fmla="*/ 120199206 w 213"/>
                <a:gd name="T23" fmla="*/ 190272561 h 326"/>
                <a:gd name="T24" fmla="*/ 99211954 w 213"/>
                <a:gd name="T25" fmla="*/ 200983445 h 326"/>
                <a:gd name="T26" fmla="*/ 67413282 w 213"/>
                <a:gd name="T27" fmla="*/ 205393528 h 326"/>
                <a:gd name="T28" fmla="*/ 34342630 w 213"/>
                <a:gd name="T29" fmla="*/ 201612890 h 326"/>
                <a:gd name="T30" fmla="*/ 13991767 w 213"/>
                <a:gd name="T31" fmla="*/ 190272561 h 326"/>
                <a:gd name="T32" fmla="*/ 3179548 w 213"/>
                <a:gd name="T33" fmla="*/ 175151595 h 326"/>
                <a:gd name="T34" fmla="*/ 0 w 213"/>
                <a:gd name="T35" fmla="*/ 154360067 h 326"/>
                <a:gd name="T36" fmla="*/ 22259230 w 213"/>
                <a:gd name="T37" fmla="*/ 162550789 h 326"/>
                <a:gd name="T38" fmla="*/ 27347146 w 213"/>
                <a:gd name="T39" fmla="*/ 175781833 h 326"/>
                <a:gd name="T40" fmla="*/ 41338115 w 213"/>
                <a:gd name="T41" fmla="*/ 184602000 h 326"/>
                <a:gd name="T42" fmla="*/ 67413282 w 213"/>
                <a:gd name="T43" fmla="*/ 187752400 h 326"/>
                <a:gd name="T44" fmla="*/ 94124039 w 213"/>
                <a:gd name="T45" fmla="*/ 183971762 h 326"/>
                <a:gd name="T46" fmla="*/ 108115008 w 213"/>
                <a:gd name="T47" fmla="*/ 172631434 h 326"/>
                <a:gd name="T48" fmla="*/ 113202924 w 213"/>
                <a:gd name="T49" fmla="*/ 156880228 h 326"/>
                <a:gd name="T50" fmla="*/ 113839312 w 213"/>
                <a:gd name="T51" fmla="*/ 124118134 h 326"/>
                <a:gd name="T52" fmla="*/ 101755912 w 213"/>
                <a:gd name="T53" fmla="*/ 139239100 h 326"/>
                <a:gd name="T54" fmla="*/ 78860293 w 213"/>
                <a:gd name="T55" fmla="*/ 148060061 h 326"/>
                <a:gd name="T56" fmla="*/ 45154051 w 213"/>
                <a:gd name="T57" fmla="*/ 148060061 h 326"/>
                <a:gd name="T58" fmla="*/ 20987252 w 213"/>
                <a:gd name="T59" fmla="*/ 138608862 h 326"/>
                <a:gd name="T60" fmla="*/ 7631873 w 213"/>
                <a:gd name="T61" fmla="*/ 120338289 h 326"/>
                <a:gd name="T62" fmla="*/ 2543958 w 213"/>
                <a:gd name="T63" fmla="*/ 94506439 h 326"/>
                <a:gd name="T64" fmla="*/ 1907569 w 213"/>
                <a:gd name="T65" fmla="*/ 0 h 3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3" h="326">
                  <a:moveTo>
                    <a:pt x="3" y="0"/>
                  </a:moveTo>
                  <a:lnTo>
                    <a:pt x="37" y="0"/>
                  </a:lnTo>
                  <a:lnTo>
                    <a:pt x="37" y="129"/>
                  </a:lnTo>
                  <a:lnTo>
                    <a:pt x="38" y="149"/>
                  </a:lnTo>
                  <a:lnTo>
                    <a:pt x="41" y="167"/>
                  </a:lnTo>
                  <a:lnTo>
                    <a:pt x="46" y="180"/>
                  </a:lnTo>
                  <a:lnTo>
                    <a:pt x="54" y="192"/>
                  </a:lnTo>
                  <a:lnTo>
                    <a:pt x="67" y="201"/>
                  </a:lnTo>
                  <a:lnTo>
                    <a:pt x="84" y="206"/>
                  </a:lnTo>
                  <a:lnTo>
                    <a:pt x="106" y="207"/>
                  </a:lnTo>
                  <a:lnTo>
                    <a:pt x="129" y="206"/>
                  </a:lnTo>
                  <a:lnTo>
                    <a:pt x="147" y="201"/>
                  </a:lnTo>
                  <a:lnTo>
                    <a:pt x="160" y="192"/>
                  </a:lnTo>
                  <a:lnTo>
                    <a:pt x="170" y="180"/>
                  </a:lnTo>
                  <a:lnTo>
                    <a:pt x="175" y="165"/>
                  </a:lnTo>
                  <a:lnTo>
                    <a:pt x="178" y="148"/>
                  </a:lnTo>
                  <a:lnTo>
                    <a:pt x="179" y="127"/>
                  </a:lnTo>
                  <a:lnTo>
                    <a:pt x="179" y="0"/>
                  </a:lnTo>
                  <a:lnTo>
                    <a:pt x="213" y="0"/>
                  </a:lnTo>
                  <a:lnTo>
                    <a:pt x="213" y="233"/>
                  </a:lnTo>
                  <a:lnTo>
                    <a:pt x="210" y="263"/>
                  </a:lnTo>
                  <a:lnTo>
                    <a:pt x="205" y="277"/>
                  </a:lnTo>
                  <a:lnTo>
                    <a:pt x="198" y="290"/>
                  </a:lnTo>
                  <a:lnTo>
                    <a:pt x="189" y="302"/>
                  </a:lnTo>
                  <a:lnTo>
                    <a:pt x="174" y="312"/>
                  </a:lnTo>
                  <a:lnTo>
                    <a:pt x="156" y="319"/>
                  </a:lnTo>
                  <a:lnTo>
                    <a:pt x="133" y="324"/>
                  </a:lnTo>
                  <a:lnTo>
                    <a:pt x="106" y="326"/>
                  </a:lnTo>
                  <a:lnTo>
                    <a:pt x="77" y="324"/>
                  </a:lnTo>
                  <a:lnTo>
                    <a:pt x="54" y="320"/>
                  </a:lnTo>
                  <a:lnTo>
                    <a:pt x="37" y="312"/>
                  </a:lnTo>
                  <a:lnTo>
                    <a:pt x="22" y="302"/>
                  </a:lnTo>
                  <a:lnTo>
                    <a:pt x="12" y="292"/>
                  </a:lnTo>
                  <a:lnTo>
                    <a:pt x="5" y="278"/>
                  </a:lnTo>
                  <a:lnTo>
                    <a:pt x="1" y="262"/>
                  </a:lnTo>
                  <a:lnTo>
                    <a:pt x="0" y="245"/>
                  </a:lnTo>
                  <a:lnTo>
                    <a:pt x="34" y="245"/>
                  </a:lnTo>
                  <a:lnTo>
                    <a:pt x="35" y="258"/>
                  </a:lnTo>
                  <a:lnTo>
                    <a:pt x="38" y="269"/>
                  </a:lnTo>
                  <a:lnTo>
                    <a:pt x="43" y="279"/>
                  </a:lnTo>
                  <a:lnTo>
                    <a:pt x="53" y="288"/>
                  </a:lnTo>
                  <a:lnTo>
                    <a:pt x="65" y="293"/>
                  </a:lnTo>
                  <a:lnTo>
                    <a:pt x="83" y="297"/>
                  </a:lnTo>
                  <a:lnTo>
                    <a:pt x="106" y="298"/>
                  </a:lnTo>
                  <a:lnTo>
                    <a:pt x="129" y="297"/>
                  </a:lnTo>
                  <a:lnTo>
                    <a:pt x="148" y="292"/>
                  </a:lnTo>
                  <a:lnTo>
                    <a:pt x="162" y="283"/>
                  </a:lnTo>
                  <a:lnTo>
                    <a:pt x="170" y="274"/>
                  </a:lnTo>
                  <a:lnTo>
                    <a:pt x="175" y="263"/>
                  </a:lnTo>
                  <a:lnTo>
                    <a:pt x="178" y="249"/>
                  </a:lnTo>
                  <a:lnTo>
                    <a:pt x="179" y="236"/>
                  </a:lnTo>
                  <a:lnTo>
                    <a:pt x="179" y="197"/>
                  </a:lnTo>
                  <a:lnTo>
                    <a:pt x="171" y="210"/>
                  </a:lnTo>
                  <a:lnTo>
                    <a:pt x="160" y="221"/>
                  </a:lnTo>
                  <a:lnTo>
                    <a:pt x="144" y="229"/>
                  </a:lnTo>
                  <a:lnTo>
                    <a:pt x="124" y="235"/>
                  </a:lnTo>
                  <a:lnTo>
                    <a:pt x="98" y="236"/>
                  </a:lnTo>
                  <a:lnTo>
                    <a:pt x="71" y="235"/>
                  </a:lnTo>
                  <a:lnTo>
                    <a:pt x="50" y="228"/>
                  </a:lnTo>
                  <a:lnTo>
                    <a:pt x="33" y="220"/>
                  </a:lnTo>
                  <a:lnTo>
                    <a:pt x="20" y="206"/>
                  </a:lnTo>
                  <a:lnTo>
                    <a:pt x="12" y="191"/>
                  </a:lnTo>
                  <a:lnTo>
                    <a:pt x="7" y="172"/>
                  </a:lnTo>
                  <a:lnTo>
                    <a:pt x="4" y="150"/>
                  </a:lnTo>
                  <a:lnTo>
                    <a:pt x="3" y="126"/>
                  </a:lnTo>
                  <a:lnTo>
                    <a:pt x="3"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31" name="Freeform 25"/>
            <p:cNvSpPr>
              <a:spLocks noEditPoints="1"/>
            </p:cNvSpPr>
            <p:nvPr/>
          </p:nvSpPr>
          <p:spPr bwMode="auto">
            <a:xfrm>
              <a:off x="4879975" y="4670425"/>
              <a:ext cx="3417888" cy="1025525"/>
            </a:xfrm>
            <a:custGeom>
              <a:avLst/>
              <a:gdLst>
                <a:gd name="T0" fmla="*/ 1264488385 w 4306"/>
                <a:gd name="T1" fmla="*/ 11341100 h 1292"/>
                <a:gd name="T2" fmla="*/ 1926029894 w 4306"/>
                <a:gd name="T3" fmla="*/ 11341100 h 1292"/>
                <a:gd name="T4" fmla="*/ 1106348756 w 4306"/>
                <a:gd name="T5" fmla="*/ 804560081 h 1292"/>
                <a:gd name="T6" fmla="*/ 396925064 w 4306"/>
                <a:gd name="T7" fmla="*/ 3780631 h 1292"/>
                <a:gd name="T8" fmla="*/ 539943754 w 4306"/>
                <a:gd name="T9" fmla="*/ 34022506 h 1292"/>
                <a:gd name="T10" fmla="*/ 632559311 w 4306"/>
                <a:gd name="T11" fmla="*/ 102696169 h 1292"/>
                <a:gd name="T12" fmla="*/ 681072525 w 4306"/>
                <a:gd name="T13" fmla="*/ 200982263 h 1292"/>
                <a:gd name="T14" fmla="*/ 576485628 w 4306"/>
                <a:gd name="T15" fmla="*/ 235635006 h 1292"/>
                <a:gd name="T16" fmla="*/ 533642966 w 4306"/>
                <a:gd name="T17" fmla="*/ 154359769 h 1292"/>
                <a:gd name="T18" fmla="*/ 447328197 w 4306"/>
                <a:gd name="T19" fmla="*/ 105216325 h 1292"/>
                <a:gd name="T20" fmla="*/ 312499421 w 4306"/>
                <a:gd name="T21" fmla="*/ 95135700 h 1292"/>
                <a:gd name="T22" fmla="*/ 203502449 w 4306"/>
                <a:gd name="T23" fmla="*/ 118447344 h 1292"/>
                <a:gd name="T24" fmla="*/ 146169084 w 4306"/>
                <a:gd name="T25" fmla="*/ 165070631 h 1292"/>
                <a:gd name="T26" fmla="*/ 131048144 w 4306"/>
                <a:gd name="T27" fmla="*/ 227444300 h 1292"/>
                <a:gd name="T28" fmla="*/ 160030342 w 4306"/>
                <a:gd name="T29" fmla="*/ 286038131 h 1292"/>
                <a:gd name="T30" fmla="*/ 234374566 w 4306"/>
                <a:gd name="T31" fmla="*/ 322580000 h 1292"/>
                <a:gd name="T32" fmla="*/ 336441305 w 4306"/>
                <a:gd name="T33" fmla="*/ 349042038 h 1292"/>
                <a:gd name="T34" fmla="*/ 480090233 w 4306"/>
                <a:gd name="T35" fmla="*/ 381173831 h 1292"/>
                <a:gd name="T36" fmla="*/ 585936811 w 4306"/>
                <a:gd name="T37" fmla="*/ 417086256 h 1292"/>
                <a:gd name="T38" fmla="*/ 668471742 w 4306"/>
                <a:gd name="T39" fmla="*/ 474419613 h 1292"/>
                <a:gd name="T40" fmla="*/ 709424485 w 4306"/>
                <a:gd name="T41" fmla="*/ 560735163 h 1292"/>
                <a:gd name="T42" fmla="*/ 700603540 w 4306"/>
                <a:gd name="T43" fmla="*/ 650830550 h 1292"/>
                <a:gd name="T44" fmla="*/ 652090327 w 4306"/>
                <a:gd name="T45" fmla="*/ 726435238 h 1292"/>
                <a:gd name="T46" fmla="*/ 559474769 w 4306"/>
                <a:gd name="T47" fmla="*/ 783768594 h 1292"/>
                <a:gd name="T48" fmla="*/ 417715761 w 4306"/>
                <a:gd name="T49" fmla="*/ 812120550 h 1292"/>
                <a:gd name="T50" fmla="*/ 233744328 w 4306"/>
                <a:gd name="T51" fmla="*/ 801409688 h 1292"/>
                <a:gd name="T52" fmla="*/ 98286108 w 4306"/>
                <a:gd name="T53" fmla="*/ 745336013 h 1292"/>
                <a:gd name="T54" fmla="*/ 21421728 w 4306"/>
                <a:gd name="T55" fmla="*/ 645160000 h 1292"/>
                <a:gd name="T56" fmla="*/ 114667523 w 4306"/>
                <a:gd name="T57" fmla="*/ 542463831 h 1292"/>
                <a:gd name="T58" fmla="*/ 148689241 w 4306"/>
                <a:gd name="T59" fmla="*/ 639489450 h 1292"/>
                <a:gd name="T60" fmla="*/ 232484647 w 4306"/>
                <a:gd name="T61" fmla="*/ 699343756 h 1292"/>
                <a:gd name="T62" fmla="*/ 371093261 w 4306"/>
                <a:gd name="T63" fmla="*/ 720134450 h 1292"/>
                <a:gd name="T64" fmla="*/ 496470854 w 4306"/>
                <a:gd name="T65" fmla="*/ 703753831 h 1292"/>
                <a:gd name="T66" fmla="*/ 568295714 w 4306"/>
                <a:gd name="T67" fmla="*/ 661541413 h 1292"/>
                <a:gd name="T68" fmla="*/ 595387200 w 4306"/>
                <a:gd name="T69" fmla="*/ 607987894 h 1292"/>
                <a:gd name="T70" fmla="*/ 582786417 w 4306"/>
                <a:gd name="T71" fmla="*/ 541833594 h 1292"/>
                <a:gd name="T72" fmla="*/ 520412739 w 4306"/>
                <a:gd name="T73" fmla="*/ 494580863 h 1292"/>
                <a:gd name="T74" fmla="*/ 424646787 w 4306"/>
                <a:gd name="T75" fmla="*/ 465598669 h 1292"/>
                <a:gd name="T76" fmla="*/ 223034258 w 4306"/>
                <a:gd name="T77" fmla="*/ 422126569 h 1292"/>
                <a:gd name="T78" fmla="*/ 119707836 w 4306"/>
                <a:gd name="T79" fmla="*/ 384953669 h 1292"/>
                <a:gd name="T80" fmla="*/ 44732582 w 4306"/>
                <a:gd name="T81" fmla="*/ 325100156 h 1292"/>
                <a:gd name="T82" fmla="*/ 14490702 w 4306"/>
                <a:gd name="T83" fmla="*/ 233744294 h 1292"/>
                <a:gd name="T84" fmla="*/ 35282193 w 4306"/>
                <a:gd name="T85" fmla="*/ 134198519 h 1292"/>
                <a:gd name="T86" fmla="*/ 103326421 w 4306"/>
                <a:gd name="T87" fmla="*/ 59224069 h 1292"/>
                <a:gd name="T88" fmla="*/ 224293939 w 4306"/>
                <a:gd name="T89" fmla="*/ 13231019 h 1292"/>
                <a:gd name="T90" fmla="*/ 2147483647 w 4306"/>
                <a:gd name="T91" fmla="*/ 0 h 1292"/>
                <a:gd name="T92" fmla="*/ 2147483647 w 4306"/>
                <a:gd name="T93" fmla="*/ 21421725 h 1292"/>
                <a:gd name="T94" fmla="*/ 2147483647 w 4306"/>
                <a:gd name="T95" fmla="*/ 83165156 h 1292"/>
                <a:gd name="T96" fmla="*/ 2147483647 w 4306"/>
                <a:gd name="T97" fmla="*/ 178931094 h 1292"/>
                <a:gd name="T98" fmla="*/ 2147483647 w 4306"/>
                <a:gd name="T99" fmla="*/ 305569144 h 1292"/>
                <a:gd name="T100" fmla="*/ 2147483647 w 4306"/>
                <a:gd name="T101" fmla="*/ 804560081 h 1292"/>
                <a:gd name="T102" fmla="*/ 2147483647 w 4306"/>
                <a:gd name="T103" fmla="*/ 254535781 h 1292"/>
                <a:gd name="T104" fmla="*/ 2147483647 w 4306"/>
                <a:gd name="T105" fmla="*/ 169480706 h 1292"/>
                <a:gd name="T106" fmla="*/ 2147483647 w 4306"/>
                <a:gd name="T107" fmla="*/ 116557425 h 1292"/>
                <a:gd name="T108" fmla="*/ 2147483647 w 4306"/>
                <a:gd name="T109" fmla="*/ 98286094 h 1292"/>
                <a:gd name="T110" fmla="*/ 2147483647 w 4306"/>
                <a:gd name="T111" fmla="*/ 119077581 h 1292"/>
                <a:gd name="T112" fmla="*/ 2147483647 w 4306"/>
                <a:gd name="T113" fmla="*/ 178931094 h 1292"/>
                <a:gd name="T114" fmla="*/ 2120712191 w 4306"/>
                <a:gd name="T115" fmla="*/ 274066794 h 1292"/>
                <a:gd name="T116" fmla="*/ 2115041641 w 4306"/>
                <a:gd name="T117" fmla="*/ 804560081 h 1292"/>
                <a:gd name="T118" fmla="*/ 2087319918 w 4306"/>
                <a:gd name="T119" fmla="*/ 152469850 h 1292"/>
                <a:gd name="T120" fmla="*/ 2132682737 w 4306"/>
                <a:gd name="T121" fmla="*/ 82534919 h 1292"/>
                <a:gd name="T122" fmla="*/ 2147483647 w 4306"/>
                <a:gd name="T123" fmla="*/ 28351956 h 1292"/>
                <a:gd name="T124" fmla="*/ 2147483647 w 4306"/>
                <a:gd name="T125" fmla="*/ 1260475 h 1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06" h="1292">
                  <a:moveTo>
                    <a:pt x="1162" y="18"/>
                  </a:moveTo>
                  <a:lnTo>
                    <a:pt x="1365" y="18"/>
                  </a:lnTo>
                  <a:lnTo>
                    <a:pt x="1664" y="1072"/>
                  </a:lnTo>
                  <a:lnTo>
                    <a:pt x="2007" y="18"/>
                  </a:lnTo>
                  <a:lnTo>
                    <a:pt x="2188" y="18"/>
                  </a:lnTo>
                  <a:lnTo>
                    <a:pt x="2539" y="1077"/>
                  </a:lnTo>
                  <a:lnTo>
                    <a:pt x="2859" y="18"/>
                  </a:lnTo>
                  <a:lnTo>
                    <a:pt x="3057" y="18"/>
                  </a:lnTo>
                  <a:lnTo>
                    <a:pt x="2654" y="1277"/>
                  </a:lnTo>
                  <a:lnTo>
                    <a:pt x="2442" y="1277"/>
                  </a:lnTo>
                  <a:lnTo>
                    <a:pt x="2095" y="232"/>
                  </a:lnTo>
                  <a:lnTo>
                    <a:pt x="1756" y="1277"/>
                  </a:lnTo>
                  <a:lnTo>
                    <a:pt x="1558" y="1277"/>
                  </a:lnTo>
                  <a:lnTo>
                    <a:pt x="1162" y="18"/>
                  </a:lnTo>
                  <a:close/>
                  <a:moveTo>
                    <a:pt x="559" y="3"/>
                  </a:moveTo>
                  <a:lnTo>
                    <a:pt x="630" y="6"/>
                  </a:lnTo>
                  <a:lnTo>
                    <a:pt x="694" y="11"/>
                  </a:lnTo>
                  <a:lnTo>
                    <a:pt x="754" y="22"/>
                  </a:lnTo>
                  <a:lnTo>
                    <a:pt x="808" y="37"/>
                  </a:lnTo>
                  <a:lnTo>
                    <a:pt x="857" y="54"/>
                  </a:lnTo>
                  <a:lnTo>
                    <a:pt x="900" y="76"/>
                  </a:lnTo>
                  <a:lnTo>
                    <a:pt x="940" y="102"/>
                  </a:lnTo>
                  <a:lnTo>
                    <a:pt x="974" y="131"/>
                  </a:lnTo>
                  <a:lnTo>
                    <a:pt x="1004" y="163"/>
                  </a:lnTo>
                  <a:lnTo>
                    <a:pt x="1029" y="198"/>
                  </a:lnTo>
                  <a:lnTo>
                    <a:pt x="1050" y="237"/>
                  </a:lnTo>
                  <a:lnTo>
                    <a:pt x="1067" y="276"/>
                  </a:lnTo>
                  <a:lnTo>
                    <a:pt x="1081" y="319"/>
                  </a:lnTo>
                  <a:lnTo>
                    <a:pt x="1090" y="366"/>
                  </a:lnTo>
                  <a:lnTo>
                    <a:pt x="1096" y="413"/>
                  </a:lnTo>
                  <a:lnTo>
                    <a:pt x="922" y="413"/>
                  </a:lnTo>
                  <a:lnTo>
                    <a:pt x="915" y="374"/>
                  </a:lnTo>
                  <a:lnTo>
                    <a:pt x="903" y="337"/>
                  </a:lnTo>
                  <a:lnTo>
                    <a:pt x="889" y="303"/>
                  </a:lnTo>
                  <a:lnTo>
                    <a:pt x="870" y="272"/>
                  </a:lnTo>
                  <a:lnTo>
                    <a:pt x="847" y="245"/>
                  </a:lnTo>
                  <a:lnTo>
                    <a:pt x="820" y="220"/>
                  </a:lnTo>
                  <a:lnTo>
                    <a:pt x="789" y="200"/>
                  </a:lnTo>
                  <a:lnTo>
                    <a:pt x="752" y="182"/>
                  </a:lnTo>
                  <a:lnTo>
                    <a:pt x="710" y="167"/>
                  </a:lnTo>
                  <a:lnTo>
                    <a:pt x="663" y="158"/>
                  </a:lnTo>
                  <a:lnTo>
                    <a:pt x="611" y="152"/>
                  </a:lnTo>
                  <a:lnTo>
                    <a:pt x="553" y="150"/>
                  </a:lnTo>
                  <a:lnTo>
                    <a:pt x="496" y="151"/>
                  </a:lnTo>
                  <a:lnTo>
                    <a:pt x="444" y="156"/>
                  </a:lnTo>
                  <a:lnTo>
                    <a:pt x="398" y="165"/>
                  </a:lnTo>
                  <a:lnTo>
                    <a:pt x="357" y="174"/>
                  </a:lnTo>
                  <a:lnTo>
                    <a:pt x="323" y="188"/>
                  </a:lnTo>
                  <a:lnTo>
                    <a:pt x="293" y="203"/>
                  </a:lnTo>
                  <a:lnTo>
                    <a:pt x="268" y="220"/>
                  </a:lnTo>
                  <a:lnTo>
                    <a:pt x="249" y="241"/>
                  </a:lnTo>
                  <a:lnTo>
                    <a:pt x="232" y="262"/>
                  </a:lnTo>
                  <a:lnTo>
                    <a:pt x="220" y="285"/>
                  </a:lnTo>
                  <a:lnTo>
                    <a:pt x="213" y="310"/>
                  </a:lnTo>
                  <a:lnTo>
                    <a:pt x="209" y="334"/>
                  </a:lnTo>
                  <a:lnTo>
                    <a:pt x="208" y="361"/>
                  </a:lnTo>
                  <a:lnTo>
                    <a:pt x="212" y="389"/>
                  </a:lnTo>
                  <a:lnTo>
                    <a:pt x="220" y="413"/>
                  </a:lnTo>
                  <a:lnTo>
                    <a:pt x="235" y="435"/>
                  </a:lnTo>
                  <a:lnTo>
                    <a:pt x="254" y="454"/>
                  </a:lnTo>
                  <a:lnTo>
                    <a:pt x="278" y="470"/>
                  </a:lnTo>
                  <a:lnTo>
                    <a:pt x="306" y="486"/>
                  </a:lnTo>
                  <a:lnTo>
                    <a:pt x="337" y="500"/>
                  </a:lnTo>
                  <a:lnTo>
                    <a:pt x="372" y="512"/>
                  </a:lnTo>
                  <a:lnTo>
                    <a:pt x="409" y="524"/>
                  </a:lnTo>
                  <a:lnTo>
                    <a:pt x="449" y="534"/>
                  </a:lnTo>
                  <a:lnTo>
                    <a:pt x="490" y="545"/>
                  </a:lnTo>
                  <a:lnTo>
                    <a:pt x="534" y="554"/>
                  </a:lnTo>
                  <a:lnTo>
                    <a:pt x="579" y="564"/>
                  </a:lnTo>
                  <a:lnTo>
                    <a:pt x="625" y="573"/>
                  </a:lnTo>
                  <a:lnTo>
                    <a:pt x="669" y="583"/>
                  </a:lnTo>
                  <a:lnTo>
                    <a:pt x="762" y="605"/>
                  </a:lnTo>
                  <a:lnTo>
                    <a:pt x="805" y="617"/>
                  </a:lnTo>
                  <a:lnTo>
                    <a:pt x="849" y="630"/>
                  </a:lnTo>
                  <a:lnTo>
                    <a:pt x="891" y="645"/>
                  </a:lnTo>
                  <a:lnTo>
                    <a:pt x="930" y="662"/>
                  </a:lnTo>
                  <a:lnTo>
                    <a:pt x="968" y="681"/>
                  </a:lnTo>
                  <a:lnTo>
                    <a:pt x="1002" y="702"/>
                  </a:lnTo>
                  <a:lnTo>
                    <a:pt x="1033" y="726"/>
                  </a:lnTo>
                  <a:lnTo>
                    <a:pt x="1061" y="753"/>
                  </a:lnTo>
                  <a:lnTo>
                    <a:pt x="1084" y="781"/>
                  </a:lnTo>
                  <a:lnTo>
                    <a:pt x="1103" y="814"/>
                  </a:lnTo>
                  <a:lnTo>
                    <a:pt x="1116" y="850"/>
                  </a:lnTo>
                  <a:lnTo>
                    <a:pt x="1126" y="890"/>
                  </a:lnTo>
                  <a:lnTo>
                    <a:pt x="1128" y="933"/>
                  </a:lnTo>
                  <a:lnTo>
                    <a:pt x="1127" y="966"/>
                  </a:lnTo>
                  <a:lnTo>
                    <a:pt x="1122" y="1000"/>
                  </a:lnTo>
                  <a:lnTo>
                    <a:pt x="1112" y="1033"/>
                  </a:lnTo>
                  <a:lnTo>
                    <a:pt x="1099" y="1065"/>
                  </a:lnTo>
                  <a:lnTo>
                    <a:pt x="1082" y="1095"/>
                  </a:lnTo>
                  <a:lnTo>
                    <a:pt x="1061" y="1125"/>
                  </a:lnTo>
                  <a:lnTo>
                    <a:pt x="1035" y="1153"/>
                  </a:lnTo>
                  <a:lnTo>
                    <a:pt x="1005" y="1179"/>
                  </a:lnTo>
                  <a:lnTo>
                    <a:pt x="971" y="1204"/>
                  </a:lnTo>
                  <a:lnTo>
                    <a:pt x="932" y="1225"/>
                  </a:lnTo>
                  <a:lnTo>
                    <a:pt x="888" y="1244"/>
                  </a:lnTo>
                  <a:lnTo>
                    <a:pt x="839" y="1261"/>
                  </a:lnTo>
                  <a:lnTo>
                    <a:pt x="786" y="1274"/>
                  </a:lnTo>
                  <a:lnTo>
                    <a:pt x="727" y="1284"/>
                  </a:lnTo>
                  <a:lnTo>
                    <a:pt x="663" y="1289"/>
                  </a:lnTo>
                  <a:lnTo>
                    <a:pt x="593" y="1292"/>
                  </a:lnTo>
                  <a:lnTo>
                    <a:pt x="513" y="1289"/>
                  </a:lnTo>
                  <a:lnTo>
                    <a:pt x="439" y="1282"/>
                  </a:lnTo>
                  <a:lnTo>
                    <a:pt x="371" y="1272"/>
                  </a:lnTo>
                  <a:lnTo>
                    <a:pt x="308" y="1257"/>
                  </a:lnTo>
                  <a:lnTo>
                    <a:pt x="251" y="1236"/>
                  </a:lnTo>
                  <a:lnTo>
                    <a:pt x="201" y="1212"/>
                  </a:lnTo>
                  <a:lnTo>
                    <a:pt x="156" y="1183"/>
                  </a:lnTo>
                  <a:lnTo>
                    <a:pt x="117" y="1151"/>
                  </a:lnTo>
                  <a:lnTo>
                    <a:pt x="84" y="1113"/>
                  </a:lnTo>
                  <a:lnTo>
                    <a:pt x="56" y="1071"/>
                  </a:lnTo>
                  <a:lnTo>
                    <a:pt x="34" y="1024"/>
                  </a:lnTo>
                  <a:lnTo>
                    <a:pt x="18" y="974"/>
                  </a:lnTo>
                  <a:lnTo>
                    <a:pt x="5" y="920"/>
                  </a:lnTo>
                  <a:lnTo>
                    <a:pt x="0" y="861"/>
                  </a:lnTo>
                  <a:lnTo>
                    <a:pt x="182" y="861"/>
                  </a:lnTo>
                  <a:lnTo>
                    <a:pt x="189" y="905"/>
                  </a:lnTo>
                  <a:lnTo>
                    <a:pt x="200" y="946"/>
                  </a:lnTo>
                  <a:lnTo>
                    <a:pt x="216" y="981"/>
                  </a:lnTo>
                  <a:lnTo>
                    <a:pt x="236" y="1015"/>
                  </a:lnTo>
                  <a:lnTo>
                    <a:pt x="262" y="1043"/>
                  </a:lnTo>
                  <a:lnTo>
                    <a:pt x="293" y="1069"/>
                  </a:lnTo>
                  <a:lnTo>
                    <a:pt x="329" y="1092"/>
                  </a:lnTo>
                  <a:lnTo>
                    <a:pt x="369" y="1110"/>
                  </a:lnTo>
                  <a:lnTo>
                    <a:pt x="417" y="1124"/>
                  </a:lnTo>
                  <a:lnTo>
                    <a:pt x="469" y="1134"/>
                  </a:lnTo>
                  <a:lnTo>
                    <a:pt x="526" y="1140"/>
                  </a:lnTo>
                  <a:lnTo>
                    <a:pt x="589" y="1143"/>
                  </a:lnTo>
                  <a:lnTo>
                    <a:pt x="648" y="1141"/>
                  </a:lnTo>
                  <a:lnTo>
                    <a:pt x="699" y="1136"/>
                  </a:lnTo>
                  <a:lnTo>
                    <a:pt x="747" y="1128"/>
                  </a:lnTo>
                  <a:lnTo>
                    <a:pt x="788" y="1117"/>
                  </a:lnTo>
                  <a:lnTo>
                    <a:pt x="823" y="1103"/>
                  </a:lnTo>
                  <a:lnTo>
                    <a:pt x="854" y="1087"/>
                  </a:lnTo>
                  <a:lnTo>
                    <a:pt x="880" y="1069"/>
                  </a:lnTo>
                  <a:lnTo>
                    <a:pt x="902" y="1050"/>
                  </a:lnTo>
                  <a:lnTo>
                    <a:pt x="918" y="1030"/>
                  </a:lnTo>
                  <a:lnTo>
                    <a:pt x="932" y="1009"/>
                  </a:lnTo>
                  <a:lnTo>
                    <a:pt x="940" y="986"/>
                  </a:lnTo>
                  <a:lnTo>
                    <a:pt x="945" y="965"/>
                  </a:lnTo>
                  <a:lnTo>
                    <a:pt x="948" y="943"/>
                  </a:lnTo>
                  <a:lnTo>
                    <a:pt x="947" y="912"/>
                  </a:lnTo>
                  <a:lnTo>
                    <a:pt x="938" y="884"/>
                  </a:lnTo>
                  <a:lnTo>
                    <a:pt x="925" y="860"/>
                  </a:lnTo>
                  <a:lnTo>
                    <a:pt x="907" y="838"/>
                  </a:lnTo>
                  <a:lnTo>
                    <a:pt x="884" y="818"/>
                  </a:lnTo>
                  <a:lnTo>
                    <a:pt x="857" y="802"/>
                  </a:lnTo>
                  <a:lnTo>
                    <a:pt x="826" y="785"/>
                  </a:lnTo>
                  <a:lnTo>
                    <a:pt x="792" y="772"/>
                  </a:lnTo>
                  <a:lnTo>
                    <a:pt x="755" y="759"/>
                  </a:lnTo>
                  <a:lnTo>
                    <a:pt x="716" y="749"/>
                  </a:lnTo>
                  <a:lnTo>
                    <a:pt x="674" y="739"/>
                  </a:lnTo>
                  <a:lnTo>
                    <a:pt x="630" y="728"/>
                  </a:lnTo>
                  <a:lnTo>
                    <a:pt x="585" y="720"/>
                  </a:lnTo>
                  <a:lnTo>
                    <a:pt x="447" y="692"/>
                  </a:lnTo>
                  <a:lnTo>
                    <a:pt x="354" y="670"/>
                  </a:lnTo>
                  <a:lnTo>
                    <a:pt x="311" y="658"/>
                  </a:lnTo>
                  <a:lnTo>
                    <a:pt x="269" y="644"/>
                  </a:lnTo>
                  <a:lnTo>
                    <a:pt x="228" y="629"/>
                  </a:lnTo>
                  <a:lnTo>
                    <a:pt x="190" y="611"/>
                  </a:lnTo>
                  <a:lnTo>
                    <a:pt x="155" y="591"/>
                  </a:lnTo>
                  <a:lnTo>
                    <a:pt x="124" y="569"/>
                  </a:lnTo>
                  <a:lnTo>
                    <a:pt x="95" y="545"/>
                  </a:lnTo>
                  <a:lnTo>
                    <a:pt x="71" y="516"/>
                  </a:lnTo>
                  <a:lnTo>
                    <a:pt x="52" y="486"/>
                  </a:lnTo>
                  <a:lnTo>
                    <a:pt x="37" y="451"/>
                  </a:lnTo>
                  <a:lnTo>
                    <a:pt x="27" y="413"/>
                  </a:lnTo>
                  <a:lnTo>
                    <a:pt x="23" y="371"/>
                  </a:lnTo>
                  <a:lnTo>
                    <a:pt x="24" y="329"/>
                  </a:lnTo>
                  <a:lnTo>
                    <a:pt x="31" y="288"/>
                  </a:lnTo>
                  <a:lnTo>
                    <a:pt x="41" y="250"/>
                  </a:lnTo>
                  <a:lnTo>
                    <a:pt x="56" y="213"/>
                  </a:lnTo>
                  <a:lnTo>
                    <a:pt x="76" y="181"/>
                  </a:lnTo>
                  <a:lnTo>
                    <a:pt x="100" y="148"/>
                  </a:lnTo>
                  <a:lnTo>
                    <a:pt x="130" y="120"/>
                  </a:lnTo>
                  <a:lnTo>
                    <a:pt x="164" y="94"/>
                  </a:lnTo>
                  <a:lnTo>
                    <a:pt x="205" y="71"/>
                  </a:lnTo>
                  <a:lnTo>
                    <a:pt x="250" y="50"/>
                  </a:lnTo>
                  <a:lnTo>
                    <a:pt x="300" y="34"/>
                  </a:lnTo>
                  <a:lnTo>
                    <a:pt x="356" y="21"/>
                  </a:lnTo>
                  <a:lnTo>
                    <a:pt x="418" y="11"/>
                  </a:lnTo>
                  <a:lnTo>
                    <a:pt x="486" y="4"/>
                  </a:lnTo>
                  <a:lnTo>
                    <a:pt x="559" y="3"/>
                  </a:lnTo>
                  <a:close/>
                  <a:moveTo>
                    <a:pt x="3798" y="0"/>
                  </a:moveTo>
                  <a:lnTo>
                    <a:pt x="3866" y="3"/>
                  </a:lnTo>
                  <a:lnTo>
                    <a:pt x="3927" y="8"/>
                  </a:lnTo>
                  <a:lnTo>
                    <a:pt x="3983" y="19"/>
                  </a:lnTo>
                  <a:lnTo>
                    <a:pt x="4033" y="34"/>
                  </a:lnTo>
                  <a:lnTo>
                    <a:pt x="4079" y="53"/>
                  </a:lnTo>
                  <a:lnTo>
                    <a:pt x="4119" y="75"/>
                  </a:lnTo>
                  <a:lnTo>
                    <a:pt x="4154" y="102"/>
                  </a:lnTo>
                  <a:lnTo>
                    <a:pt x="4185" y="132"/>
                  </a:lnTo>
                  <a:lnTo>
                    <a:pt x="4211" y="165"/>
                  </a:lnTo>
                  <a:lnTo>
                    <a:pt x="4234" y="201"/>
                  </a:lnTo>
                  <a:lnTo>
                    <a:pt x="4253" y="242"/>
                  </a:lnTo>
                  <a:lnTo>
                    <a:pt x="4270" y="284"/>
                  </a:lnTo>
                  <a:lnTo>
                    <a:pt x="4282" y="330"/>
                  </a:lnTo>
                  <a:lnTo>
                    <a:pt x="4291" y="379"/>
                  </a:lnTo>
                  <a:lnTo>
                    <a:pt x="4298" y="431"/>
                  </a:lnTo>
                  <a:lnTo>
                    <a:pt x="4302" y="485"/>
                  </a:lnTo>
                  <a:lnTo>
                    <a:pt x="4305" y="542"/>
                  </a:lnTo>
                  <a:lnTo>
                    <a:pt x="4306" y="601"/>
                  </a:lnTo>
                  <a:lnTo>
                    <a:pt x="4306" y="1277"/>
                  </a:lnTo>
                  <a:lnTo>
                    <a:pt x="4121" y="1277"/>
                  </a:lnTo>
                  <a:lnTo>
                    <a:pt x="4121" y="535"/>
                  </a:lnTo>
                  <a:lnTo>
                    <a:pt x="4119" y="489"/>
                  </a:lnTo>
                  <a:lnTo>
                    <a:pt x="4115" y="444"/>
                  </a:lnTo>
                  <a:lnTo>
                    <a:pt x="4108" y="404"/>
                  </a:lnTo>
                  <a:lnTo>
                    <a:pt x="4100" y="366"/>
                  </a:lnTo>
                  <a:lnTo>
                    <a:pt x="4088" y="330"/>
                  </a:lnTo>
                  <a:lnTo>
                    <a:pt x="4074" y="299"/>
                  </a:lnTo>
                  <a:lnTo>
                    <a:pt x="4055" y="269"/>
                  </a:lnTo>
                  <a:lnTo>
                    <a:pt x="4033" y="243"/>
                  </a:lnTo>
                  <a:lnTo>
                    <a:pt x="4007" y="220"/>
                  </a:lnTo>
                  <a:lnTo>
                    <a:pt x="3978" y="201"/>
                  </a:lnTo>
                  <a:lnTo>
                    <a:pt x="3942" y="185"/>
                  </a:lnTo>
                  <a:lnTo>
                    <a:pt x="3901" y="173"/>
                  </a:lnTo>
                  <a:lnTo>
                    <a:pt x="3857" y="163"/>
                  </a:lnTo>
                  <a:lnTo>
                    <a:pt x="3805" y="158"/>
                  </a:lnTo>
                  <a:lnTo>
                    <a:pt x="3748" y="156"/>
                  </a:lnTo>
                  <a:lnTo>
                    <a:pt x="3687" y="159"/>
                  </a:lnTo>
                  <a:lnTo>
                    <a:pt x="3633" y="165"/>
                  </a:lnTo>
                  <a:lnTo>
                    <a:pt x="3584" y="175"/>
                  </a:lnTo>
                  <a:lnTo>
                    <a:pt x="3542" y="189"/>
                  </a:lnTo>
                  <a:lnTo>
                    <a:pt x="3504" y="207"/>
                  </a:lnTo>
                  <a:lnTo>
                    <a:pt x="3472" y="228"/>
                  </a:lnTo>
                  <a:lnTo>
                    <a:pt x="3444" y="254"/>
                  </a:lnTo>
                  <a:lnTo>
                    <a:pt x="3421" y="284"/>
                  </a:lnTo>
                  <a:lnTo>
                    <a:pt x="3402" y="317"/>
                  </a:lnTo>
                  <a:lnTo>
                    <a:pt x="3387" y="352"/>
                  </a:lnTo>
                  <a:lnTo>
                    <a:pt x="3376" y="393"/>
                  </a:lnTo>
                  <a:lnTo>
                    <a:pt x="3366" y="435"/>
                  </a:lnTo>
                  <a:lnTo>
                    <a:pt x="3361" y="482"/>
                  </a:lnTo>
                  <a:lnTo>
                    <a:pt x="3358" y="531"/>
                  </a:lnTo>
                  <a:lnTo>
                    <a:pt x="3357" y="584"/>
                  </a:lnTo>
                  <a:lnTo>
                    <a:pt x="3357" y="1277"/>
                  </a:lnTo>
                  <a:lnTo>
                    <a:pt x="3174" y="1277"/>
                  </a:lnTo>
                  <a:lnTo>
                    <a:pt x="3174" y="18"/>
                  </a:lnTo>
                  <a:lnTo>
                    <a:pt x="3259" y="18"/>
                  </a:lnTo>
                  <a:lnTo>
                    <a:pt x="3313" y="242"/>
                  </a:lnTo>
                  <a:lnTo>
                    <a:pt x="3326" y="212"/>
                  </a:lnTo>
                  <a:lnTo>
                    <a:pt x="3342" y="184"/>
                  </a:lnTo>
                  <a:lnTo>
                    <a:pt x="3362" y="156"/>
                  </a:lnTo>
                  <a:lnTo>
                    <a:pt x="3385" y="131"/>
                  </a:lnTo>
                  <a:lnTo>
                    <a:pt x="3413" y="106"/>
                  </a:lnTo>
                  <a:lnTo>
                    <a:pt x="3444" y="83"/>
                  </a:lnTo>
                  <a:lnTo>
                    <a:pt x="3481" y="63"/>
                  </a:lnTo>
                  <a:lnTo>
                    <a:pt x="3520" y="45"/>
                  </a:lnTo>
                  <a:lnTo>
                    <a:pt x="3566" y="30"/>
                  </a:lnTo>
                  <a:lnTo>
                    <a:pt x="3616" y="16"/>
                  </a:lnTo>
                  <a:lnTo>
                    <a:pt x="3671" y="8"/>
                  </a:lnTo>
                  <a:lnTo>
                    <a:pt x="3732" y="2"/>
                  </a:lnTo>
                  <a:lnTo>
                    <a:pt x="3798"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932" name="Freeform 26"/>
            <p:cNvSpPr>
              <a:spLocks noEditPoints="1"/>
            </p:cNvSpPr>
            <p:nvPr/>
          </p:nvSpPr>
          <p:spPr bwMode="auto">
            <a:xfrm>
              <a:off x="8321675" y="5883275"/>
              <a:ext cx="106363" cy="106363"/>
            </a:xfrm>
            <a:custGeom>
              <a:avLst/>
              <a:gdLst>
                <a:gd name="T0" fmla="*/ 33392426 w 134"/>
                <a:gd name="T1" fmla="*/ 40291584 h 133"/>
                <a:gd name="T2" fmla="*/ 51663843 w 134"/>
                <a:gd name="T3" fmla="*/ 38373051 h 133"/>
                <a:gd name="T4" fmla="*/ 54184011 w 134"/>
                <a:gd name="T5" fmla="*/ 33896209 h 133"/>
                <a:gd name="T6" fmla="*/ 52923530 w 134"/>
                <a:gd name="T7" fmla="*/ 26861056 h 133"/>
                <a:gd name="T8" fmla="*/ 33392426 w 134"/>
                <a:gd name="T9" fmla="*/ 24302746 h 133"/>
                <a:gd name="T10" fmla="*/ 44733579 w 134"/>
                <a:gd name="T11" fmla="*/ 18547148 h 133"/>
                <a:gd name="T12" fmla="*/ 57334420 w 134"/>
                <a:gd name="T13" fmla="*/ 21745236 h 133"/>
                <a:gd name="T14" fmla="*/ 61744515 w 134"/>
                <a:gd name="T15" fmla="*/ 32617454 h 133"/>
                <a:gd name="T16" fmla="*/ 60484034 w 134"/>
                <a:gd name="T17" fmla="*/ 38373051 h 133"/>
                <a:gd name="T18" fmla="*/ 57334420 w 134"/>
                <a:gd name="T19" fmla="*/ 42849894 h 133"/>
                <a:gd name="T20" fmla="*/ 63634443 w 134"/>
                <a:gd name="T21" fmla="*/ 67153440 h 133"/>
                <a:gd name="T22" fmla="*/ 42213411 w 134"/>
                <a:gd name="T23" fmla="*/ 46047982 h 133"/>
                <a:gd name="T24" fmla="*/ 33392426 w 134"/>
                <a:gd name="T25" fmla="*/ 67153440 h 133"/>
                <a:gd name="T26" fmla="*/ 26462162 w 134"/>
                <a:gd name="T27" fmla="*/ 18547148 h 133"/>
                <a:gd name="T28" fmla="*/ 31502498 w 134"/>
                <a:gd name="T29" fmla="*/ 8953685 h 133"/>
                <a:gd name="T30" fmla="*/ 14490768 w 134"/>
                <a:gd name="T31" fmla="*/ 21745236 h 133"/>
                <a:gd name="T32" fmla="*/ 8820985 w 134"/>
                <a:gd name="T33" fmla="*/ 42849894 h 133"/>
                <a:gd name="T34" fmla="*/ 14490768 w 134"/>
                <a:gd name="T35" fmla="*/ 64595130 h 133"/>
                <a:gd name="T36" fmla="*/ 31502498 w 134"/>
                <a:gd name="T37" fmla="*/ 76746902 h 133"/>
                <a:gd name="T38" fmla="*/ 54184011 w 134"/>
                <a:gd name="T39" fmla="*/ 76746902 h 133"/>
                <a:gd name="T40" fmla="*/ 69935260 w 134"/>
                <a:gd name="T41" fmla="*/ 64595130 h 133"/>
                <a:gd name="T42" fmla="*/ 76235283 w 134"/>
                <a:gd name="T43" fmla="*/ 42849894 h 133"/>
                <a:gd name="T44" fmla="*/ 69935260 w 134"/>
                <a:gd name="T45" fmla="*/ 21745236 h 133"/>
                <a:gd name="T46" fmla="*/ 54184011 w 134"/>
                <a:gd name="T47" fmla="*/ 8953685 h 133"/>
                <a:gd name="T48" fmla="*/ 42842858 w 134"/>
                <a:gd name="T49" fmla="*/ 0 h 133"/>
                <a:gd name="T50" fmla="*/ 66784851 w 134"/>
                <a:gd name="T51" fmla="*/ 8313908 h 133"/>
                <a:gd name="T52" fmla="*/ 81905860 w 134"/>
                <a:gd name="T53" fmla="*/ 28779589 h 133"/>
                <a:gd name="T54" fmla="*/ 81905860 w 134"/>
                <a:gd name="T55" fmla="*/ 56920199 h 133"/>
                <a:gd name="T56" fmla="*/ 66784851 w 134"/>
                <a:gd name="T57" fmla="*/ 77385880 h 133"/>
                <a:gd name="T58" fmla="*/ 42842858 w 134"/>
                <a:gd name="T59" fmla="*/ 85060810 h 133"/>
                <a:gd name="T60" fmla="*/ 18271417 w 134"/>
                <a:gd name="T61" fmla="*/ 77385880 h 133"/>
                <a:gd name="T62" fmla="*/ 2520168 w 134"/>
                <a:gd name="T63" fmla="*/ 56920199 h 133"/>
                <a:gd name="T64" fmla="*/ 2520168 w 134"/>
                <a:gd name="T65" fmla="*/ 28779589 h 133"/>
                <a:gd name="T66" fmla="*/ 18271417 w 134"/>
                <a:gd name="T67" fmla="*/ 8313908 h 133"/>
                <a:gd name="T68" fmla="*/ 42842858 w 134"/>
                <a:gd name="T69" fmla="*/ 0 h 1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133">
                  <a:moveTo>
                    <a:pt x="53" y="38"/>
                  </a:moveTo>
                  <a:lnTo>
                    <a:pt x="53" y="63"/>
                  </a:lnTo>
                  <a:lnTo>
                    <a:pt x="76" y="63"/>
                  </a:lnTo>
                  <a:lnTo>
                    <a:pt x="82" y="60"/>
                  </a:lnTo>
                  <a:lnTo>
                    <a:pt x="84" y="57"/>
                  </a:lnTo>
                  <a:lnTo>
                    <a:pt x="86" y="53"/>
                  </a:lnTo>
                  <a:lnTo>
                    <a:pt x="86" y="45"/>
                  </a:lnTo>
                  <a:lnTo>
                    <a:pt x="84" y="42"/>
                  </a:lnTo>
                  <a:lnTo>
                    <a:pt x="76" y="38"/>
                  </a:lnTo>
                  <a:lnTo>
                    <a:pt x="53" y="38"/>
                  </a:lnTo>
                  <a:close/>
                  <a:moveTo>
                    <a:pt x="42" y="29"/>
                  </a:moveTo>
                  <a:lnTo>
                    <a:pt x="71" y="29"/>
                  </a:lnTo>
                  <a:lnTo>
                    <a:pt x="83" y="30"/>
                  </a:lnTo>
                  <a:lnTo>
                    <a:pt x="91" y="34"/>
                  </a:lnTo>
                  <a:lnTo>
                    <a:pt x="96" y="41"/>
                  </a:lnTo>
                  <a:lnTo>
                    <a:pt x="98" y="51"/>
                  </a:lnTo>
                  <a:lnTo>
                    <a:pt x="98" y="56"/>
                  </a:lnTo>
                  <a:lnTo>
                    <a:pt x="96" y="60"/>
                  </a:lnTo>
                  <a:lnTo>
                    <a:pt x="94" y="64"/>
                  </a:lnTo>
                  <a:lnTo>
                    <a:pt x="91" y="67"/>
                  </a:lnTo>
                  <a:lnTo>
                    <a:pt x="79" y="71"/>
                  </a:lnTo>
                  <a:lnTo>
                    <a:pt x="101" y="105"/>
                  </a:lnTo>
                  <a:lnTo>
                    <a:pt x="87" y="105"/>
                  </a:lnTo>
                  <a:lnTo>
                    <a:pt x="67" y="72"/>
                  </a:lnTo>
                  <a:lnTo>
                    <a:pt x="53" y="72"/>
                  </a:lnTo>
                  <a:lnTo>
                    <a:pt x="53" y="105"/>
                  </a:lnTo>
                  <a:lnTo>
                    <a:pt x="42" y="105"/>
                  </a:lnTo>
                  <a:lnTo>
                    <a:pt x="42" y="29"/>
                  </a:lnTo>
                  <a:close/>
                  <a:moveTo>
                    <a:pt x="68" y="11"/>
                  </a:moveTo>
                  <a:lnTo>
                    <a:pt x="50" y="14"/>
                  </a:lnTo>
                  <a:lnTo>
                    <a:pt x="35" y="22"/>
                  </a:lnTo>
                  <a:lnTo>
                    <a:pt x="23" y="34"/>
                  </a:lnTo>
                  <a:lnTo>
                    <a:pt x="16" y="49"/>
                  </a:lnTo>
                  <a:lnTo>
                    <a:pt x="14" y="67"/>
                  </a:lnTo>
                  <a:lnTo>
                    <a:pt x="16" y="85"/>
                  </a:lnTo>
                  <a:lnTo>
                    <a:pt x="23" y="101"/>
                  </a:lnTo>
                  <a:lnTo>
                    <a:pt x="35" y="112"/>
                  </a:lnTo>
                  <a:lnTo>
                    <a:pt x="50" y="120"/>
                  </a:lnTo>
                  <a:lnTo>
                    <a:pt x="68" y="123"/>
                  </a:lnTo>
                  <a:lnTo>
                    <a:pt x="86" y="120"/>
                  </a:lnTo>
                  <a:lnTo>
                    <a:pt x="99" y="112"/>
                  </a:lnTo>
                  <a:lnTo>
                    <a:pt x="111" y="101"/>
                  </a:lnTo>
                  <a:lnTo>
                    <a:pt x="118" y="85"/>
                  </a:lnTo>
                  <a:lnTo>
                    <a:pt x="121" y="67"/>
                  </a:lnTo>
                  <a:lnTo>
                    <a:pt x="118" y="49"/>
                  </a:lnTo>
                  <a:lnTo>
                    <a:pt x="111" y="34"/>
                  </a:lnTo>
                  <a:lnTo>
                    <a:pt x="99" y="22"/>
                  </a:lnTo>
                  <a:lnTo>
                    <a:pt x="86" y="14"/>
                  </a:lnTo>
                  <a:lnTo>
                    <a:pt x="68" y="11"/>
                  </a:lnTo>
                  <a:close/>
                  <a:moveTo>
                    <a:pt x="68" y="0"/>
                  </a:moveTo>
                  <a:lnTo>
                    <a:pt x="88" y="3"/>
                  </a:lnTo>
                  <a:lnTo>
                    <a:pt x="106" y="13"/>
                  </a:lnTo>
                  <a:lnTo>
                    <a:pt x="121" y="28"/>
                  </a:lnTo>
                  <a:lnTo>
                    <a:pt x="130" y="45"/>
                  </a:lnTo>
                  <a:lnTo>
                    <a:pt x="134" y="67"/>
                  </a:lnTo>
                  <a:lnTo>
                    <a:pt x="130" y="89"/>
                  </a:lnTo>
                  <a:lnTo>
                    <a:pt x="121" y="106"/>
                  </a:lnTo>
                  <a:lnTo>
                    <a:pt x="106" y="121"/>
                  </a:lnTo>
                  <a:lnTo>
                    <a:pt x="88" y="131"/>
                  </a:lnTo>
                  <a:lnTo>
                    <a:pt x="68" y="133"/>
                  </a:lnTo>
                  <a:lnTo>
                    <a:pt x="46" y="131"/>
                  </a:lnTo>
                  <a:lnTo>
                    <a:pt x="29" y="121"/>
                  </a:lnTo>
                  <a:lnTo>
                    <a:pt x="14" y="106"/>
                  </a:lnTo>
                  <a:lnTo>
                    <a:pt x="4" y="89"/>
                  </a:lnTo>
                  <a:lnTo>
                    <a:pt x="0" y="67"/>
                  </a:lnTo>
                  <a:lnTo>
                    <a:pt x="4" y="45"/>
                  </a:lnTo>
                  <a:lnTo>
                    <a:pt x="14" y="28"/>
                  </a:lnTo>
                  <a:lnTo>
                    <a:pt x="29" y="13"/>
                  </a:lnTo>
                  <a:lnTo>
                    <a:pt x="46" y="3"/>
                  </a:lnTo>
                  <a:lnTo>
                    <a:pt x="68"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grpSp>
        <p:nvGrpSpPr>
          <p:cNvPr id="35900" name="Group 9"/>
          <p:cNvGrpSpPr>
            <a:grpSpLocks/>
          </p:cNvGrpSpPr>
          <p:nvPr/>
        </p:nvGrpSpPr>
        <p:grpSpPr bwMode="auto">
          <a:xfrm>
            <a:off x="1696070" y="5074800"/>
            <a:ext cx="1709785" cy="855999"/>
            <a:chOff x="1696493" y="5075070"/>
            <a:chExt cx="1708947" cy="855924"/>
          </a:xfrm>
        </p:grpSpPr>
        <p:sp>
          <p:nvSpPr>
            <p:cNvPr id="35907" name="TextBox 204"/>
            <p:cNvSpPr txBox="1">
              <a:spLocks noChangeArrowheads="1"/>
            </p:cNvSpPr>
            <p:nvPr/>
          </p:nvSpPr>
          <p:spPr bwMode="auto">
            <a:xfrm rot="3010406">
              <a:off x="1546373" y="5225190"/>
              <a:ext cx="761680" cy="461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lgn="ctr"/>
              <a:r>
                <a:rPr lang="en-US" sz="1200" b="1">
                  <a:solidFill>
                    <a:srgbClr val="FF8000"/>
                  </a:solidFill>
                </a:rPr>
                <a:t>SHEAR</a:t>
              </a:r>
            </a:p>
            <a:p>
              <a:pPr algn="ctr"/>
              <a:r>
                <a:rPr lang="en-US" sz="1200" b="1">
                  <a:solidFill>
                    <a:srgbClr val="FF8000"/>
                  </a:solidFill>
                </a:rPr>
                <a:t>STRESS</a:t>
              </a:r>
            </a:p>
          </p:txBody>
        </p:sp>
        <p:sp>
          <p:nvSpPr>
            <p:cNvPr id="35908" name="TextBox 120"/>
            <p:cNvSpPr txBox="1">
              <a:spLocks noChangeArrowheads="1"/>
            </p:cNvSpPr>
            <p:nvPr/>
          </p:nvSpPr>
          <p:spPr bwMode="auto">
            <a:xfrm rot="19134531">
              <a:off x="2528707" y="5311144"/>
              <a:ext cx="876733" cy="46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lgn="ctr"/>
              <a:r>
                <a:rPr lang="en-US" sz="1200" b="1">
                  <a:solidFill>
                    <a:srgbClr val="FFBC3D"/>
                  </a:solidFill>
                </a:rPr>
                <a:t>NORMAL</a:t>
              </a:r>
            </a:p>
            <a:p>
              <a:pPr algn="ctr"/>
              <a:r>
                <a:rPr lang="en-US" sz="1200" b="1">
                  <a:solidFill>
                    <a:srgbClr val="FFBC3D"/>
                  </a:solidFill>
                </a:rPr>
                <a:t>STRESS</a:t>
              </a:r>
            </a:p>
          </p:txBody>
        </p:sp>
        <p:sp>
          <p:nvSpPr>
            <p:cNvPr id="123" name="Down Arrow 122"/>
            <p:cNvSpPr/>
            <p:nvPr/>
          </p:nvSpPr>
          <p:spPr>
            <a:xfrm rot="19256364">
              <a:off x="2421726" y="5343174"/>
              <a:ext cx="144247" cy="415195"/>
            </a:xfrm>
            <a:prstGeom prst="downArrow">
              <a:avLst>
                <a:gd name="adj1" fmla="val 38572"/>
                <a:gd name="adj2" fmla="val 102166"/>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7" name="Down Arrow 126"/>
            <p:cNvSpPr/>
            <p:nvPr/>
          </p:nvSpPr>
          <p:spPr>
            <a:xfrm rot="2952691">
              <a:off x="2646700" y="5247748"/>
              <a:ext cx="144351" cy="317344"/>
            </a:xfrm>
            <a:prstGeom prst="downArrow">
              <a:avLst>
                <a:gd name="adj1" fmla="val 38572"/>
                <a:gd name="adj2" fmla="val 102166"/>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3" name="Down Arrow 162"/>
            <p:cNvSpPr/>
            <p:nvPr/>
          </p:nvSpPr>
          <p:spPr>
            <a:xfrm rot="19256364">
              <a:off x="2278829" y="5472523"/>
              <a:ext cx="144005" cy="414272"/>
            </a:xfrm>
            <a:prstGeom prst="downArrow">
              <a:avLst>
                <a:gd name="adj1" fmla="val 38572"/>
                <a:gd name="adj2" fmla="val 102166"/>
              </a:avLst>
            </a:prstGeom>
            <a:solidFill>
              <a:srgbClr val="FF6600"/>
            </a:solidFill>
            <a:ln w="19050">
              <a:solidFill>
                <a:schemeClr val="tx1"/>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4" name="Down Arrow 163"/>
            <p:cNvSpPr/>
            <p:nvPr/>
          </p:nvSpPr>
          <p:spPr>
            <a:xfrm rot="2952691">
              <a:off x="2105698" y="5700537"/>
              <a:ext cx="144005" cy="316909"/>
            </a:xfrm>
            <a:prstGeom prst="downArrow">
              <a:avLst>
                <a:gd name="adj1" fmla="val 38572"/>
                <a:gd name="adj2" fmla="val 102166"/>
              </a:avLst>
            </a:prstGeom>
            <a:solidFill>
              <a:srgbClr val="FFC000"/>
            </a:solidFill>
            <a:ln w="19050">
              <a:solidFill>
                <a:schemeClr val="tx1"/>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5902" name="TextBox 10"/>
          <p:cNvSpPr txBox="1">
            <a:spLocks noChangeArrowheads="1"/>
          </p:cNvSpPr>
          <p:nvPr/>
        </p:nvSpPr>
        <p:spPr bwMode="auto">
          <a:xfrm>
            <a:off x="2542592" y="4255458"/>
            <a:ext cx="1591487" cy="107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r>
              <a:rPr lang="en-US" sz="3200" dirty="0">
                <a:ln>
                  <a:solidFill>
                    <a:schemeClr val="tx1"/>
                  </a:solidFill>
                </a:ln>
                <a:solidFill>
                  <a:srgbClr val="00A600"/>
                </a:solidFill>
              </a:rPr>
              <a:t>Tectonic</a:t>
            </a:r>
          </a:p>
          <a:p>
            <a:r>
              <a:rPr lang="en-US" sz="3200" dirty="0">
                <a:ln>
                  <a:solidFill>
                    <a:schemeClr val="tx1"/>
                  </a:solidFill>
                </a:ln>
                <a:solidFill>
                  <a:srgbClr val="00A600"/>
                </a:solidFill>
              </a:rPr>
              <a:t>Stress</a:t>
            </a:r>
          </a:p>
        </p:txBody>
      </p:sp>
      <p:sp>
        <p:nvSpPr>
          <p:cNvPr id="35866" name="TextBox 74"/>
          <p:cNvSpPr txBox="1">
            <a:spLocks noChangeArrowheads="1"/>
          </p:cNvSpPr>
          <p:nvPr/>
        </p:nvSpPr>
        <p:spPr bwMode="auto">
          <a:xfrm>
            <a:off x="4211619" y="3967328"/>
            <a:ext cx="1223398" cy="400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lgn="ctr"/>
            <a:r>
              <a:rPr lang="en-US" sz="2000" b="1" dirty="0">
                <a:solidFill>
                  <a:schemeClr val="bg1"/>
                </a:solidFill>
              </a:rPr>
              <a:t>Arbuckle</a:t>
            </a:r>
          </a:p>
        </p:txBody>
      </p:sp>
      <p:grpSp>
        <p:nvGrpSpPr>
          <p:cNvPr id="35901" name="Group 8"/>
          <p:cNvGrpSpPr>
            <a:grpSpLocks/>
          </p:cNvGrpSpPr>
          <p:nvPr/>
        </p:nvGrpSpPr>
        <p:grpSpPr bwMode="auto">
          <a:xfrm>
            <a:off x="1184853" y="3960317"/>
            <a:ext cx="2382693" cy="2778621"/>
            <a:chOff x="1185287" y="3960624"/>
            <a:chExt cx="2381776" cy="2777708"/>
          </a:xfrm>
        </p:grpSpPr>
        <p:sp>
          <p:nvSpPr>
            <p:cNvPr id="124" name="Down Arrow 123"/>
            <p:cNvSpPr/>
            <p:nvPr/>
          </p:nvSpPr>
          <p:spPr>
            <a:xfrm rot="1043160">
              <a:off x="2373147" y="3960624"/>
              <a:ext cx="144005" cy="638272"/>
            </a:xfrm>
            <a:prstGeom prst="downArrow">
              <a:avLst>
                <a:gd name="adj1" fmla="val 38572"/>
                <a:gd name="adj2" fmla="val 102166"/>
              </a:avLst>
            </a:prstGeom>
            <a:solidFill>
              <a:srgbClr val="00B050"/>
            </a:solidFill>
            <a:ln w="19050">
              <a:solidFill>
                <a:schemeClr val="tx1"/>
              </a:solidFill>
            </a:ln>
            <a:scene3d>
              <a:camera prst="orthographicFront">
                <a:rot lat="0" lon="0" rev="10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3" name="Down Arrow 132"/>
            <p:cNvSpPr/>
            <p:nvPr/>
          </p:nvSpPr>
          <p:spPr>
            <a:xfrm>
              <a:off x="1185287" y="5270572"/>
              <a:ext cx="144005" cy="385946"/>
            </a:xfrm>
            <a:prstGeom prst="downArrow">
              <a:avLst>
                <a:gd name="adj1" fmla="val 38572"/>
                <a:gd name="adj2" fmla="val 102166"/>
              </a:avLst>
            </a:prstGeom>
            <a:solidFill>
              <a:srgbClr val="00B050"/>
            </a:solidFill>
            <a:ln w="19050">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5" name="Down Arrow 164"/>
            <p:cNvSpPr/>
            <p:nvPr/>
          </p:nvSpPr>
          <p:spPr>
            <a:xfrm rot="1043160">
              <a:off x="2384968" y="6100060"/>
              <a:ext cx="144005" cy="638272"/>
            </a:xfrm>
            <a:prstGeom prst="downArrow">
              <a:avLst>
                <a:gd name="adj1" fmla="val 38572"/>
                <a:gd name="adj2" fmla="val 102166"/>
              </a:avLst>
            </a:prstGeom>
            <a:solidFill>
              <a:srgbClr val="00B050"/>
            </a:solidFill>
            <a:ln w="19050">
              <a:solidFill>
                <a:schemeClr val="tx1"/>
              </a:solidFill>
            </a:ln>
            <a:scene3d>
              <a:camera prst="orthographicFront">
                <a:rot lat="0" lon="0" rev="11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6" name="Down Arrow 165"/>
            <p:cNvSpPr/>
            <p:nvPr/>
          </p:nvSpPr>
          <p:spPr>
            <a:xfrm>
              <a:off x="3423058" y="5263633"/>
              <a:ext cx="144005" cy="385946"/>
            </a:xfrm>
            <a:prstGeom prst="downArrow">
              <a:avLst>
                <a:gd name="adj1" fmla="val 38572"/>
                <a:gd name="adj2" fmla="val 102166"/>
              </a:avLst>
            </a:prstGeom>
            <a:solidFill>
              <a:srgbClr val="00B050"/>
            </a:solidFill>
            <a:ln w="19050">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7" name="Group 215"/>
          <p:cNvGrpSpPr>
            <a:grpSpLocks/>
          </p:cNvGrpSpPr>
          <p:nvPr/>
        </p:nvGrpSpPr>
        <p:grpSpPr bwMode="auto">
          <a:xfrm>
            <a:off x="3271248" y="1728235"/>
            <a:ext cx="4619625" cy="3388817"/>
            <a:chOff x="3705225" y="1952629"/>
            <a:chExt cx="4619626" cy="3389109"/>
          </a:xfrm>
        </p:grpSpPr>
        <p:sp>
          <p:nvSpPr>
            <p:cNvPr id="129" name="Rectangle 128"/>
            <p:cNvSpPr/>
            <p:nvPr/>
          </p:nvSpPr>
          <p:spPr>
            <a:xfrm>
              <a:off x="5105112" y="1971979"/>
              <a:ext cx="952500" cy="3527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31" name="Straight Connector 130"/>
            <p:cNvCxnSpPr/>
            <p:nvPr/>
          </p:nvCxnSpPr>
          <p:spPr>
            <a:xfrm flipV="1">
              <a:off x="3705225" y="1952629"/>
              <a:ext cx="1391228" cy="12383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flipV="1">
              <a:off x="6057612" y="1961559"/>
              <a:ext cx="2267239" cy="12294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5936"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24275" y="3228975"/>
              <a:ext cx="4581525" cy="2112763"/>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116" name="Picture 115" descr="deep-pipe-01.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538643" y="986629"/>
            <a:ext cx="99903" cy="144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 name="Oval 116"/>
          <p:cNvSpPr/>
          <p:nvPr/>
        </p:nvSpPr>
        <p:spPr>
          <a:xfrm>
            <a:off x="3577440" y="978492"/>
            <a:ext cx="45949" cy="45719"/>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19" name="Oval 118"/>
          <p:cNvSpPr/>
          <p:nvPr/>
        </p:nvSpPr>
        <p:spPr>
          <a:xfrm>
            <a:off x="3564704" y="986629"/>
            <a:ext cx="45949" cy="45719"/>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20" name="Oval 119"/>
          <p:cNvSpPr/>
          <p:nvPr/>
        </p:nvSpPr>
        <p:spPr>
          <a:xfrm>
            <a:off x="3577440" y="975419"/>
            <a:ext cx="45949" cy="45719"/>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21" name="Oval 120"/>
          <p:cNvSpPr/>
          <p:nvPr/>
        </p:nvSpPr>
        <p:spPr>
          <a:xfrm>
            <a:off x="3577440" y="978492"/>
            <a:ext cx="45949" cy="45719"/>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22" name="Oval 121"/>
          <p:cNvSpPr/>
          <p:nvPr/>
        </p:nvSpPr>
        <p:spPr>
          <a:xfrm>
            <a:off x="3564704" y="986629"/>
            <a:ext cx="45949" cy="45719"/>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25" name="Oval 124"/>
          <p:cNvSpPr/>
          <p:nvPr/>
        </p:nvSpPr>
        <p:spPr>
          <a:xfrm>
            <a:off x="3564704" y="986629"/>
            <a:ext cx="45949" cy="45719"/>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26" name="Oval 125"/>
          <p:cNvSpPr/>
          <p:nvPr/>
        </p:nvSpPr>
        <p:spPr>
          <a:xfrm>
            <a:off x="3577440" y="986629"/>
            <a:ext cx="45949" cy="45719"/>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28" name="Oval 127"/>
          <p:cNvSpPr/>
          <p:nvPr/>
        </p:nvSpPr>
        <p:spPr>
          <a:xfrm>
            <a:off x="3577440" y="986629"/>
            <a:ext cx="45949" cy="45719"/>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30" name="Oval 129"/>
          <p:cNvSpPr/>
          <p:nvPr/>
        </p:nvSpPr>
        <p:spPr>
          <a:xfrm>
            <a:off x="3577440" y="986629"/>
            <a:ext cx="45949" cy="45719"/>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32" name="Oval 131"/>
          <p:cNvSpPr/>
          <p:nvPr/>
        </p:nvSpPr>
        <p:spPr>
          <a:xfrm>
            <a:off x="3577440" y="976907"/>
            <a:ext cx="45949" cy="45719"/>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pic>
        <p:nvPicPr>
          <p:cNvPr id="135" name="Picture 134" descr="deep-pipe-01.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76885" y="956965"/>
            <a:ext cx="45719" cy="14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 name="Oval 135"/>
          <p:cNvSpPr/>
          <p:nvPr/>
        </p:nvSpPr>
        <p:spPr>
          <a:xfrm>
            <a:off x="2162595" y="2341425"/>
            <a:ext cx="59171" cy="58043"/>
          </a:xfrm>
          <a:prstGeom prst="ellipse">
            <a:avLst/>
          </a:prstGeom>
          <a:solidFill>
            <a:srgbClr val="558ED5"/>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37" name="Oval 136"/>
          <p:cNvSpPr/>
          <p:nvPr/>
        </p:nvSpPr>
        <p:spPr>
          <a:xfrm>
            <a:off x="2159142" y="2332446"/>
            <a:ext cx="59171" cy="58043"/>
          </a:xfrm>
          <a:prstGeom prst="ellipse">
            <a:avLst/>
          </a:prstGeom>
          <a:solidFill>
            <a:srgbClr val="558ED5"/>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38" name="Oval 137"/>
          <p:cNvSpPr/>
          <p:nvPr/>
        </p:nvSpPr>
        <p:spPr>
          <a:xfrm>
            <a:off x="2174674" y="2319781"/>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39" name="Oval 138"/>
          <p:cNvSpPr/>
          <p:nvPr/>
        </p:nvSpPr>
        <p:spPr>
          <a:xfrm>
            <a:off x="2156723" y="2303425"/>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40" name="Oval 139"/>
          <p:cNvSpPr/>
          <p:nvPr/>
        </p:nvSpPr>
        <p:spPr>
          <a:xfrm>
            <a:off x="2162595" y="2312404"/>
            <a:ext cx="59171" cy="58043"/>
          </a:xfrm>
          <a:prstGeom prst="ellipse">
            <a:avLst/>
          </a:prstGeom>
          <a:solidFill>
            <a:srgbClr val="000000"/>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41" name="Oval 140"/>
          <p:cNvSpPr/>
          <p:nvPr/>
        </p:nvSpPr>
        <p:spPr>
          <a:xfrm>
            <a:off x="2156723" y="2312404"/>
            <a:ext cx="59171" cy="58043"/>
          </a:xfrm>
          <a:prstGeom prst="ellipse">
            <a:avLst/>
          </a:prstGeom>
          <a:solidFill>
            <a:srgbClr val="000000"/>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42" name="Oval 141"/>
          <p:cNvSpPr/>
          <p:nvPr/>
        </p:nvSpPr>
        <p:spPr>
          <a:xfrm>
            <a:off x="2162595" y="2312404"/>
            <a:ext cx="59171" cy="58043"/>
          </a:xfrm>
          <a:prstGeom prst="ellipse">
            <a:avLst/>
          </a:prstGeom>
          <a:solidFill>
            <a:srgbClr val="000000"/>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43" name="Oval 142"/>
          <p:cNvSpPr/>
          <p:nvPr/>
        </p:nvSpPr>
        <p:spPr>
          <a:xfrm>
            <a:off x="2160235" y="2312404"/>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44" name="Oval 143"/>
          <p:cNvSpPr/>
          <p:nvPr/>
        </p:nvSpPr>
        <p:spPr>
          <a:xfrm>
            <a:off x="2162595" y="2319781"/>
            <a:ext cx="59171" cy="58043"/>
          </a:xfrm>
          <a:prstGeom prst="ellipse">
            <a:avLst/>
          </a:prstGeom>
          <a:solidFill>
            <a:srgbClr val="000000"/>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45" name="Oval 144"/>
          <p:cNvSpPr/>
          <p:nvPr/>
        </p:nvSpPr>
        <p:spPr>
          <a:xfrm>
            <a:off x="2162595" y="2312404"/>
            <a:ext cx="59171" cy="58043"/>
          </a:xfrm>
          <a:prstGeom prst="ellipse">
            <a:avLst/>
          </a:prstGeom>
          <a:solidFill>
            <a:srgbClr val="558ED5"/>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146" name="TextBox 145"/>
          <p:cNvSpPr txBox="1">
            <a:spLocks noChangeArrowheads="1"/>
          </p:cNvSpPr>
          <p:nvPr/>
        </p:nvSpPr>
        <p:spPr bwMode="auto">
          <a:xfrm>
            <a:off x="1290770" y="304420"/>
            <a:ext cx="1239252" cy="553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r>
              <a:rPr lang="en-US" sz="1000" b="1" dirty="0"/>
              <a:t>CONVENTIONAL </a:t>
            </a:r>
          </a:p>
          <a:p>
            <a:r>
              <a:rPr lang="en-US" sz="1000" b="1" dirty="0"/>
              <a:t>OIL PRODUCING</a:t>
            </a:r>
          </a:p>
          <a:p>
            <a:r>
              <a:rPr lang="en-US" sz="1000" b="1" dirty="0"/>
              <a:t>         WELL</a:t>
            </a:r>
          </a:p>
        </p:txBody>
      </p:sp>
      <p:pic>
        <p:nvPicPr>
          <p:cNvPr id="147" name="Picture 146" descr="disposal-well-01.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053228" y="647987"/>
            <a:ext cx="249670" cy="354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 name="TextBox 147"/>
          <p:cNvSpPr txBox="1">
            <a:spLocks noChangeArrowheads="1"/>
          </p:cNvSpPr>
          <p:nvPr/>
        </p:nvSpPr>
        <p:spPr bwMode="auto">
          <a:xfrm>
            <a:off x="2652783" y="338824"/>
            <a:ext cx="1178701" cy="70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r>
              <a:rPr lang="en-US" sz="1000" b="1" dirty="0"/>
              <a:t>ENHANCED OIL</a:t>
            </a:r>
          </a:p>
          <a:p>
            <a:r>
              <a:rPr lang="en-US" sz="1000" b="1" dirty="0"/>
              <a:t> RECOVERY</a:t>
            </a:r>
          </a:p>
          <a:p>
            <a:r>
              <a:rPr lang="en-US" sz="1000" b="1" dirty="0"/>
              <a:t> INJECTION</a:t>
            </a:r>
          </a:p>
          <a:p>
            <a:r>
              <a:rPr lang="en-US" sz="1000" b="1" dirty="0"/>
              <a:t> WELL</a:t>
            </a:r>
          </a:p>
        </p:txBody>
      </p:sp>
      <p:pic>
        <p:nvPicPr>
          <p:cNvPr id="149" name="Picture 148" descr="disposal-well-01.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465399" y="638318"/>
            <a:ext cx="249670" cy="354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 name="Oval 107"/>
          <p:cNvSpPr/>
          <p:nvPr/>
        </p:nvSpPr>
        <p:spPr>
          <a:xfrm>
            <a:off x="779270" y="1039613"/>
            <a:ext cx="59171" cy="58043"/>
          </a:xfrm>
          <a:prstGeom prst="ellipse">
            <a:avLst/>
          </a:prstGeom>
          <a:solidFill>
            <a:srgbClr val="00A6DE"/>
          </a:solidFill>
          <a:ln w="12700">
            <a:solidFill>
              <a:srgbClr val="00305C"/>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dirty="0"/>
          </a:p>
        </p:txBody>
      </p:sp>
      <p:sp>
        <p:nvSpPr>
          <p:cNvPr id="2" name="TextBox 1"/>
          <p:cNvSpPr txBox="1"/>
          <p:nvPr/>
        </p:nvSpPr>
        <p:spPr>
          <a:xfrm>
            <a:off x="6083249" y="6582990"/>
            <a:ext cx="1449235" cy="338554"/>
          </a:xfrm>
          <a:prstGeom prst="rect">
            <a:avLst/>
          </a:prstGeom>
          <a:noFill/>
        </p:spPr>
        <p:txBody>
          <a:bodyPr wrap="none" rtlCol="0">
            <a:spAutoFit/>
          </a:bodyPr>
          <a:lstStyle/>
          <a:p>
            <a:r>
              <a:rPr lang="en-US" sz="1600" dirty="0">
                <a:solidFill>
                  <a:schemeClr val="bg1"/>
                </a:solidFill>
              </a:rPr>
              <a:t>Modified from: </a:t>
            </a:r>
          </a:p>
        </p:txBody>
      </p:sp>
      <p:sp>
        <p:nvSpPr>
          <p:cNvPr id="4" name="TextBox 3"/>
          <p:cNvSpPr txBox="1"/>
          <p:nvPr/>
        </p:nvSpPr>
        <p:spPr>
          <a:xfrm>
            <a:off x="1135687" y="2479365"/>
            <a:ext cx="2289772" cy="369332"/>
          </a:xfrm>
          <a:prstGeom prst="rect">
            <a:avLst/>
          </a:prstGeom>
          <a:noFill/>
        </p:spPr>
        <p:txBody>
          <a:bodyPr wrap="none" rtlCol="0">
            <a:spAutoFit/>
          </a:bodyPr>
          <a:lstStyle/>
          <a:p>
            <a:r>
              <a:rPr lang="en-US" dirty="0">
                <a:solidFill>
                  <a:srgbClr val="FFFFFF"/>
                </a:solidFill>
              </a:rPr>
              <a:t>Conventional Oil Field</a:t>
            </a:r>
          </a:p>
        </p:txBody>
      </p:sp>
      <p:sp>
        <p:nvSpPr>
          <p:cNvPr id="6" name="TextBox 5"/>
          <p:cNvSpPr txBox="1"/>
          <p:nvPr/>
        </p:nvSpPr>
        <p:spPr>
          <a:xfrm>
            <a:off x="5130217" y="883612"/>
            <a:ext cx="1610011" cy="369332"/>
          </a:xfrm>
          <a:prstGeom prst="rect">
            <a:avLst/>
          </a:prstGeom>
          <a:noFill/>
        </p:spPr>
        <p:txBody>
          <a:bodyPr wrap="none" rtlCol="0">
            <a:spAutoFit/>
          </a:bodyPr>
          <a:lstStyle/>
          <a:p>
            <a:r>
              <a:rPr lang="en-US" dirty="0">
                <a:solidFill>
                  <a:srgbClr val="FFFFFF"/>
                </a:solidFill>
              </a:rPr>
              <a:t>Drinking Water </a:t>
            </a:r>
          </a:p>
        </p:txBody>
      </p:sp>
      <p:sp>
        <p:nvSpPr>
          <p:cNvPr id="150" name="TextBox 68"/>
          <p:cNvSpPr txBox="1">
            <a:spLocks noChangeArrowheads="1"/>
          </p:cNvSpPr>
          <p:nvPr/>
        </p:nvSpPr>
        <p:spPr bwMode="auto">
          <a:xfrm>
            <a:off x="-6031" y="2489598"/>
            <a:ext cx="774557" cy="50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lgn="ctr"/>
            <a:r>
              <a:rPr lang="en-US" sz="900" dirty="0">
                <a:solidFill>
                  <a:schemeClr val="bg1"/>
                </a:solidFill>
              </a:rPr>
              <a:t>Sedimentary</a:t>
            </a:r>
          </a:p>
          <a:p>
            <a:pPr algn="ctr"/>
            <a:r>
              <a:rPr lang="en-US" sz="900" dirty="0">
                <a:solidFill>
                  <a:schemeClr val="bg1"/>
                </a:solidFill>
              </a:rPr>
              <a:t>Rocks</a:t>
            </a:r>
          </a:p>
          <a:p>
            <a:pPr algn="ctr"/>
            <a:r>
              <a:rPr lang="en-US" sz="900" dirty="0">
                <a:solidFill>
                  <a:schemeClr val="bg1"/>
                </a:solidFill>
              </a:rPr>
              <a:t>10,000 </a:t>
            </a:r>
            <a:r>
              <a:rPr lang="en-US" sz="900" dirty="0" err="1">
                <a:solidFill>
                  <a:schemeClr val="bg1"/>
                </a:solidFill>
              </a:rPr>
              <a:t>ft</a:t>
            </a:r>
            <a:endParaRPr lang="en-US" sz="900" dirty="0">
              <a:solidFill>
                <a:schemeClr val="bg1"/>
              </a:solidFill>
            </a:endParaRPr>
          </a:p>
        </p:txBody>
      </p:sp>
      <p:cxnSp>
        <p:nvCxnSpPr>
          <p:cNvPr id="151" name="Straight Arrow Connector 150"/>
          <p:cNvCxnSpPr>
            <a:stCxn id="150" idx="2"/>
          </p:cNvCxnSpPr>
          <p:nvPr/>
        </p:nvCxnSpPr>
        <p:spPr>
          <a:xfrm>
            <a:off x="381248" y="2997423"/>
            <a:ext cx="0" cy="1288827"/>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endCxn id="150" idx="0"/>
          </p:cNvCxnSpPr>
          <p:nvPr/>
        </p:nvCxnSpPr>
        <p:spPr>
          <a:xfrm>
            <a:off x="381248" y="1015008"/>
            <a:ext cx="0" cy="1474590"/>
          </a:xfrm>
          <a:prstGeom prst="straightConnector1">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0" name="TextBox 73"/>
          <p:cNvSpPr txBox="1">
            <a:spLocks noChangeArrowheads="1"/>
          </p:cNvSpPr>
          <p:nvPr/>
        </p:nvSpPr>
        <p:spPr bwMode="auto">
          <a:xfrm>
            <a:off x="5877447" y="1708697"/>
            <a:ext cx="1392414" cy="246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lgn="ctr"/>
            <a:r>
              <a:rPr lang="en-US" sz="1000" b="1" dirty="0">
                <a:solidFill>
                  <a:schemeClr val="bg1"/>
                </a:solidFill>
              </a:rPr>
              <a:t>Mississippi Limestone</a:t>
            </a:r>
          </a:p>
        </p:txBody>
      </p:sp>
      <p:cxnSp>
        <p:nvCxnSpPr>
          <p:cNvPr id="67" name="Straight Arrow Connector 66"/>
          <p:cNvCxnSpPr>
            <a:endCxn id="35850" idx="0"/>
          </p:cNvCxnSpPr>
          <p:nvPr/>
        </p:nvCxnSpPr>
        <p:spPr>
          <a:xfrm>
            <a:off x="8821671" y="1046704"/>
            <a:ext cx="0" cy="3507272"/>
          </a:xfrm>
          <a:prstGeom prst="straightConnector1">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883885" y="2297102"/>
            <a:ext cx="812843" cy="338554"/>
          </a:xfrm>
          <a:prstGeom prst="rect">
            <a:avLst/>
          </a:prstGeom>
        </p:spPr>
        <p:txBody>
          <a:bodyPr wrap="none">
            <a:spAutoFit/>
          </a:bodyPr>
          <a:lstStyle/>
          <a:p>
            <a:r>
              <a:rPr lang="en-US" sz="1600" dirty="0" err="1">
                <a:solidFill>
                  <a:srgbClr val="FFFFFF"/>
                </a:solidFill>
              </a:rPr>
              <a:t>Hunton</a:t>
            </a:r>
            <a:endParaRPr lang="en-US" dirty="0"/>
          </a:p>
        </p:txBody>
      </p:sp>
      <p:sp>
        <p:nvSpPr>
          <p:cNvPr id="8" name="TextBox 7"/>
          <p:cNvSpPr txBox="1"/>
          <p:nvPr/>
        </p:nvSpPr>
        <p:spPr>
          <a:xfrm>
            <a:off x="5100631" y="5913295"/>
            <a:ext cx="4006290" cy="369332"/>
          </a:xfrm>
          <a:prstGeom prst="rect">
            <a:avLst/>
          </a:prstGeom>
          <a:noFill/>
        </p:spPr>
        <p:txBody>
          <a:bodyPr wrap="none" rtlCol="0">
            <a:spAutoFit/>
          </a:bodyPr>
          <a:lstStyle/>
          <a:p>
            <a:r>
              <a:rPr lang="en-US" dirty="0">
                <a:solidFill>
                  <a:schemeClr val="bg1"/>
                </a:solidFill>
              </a:rPr>
              <a:t>Credit to </a:t>
            </a:r>
            <a:r>
              <a:rPr lang="en-US" dirty="0" err="1">
                <a:solidFill>
                  <a:schemeClr val="bg1"/>
                </a:solidFill>
              </a:rPr>
              <a:t>Rall</a:t>
            </a:r>
            <a:r>
              <a:rPr lang="en-US" dirty="0">
                <a:solidFill>
                  <a:schemeClr val="bg1"/>
                </a:solidFill>
              </a:rPr>
              <a:t> Walsh (Stanford University)</a:t>
            </a:r>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13</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702953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2"/>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108"/>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206"/>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207"/>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08"/>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09"/>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10"/>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211"/>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212"/>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213"/>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14"/>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217"/>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218"/>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219"/>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220"/>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221"/>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222"/>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223"/>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224"/>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233"/>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234"/>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up)">
                                      <p:cBhvr>
                                        <p:cTn id="66" dur="1000"/>
                                        <p:tgtEl>
                                          <p:spTgt spid="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10"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500"/>
                                        <p:tgtEl>
                                          <p:spTgt spid="65"/>
                                        </p:tgtEl>
                                      </p:cBhvr>
                                    </p:animEffect>
                                  </p:childTnLst>
                                </p:cTn>
                              </p:par>
                              <p:par>
                                <p:cTn id="78" presetID="10" presetClass="exit" presetSubtype="0" fill="hold" nodeType="withEffect">
                                  <p:stCondLst>
                                    <p:cond delay="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10" presetClass="entr" presetSubtype="0" fill="hold" grpId="1" nodeType="with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500"/>
                                        <p:tgtEl>
                                          <p:spTgt spid="64"/>
                                        </p:tgtEl>
                                      </p:cBhvr>
                                    </p:animEffect>
                                  </p:childTnLst>
                                </p:cTn>
                              </p:par>
                              <p:par>
                                <p:cTn id="84" presetID="10" presetClass="entr" presetSubtype="0" fill="hold" nodeType="with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fade">
                                      <p:cBhvr>
                                        <p:cTn id="86" dur="500"/>
                                        <p:tgtEl>
                                          <p:spTgt spid="61"/>
                                        </p:tgtEl>
                                      </p:cBhvr>
                                    </p:animEffect>
                                  </p:childTnLst>
                                </p:cTn>
                              </p:par>
                              <p:par>
                                <p:cTn id="87" presetID="10" presetClass="entr" presetSubtype="0" fill="hold" nodeType="withEffect">
                                  <p:stCondLst>
                                    <p:cond delay="0"/>
                                  </p:stCondLst>
                                  <p:childTnLst>
                                    <p:set>
                                      <p:cBhvr>
                                        <p:cTn id="88" dur="1" fill="hold">
                                          <p:stCondLst>
                                            <p:cond delay="0"/>
                                          </p:stCondLst>
                                        </p:cTn>
                                        <p:tgtEl>
                                          <p:spTgt spid="112"/>
                                        </p:tgtEl>
                                        <p:attrNameLst>
                                          <p:attrName>style.visibility</p:attrName>
                                        </p:attrNameLst>
                                      </p:cBhvr>
                                      <p:to>
                                        <p:strVal val="visible"/>
                                      </p:to>
                                    </p:set>
                                    <p:animEffect transition="in" filter="fade">
                                      <p:cBhvr>
                                        <p:cTn id="89" dur="500"/>
                                        <p:tgtEl>
                                          <p:spTgt spid="112"/>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0" presetClass="path" presetSubtype="0" repeatCount="indefinite" fill="hold" grpId="0" nodeType="clickEffect">
                                  <p:stCondLst>
                                    <p:cond delay="0"/>
                                  </p:stCondLst>
                                  <p:childTnLst>
                                    <p:animMotion origin="layout" path="M -0.00017 0.00046 C -0.00017 0.07475 -0.00035 0.37329 -0.00017 0.4492 C 0.00035 0.47535 0.0224 0.45244 0.03612 0.4536 C 0.04845 0.45429 0.06634 0.45452 0.07433 0.45452 " pathEditMode="relative" rAng="0" ptsTypes="afaa">
                                      <p:cBhvr>
                                        <p:cTn id="93" dur="3000" fill="hold"/>
                                        <p:tgtEl>
                                          <p:spTgt spid="217"/>
                                        </p:tgtEl>
                                        <p:attrNameLst>
                                          <p:attrName>ppt_x</p:attrName>
                                          <p:attrName>ppt_y</p:attrName>
                                        </p:attrNameLst>
                                      </p:cBhvr>
                                      <p:rCtr x="3717" y="23745"/>
                                    </p:animMotion>
                                  </p:childTnLst>
                                </p:cTn>
                              </p:par>
                              <p:par>
                                <p:cTn id="94" presetID="1" presetClass="entr" presetSubtype="0" fill="hold" grpId="1" nodeType="withEffect">
                                  <p:stCondLst>
                                    <p:cond delay="0"/>
                                  </p:stCondLst>
                                  <p:childTnLst>
                                    <p:set>
                                      <p:cBhvr>
                                        <p:cTn id="95" dur="1" fill="hold">
                                          <p:stCondLst>
                                            <p:cond delay="0"/>
                                          </p:stCondLst>
                                        </p:cTn>
                                        <p:tgtEl>
                                          <p:spTgt spid="217"/>
                                        </p:tgtEl>
                                        <p:attrNameLst>
                                          <p:attrName>style.visibility</p:attrName>
                                        </p:attrNameLst>
                                      </p:cBhvr>
                                      <p:to>
                                        <p:strVal val="visible"/>
                                      </p:to>
                                    </p:set>
                                  </p:childTnLst>
                                </p:cTn>
                              </p:par>
                              <p:par>
                                <p:cTn id="96" presetID="0" presetClass="path" presetSubtype="0" repeatCount="indefinite" fill="hold" grpId="0" nodeType="withEffect">
                                  <p:stCondLst>
                                    <p:cond delay="300"/>
                                  </p:stCondLst>
                                  <p:childTnLst>
                                    <p:animMotion origin="layout" path="M -0.00017 0.00046 C -0.00017 0.07498 -0.00069 0.36889 -0.00017 0.4492 C 0.00035 0.47535 -0.02466 0.45151 -0.03873 0.45151 C -0.0528 0.45151 -0.06808 0.45337 -0.07572 0.45383 " pathEditMode="relative" rAng="0" ptsTypes="afsa">
                                      <p:cBhvr>
                                        <p:cTn id="97" dur="3000" fill="hold"/>
                                        <p:tgtEl>
                                          <p:spTgt spid="218"/>
                                        </p:tgtEl>
                                        <p:attrNameLst>
                                          <p:attrName>ppt_x</p:attrName>
                                          <p:attrName>ppt_y</p:attrName>
                                        </p:attrNameLst>
                                      </p:cBhvr>
                                      <p:rCtr x="-3751" y="23745"/>
                                    </p:animMotion>
                                  </p:childTnLst>
                                </p:cTn>
                              </p:par>
                              <p:par>
                                <p:cTn id="98" presetID="1" presetClass="entr" presetSubtype="0" fill="hold" grpId="1" nodeType="withEffect">
                                  <p:stCondLst>
                                    <p:cond delay="300"/>
                                  </p:stCondLst>
                                  <p:childTnLst>
                                    <p:set>
                                      <p:cBhvr>
                                        <p:cTn id="99" dur="1" fill="hold">
                                          <p:stCondLst>
                                            <p:cond delay="0"/>
                                          </p:stCondLst>
                                        </p:cTn>
                                        <p:tgtEl>
                                          <p:spTgt spid="218"/>
                                        </p:tgtEl>
                                        <p:attrNameLst>
                                          <p:attrName>style.visibility</p:attrName>
                                        </p:attrNameLst>
                                      </p:cBhvr>
                                      <p:to>
                                        <p:strVal val="visible"/>
                                      </p:to>
                                    </p:set>
                                  </p:childTnLst>
                                </p:cTn>
                              </p:par>
                              <p:par>
                                <p:cTn id="100" presetID="0" presetClass="path" presetSubtype="0" repeatCount="indefinite" fill="hold" grpId="0" nodeType="withEffect">
                                  <p:stCondLst>
                                    <p:cond delay="600"/>
                                  </p:stCondLst>
                                  <p:childTnLst>
                                    <p:animMotion origin="layout" path="M -0.00017 0.00047 C -0.00017 0.07499 -0.00069 0.37469 -0.00017 0.4499 C 0.00035 0.47605 0.01719 0.45407 0.03091 0.45522 C 0.04324 0.45638 0.0653 0.45638 0.07433 0.45661 " pathEditMode="relative" rAng="0" ptsTypes="afaa">
                                      <p:cBhvr>
                                        <p:cTn id="101" dur="3000" fill="hold"/>
                                        <p:tgtEl>
                                          <p:spTgt spid="219"/>
                                        </p:tgtEl>
                                        <p:attrNameLst>
                                          <p:attrName>ppt_x</p:attrName>
                                          <p:attrName>ppt_y</p:attrName>
                                        </p:attrNameLst>
                                      </p:cBhvr>
                                      <p:rCtr x="3699" y="23768"/>
                                    </p:animMotion>
                                  </p:childTnLst>
                                </p:cTn>
                              </p:par>
                              <p:par>
                                <p:cTn id="102" presetID="1" presetClass="entr" presetSubtype="0" fill="hold" grpId="1" nodeType="withEffect">
                                  <p:stCondLst>
                                    <p:cond delay="600"/>
                                  </p:stCondLst>
                                  <p:childTnLst>
                                    <p:set>
                                      <p:cBhvr>
                                        <p:cTn id="103" dur="1" fill="hold">
                                          <p:stCondLst>
                                            <p:cond delay="0"/>
                                          </p:stCondLst>
                                        </p:cTn>
                                        <p:tgtEl>
                                          <p:spTgt spid="219"/>
                                        </p:tgtEl>
                                        <p:attrNameLst>
                                          <p:attrName>style.visibility</p:attrName>
                                        </p:attrNameLst>
                                      </p:cBhvr>
                                      <p:to>
                                        <p:strVal val="visible"/>
                                      </p:to>
                                    </p:set>
                                  </p:childTnLst>
                                </p:cTn>
                              </p:par>
                              <p:par>
                                <p:cTn id="104" presetID="0" presetClass="path" presetSubtype="0" repeatCount="indefinite" fill="hold" grpId="0" nodeType="withEffect">
                                  <p:stCondLst>
                                    <p:cond delay="900"/>
                                  </p:stCondLst>
                                  <p:childTnLst>
                                    <p:animMotion origin="layout" path="M -6.73845E-7 0.00047 C -6.73845E-7 0.07499 -0.00052 0.36959 -6.73845E-7 0.4499 C 0.00052 0.47605 -0.02449 0.45221 -0.03855 0.45221 C -0.05262 0.45221 -0.0679 0.45407 -0.07555 0.45453 " pathEditMode="relative" rAng="0" ptsTypes="afsa">
                                      <p:cBhvr>
                                        <p:cTn id="105" dur="3000" fill="hold"/>
                                        <p:tgtEl>
                                          <p:spTgt spid="220"/>
                                        </p:tgtEl>
                                        <p:attrNameLst>
                                          <p:attrName>ppt_x</p:attrName>
                                          <p:attrName>ppt_y</p:attrName>
                                        </p:attrNameLst>
                                      </p:cBhvr>
                                      <p:rCtr x="-3751" y="23768"/>
                                    </p:animMotion>
                                  </p:childTnLst>
                                </p:cTn>
                              </p:par>
                              <p:par>
                                <p:cTn id="106" presetID="1" presetClass="entr" presetSubtype="0" fill="hold" grpId="1" nodeType="withEffect">
                                  <p:stCondLst>
                                    <p:cond delay="900"/>
                                  </p:stCondLst>
                                  <p:childTnLst>
                                    <p:set>
                                      <p:cBhvr>
                                        <p:cTn id="107" dur="1" fill="hold">
                                          <p:stCondLst>
                                            <p:cond delay="0"/>
                                          </p:stCondLst>
                                        </p:cTn>
                                        <p:tgtEl>
                                          <p:spTgt spid="220"/>
                                        </p:tgtEl>
                                        <p:attrNameLst>
                                          <p:attrName>style.visibility</p:attrName>
                                        </p:attrNameLst>
                                      </p:cBhvr>
                                      <p:to>
                                        <p:strVal val="visible"/>
                                      </p:to>
                                    </p:set>
                                  </p:childTnLst>
                                </p:cTn>
                              </p:par>
                              <p:par>
                                <p:cTn id="108" presetID="0" presetClass="path" presetSubtype="0" repeatCount="indefinite" fill="hold" grpId="0" nodeType="withEffect">
                                  <p:stCondLst>
                                    <p:cond delay="1200"/>
                                  </p:stCondLst>
                                  <p:childTnLst>
                                    <p:animMotion origin="layout" path="M -0.00017 0.00046 C -0.00017 0.07498 -0.00086 0.37445 -0.00017 0.44943 C 0.00035 0.47558 0.01859 0.45313 0.03231 0.45429 C 0.04464 0.45545 0.06548 0.45545 0.07416 0.45545 " pathEditMode="relative" rAng="0" ptsTypes="afaa">
                                      <p:cBhvr>
                                        <p:cTn id="109" dur="3000" fill="hold"/>
                                        <p:tgtEl>
                                          <p:spTgt spid="221"/>
                                        </p:tgtEl>
                                        <p:attrNameLst>
                                          <p:attrName>ppt_x</p:attrName>
                                          <p:attrName>ppt_y</p:attrName>
                                        </p:attrNameLst>
                                      </p:cBhvr>
                                      <p:rCtr x="3682" y="23745"/>
                                    </p:animMotion>
                                  </p:childTnLst>
                                </p:cTn>
                              </p:par>
                              <p:par>
                                <p:cTn id="110" presetID="1" presetClass="entr" presetSubtype="0" fill="hold" grpId="1" nodeType="withEffect">
                                  <p:stCondLst>
                                    <p:cond delay="1200"/>
                                  </p:stCondLst>
                                  <p:childTnLst>
                                    <p:set>
                                      <p:cBhvr>
                                        <p:cTn id="111" dur="1" fill="hold">
                                          <p:stCondLst>
                                            <p:cond delay="0"/>
                                          </p:stCondLst>
                                        </p:cTn>
                                        <p:tgtEl>
                                          <p:spTgt spid="221"/>
                                        </p:tgtEl>
                                        <p:attrNameLst>
                                          <p:attrName>style.visibility</p:attrName>
                                        </p:attrNameLst>
                                      </p:cBhvr>
                                      <p:to>
                                        <p:strVal val="visible"/>
                                      </p:to>
                                    </p:set>
                                  </p:childTnLst>
                                </p:cTn>
                              </p:par>
                              <p:par>
                                <p:cTn id="112" presetID="0" presetClass="path" presetSubtype="0" repeatCount="indefinite" fill="hold" grpId="0" nodeType="withEffect">
                                  <p:stCondLst>
                                    <p:cond delay="1500"/>
                                  </p:stCondLst>
                                  <p:childTnLst>
                                    <p:animMotion origin="layout" path="M -0.00017 0.00046 C -0.00017 0.07498 -0.00069 0.36912 -0.00017 0.44943 C 0.00035 0.47558 -0.02466 0.45174 -0.03872 0.45174 C -0.05279 0.45174 -0.06807 0.4536 -0.07572 0.45406 " pathEditMode="relative" rAng="0" ptsTypes="afsa">
                                      <p:cBhvr>
                                        <p:cTn id="113" dur="3000" fill="hold"/>
                                        <p:tgtEl>
                                          <p:spTgt spid="222"/>
                                        </p:tgtEl>
                                        <p:attrNameLst>
                                          <p:attrName>ppt_x</p:attrName>
                                          <p:attrName>ppt_y</p:attrName>
                                        </p:attrNameLst>
                                      </p:cBhvr>
                                      <p:rCtr x="-3751" y="23745"/>
                                    </p:animMotion>
                                  </p:childTnLst>
                                </p:cTn>
                              </p:par>
                              <p:par>
                                <p:cTn id="114" presetID="1" presetClass="entr" presetSubtype="0" fill="hold" grpId="1" nodeType="withEffect">
                                  <p:stCondLst>
                                    <p:cond delay="1500"/>
                                  </p:stCondLst>
                                  <p:childTnLst>
                                    <p:set>
                                      <p:cBhvr>
                                        <p:cTn id="115" dur="1" fill="hold">
                                          <p:stCondLst>
                                            <p:cond delay="0"/>
                                          </p:stCondLst>
                                        </p:cTn>
                                        <p:tgtEl>
                                          <p:spTgt spid="222"/>
                                        </p:tgtEl>
                                        <p:attrNameLst>
                                          <p:attrName>style.visibility</p:attrName>
                                        </p:attrNameLst>
                                      </p:cBhvr>
                                      <p:to>
                                        <p:strVal val="visible"/>
                                      </p:to>
                                    </p:set>
                                  </p:childTnLst>
                                </p:cTn>
                              </p:par>
                              <p:par>
                                <p:cTn id="116" presetID="0" presetClass="path" presetSubtype="0" repeatCount="indefinite" fill="hold" grpId="0" nodeType="withEffect">
                                  <p:stCondLst>
                                    <p:cond delay="1800"/>
                                  </p:stCondLst>
                                  <p:childTnLst>
                                    <p:animMotion origin="layout" path="M -0.00017 0.00046 C -0.00017 0.07498 -0.00052 0.37653 -0.00017 0.44966 C 0.00035 0.47581 0.01772 0.45336 0.03144 0.45429 C 0.04394 0.45521 0.06565 0.45521 0.07468 0.45568 " pathEditMode="relative" rAng="0" ptsTypes="afaa">
                                      <p:cBhvr>
                                        <p:cTn id="117" dur="3000" fill="hold"/>
                                        <p:tgtEl>
                                          <p:spTgt spid="223"/>
                                        </p:tgtEl>
                                        <p:attrNameLst>
                                          <p:attrName>ppt_x</p:attrName>
                                          <p:attrName>ppt_y</p:attrName>
                                        </p:attrNameLst>
                                      </p:cBhvr>
                                      <p:rCtr x="3717" y="23768"/>
                                    </p:animMotion>
                                  </p:childTnLst>
                                </p:cTn>
                              </p:par>
                              <p:par>
                                <p:cTn id="118" presetID="1" presetClass="entr" presetSubtype="0" fill="hold" grpId="1" nodeType="withEffect">
                                  <p:stCondLst>
                                    <p:cond delay="1800"/>
                                  </p:stCondLst>
                                  <p:childTnLst>
                                    <p:set>
                                      <p:cBhvr>
                                        <p:cTn id="119" dur="1" fill="hold">
                                          <p:stCondLst>
                                            <p:cond delay="0"/>
                                          </p:stCondLst>
                                        </p:cTn>
                                        <p:tgtEl>
                                          <p:spTgt spid="223"/>
                                        </p:tgtEl>
                                        <p:attrNameLst>
                                          <p:attrName>style.visibility</p:attrName>
                                        </p:attrNameLst>
                                      </p:cBhvr>
                                      <p:to>
                                        <p:strVal val="visible"/>
                                      </p:to>
                                    </p:set>
                                  </p:childTnLst>
                                </p:cTn>
                              </p:par>
                              <p:par>
                                <p:cTn id="120" presetID="0" presetClass="path" presetSubtype="0" repeatCount="indefinite" fill="hold" grpId="0" nodeType="withEffect">
                                  <p:stCondLst>
                                    <p:cond delay="2100"/>
                                  </p:stCondLst>
                                  <p:childTnLst>
                                    <p:animMotion origin="layout" path="M -0.00017 0.00046 C -0.00017 0.07498 -0.00069 0.36889 -0.00017 0.4492 C 0.00035 0.47535 -0.02466 0.45151 -0.03873 0.45151 C -0.0528 0.45151 -0.06808 0.45337 -0.07572 0.45383 " pathEditMode="relative" rAng="0" ptsTypes="afsa">
                                      <p:cBhvr>
                                        <p:cTn id="121" dur="3000" fill="hold"/>
                                        <p:tgtEl>
                                          <p:spTgt spid="224"/>
                                        </p:tgtEl>
                                        <p:attrNameLst>
                                          <p:attrName>ppt_x</p:attrName>
                                          <p:attrName>ppt_y</p:attrName>
                                        </p:attrNameLst>
                                      </p:cBhvr>
                                      <p:rCtr x="-3751" y="23745"/>
                                    </p:animMotion>
                                  </p:childTnLst>
                                </p:cTn>
                              </p:par>
                              <p:par>
                                <p:cTn id="122" presetID="1" presetClass="entr" presetSubtype="0" fill="hold" grpId="1" nodeType="withEffect">
                                  <p:stCondLst>
                                    <p:cond delay="2100"/>
                                  </p:stCondLst>
                                  <p:childTnLst>
                                    <p:set>
                                      <p:cBhvr>
                                        <p:cTn id="123" dur="1" fill="hold">
                                          <p:stCondLst>
                                            <p:cond delay="0"/>
                                          </p:stCondLst>
                                        </p:cTn>
                                        <p:tgtEl>
                                          <p:spTgt spid="224"/>
                                        </p:tgtEl>
                                        <p:attrNameLst>
                                          <p:attrName>style.visibility</p:attrName>
                                        </p:attrNameLst>
                                      </p:cBhvr>
                                      <p:to>
                                        <p:strVal val="visible"/>
                                      </p:to>
                                    </p:set>
                                  </p:childTnLst>
                                </p:cTn>
                              </p:par>
                              <p:par>
                                <p:cTn id="124" presetID="0" presetClass="path" presetSubtype="0" repeatCount="indefinite" fill="hold" grpId="0" nodeType="withEffect">
                                  <p:stCondLst>
                                    <p:cond delay="2400"/>
                                  </p:stCondLst>
                                  <p:childTnLst>
                                    <p:animMotion origin="layout" path="M -0.00017 0.00046 C -0.00017 0.07498 -0.00052 0.37653 -0.00017 0.44966 C 0.00035 0.47581 0.01772 0.45336 0.03144 0.45429 C 0.04394 0.45521 0.06565 0.45521 0.07468 0.45568 " pathEditMode="relative" rAng="0" ptsTypes="afaa">
                                      <p:cBhvr>
                                        <p:cTn id="125" dur="3000" fill="hold"/>
                                        <p:tgtEl>
                                          <p:spTgt spid="233"/>
                                        </p:tgtEl>
                                        <p:attrNameLst>
                                          <p:attrName>ppt_x</p:attrName>
                                          <p:attrName>ppt_y</p:attrName>
                                        </p:attrNameLst>
                                      </p:cBhvr>
                                      <p:rCtr x="3717" y="23768"/>
                                    </p:animMotion>
                                  </p:childTnLst>
                                </p:cTn>
                              </p:par>
                              <p:par>
                                <p:cTn id="126" presetID="1" presetClass="entr" presetSubtype="0" fill="hold" grpId="1" nodeType="withEffect">
                                  <p:stCondLst>
                                    <p:cond delay="2400"/>
                                  </p:stCondLst>
                                  <p:childTnLst>
                                    <p:set>
                                      <p:cBhvr>
                                        <p:cTn id="127" dur="1" fill="hold">
                                          <p:stCondLst>
                                            <p:cond delay="0"/>
                                          </p:stCondLst>
                                        </p:cTn>
                                        <p:tgtEl>
                                          <p:spTgt spid="233"/>
                                        </p:tgtEl>
                                        <p:attrNameLst>
                                          <p:attrName>style.visibility</p:attrName>
                                        </p:attrNameLst>
                                      </p:cBhvr>
                                      <p:to>
                                        <p:strVal val="visible"/>
                                      </p:to>
                                    </p:set>
                                  </p:childTnLst>
                                </p:cTn>
                              </p:par>
                              <p:par>
                                <p:cTn id="128" presetID="0" presetClass="path" presetSubtype="0" repeatCount="indefinite" fill="hold" grpId="0" nodeType="withEffect">
                                  <p:stCondLst>
                                    <p:cond delay="2700"/>
                                  </p:stCondLst>
                                  <p:childTnLst>
                                    <p:animMotion origin="layout" path="M -0.00017 0.00046 C -0.00017 0.07498 -0.00069 0.36935 -0.00017 0.44966 C 0.00035 0.47581 -0.02466 0.45197 -0.03873 0.45197 C -0.0528 0.45197 -0.06808 0.45383 -0.07572 0.45429 " pathEditMode="relative" rAng="0" ptsTypes="afsa">
                                      <p:cBhvr>
                                        <p:cTn id="129" dur="3000" fill="hold"/>
                                        <p:tgtEl>
                                          <p:spTgt spid="234"/>
                                        </p:tgtEl>
                                        <p:attrNameLst>
                                          <p:attrName>ppt_x</p:attrName>
                                          <p:attrName>ppt_y</p:attrName>
                                        </p:attrNameLst>
                                      </p:cBhvr>
                                      <p:rCtr x="-3751" y="23768"/>
                                    </p:animMotion>
                                  </p:childTnLst>
                                </p:cTn>
                              </p:par>
                              <p:par>
                                <p:cTn id="130" presetID="1" presetClass="entr" presetSubtype="0" fill="hold" grpId="1" nodeType="withEffect">
                                  <p:stCondLst>
                                    <p:cond delay="2700"/>
                                  </p:stCondLst>
                                  <p:childTnLst>
                                    <p:set>
                                      <p:cBhvr>
                                        <p:cTn id="131" dur="1" fill="hold">
                                          <p:stCondLst>
                                            <p:cond delay="0"/>
                                          </p:stCondLst>
                                        </p:cTn>
                                        <p:tgtEl>
                                          <p:spTgt spid="234"/>
                                        </p:tgtEl>
                                        <p:attrNameLst>
                                          <p:attrName>style.visibility</p:attrName>
                                        </p:attrNameLst>
                                      </p:cBhvr>
                                      <p:to>
                                        <p:strVal val="visible"/>
                                      </p:to>
                                    </p:se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0" presetClass="path" presetSubtype="0" repeatCount="indefinite" fill="hold" grpId="0" nodeType="clickEffect">
                                  <p:stCondLst>
                                    <p:cond delay="0"/>
                                  </p:stCondLst>
                                  <p:childTnLst>
                                    <p:animMotion origin="layout" path="M -3.33333E-6 -3.7037E-6 L 0.00139 0.44028 " pathEditMode="relative" rAng="0" ptsTypes="AA">
                                      <p:cBhvr>
                                        <p:cTn id="135" dur="3000" fill="hold"/>
                                        <p:tgtEl>
                                          <p:spTgt spid="108"/>
                                        </p:tgtEl>
                                        <p:attrNameLst>
                                          <p:attrName>ppt_x</p:attrName>
                                          <p:attrName>ppt_y</p:attrName>
                                        </p:attrNameLst>
                                      </p:cBhvr>
                                      <p:rCtr x="69" y="22014"/>
                                    </p:animMotion>
                                  </p:childTnLst>
                                </p:cTn>
                              </p:par>
                              <p:par>
                                <p:cTn id="136" presetID="1" presetClass="entr" presetSubtype="0" fill="hold" grpId="1" nodeType="withEffect">
                                  <p:stCondLst>
                                    <p:cond delay="0"/>
                                  </p:stCondLst>
                                  <p:childTnLst>
                                    <p:set>
                                      <p:cBhvr>
                                        <p:cTn id="137" dur="1" fill="hold">
                                          <p:stCondLst>
                                            <p:cond delay="0"/>
                                          </p:stCondLst>
                                        </p:cTn>
                                        <p:tgtEl>
                                          <p:spTgt spid="108"/>
                                        </p:tgtEl>
                                        <p:attrNameLst>
                                          <p:attrName>style.visibility</p:attrName>
                                        </p:attrNameLst>
                                      </p:cBhvr>
                                      <p:to>
                                        <p:strVal val="visible"/>
                                      </p:to>
                                    </p:set>
                                  </p:childTnLst>
                                </p:cTn>
                              </p:par>
                              <p:par>
                                <p:cTn id="138" presetID="0" presetClass="path" presetSubtype="0" repeatCount="indefinite" fill="hold" grpId="0" nodeType="withEffect">
                                  <p:stCondLst>
                                    <p:cond delay="300"/>
                                  </p:stCondLst>
                                  <p:childTnLst>
                                    <p:animMotion origin="layout" path="M 0.00017 -0.00023 L -0.00035 0.43264 " pathEditMode="relative" rAng="0" ptsTypes="AA">
                                      <p:cBhvr>
                                        <p:cTn id="139" dur="3000" fill="hold"/>
                                        <p:tgtEl>
                                          <p:spTgt spid="206"/>
                                        </p:tgtEl>
                                        <p:attrNameLst>
                                          <p:attrName>ppt_x</p:attrName>
                                          <p:attrName>ppt_y</p:attrName>
                                        </p:attrNameLst>
                                      </p:cBhvr>
                                      <p:rCtr x="-35" y="21644"/>
                                    </p:animMotion>
                                  </p:childTnLst>
                                </p:cTn>
                              </p:par>
                              <p:par>
                                <p:cTn id="140" presetID="1" presetClass="entr" presetSubtype="0" fill="hold" grpId="1" nodeType="withEffect">
                                  <p:stCondLst>
                                    <p:cond delay="300"/>
                                  </p:stCondLst>
                                  <p:childTnLst>
                                    <p:set>
                                      <p:cBhvr>
                                        <p:cTn id="141" dur="1" fill="hold">
                                          <p:stCondLst>
                                            <p:cond delay="0"/>
                                          </p:stCondLst>
                                        </p:cTn>
                                        <p:tgtEl>
                                          <p:spTgt spid="206"/>
                                        </p:tgtEl>
                                        <p:attrNameLst>
                                          <p:attrName>style.visibility</p:attrName>
                                        </p:attrNameLst>
                                      </p:cBhvr>
                                      <p:to>
                                        <p:strVal val="visible"/>
                                      </p:to>
                                    </p:set>
                                  </p:childTnLst>
                                </p:cTn>
                              </p:par>
                              <p:par>
                                <p:cTn id="142" presetID="0" presetClass="path" presetSubtype="0" repeatCount="indefinite" fill="hold" grpId="0" nodeType="withEffect">
                                  <p:stCondLst>
                                    <p:cond delay="600"/>
                                  </p:stCondLst>
                                  <p:childTnLst>
                                    <p:animMotion origin="layout" path="M -4.16667E-6 4.81481E-6 L -4.16667E-6 0.44027 " pathEditMode="relative" rAng="0" ptsTypes="AA">
                                      <p:cBhvr>
                                        <p:cTn id="143" dur="3000" fill="hold"/>
                                        <p:tgtEl>
                                          <p:spTgt spid="207"/>
                                        </p:tgtEl>
                                        <p:attrNameLst>
                                          <p:attrName>ppt_x</p:attrName>
                                          <p:attrName>ppt_y</p:attrName>
                                        </p:attrNameLst>
                                      </p:cBhvr>
                                      <p:rCtr x="0" y="22014"/>
                                    </p:animMotion>
                                  </p:childTnLst>
                                </p:cTn>
                              </p:par>
                              <p:par>
                                <p:cTn id="144" presetID="1" presetClass="entr" presetSubtype="0" fill="hold" grpId="1" nodeType="withEffect">
                                  <p:stCondLst>
                                    <p:cond delay="600"/>
                                  </p:stCondLst>
                                  <p:childTnLst>
                                    <p:set>
                                      <p:cBhvr>
                                        <p:cTn id="145" dur="1" fill="hold">
                                          <p:stCondLst>
                                            <p:cond delay="0"/>
                                          </p:stCondLst>
                                        </p:cTn>
                                        <p:tgtEl>
                                          <p:spTgt spid="207"/>
                                        </p:tgtEl>
                                        <p:attrNameLst>
                                          <p:attrName>style.visibility</p:attrName>
                                        </p:attrNameLst>
                                      </p:cBhvr>
                                      <p:to>
                                        <p:strVal val="visible"/>
                                      </p:to>
                                    </p:set>
                                  </p:childTnLst>
                                </p:cTn>
                              </p:par>
                              <p:par>
                                <p:cTn id="146" presetID="0" presetClass="path" presetSubtype="0" repeatCount="indefinite" fill="hold" grpId="0" nodeType="withEffect">
                                  <p:stCondLst>
                                    <p:cond delay="900"/>
                                  </p:stCondLst>
                                  <p:childTnLst>
                                    <p:animMotion origin="layout" path="M 4.72222E-6 1.85185E-6 L 4.72222E-6 0.43981 " pathEditMode="relative" rAng="0" ptsTypes="AA">
                                      <p:cBhvr>
                                        <p:cTn id="147" dur="3000" fill="hold"/>
                                        <p:tgtEl>
                                          <p:spTgt spid="208"/>
                                        </p:tgtEl>
                                        <p:attrNameLst>
                                          <p:attrName>ppt_x</p:attrName>
                                          <p:attrName>ppt_y</p:attrName>
                                        </p:attrNameLst>
                                      </p:cBhvr>
                                      <p:rCtr x="0" y="21991"/>
                                    </p:animMotion>
                                  </p:childTnLst>
                                </p:cTn>
                              </p:par>
                              <p:par>
                                <p:cTn id="148" presetID="1" presetClass="entr" presetSubtype="0" fill="hold" grpId="1" nodeType="withEffect">
                                  <p:stCondLst>
                                    <p:cond delay="900"/>
                                  </p:stCondLst>
                                  <p:childTnLst>
                                    <p:set>
                                      <p:cBhvr>
                                        <p:cTn id="149" dur="1" fill="hold">
                                          <p:stCondLst>
                                            <p:cond delay="0"/>
                                          </p:stCondLst>
                                        </p:cTn>
                                        <p:tgtEl>
                                          <p:spTgt spid="208"/>
                                        </p:tgtEl>
                                        <p:attrNameLst>
                                          <p:attrName>style.visibility</p:attrName>
                                        </p:attrNameLst>
                                      </p:cBhvr>
                                      <p:to>
                                        <p:strVal val="visible"/>
                                      </p:to>
                                    </p:set>
                                  </p:childTnLst>
                                </p:cTn>
                              </p:par>
                              <p:par>
                                <p:cTn id="150" presetID="0" presetClass="path" presetSubtype="0" repeatCount="indefinite" fill="hold" grpId="0" nodeType="withEffect">
                                  <p:stCondLst>
                                    <p:cond delay="1200"/>
                                  </p:stCondLst>
                                  <p:childTnLst>
                                    <p:animMotion origin="layout" path="M 4.72222E-6 2.96296E-6 L 4.72222E-6 0.43125 " pathEditMode="relative" rAng="0" ptsTypes="AA">
                                      <p:cBhvr>
                                        <p:cTn id="151" dur="3000" fill="hold"/>
                                        <p:tgtEl>
                                          <p:spTgt spid="209"/>
                                        </p:tgtEl>
                                        <p:attrNameLst>
                                          <p:attrName>ppt_x</p:attrName>
                                          <p:attrName>ppt_y</p:attrName>
                                        </p:attrNameLst>
                                      </p:cBhvr>
                                      <p:rCtr x="0" y="21551"/>
                                    </p:animMotion>
                                  </p:childTnLst>
                                </p:cTn>
                              </p:par>
                              <p:par>
                                <p:cTn id="152" presetID="1" presetClass="entr" presetSubtype="0" fill="hold" grpId="1" nodeType="withEffect">
                                  <p:stCondLst>
                                    <p:cond delay="1200"/>
                                  </p:stCondLst>
                                  <p:childTnLst>
                                    <p:set>
                                      <p:cBhvr>
                                        <p:cTn id="153" dur="1" fill="hold">
                                          <p:stCondLst>
                                            <p:cond delay="0"/>
                                          </p:stCondLst>
                                        </p:cTn>
                                        <p:tgtEl>
                                          <p:spTgt spid="209"/>
                                        </p:tgtEl>
                                        <p:attrNameLst>
                                          <p:attrName>style.visibility</p:attrName>
                                        </p:attrNameLst>
                                      </p:cBhvr>
                                      <p:to>
                                        <p:strVal val="visible"/>
                                      </p:to>
                                    </p:set>
                                  </p:childTnLst>
                                </p:cTn>
                              </p:par>
                              <p:par>
                                <p:cTn id="154" presetID="0" presetClass="path" presetSubtype="0" repeatCount="indefinite" fill="hold" grpId="0" nodeType="withEffect">
                                  <p:stCondLst>
                                    <p:cond delay="1500"/>
                                  </p:stCondLst>
                                  <p:childTnLst>
                                    <p:animMotion origin="layout" path="M 1.11111E-6 2.96296E-6 L 0.00017 0.43981 " pathEditMode="relative" rAng="0" ptsTypes="AA">
                                      <p:cBhvr>
                                        <p:cTn id="155" dur="3000" fill="hold"/>
                                        <p:tgtEl>
                                          <p:spTgt spid="210"/>
                                        </p:tgtEl>
                                        <p:attrNameLst>
                                          <p:attrName>ppt_x</p:attrName>
                                          <p:attrName>ppt_y</p:attrName>
                                        </p:attrNameLst>
                                      </p:cBhvr>
                                      <p:rCtr x="0" y="21991"/>
                                    </p:animMotion>
                                  </p:childTnLst>
                                </p:cTn>
                              </p:par>
                              <p:par>
                                <p:cTn id="156" presetID="1" presetClass="entr" presetSubtype="0" fill="hold" grpId="1" nodeType="withEffect">
                                  <p:stCondLst>
                                    <p:cond delay="1500"/>
                                  </p:stCondLst>
                                  <p:childTnLst>
                                    <p:set>
                                      <p:cBhvr>
                                        <p:cTn id="157" dur="1" fill="hold">
                                          <p:stCondLst>
                                            <p:cond delay="0"/>
                                          </p:stCondLst>
                                        </p:cTn>
                                        <p:tgtEl>
                                          <p:spTgt spid="210"/>
                                        </p:tgtEl>
                                        <p:attrNameLst>
                                          <p:attrName>style.visibility</p:attrName>
                                        </p:attrNameLst>
                                      </p:cBhvr>
                                      <p:to>
                                        <p:strVal val="visible"/>
                                      </p:to>
                                    </p:set>
                                  </p:childTnLst>
                                </p:cTn>
                              </p:par>
                              <p:par>
                                <p:cTn id="158" presetID="0" presetClass="path" presetSubtype="0" repeatCount="indefinite" fill="hold" grpId="0" nodeType="withEffect">
                                  <p:stCondLst>
                                    <p:cond delay="1800"/>
                                  </p:stCondLst>
                                  <p:childTnLst>
                                    <p:animMotion origin="layout" path="M -4.16667E-6 4.44444E-6 L -4.16667E-6 0.43981 " pathEditMode="relative" rAng="0" ptsTypes="AA">
                                      <p:cBhvr>
                                        <p:cTn id="159" dur="3000" fill="hold"/>
                                        <p:tgtEl>
                                          <p:spTgt spid="211"/>
                                        </p:tgtEl>
                                        <p:attrNameLst>
                                          <p:attrName>ppt_x</p:attrName>
                                          <p:attrName>ppt_y</p:attrName>
                                        </p:attrNameLst>
                                      </p:cBhvr>
                                      <p:rCtr x="0" y="21991"/>
                                    </p:animMotion>
                                  </p:childTnLst>
                                </p:cTn>
                              </p:par>
                              <p:par>
                                <p:cTn id="160" presetID="1" presetClass="entr" presetSubtype="0" fill="hold" grpId="1" nodeType="withEffect">
                                  <p:stCondLst>
                                    <p:cond delay="1800"/>
                                  </p:stCondLst>
                                  <p:childTnLst>
                                    <p:set>
                                      <p:cBhvr>
                                        <p:cTn id="161" dur="1" fill="hold">
                                          <p:stCondLst>
                                            <p:cond delay="0"/>
                                          </p:stCondLst>
                                        </p:cTn>
                                        <p:tgtEl>
                                          <p:spTgt spid="211"/>
                                        </p:tgtEl>
                                        <p:attrNameLst>
                                          <p:attrName>style.visibility</p:attrName>
                                        </p:attrNameLst>
                                      </p:cBhvr>
                                      <p:to>
                                        <p:strVal val="visible"/>
                                      </p:to>
                                    </p:set>
                                  </p:childTnLst>
                                </p:cTn>
                              </p:par>
                              <p:par>
                                <p:cTn id="162" presetID="0" presetClass="path" presetSubtype="0" repeatCount="indefinite" fill="hold" grpId="0" nodeType="withEffect">
                                  <p:stCondLst>
                                    <p:cond delay="2100"/>
                                  </p:stCondLst>
                                  <p:childTnLst>
                                    <p:animMotion origin="layout" path="M -4.16667E-6 2.96296E-6 L -4.16667E-6 0.43981 " pathEditMode="relative" rAng="0" ptsTypes="AA">
                                      <p:cBhvr>
                                        <p:cTn id="163" dur="3000" fill="hold"/>
                                        <p:tgtEl>
                                          <p:spTgt spid="212"/>
                                        </p:tgtEl>
                                        <p:attrNameLst>
                                          <p:attrName>ppt_x</p:attrName>
                                          <p:attrName>ppt_y</p:attrName>
                                        </p:attrNameLst>
                                      </p:cBhvr>
                                      <p:rCtr x="0" y="21991"/>
                                    </p:animMotion>
                                  </p:childTnLst>
                                </p:cTn>
                              </p:par>
                              <p:par>
                                <p:cTn id="164" presetID="1" presetClass="entr" presetSubtype="0" fill="hold" grpId="1" nodeType="withEffect">
                                  <p:stCondLst>
                                    <p:cond delay="2100"/>
                                  </p:stCondLst>
                                  <p:childTnLst>
                                    <p:set>
                                      <p:cBhvr>
                                        <p:cTn id="165" dur="1" fill="hold">
                                          <p:stCondLst>
                                            <p:cond delay="0"/>
                                          </p:stCondLst>
                                        </p:cTn>
                                        <p:tgtEl>
                                          <p:spTgt spid="212"/>
                                        </p:tgtEl>
                                        <p:attrNameLst>
                                          <p:attrName>style.visibility</p:attrName>
                                        </p:attrNameLst>
                                      </p:cBhvr>
                                      <p:to>
                                        <p:strVal val="visible"/>
                                      </p:to>
                                    </p:set>
                                  </p:childTnLst>
                                </p:cTn>
                              </p:par>
                              <p:par>
                                <p:cTn id="166" presetID="0" presetClass="path" presetSubtype="0" repeatCount="indefinite" fill="hold" grpId="0" nodeType="withEffect">
                                  <p:stCondLst>
                                    <p:cond delay="2400"/>
                                  </p:stCondLst>
                                  <p:childTnLst>
                                    <p:animMotion origin="layout" path="M -4.16667E-6 4.44444E-6 L 0.00018 0.43958 " pathEditMode="relative" rAng="0" ptsTypes="AA">
                                      <p:cBhvr>
                                        <p:cTn id="167" dur="3000" fill="hold"/>
                                        <p:tgtEl>
                                          <p:spTgt spid="213"/>
                                        </p:tgtEl>
                                        <p:attrNameLst>
                                          <p:attrName>ppt_x</p:attrName>
                                          <p:attrName>ppt_y</p:attrName>
                                        </p:attrNameLst>
                                      </p:cBhvr>
                                      <p:rCtr x="0" y="21968"/>
                                    </p:animMotion>
                                  </p:childTnLst>
                                </p:cTn>
                              </p:par>
                              <p:par>
                                <p:cTn id="168" presetID="1" presetClass="entr" presetSubtype="0" fill="hold" grpId="1" nodeType="withEffect">
                                  <p:stCondLst>
                                    <p:cond delay="2400"/>
                                  </p:stCondLst>
                                  <p:childTnLst>
                                    <p:set>
                                      <p:cBhvr>
                                        <p:cTn id="169" dur="1" fill="hold">
                                          <p:stCondLst>
                                            <p:cond delay="0"/>
                                          </p:stCondLst>
                                        </p:cTn>
                                        <p:tgtEl>
                                          <p:spTgt spid="213"/>
                                        </p:tgtEl>
                                        <p:attrNameLst>
                                          <p:attrName>style.visibility</p:attrName>
                                        </p:attrNameLst>
                                      </p:cBhvr>
                                      <p:to>
                                        <p:strVal val="visible"/>
                                      </p:to>
                                    </p:set>
                                  </p:childTnLst>
                                </p:cTn>
                              </p:par>
                              <p:par>
                                <p:cTn id="170" presetID="0" presetClass="path" presetSubtype="0" repeatCount="indefinite" fill="hold" grpId="0" nodeType="withEffect">
                                  <p:stCondLst>
                                    <p:cond delay="2700"/>
                                  </p:stCondLst>
                                  <p:childTnLst>
                                    <p:animMotion origin="layout" path="M 3.88889E-6 4.44444E-6 L -0.00052 0.43935 " pathEditMode="relative" rAng="0" ptsTypes="AA">
                                      <p:cBhvr>
                                        <p:cTn id="171" dur="3000" fill="hold"/>
                                        <p:tgtEl>
                                          <p:spTgt spid="214"/>
                                        </p:tgtEl>
                                        <p:attrNameLst>
                                          <p:attrName>ppt_x</p:attrName>
                                          <p:attrName>ppt_y</p:attrName>
                                        </p:attrNameLst>
                                      </p:cBhvr>
                                      <p:rCtr x="-35" y="21968"/>
                                    </p:animMotion>
                                  </p:childTnLst>
                                </p:cTn>
                              </p:par>
                              <p:par>
                                <p:cTn id="172" presetID="1" presetClass="entr" presetSubtype="0" fill="hold" grpId="1" nodeType="withEffect">
                                  <p:stCondLst>
                                    <p:cond delay="2700"/>
                                  </p:stCondLst>
                                  <p:childTnLst>
                                    <p:set>
                                      <p:cBhvr>
                                        <p:cTn id="173" dur="1" fill="hold">
                                          <p:stCondLst>
                                            <p:cond delay="0"/>
                                          </p:stCondLst>
                                        </p:cTn>
                                        <p:tgtEl>
                                          <p:spTgt spid="214"/>
                                        </p:tgtEl>
                                        <p:attrNameLst>
                                          <p:attrName>style.visibility</p:attrName>
                                        </p:attrNameLst>
                                      </p:cBhvr>
                                      <p:to>
                                        <p:strVal val="visible"/>
                                      </p:to>
                                    </p:set>
                                  </p:childTnLst>
                                </p:cTn>
                              </p:par>
                            </p:childTnLst>
                          </p:cTn>
                        </p:par>
                        <p:par>
                          <p:cTn id="174" fill="hold" nodeType="afterGroup">
                            <p:stCondLst>
                              <p:cond delay="5700"/>
                            </p:stCondLst>
                            <p:childTnLst>
                              <p:par>
                                <p:cTn id="175" presetID="22" presetClass="entr" presetSubtype="1" fill="hold" nodeType="afterEffect">
                                  <p:stCondLst>
                                    <p:cond delay="0"/>
                                  </p:stCondLst>
                                  <p:childTnLst>
                                    <p:set>
                                      <p:cBhvr>
                                        <p:cTn id="176" dur="1" fill="hold">
                                          <p:stCondLst>
                                            <p:cond delay="0"/>
                                          </p:stCondLst>
                                        </p:cTn>
                                        <p:tgtEl>
                                          <p:spTgt spid="115"/>
                                        </p:tgtEl>
                                        <p:attrNameLst>
                                          <p:attrName>style.visibility</p:attrName>
                                        </p:attrNameLst>
                                      </p:cBhvr>
                                      <p:to>
                                        <p:strVal val="visible"/>
                                      </p:to>
                                    </p:set>
                                    <p:animEffect transition="in" filter="wipe(up)">
                                      <p:cBhvr>
                                        <p:cTn id="177" dur="3000"/>
                                        <p:tgtEl>
                                          <p:spTgt spid="115"/>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0" presetClass="path" presetSubtype="0" accel="50000" decel="50000" fill="hold" nodeType="clickEffect">
                                  <p:stCondLst>
                                    <p:cond delay="0"/>
                                  </p:stCondLst>
                                  <p:childTnLst>
                                    <p:animMotion origin="layout" path="M 0 0 L 0.00278 0.00532 " pathEditMode="relative" ptsTypes="AA">
                                      <p:cBhvr>
                                        <p:cTn id="181" dur="2000" fill="hold"/>
                                        <p:tgtEl>
                                          <p:spTgt spid="60"/>
                                        </p:tgtEl>
                                        <p:attrNameLst>
                                          <p:attrName>ppt_x</p:attrName>
                                          <p:attrName>ppt_y</p:attrName>
                                        </p:attrNameLst>
                                      </p:cBhvr>
                                    </p:animMotion>
                                  </p:childTnLst>
                                </p:cTn>
                              </p:par>
                              <p:par>
                                <p:cTn id="182" presetID="0" presetClass="path" presetSubtype="0" accel="50000" decel="50000" fill="hold" nodeType="withEffect">
                                  <p:stCondLst>
                                    <p:cond delay="0"/>
                                  </p:stCondLst>
                                  <p:childTnLst>
                                    <p:animMotion origin="layout" path="M 0 0 L 0.00278 0.00532 " pathEditMode="relative" ptsTypes="AA">
                                      <p:cBhvr>
                                        <p:cTn id="183" dur="2000" fill="hold"/>
                                        <p:tgtEl>
                                          <p:spTgt spid="48"/>
                                        </p:tgtEl>
                                        <p:attrNameLst>
                                          <p:attrName>ppt_x</p:attrName>
                                          <p:attrName>ppt_y</p:attrName>
                                        </p:attrNameLst>
                                      </p:cBhvr>
                                    </p:animMotion>
                                  </p:childTnLst>
                                </p:cTn>
                              </p:par>
                              <p:par>
                                <p:cTn id="184" presetID="53" presetClass="entr" presetSubtype="0" repeatCount="indefinite" fill="hold" grpId="0" nodeType="withEffect">
                                  <p:stCondLst>
                                    <p:cond delay="1000"/>
                                  </p:stCondLst>
                                  <p:childTnLst>
                                    <p:set>
                                      <p:cBhvr>
                                        <p:cTn id="185" dur="1" fill="hold">
                                          <p:stCondLst>
                                            <p:cond delay="0"/>
                                          </p:stCondLst>
                                        </p:cTn>
                                        <p:tgtEl>
                                          <p:spTgt spid="118"/>
                                        </p:tgtEl>
                                        <p:attrNameLst>
                                          <p:attrName>style.visibility</p:attrName>
                                        </p:attrNameLst>
                                      </p:cBhvr>
                                      <p:to>
                                        <p:strVal val="visible"/>
                                      </p:to>
                                    </p:set>
                                    <p:anim calcmode="lin" valueType="num">
                                      <p:cBhvr>
                                        <p:cTn id="186" dur="2000" fill="hold"/>
                                        <p:tgtEl>
                                          <p:spTgt spid="118"/>
                                        </p:tgtEl>
                                        <p:attrNameLst>
                                          <p:attrName>ppt_w</p:attrName>
                                        </p:attrNameLst>
                                      </p:cBhvr>
                                      <p:tavLst>
                                        <p:tav tm="0">
                                          <p:val>
                                            <p:fltVal val="0"/>
                                          </p:val>
                                        </p:tav>
                                        <p:tav tm="100000">
                                          <p:val>
                                            <p:strVal val="#ppt_w"/>
                                          </p:val>
                                        </p:tav>
                                      </p:tavLst>
                                    </p:anim>
                                    <p:anim calcmode="lin" valueType="num">
                                      <p:cBhvr>
                                        <p:cTn id="187" dur="2000" fill="hold"/>
                                        <p:tgtEl>
                                          <p:spTgt spid="118"/>
                                        </p:tgtEl>
                                        <p:attrNameLst>
                                          <p:attrName>ppt_h</p:attrName>
                                        </p:attrNameLst>
                                      </p:cBhvr>
                                      <p:tavLst>
                                        <p:tav tm="0">
                                          <p:val>
                                            <p:fltVal val="0"/>
                                          </p:val>
                                        </p:tav>
                                        <p:tav tm="100000">
                                          <p:val>
                                            <p:strVal val="#ppt_h"/>
                                          </p:val>
                                        </p:tav>
                                      </p:tavLst>
                                    </p:anim>
                                    <p:animEffect transition="in" filter="fade">
                                      <p:cBhvr>
                                        <p:cTn id="188"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p:bldP spid="65" grpId="1"/>
      <p:bldP spid="206" grpId="0" animBg="1"/>
      <p:bldP spid="206" grpId="1" animBg="1"/>
      <p:bldP spid="206" grpId="2" animBg="1"/>
      <p:bldP spid="207" grpId="0" animBg="1"/>
      <p:bldP spid="207" grpId="1" animBg="1"/>
      <p:bldP spid="207" grpId="2" animBg="1"/>
      <p:bldP spid="208" grpId="0" animBg="1"/>
      <p:bldP spid="208" grpId="1" animBg="1"/>
      <p:bldP spid="208" grpId="2" animBg="1"/>
      <p:bldP spid="209" grpId="0" animBg="1"/>
      <p:bldP spid="209" grpId="1" animBg="1"/>
      <p:bldP spid="209" grpId="2" animBg="1"/>
      <p:bldP spid="210" grpId="0" animBg="1"/>
      <p:bldP spid="210" grpId="1" animBg="1"/>
      <p:bldP spid="210" grpId="2" animBg="1"/>
      <p:bldP spid="211" grpId="0" animBg="1"/>
      <p:bldP spid="211" grpId="1" animBg="1"/>
      <p:bldP spid="211" grpId="2" animBg="1"/>
      <p:bldP spid="212" grpId="0" animBg="1"/>
      <p:bldP spid="212" grpId="1" animBg="1"/>
      <p:bldP spid="212" grpId="2" animBg="1"/>
      <p:bldP spid="213" grpId="0" animBg="1"/>
      <p:bldP spid="213" grpId="1" animBg="1"/>
      <p:bldP spid="213" grpId="2" animBg="1"/>
      <p:bldP spid="214" grpId="0" animBg="1"/>
      <p:bldP spid="214" grpId="1" animBg="1"/>
      <p:bldP spid="214" grpId="2" animBg="1"/>
      <p:bldP spid="217" grpId="0" animBg="1"/>
      <p:bldP spid="217" grpId="1" animBg="1"/>
      <p:bldP spid="217" grpId="2" animBg="1"/>
      <p:bldP spid="218" grpId="0" animBg="1"/>
      <p:bldP spid="218" grpId="1" animBg="1"/>
      <p:bldP spid="218" grpId="2" animBg="1"/>
      <p:bldP spid="219" grpId="0" animBg="1"/>
      <p:bldP spid="219" grpId="1" animBg="1"/>
      <p:bldP spid="219" grpId="2" animBg="1"/>
      <p:bldP spid="220" grpId="0" animBg="1"/>
      <p:bldP spid="220" grpId="1" animBg="1"/>
      <p:bldP spid="220" grpId="2" animBg="1"/>
      <p:bldP spid="221" grpId="0" animBg="1"/>
      <p:bldP spid="221" grpId="1" animBg="1"/>
      <p:bldP spid="221" grpId="2" animBg="1"/>
      <p:bldP spid="222" grpId="0" animBg="1"/>
      <p:bldP spid="222" grpId="1" animBg="1"/>
      <p:bldP spid="222" grpId="2" animBg="1"/>
      <p:bldP spid="223" grpId="0" animBg="1"/>
      <p:bldP spid="223" grpId="1" animBg="1"/>
      <p:bldP spid="223" grpId="2" animBg="1"/>
      <p:bldP spid="224" grpId="0" animBg="1"/>
      <p:bldP spid="224" grpId="1" animBg="1"/>
      <p:bldP spid="224" grpId="2" animBg="1"/>
      <p:bldP spid="233" grpId="0" animBg="1"/>
      <p:bldP spid="233" grpId="1" animBg="1"/>
      <p:bldP spid="233" grpId="2" animBg="1"/>
      <p:bldP spid="234" grpId="0" animBg="1"/>
      <p:bldP spid="234" grpId="1" animBg="1"/>
      <p:bldP spid="234" grpId="2" animBg="1"/>
      <p:bldP spid="118" grpId="0" animBg="1"/>
      <p:bldP spid="108" grpId="0" animBg="1"/>
      <p:bldP spid="108" grpId="1" animBg="1"/>
      <p:bldP spid="108"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761043" y="432866"/>
            <a:ext cx="7886700" cy="1325563"/>
          </a:xfrm>
          <a:prstGeom prst="rect">
            <a:avLst/>
          </a:prstGeom>
          <a:noFill/>
          <a:ln>
            <a:noFill/>
          </a:ln>
        </p:spPr>
        <p:txBody>
          <a:bodyPr wrap="square" lIns="91425" tIns="45700" rIns="91425" bIns="45700" anchor="ctr" anchorCtr="0">
            <a:noAutofit/>
          </a:bodyPr>
          <a:lstStyle/>
          <a:p>
            <a:pPr marL="0" marR="0" lvl="0" indent="-279400" algn="ctr" rtl="0">
              <a:lnSpc>
                <a:spcPct val="90000"/>
              </a:lnSpc>
              <a:spcBef>
                <a:spcPts val="0"/>
              </a:spcBef>
              <a:buClr>
                <a:schemeClr val="dk1"/>
              </a:buClr>
              <a:buSzPct val="100000"/>
              <a:buFont typeface="Calibri"/>
              <a:buNone/>
            </a:pPr>
            <a:r>
              <a:rPr lang="en-US" sz="4400" b="1" i="0" u="none" strike="noStrike" cap="none" dirty="0">
                <a:solidFill>
                  <a:schemeClr val="dk1"/>
                </a:solidFill>
                <a:latin typeface="Calibri"/>
                <a:ea typeface="Calibri"/>
                <a:cs typeface="Calibri"/>
                <a:sym typeface="Calibri"/>
              </a:rPr>
              <a:t>Mechanism</a:t>
            </a:r>
          </a:p>
        </p:txBody>
      </p:sp>
      <p:sp>
        <p:nvSpPr>
          <p:cNvPr id="368" name="Shape 368"/>
          <p:cNvSpPr txBox="1"/>
          <p:nvPr/>
        </p:nvSpPr>
        <p:spPr>
          <a:xfrm>
            <a:off x="352425" y="1757707"/>
            <a:ext cx="8808720" cy="353943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800" dirty="0">
                <a:solidFill>
                  <a:schemeClr val="dk1"/>
                </a:solidFill>
                <a:latin typeface="Calibri"/>
                <a:ea typeface="Calibri"/>
                <a:cs typeface="Calibri"/>
                <a:sym typeface="Calibri"/>
              </a:rPr>
              <a:t>Changing the state of stress in the rocks by creating new fractures or </a:t>
            </a:r>
            <a:r>
              <a:rPr lang="en-US" sz="2800" b="1" dirty="0">
                <a:solidFill>
                  <a:schemeClr val="dk1"/>
                </a:solidFill>
                <a:latin typeface="Calibri"/>
                <a:ea typeface="Calibri"/>
                <a:cs typeface="Calibri"/>
                <a:sym typeface="Calibri"/>
              </a:rPr>
              <a:t>inducing slip on pre-existing geologic faults</a:t>
            </a:r>
            <a:endParaRPr lang="en-US" dirty="0"/>
          </a:p>
          <a:p>
            <a:pPr marL="342900" marR="0" lvl="0" indent="-342900" algn="l" rtl="0">
              <a:spcBef>
                <a:spcPts val="0"/>
              </a:spcBef>
              <a:buClr>
                <a:schemeClr val="dk1"/>
              </a:buClr>
              <a:buSzPct val="100000"/>
              <a:buFont typeface="Calibri"/>
              <a:buNone/>
            </a:pPr>
            <a:endParaRPr sz="2800" dirty="0">
              <a:solidFill>
                <a:schemeClr val="dk1"/>
              </a:solidFill>
              <a:latin typeface="Calibri"/>
              <a:ea typeface="Calibri"/>
              <a:cs typeface="Calibri"/>
              <a:sym typeface="Calibri"/>
            </a:endParaRPr>
          </a:p>
          <a:p>
            <a:pPr marR="0" lvl="0" algn="ctr" rtl="0">
              <a:spcBef>
                <a:spcPts val="0"/>
              </a:spcBef>
              <a:buSzPct val="25000"/>
            </a:pPr>
            <a:endParaRPr lang="en-US" sz="2800" dirty="0">
              <a:solidFill>
                <a:schemeClr val="dk1"/>
              </a:solidFill>
              <a:latin typeface="Calibri"/>
              <a:ea typeface="Calibri"/>
              <a:cs typeface="Calibri"/>
            </a:endParaRPr>
          </a:p>
          <a:p>
            <a:pPr algn="r">
              <a:buSzPct val="25000"/>
            </a:pPr>
            <a:r>
              <a:rPr lang="en-US" sz="2800" dirty="0" smtClean="0">
                <a:solidFill>
                  <a:schemeClr val="dk1"/>
                </a:solidFill>
                <a:latin typeface="Calibri"/>
                <a:ea typeface="Calibri"/>
                <a:cs typeface="Calibri"/>
                <a:sym typeface="Calibri"/>
              </a:rPr>
              <a:t>Pore </a:t>
            </a:r>
            <a:r>
              <a:rPr lang="en-US" sz="2800" dirty="0">
                <a:solidFill>
                  <a:schemeClr val="dk1"/>
                </a:solidFill>
                <a:latin typeface="Calibri"/>
                <a:ea typeface="Calibri"/>
                <a:cs typeface="Calibri"/>
                <a:sym typeface="Calibri"/>
              </a:rPr>
              <a:t>Pressure Increase</a:t>
            </a:r>
            <a:endParaRPr lang="en-US" sz="2800" dirty="0">
              <a:solidFill>
                <a:schemeClr val="dk1"/>
              </a:solidFill>
              <a:latin typeface="Calibri"/>
              <a:ea typeface="Calibri"/>
              <a:cs typeface="Calibri"/>
            </a:endParaRP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14</a:t>
            </a:fld>
            <a:endParaRPr lang="en-US" sz="1200" b="0" i="0" u="none" strike="noStrike" cap="none">
              <a:solidFill>
                <a:srgbClr val="888888"/>
              </a:solidFill>
              <a:latin typeface="Calibri"/>
              <a:ea typeface="Calibri"/>
              <a:cs typeface="Calibri"/>
              <a:sym typeface="Calibri"/>
            </a:endParaRPr>
          </a:p>
        </p:txBody>
      </p:sp>
      <p:pic>
        <p:nvPicPr>
          <p:cNvPr id="4" name="Picture 3"/>
          <p:cNvPicPr>
            <a:picLocks noChangeAspect="1"/>
          </p:cNvPicPr>
          <p:nvPr/>
        </p:nvPicPr>
        <p:blipFill>
          <a:blip r:embed="rId3"/>
          <a:stretch>
            <a:fillRect/>
          </a:stretch>
        </p:blipFill>
        <p:spPr>
          <a:xfrm>
            <a:off x="1390638" y="2971140"/>
            <a:ext cx="3636081" cy="3331343"/>
          </a:xfrm>
          <a:prstGeom prst="rect">
            <a:avLst/>
          </a:prstGeom>
        </p:spPr>
      </p:pic>
      <p:cxnSp>
        <p:nvCxnSpPr>
          <p:cNvPr id="6" name="Straight Arrow Connector 5"/>
          <p:cNvCxnSpPr/>
          <p:nvPr/>
        </p:nvCxnSpPr>
        <p:spPr>
          <a:xfrm flipV="1">
            <a:off x="2883750" y="3518280"/>
            <a:ext cx="1375734" cy="1296209"/>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6611779"/>
            <a:ext cx="1523174" cy="246221"/>
          </a:xfrm>
          <a:prstGeom prst="rect">
            <a:avLst/>
          </a:prstGeom>
        </p:spPr>
        <p:txBody>
          <a:bodyPr wrap="none">
            <a:spAutoFit/>
          </a:bodyPr>
          <a:lstStyle/>
          <a:p>
            <a:r>
              <a:rPr lang="en-US" sz="1000" dirty="0" smtClean="0"/>
              <a:t>Source: Waldron 2016 </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ctrTitle"/>
          </p:nvPr>
        </p:nvSpPr>
        <p:spPr>
          <a:xfrm>
            <a:off x="685800" y="1290638"/>
            <a:ext cx="7772400" cy="2387600"/>
          </a:xfrm>
          <a:prstGeom prst="rect">
            <a:avLst/>
          </a:prstGeom>
          <a:noFill/>
          <a:ln>
            <a:noFill/>
          </a:ln>
        </p:spPr>
        <p:txBody>
          <a:bodyPr wrap="square" lIns="91425" tIns="45700" rIns="91425" bIns="45700" anchor="b" anchorCtr="0">
            <a:noAutofit/>
          </a:bodyPr>
          <a:lstStyle/>
          <a:p>
            <a:pPr marL="0" marR="0" lvl="0" indent="-228600" algn="ctr" rtl="0">
              <a:lnSpc>
                <a:spcPct val="90000"/>
              </a:lnSpc>
              <a:spcBef>
                <a:spcPts val="0"/>
              </a:spcBef>
              <a:buClr>
                <a:schemeClr val="dk1"/>
              </a:buClr>
              <a:buSzPct val="100000"/>
              <a:buFont typeface="Calibri"/>
              <a:buNone/>
            </a:pPr>
            <a:r>
              <a:rPr lang="en-US" sz="3600" b="1" i="0" u="none" strike="noStrike" cap="none" dirty="0">
                <a:solidFill>
                  <a:schemeClr val="dk1"/>
                </a:solidFill>
                <a:latin typeface="Calibri"/>
                <a:ea typeface="Calibri"/>
                <a:cs typeface="Calibri"/>
                <a:sym typeface="Calibri"/>
              </a:rPr>
              <a:t>1. An Experiment in Earthquake Control at </a:t>
            </a:r>
            <a:r>
              <a:rPr lang="en-US" sz="3600" b="1" i="0" u="none" strike="noStrike" cap="none" dirty="0" err="1">
                <a:solidFill>
                  <a:schemeClr val="dk1"/>
                </a:solidFill>
                <a:latin typeface="Calibri"/>
                <a:ea typeface="Calibri"/>
                <a:cs typeface="Calibri"/>
                <a:sym typeface="Calibri"/>
              </a:rPr>
              <a:t>Rangely</a:t>
            </a:r>
            <a:r>
              <a:rPr lang="en-US" sz="3600" b="1" i="0" u="none" strike="noStrike" cap="none" dirty="0">
                <a:solidFill>
                  <a:schemeClr val="dk1"/>
                </a:solidFill>
                <a:latin typeface="Calibri"/>
                <a:ea typeface="Calibri"/>
                <a:cs typeface="Calibri"/>
                <a:sym typeface="Calibri"/>
              </a:rPr>
              <a:t>, Colorado</a:t>
            </a:r>
          </a:p>
        </p:txBody>
      </p:sp>
      <p:sp>
        <p:nvSpPr>
          <p:cNvPr id="458" name="Shape 458"/>
          <p:cNvSpPr txBox="1">
            <a:spLocks noGrp="1"/>
          </p:cNvSpPr>
          <p:nvPr>
            <p:ph type="subTitle" idx="1"/>
          </p:nvPr>
        </p:nvSpPr>
        <p:spPr>
          <a:xfrm>
            <a:off x="1143000" y="3551556"/>
            <a:ext cx="6858000" cy="451802"/>
          </a:xfrm>
          <a:prstGeom prst="rect">
            <a:avLst/>
          </a:prstGeom>
          <a:noFill/>
          <a:ln>
            <a:noFill/>
          </a:ln>
        </p:spPr>
        <p:txBody>
          <a:bodyPr wrap="square" lIns="91425" tIns="45700" rIns="91425" bIns="45700" anchor="t" anchorCtr="0">
            <a:noAutofit/>
          </a:bodyPr>
          <a:lstStyle/>
          <a:p>
            <a:pPr marL="0" marR="0" lvl="0" indent="-152400" algn="ctr" rtl="0">
              <a:lnSpc>
                <a:spcPct val="90000"/>
              </a:lnSpc>
              <a:spcBef>
                <a:spcPts val="0"/>
              </a:spcBef>
              <a:buClr>
                <a:schemeClr val="dk1"/>
              </a:buClr>
              <a:buSzPct val="100000"/>
              <a:buFont typeface="Arial"/>
              <a:buNone/>
            </a:pPr>
            <a:r>
              <a:rPr lang="en-US" sz="2400" b="0" i="0" u="none" strike="noStrike" cap="none">
                <a:solidFill>
                  <a:schemeClr val="dk1"/>
                </a:solidFill>
                <a:latin typeface="Calibri"/>
                <a:ea typeface="Calibri"/>
                <a:cs typeface="Calibri"/>
                <a:sym typeface="Calibri"/>
              </a:rPr>
              <a:t>C.B. Raleigh, J.H. Healy, J.D. Bredehoeft</a:t>
            </a:r>
          </a:p>
        </p:txBody>
      </p:sp>
      <p:sp>
        <p:nvSpPr>
          <p:cNvPr id="459" name="Shape 459"/>
          <p:cNvSpPr txBox="1"/>
          <p:nvPr/>
        </p:nvSpPr>
        <p:spPr>
          <a:xfrm>
            <a:off x="685800" y="3967798"/>
            <a:ext cx="7772400" cy="2387600"/>
          </a:xfrm>
          <a:prstGeom prst="rect">
            <a:avLst/>
          </a:prstGeom>
          <a:noFill/>
          <a:ln>
            <a:noFill/>
          </a:ln>
        </p:spPr>
        <p:txBody>
          <a:bodyPr wrap="square" lIns="91425" tIns="45700" rIns="91425" bIns="45700" anchor="b" anchorCtr="0">
            <a:noAutofit/>
          </a:bodyPr>
          <a:lstStyle/>
          <a:p>
            <a:pPr marL="0" marR="0" lvl="0" indent="-228600" algn="ctr" rtl="0">
              <a:lnSpc>
                <a:spcPct val="90000"/>
              </a:lnSpc>
              <a:spcBef>
                <a:spcPts val="0"/>
              </a:spcBef>
              <a:buClr>
                <a:schemeClr val="dk1"/>
              </a:buClr>
              <a:buSzPct val="100000"/>
              <a:buFont typeface="Calibri"/>
              <a:buNone/>
            </a:pPr>
            <a:r>
              <a:rPr lang="en-US" sz="3600" b="1">
                <a:solidFill>
                  <a:schemeClr val="dk1"/>
                </a:solidFill>
                <a:latin typeface="Calibri"/>
                <a:ea typeface="Calibri"/>
                <a:cs typeface="Calibri"/>
                <a:sym typeface="Calibri"/>
              </a:rPr>
              <a:t>2. The Denver area earthquakes and the Rocky Mountain Arsenal Disposal Well</a:t>
            </a:r>
          </a:p>
        </p:txBody>
      </p:sp>
      <p:sp>
        <p:nvSpPr>
          <p:cNvPr id="460" name="Shape 460"/>
          <p:cNvSpPr txBox="1"/>
          <p:nvPr/>
        </p:nvSpPr>
        <p:spPr>
          <a:xfrm>
            <a:off x="1143000" y="6340476"/>
            <a:ext cx="6858000" cy="451802"/>
          </a:xfrm>
          <a:prstGeom prst="rect">
            <a:avLst/>
          </a:prstGeom>
          <a:noFill/>
          <a:ln>
            <a:noFill/>
          </a:ln>
        </p:spPr>
        <p:txBody>
          <a:bodyPr wrap="square" lIns="91425" tIns="45700" rIns="91425" bIns="45700" anchor="t" anchorCtr="0">
            <a:noAutofit/>
          </a:bodyPr>
          <a:lstStyle/>
          <a:p>
            <a:pPr marL="0" marR="0" lvl="0" indent="-152400" algn="ctr" rtl="0">
              <a:lnSpc>
                <a:spcPct val="90000"/>
              </a:lnSpc>
              <a:spcBef>
                <a:spcPts val="0"/>
              </a:spcBef>
              <a:buClr>
                <a:schemeClr val="dk1"/>
              </a:buClr>
              <a:buSzPct val="100000"/>
              <a:buFont typeface="Arial"/>
              <a:buNone/>
            </a:pPr>
            <a:r>
              <a:rPr lang="en-US" sz="2400">
                <a:solidFill>
                  <a:schemeClr val="dk1"/>
                </a:solidFill>
                <a:latin typeface="Calibri"/>
                <a:ea typeface="Calibri"/>
                <a:cs typeface="Calibri"/>
                <a:sym typeface="Calibri"/>
              </a:rPr>
              <a:t>David Evans</a:t>
            </a:r>
          </a:p>
        </p:txBody>
      </p:sp>
      <p:sp>
        <p:nvSpPr>
          <p:cNvPr id="461" name="Shape 461"/>
          <p:cNvSpPr txBox="1"/>
          <p:nvPr/>
        </p:nvSpPr>
        <p:spPr>
          <a:xfrm>
            <a:off x="0" y="599090"/>
            <a:ext cx="9144000" cy="882869"/>
          </a:xfrm>
          <a:prstGeom prst="rect">
            <a:avLst/>
          </a:prstGeom>
          <a:noFill/>
          <a:ln>
            <a:noFill/>
          </a:ln>
        </p:spPr>
        <p:txBody>
          <a:bodyPr wrap="square" lIns="91425" tIns="45700" rIns="91425" bIns="45700" anchor="b" anchorCtr="0">
            <a:noAutofit/>
          </a:bodyPr>
          <a:lstStyle/>
          <a:p>
            <a:pPr indent="-304800" algn="ctr">
              <a:lnSpc>
                <a:spcPct val="90000"/>
              </a:lnSpc>
              <a:buClr>
                <a:schemeClr val="dk1"/>
              </a:buClr>
              <a:buSzPct val="100000"/>
            </a:pPr>
            <a:r>
              <a:rPr lang="en-US" sz="4800" b="1" dirty="0" smtClean="0">
                <a:solidFill>
                  <a:schemeClr val="dk1"/>
                </a:solidFill>
                <a:latin typeface="Calibri"/>
                <a:ea typeface="Calibri"/>
                <a:cs typeface="Calibri"/>
                <a:sym typeface="Calibri"/>
              </a:rPr>
              <a:t>Confirming </a:t>
            </a:r>
            <a:r>
              <a:rPr lang="en-US" sz="4800" b="1" dirty="0">
                <a:solidFill>
                  <a:schemeClr val="dk1"/>
                </a:solidFill>
                <a:latin typeface="Calibri"/>
                <a:ea typeface="Calibri"/>
                <a:cs typeface="Calibri"/>
                <a:sym typeface="Calibri"/>
              </a:rPr>
              <a:t>the Mechanism</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15</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Shape 466" descr="Screenshot 2017-09-24 20.26.28.png"/>
          <p:cNvPicPr preferRelativeResize="0"/>
          <p:nvPr/>
        </p:nvPicPr>
        <p:blipFill rotWithShape="1">
          <a:blip r:embed="rId3">
            <a:alphaModFix/>
          </a:blip>
          <a:srcRect/>
          <a:stretch/>
        </p:blipFill>
        <p:spPr>
          <a:xfrm>
            <a:off x="2314575" y="2139661"/>
            <a:ext cx="3950372" cy="3606456"/>
          </a:xfrm>
          <a:prstGeom prst="rect">
            <a:avLst/>
          </a:prstGeom>
          <a:noFill/>
          <a:ln>
            <a:noFill/>
          </a:ln>
        </p:spPr>
      </p:pic>
      <p:sp>
        <p:nvSpPr>
          <p:cNvPr id="467" name="Shape 467"/>
          <p:cNvSpPr txBox="1"/>
          <p:nvPr/>
        </p:nvSpPr>
        <p:spPr>
          <a:xfrm>
            <a:off x="5753100" y="5314950"/>
            <a:ext cx="713337" cy="456856"/>
          </a:xfrm>
          <a:prstGeom prst="rect">
            <a:avLst/>
          </a:prstGeom>
          <a:noFill/>
          <a:ln>
            <a:noFill/>
          </a:ln>
        </p:spPr>
        <p:txBody>
          <a:bodyPr wrap="square" lIns="35700" tIns="35700" rIns="35700" bIns="35700" anchor="ctr" anchorCtr="0">
            <a:noAutofit/>
          </a:bodyPr>
          <a:lstStyle/>
          <a:p>
            <a:pPr marL="0" marR="0" lvl="0" indent="0" algn="l" rtl="0">
              <a:lnSpc>
                <a:spcPct val="333333"/>
              </a:lnSpc>
              <a:spcBef>
                <a:spcPts val="0"/>
              </a:spcBef>
              <a:buSzPct val="25000"/>
              <a:buNone/>
            </a:pPr>
            <a:r>
              <a:rPr lang="en-US" sz="900" b="0">
                <a:solidFill>
                  <a:schemeClr val="dk1"/>
                </a:solidFill>
                <a:latin typeface="Arial"/>
                <a:ea typeface="Arial"/>
                <a:cs typeface="Arial"/>
                <a:sym typeface="Arial"/>
              </a:rPr>
              <a:t>Evans, 1966</a:t>
            </a:r>
          </a:p>
        </p:txBody>
      </p:sp>
      <p:sp>
        <p:nvSpPr>
          <p:cNvPr id="469" name="Shape 469"/>
          <p:cNvSpPr txBox="1">
            <a:spLocks noGrp="1"/>
          </p:cNvSpPr>
          <p:nvPr>
            <p:ph type="body" idx="4294967295"/>
          </p:nvPr>
        </p:nvSpPr>
        <p:spPr>
          <a:xfrm>
            <a:off x="185738" y="517525"/>
            <a:ext cx="8699500" cy="2390631"/>
          </a:xfrm>
          <a:prstGeom prst="rect">
            <a:avLst/>
          </a:prstGeom>
          <a:noFill/>
          <a:ln>
            <a:noFill/>
          </a:ln>
        </p:spPr>
        <p:txBody>
          <a:bodyPr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Arial"/>
              <a:buNone/>
            </a:pPr>
            <a:endParaRPr sz="2590" b="0" i="0" u="none" strike="noStrike" cap="none" dirty="0">
              <a:solidFill>
                <a:schemeClr val="dk1"/>
              </a:solidFill>
              <a:latin typeface="Calibri"/>
              <a:ea typeface="Calibri"/>
              <a:cs typeface="Calibri"/>
              <a:sym typeface="Calibri"/>
            </a:endParaRPr>
          </a:p>
          <a:p>
            <a:pPr marL="285750" marR="0" lvl="0" indent="-285750" algn="l" rtl="0">
              <a:lnSpc>
                <a:spcPct val="70000"/>
              </a:lnSpc>
              <a:spcBef>
                <a:spcPts val="1000"/>
              </a:spcBef>
              <a:spcAft>
                <a:spcPts val="0"/>
              </a:spcAft>
              <a:buClr>
                <a:schemeClr val="dk1"/>
              </a:buClr>
              <a:buSzPct val="100000"/>
              <a:buFont typeface="Arial"/>
              <a:buChar char="•"/>
            </a:pPr>
            <a:r>
              <a:rPr lang="en-US" sz="2000" dirty="0"/>
              <a:t>1882-1961</a:t>
            </a:r>
            <a:r>
              <a:rPr lang="en-US" sz="2000" b="0" i="0" u="none" strike="noStrike" cap="none" dirty="0">
                <a:solidFill>
                  <a:schemeClr val="dk1"/>
                </a:solidFill>
                <a:latin typeface="Calibri"/>
                <a:ea typeface="Calibri"/>
                <a:cs typeface="Calibri"/>
                <a:sym typeface="Calibri"/>
              </a:rPr>
              <a:t> – No earthquakes felt</a:t>
            </a:r>
            <a:endParaRPr lang="en-US" sz="2000" b="0" i="0" u="none" strike="noStrike" cap="none" dirty="0">
              <a:solidFill>
                <a:schemeClr val="dk1"/>
              </a:solidFill>
              <a:latin typeface="Calibri"/>
              <a:ea typeface="Calibri"/>
              <a:cs typeface="Calibri"/>
            </a:endParaRPr>
          </a:p>
          <a:p>
            <a:pPr marL="285750" marR="0" lvl="0" indent="-285750" algn="l" rtl="0">
              <a:lnSpc>
                <a:spcPct val="70000"/>
              </a:lnSpc>
              <a:spcBef>
                <a:spcPts val="1000"/>
              </a:spcBef>
              <a:spcAft>
                <a:spcPts val="0"/>
              </a:spcAft>
              <a:buClr>
                <a:schemeClr val="dk1"/>
              </a:buClr>
              <a:buSzPct val="100000"/>
              <a:buFont typeface="Arial"/>
              <a:buChar char="•"/>
            </a:pPr>
            <a:r>
              <a:rPr lang="en-US" sz="2000" b="0" i="0" u="none" strike="noStrike" cap="none" dirty="0">
                <a:solidFill>
                  <a:schemeClr val="dk1"/>
                </a:solidFill>
                <a:latin typeface="Calibri"/>
                <a:ea typeface="Calibri"/>
                <a:cs typeface="Calibri"/>
                <a:sym typeface="Calibri"/>
              </a:rPr>
              <a:t>1962-1965 – 710 earthquakes within 5 mile radius of the well</a:t>
            </a:r>
            <a:endParaRPr lang="en-US" sz="2000" b="0" i="0" u="none" strike="noStrike" cap="none" dirty="0">
              <a:solidFill>
                <a:schemeClr val="dk1"/>
              </a:solidFill>
              <a:latin typeface="Calibri"/>
              <a:ea typeface="Calibri"/>
              <a:cs typeface="Calibri"/>
            </a:endParaRPr>
          </a:p>
          <a:p>
            <a:pPr marL="285750" marR="0" lvl="0" indent="-285750" algn="l" rtl="0">
              <a:lnSpc>
                <a:spcPct val="70000"/>
              </a:lnSpc>
              <a:spcBef>
                <a:spcPts val="1000"/>
              </a:spcBef>
              <a:spcAft>
                <a:spcPts val="0"/>
              </a:spcAft>
              <a:buClr>
                <a:schemeClr val="dk1"/>
              </a:buClr>
              <a:buSzPct val="100000"/>
              <a:buFont typeface="Arial"/>
              <a:buChar char="•"/>
            </a:pPr>
            <a:r>
              <a:rPr lang="en-US" sz="2000" b="0" i="0" u="none" strike="noStrike" cap="none" dirty="0">
                <a:solidFill>
                  <a:schemeClr val="dk1"/>
                </a:solidFill>
                <a:latin typeface="Calibri"/>
                <a:ea typeface="Calibri"/>
                <a:cs typeface="Calibri"/>
                <a:sym typeface="Calibri"/>
              </a:rPr>
              <a:t>Injection ceased in 1966 – No earthquakes after</a:t>
            </a:r>
            <a:endParaRPr lang="en-US" sz="2000" b="0" i="0" u="none" strike="noStrike" cap="none" dirty="0">
              <a:solidFill>
                <a:schemeClr val="dk1"/>
              </a:solidFill>
              <a:latin typeface="Calibri"/>
              <a:ea typeface="Calibri"/>
              <a:cs typeface="Calibri"/>
            </a:endParaRPr>
          </a:p>
        </p:txBody>
      </p:sp>
      <p:sp>
        <p:nvSpPr>
          <p:cNvPr id="470" name="Shape 470"/>
          <p:cNvSpPr txBox="1"/>
          <p:nvPr/>
        </p:nvSpPr>
        <p:spPr>
          <a:xfrm>
            <a:off x="523875" y="-171450"/>
            <a:ext cx="8229600" cy="1143000"/>
          </a:xfrm>
          <a:prstGeom prst="rect">
            <a:avLst/>
          </a:prstGeom>
          <a:noFill/>
          <a:ln>
            <a:noFill/>
          </a:ln>
        </p:spPr>
        <p:txBody>
          <a:bodyPr wrap="square" lIns="91425" tIns="45700" rIns="91425" bIns="45700" anchor="ctr" anchorCtr="0">
            <a:noAutofit/>
          </a:bodyPr>
          <a:lstStyle/>
          <a:p>
            <a:pPr marL="0" marR="0" lvl="0" indent="-165100" algn="ctr" rtl="0">
              <a:spcBef>
                <a:spcPts val="0"/>
              </a:spcBef>
              <a:buClr>
                <a:schemeClr val="dk1"/>
              </a:buClr>
              <a:buSzPct val="100000"/>
              <a:buFont typeface="Arial"/>
              <a:buNone/>
            </a:pPr>
            <a:r>
              <a:rPr lang="en-US" sz="2000" b="1" dirty="0">
                <a:solidFill>
                  <a:schemeClr val="dk1"/>
                </a:solidFill>
                <a:latin typeface="Arial"/>
                <a:ea typeface="Arial"/>
                <a:cs typeface="Arial"/>
                <a:sym typeface="Arial"/>
              </a:rPr>
              <a:t>l. Rock Mountain Arsenal</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rgbClr val="888888"/>
                </a:solidFill>
                <a:latin typeface="Calibri"/>
                <a:ea typeface="Calibri"/>
                <a:cs typeface="Calibri"/>
                <a:sym typeface="Calibri"/>
              </a:rPr>
              <a:t>16</a:t>
            </a:fld>
            <a:endParaRPr lang="en-US" sz="1200">
              <a:solidFill>
                <a:srgbClr val="888888"/>
              </a:solidFill>
              <a:latin typeface="Calibri"/>
              <a:ea typeface="Calibri"/>
              <a:cs typeface="Calibri"/>
              <a:sym typeface="Calibri"/>
            </a:endParaRPr>
          </a:p>
        </p:txBody>
      </p:sp>
      <p:sp>
        <p:nvSpPr>
          <p:cNvPr id="5" name="TextBox 4">
            <a:extLst>
              <a:ext uri="{FF2B5EF4-FFF2-40B4-BE49-F238E27FC236}">
                <a16:creationId xmlns:a16="http://schemas.microsoft.com/office/drawing/2014/main" xmlns="" id="{6C27BAF4-56BE-4E7C-878D-AAD1FD8717C9}"/>
              </a:ext>
            </a:extLst>
          </p:cNvPr>
          <p:cNvSpPr txBox="1"/>
          <p:nvPr/>
        </p:nvSpPr>
        <p:spPr>
          <a:xfrm>
            <a:off x="185738" y="5750502"/>
            <a:ext cx="8702675"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latin typeface="Calibri"/>
              </a:rPr>
              <a:t>Discovery that the injection of fluid at high pressure could trigger earthquakes through this correlation</a:t>
            </a:r>
            <a:endParaRPr lang="en-US" sz="2000"/>
          </a:p>
          <a:p>
            <a:pPr marL="342900" indent="-342900">
              <a:buFont typeface="Arial"/>
              <a:buChar char="•"/>
            </a:pPr>
            <a:r>
              <a:rPr lang="en-US" sz="2000" dirty="0">
                <a:latin typeface="Calibri"/>
              </a:rPr>
              <a:t>Led to the hypothesis that earthquakes could be controlled by fluid injection</a:t>
            </a:r>
          </a:p>
          <a:p>
            <a:pPr>
              <a:buChar char="•"/>
            </a:pPr>
            <a:endParaRPr lang="en-US" sz="2400" dirty="0">
              <a:latin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Shape 476"/>
          <p:cNvPicPr preferRelativeResize="0"/>
          <p:nvPr/>
        </p:nvPicPr>
        <p:blipFill rotWithShape="1">
          <a:blip r:embed="rId3">
            <a:alphaModFix/>
          </a:blip>
          <a:srcRect/>
          <a:stretch/>
        </p:blipFill>
        <p:spPr>
          <a:xfrm>
            <a:off x="0" y="624954"/>
            <a:ext cx="5176950" cy="4221262"/>
          </a:xfrm>
          <a:prstGeom prst="rect">
            <a:avLst/>
          </a:prstGeom>
          <a:noFill/>
          <a:ln>
            <a:noFill/>
          </a:ln>
        </p:spPr>
      </p:pic>
      <p:sp>
        <p:nvSpPr>
          <p:cNvPr id="477" name="Shape 477"/>
          <p:cNvSpPr txBox="1"/>
          <p:nvPr/>
        </p:nvSpPr>
        <p:spPr>
          <a:xfrm>
            <a:off x="-2565400" y="-172720"/>
            <a:ext cx="8229600" cy="1143000"/>
          </a:xfrm>
          <a:prstGeom prst="rect">
            <a:avLst/>
          </a:prstGeom>
          <a:noFill/>
          <a:ln>
            <a:noFill/>
          </a:ln>
        </p:spPr>
        <p:txBody>
          <a:bodyPr wrap="square" lIns="91425" tIns="45700" rIns="91425" bIns="45700" anchor="ctr" anchorCtr="0">
            <a:noAutofit/>
          </a:bodyPr>
          <a:lstStyle/>
          <a:p>
            <a:pPr marL="0" marR="0" lvl="0" indent="-127000" algn="ctr" rtl="0">
              <a:spcBef>
                <a:spcPts val="0"/>
              </a:spcBef>
              <a:buClr>
                <a:schemeClr val="dk1"/>
              </a:buClr>
              <a:buSzPct val="100000"/>
              <a:buFont typeface="Calibri"/>
              <a:buNone/>
            </a:pPr>
            <a:r>
              <a:rPr lang="en-US" sz="2000" b="1">
                <a:solidFill>
                  <a:schemeClr val="dk1"/>
                </a:solidFill>
                <a:latin typeface="Calibri"/>
                <a:ea typeface="Calibri"/>
                <a:cs typeface="Calibri"/>
                <a:sym typeface="Calibri"/>
              </a:rPr>
              <a:t>ll. Rangely Experiment</a:t>
            </a:r>
          </a:p>
        </p:txBody>
      </p:sp>
      <p:sp>
        <p:nvSpPr>
          <p:cNvPr id="478" name="Shape 478"/>
          <p:cNvSpPr txBox="1"/>
          <p:nvPr/>
        </p:nvSpPr>
        <p:spPr>
          <a:xfrm>
            <a:off x="5185636" y="624954"/>
            <a:ext cx="3996621" cy="3881120"/>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None/>
            </a:pPr>
            <a:endParaRPr sz="1800">
              <a:solidFill>
                <a:schemeClr val="dk1"/>
              </a:solidFill>
              <a:latin typeface="Calibri"/>
              <a:ea typeface="Calibri"/>
              <a:cs typeface="Calibri"/>
              <a:sym typeface="Calibri"/>
            </a:endParaRPr>
          </a:p>
          <a:p>
            <a:pPr marL="285750" marR="0" lvl="0" indent="-285750" algn="l" rtl="0">
              <a:lnSpc>
                <a:spcPct val="90000"/>
              </a:lnSpc>
              <a:spcBef>
                <a:spcPts val="1000"/>
              </a:spcBef>
              <a:spcAft>
                <a:spcPts val="0"/>
              </a:spcAft>
              <a:buClr>
                <a:schemeClr val="dk1"/>
              </a:buClr>
              <a:buSzPct val="100000"/>
              <a:buFont typeface="Arial"/>
              <a:buChar char="•"/>
            </a:pPr>
            <a:r>
              <a:rPr lang="en-US" sz="1800" dirty="0">
                <a:solidFill>
                  <a:schemeClr val="dk1"/>
                </a:solidFill>
                <a:latin typeface="Calibri"/>
                <a:ea typeface="Calibri"/>
                <a:cs typeface="Calibri"/>
                <a:sym typeface="Calibri"/>
              </a:rPr>
              <a:t>Collaboration between Chevron and Department of Defense</a:t>
            </a:r>
            <a:endParaRPr lang="en-US" sz="1800" dirty="0">
              <a:solidFill>
                <a:schemeClr val="dk1"/>
              </a:solidFill>
              <a:latin typeface="Calibri"/>
              <a:ea typeface="Calibri"/>
              <a:cs typeface="Calibri"/>
            </a:endParaRPr>
          </a:p>
          <a:p>
            <a:pPr marL="285750" marR="0" lvl="0" indent="-285750" algn="l" rtl="0">
              <a:lnSpc>
                <a:spcPct val="90000"/>
              </a:lnSpc>
              <a:spcBef>
                <a:spcPts val="1000"/>
              </a:spcBef>
              <a:spcAft>
                <a:spcPts val="0"/>
              </a:spcAft>
              <a:buClr>
                <a:schemeClr val="dk1"/>
              </a:buClr>
              <a:buSzPct val="100000"/>
              <a:buFont typeface="Arial"/>
              <a:buChar char="•"/>
            </a:pPr>
            <a:r>
              <a:rPr lang="en-US" sz="1800" dirty="0">
                <a:solidFill>
                  <a:schemeClr val="dk1"/>
                </a:solidFill>
                <a:latin typeface="Calibri"/>
                <a:ea typeface="Calibri"/>
                <a:cs typeface="Calibri"/>
                <a:sym typeface="Calibri"/>
              </a:rPr>
              <a:t>Oil field tertiary recovery</a:t>
            </a:r>
            <a:endParaRPr lang="en-US" sz="1800" dirty="0">
              <a:solidFill>
                <a:schemeClr val="dk1"/>
              </a:solidFill>
              <a:latin typeface="Calibri"/>
              <a:ea typeface="Calibri"/>
              <a:cs typeface="Calibri"/>
            </a:endParaRPr>
          </a:p>
          <a:p>
            <a:pPr marL="285750" marR="0" lvl="0" indent="-285750" algn="l" rtl="0">
              <a:lnSpc>
                <a:spcPct val="90000"/>
              </a:lnSpc>
              <a:spcBef>
                <a:spcPts val="1000"/>
              </a:spcBef>
              <a:spcAft>
                <a:spcPts val="0"/>
              </a:spcAft>
              <a:buClr>
                <a:schemeClr val="dk1"/>
              </a:buClr>
              <a:buSzPct val="100000"/>
              <a:buFont typeface="Arial"/>
              <a:buChar char="•"/>
            </a:pPr>
            <a:r>
              <a:rPr lang="en-US" sz="1800" dirty="0">
                <a:solidFill>
                  <a:schemeClr val="dk1"/>
                </a:solidFill>
                <a:latin typeface="Calibri"/>
                <a:ea typeface="Calibri"/>
                <a:cs typeface="Calibri"/>
                <a:sym typeface="Calibri"/>
              </a:rPr>
              <a:t>Testing the ‘earthquake control’ hypothesis</a:t>
            </a:r>
            <a:endParaRPr lang="en-US" sz="1800" dirty="0">
              <a:solidFill>
                <a:schemeClr val="dk1"/>
              </a:solidFill>
              <a:latin typeface="Calibri"/>
              <a:ea typeface="Calibri"/>
              <a:cs typeface="Calibri"/>
            </a:endParaRPr>
          </a:p>
          <a:p>
            <a:pPr marL="285750" marR="0" lvl="0" indent="-285750" algn="l" rtl="0">
              <a:lnSpc>
                <a:spcPct val="90000"/>
              </a:lnSpc>
              <a:spcBef>
                <a:spcPts val="1000"/>
              </a:spcBef>
              <a:spcAft>
                <a:spcPts val="0"/>
              </a:spcAft>
              <a:buClr>
                <a:schemeClr val="dk1"/>
              </a:buClr>
              <a:buSzPct val="100000"/>
              <a:buFont typeface="Arial"/>
              <a:buChar char="•"/>
            </a:pPr>
            <a:r>
              <a:rPr lang="en-US" sz="1800" dirty="0">
                <a:solidFill>
                  <a:schemeClr val="dk1"/>
                </a:solidFill>
                <a:latin typeface="Calibri"/>
                <a:ea typeface="Calibri"/>
                <a:cs typeface="Calibri"/>
                <a:sym typeface="Calibri"/>
              </a:rPr>
              <a:t>Alternated fluid pressure above and below a experimentally determined critical value</a:t>
            </a:r>
            <a:endParaRPr lang="en-US" sz="1800" dirty="0">
              <a:solidFill>
                <a:schemeClr val="dk1"/>
              </a:solidFill>
              <a:latin typeface="Calibri"/>
              <a:ea typeface="Calibri"/>
              <a:cs typeface="Calibri"/>
            </a:endParaRPr>
          </a:p>
          <a:p>
            <a:pPr marL="285750" marR="0" lvl="0" indent="-285750" algn="l" rtl="0">
              <a:lnSpc>
                <a:spcPct val="90000"/>
              </a:lnSpc>
              <a:spcBef>
                <a:spcPts val="1000"/>
              </a:spcBef>
              <a:buClr>
                <a:schemeClr val="dk1"/>
              </a:buClr>
              <a:buSzPct val="100000"/>
              <a:buFont typeface="Arial"/>
              <a:buChar char="•"/>
            </a:pPr>
            <a:r>
              <a:rPr lang="en-US" sz="1800" dirty="0">
                <a:solidFill>
                  <a:schemeClr val="dk1"/>
                </a:solidFill>
                <a:latin typeface="Calibri"/>
                <a:ea typeface="Calibri"/>
                <a:cs typeface="Calibri"/>
                <a:sym typeface="Calibri"/>
              </a:rPr>
              <a:t>Temporal correlation with earthquakes</a:t>
            </a:r>
            <a:endParaRPr lang="en-US" sz="1800" dirty="0">
              <a:solidFill>
                <a:schemeClr val="dk1"/>
              </a:solidFill>
              <a:latin typeface="Calibri"/>
              <a:ea typeface="Calibri"/>
              <a:cs typeface="Calibri"/>
            </a:endParaRPr>
          </a:p>
        </p:txBody>
      </p:sp>
      <p:sp>
        <p:nvSpPr>
          <p:cNvPr id="479" name="Shape 479"/>
          <p:cNvSpPr/>
          <p:nvPr/>
        </p:nvSpPr>
        <p:spPr>
          <a:xfrm>
            <a:off x="213360" y="5049574"/>
            <a:ext cx="8438107" cy="1477328"/>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“But, given the encouraging results… we feel that control of the San Andreas fault could ultimately prove to be feasible… The recent rapid advances in research on the mech- anisms of earthquakes, combined with the Rangely results, lead us to the conclusion that initial experiments preliminary to control of earthquakes on the San Andreas fault should now be carried out”</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rgbClr val="888888"/>
                </a:solidFill>
                <a:latin typeface="Calibri"/>
                <a:ea typeface="Calibri"/>
                <a:cs typeface="Calibri"/>
                <a:sym typeface="Calibri"/>
              </a:rPr>
              <a:t>17</a:t>
            </a:fld>
            <a:endParaRPr lang="en-US" sz="1200">
              <a:solidFill>
                <a:srgbClr val="888888"/>
              </a:solidFill>
              <a:latin typeface="Calibri"/>
              <a:ea typeface="Calibri"/>
              <a:cs typeface="Calibri"/>
              <a:sym typeface="Calibri"/>
            </a:endParaRPr>
          </a:p>
        </p:txBody>
      </p:sp>
      <p:sp>
        <p:nvSpPr>
          <p:cNvPr id="10" name="Rectangle 9"/>
          <p:cNvSpPr/>
          <p:nvPr/>
        </p:nvSpPr>
        <p:spPr>
          <a:xfrm>
            <a:off x="2865120" y="4748634"/>
            <a:ext cx="1763624" cy="246221"/>
          </a:xfrm>
          <a:prstGeom prst="rect">
            <a:avLst/>
          </a:prstGeom>
        </p:spPr>
        <p:txBody>
          <a:bodyPr wrap="none">
            <a:spAutoFit/>
          </a:bodyPr>
          <a:lstStyle/>
          <a:p>
            <a:r>
              <a:rPr lang="en-US" sz="1000" dirty="0" smtClean="0"/>
              <a:t>Source: Raleigh et al. 1976)</a:t>
            </a:r>
            <a:endParaRPr lang="en-US" sz="1000" dirty="0"/>
          </a:p>
        </p:txBody>
      </p:sp>
      <p:grpSp>
        <p:nvGrpSpPr>
          <p:cNvPr id="480" name="Shape 480"/>
          <p:cNvGrpSpPr/>
          <p:nvPr/>
        </p:nvGrpSpPr>
        <p:grpSpPr>
          <a:xfrm>
            <a:off x="533400" y="963091"/>
            <a:ext cx="7958158" cy="5060628"/>
            <a:chOff x="699206" y="1166450"/>
            <a:chExt cx="7958158" cy="5060628"/>
          </a:xfrm>
        </p:grpSpPr>
        <p:pic>
          <p:nvPicPr>
            <p:cNvPr id="481" name="Shape 481" descr="https://comiconverse.com/wp-content/uploads/2015/06/san-andreas-movie-2015-poster-wallpaper-dwayne-johnson-the-rock.jpg"/>
            <p:cNvPicPr preferRelativeResize="0"/>
            <p:nvPr/>
          </p:nvPicPr>
          <p:blipFill rotWithShape="1">
            <a:blip r:embed="rId4">
              <a:alphaModFix/>
            </a:blip>
            <a:srcRect/>
            <a:stretch/>
          </p:blipFill>
          <p:spPr>
            <a:xfrm>
              <a:off x="699206" y="1166450"/>
              <a:ext cx="7958158" cy="5013960"/>
            </a:xfrm>
            <a:prstGeom prst="rect">
              <a:avLst/>
            </a:prstGeom>
            <a:noFill/>
            <a:ln>
              <a:noFill/>
            </a:ln>
          </p:spPr>
        </p:pic>
        <p:sp>
          <p:nvSpPr>
            <p:cNvPr id="482" name="Shape 482"/>
            <p:cNvSpPr txBox="1"/>
            <p:nvPr/>
          </p:nvSpPr>
          <p:spPr>
            <a:xfrm>
              <a:off x="6648222" y="5303748"/>
              <a:ext cx="535724" cy="92333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5400">
                  <a:solidFill>
                    <a:schemeClr val="lt1"/>
                  </a:solidFill>
                  <a:latin typeface="Calibri"/>
                  <a:ea typeface="Calibri"/>
                  <a:cs typeface="Calibri"/>
                  <a:sym typeface="Calibri"/>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186690" y="0"/>
            <a:ext cx="9201150" cy="1325563"/>
          </a:xfrm>
          <a:prstGeom prst="rect">
            <a:avLst/>
          </a:prstGeom>
          <a:noFill/>
          <a:ln>
            <a:noFill/>
          </a:ln>
        </p:spPr>
        <p:txBody>
          <a:bodyPr wrap="square" lIns="91425" tIns="45700" rIns="91425" bIns="45700" anchor="ctr" anchorCtr="0">
            <a:noAutofit/>
          </a:bodyPr>
          <a:lstStyle/>
          <a:p>
            <a:pPr marL="0" marR="0" lvl="0" indent="-402336" algn="l" rtl="0">
              <a:lnSpc>
                <a:spcPct val="90000"/>
              </a:lnSpc>
              <a:spcBef>
                <a:spcPts val="0"/>
              </a:spcBef>
              <a:buClr>
                <a:schemeClr val="dk1"/>
              </a:buClr>
              <a:buSzPct val="100000"/>
              <a:buFont typeface="Calibri"/>
              <a:buNone/>
            </a:pPr>
            <a:r>
              <a:rPr lang="en-US" sz="6336" b="0" i="0" u="none" strike="noStrike" cap="none">
                <a:solidFill>
                  <a:schemeClr val="dk1"/>
                </a:solidFill>
                <a:latin typeface="Calibri"/>
                <a:ea typeface="Calibri"/>
                <a:cs typeface="Calibri"/>
                <a:sym typeface="Calibri"/>
              </a:rPr>
              <a:t>Harvard-MIT Collaboration</a:t>
            </a:r>
          </a:p>
        </p:txBody>
      </p:sp>
      <p:pic>
        <p:nvPicPr>
          <p:cNvPr id="488" name="Shape 488" descr="Image"/>
          <p:cNvPicPr preferRelativeResize="0"/>
          <p:nvPr/>
        </p:nvPicPr>
        <p:blipFill rotWithShape="1">
          <a:blip r:embed="rId3">
            <a:alphaModFix/>
          </a:blip>
          <a:srcRect/>
          <a:stretch/>
        </p:blipFill>
        <p:spPr>
          <a:xfrm>
            <a:off x="479946" y="1570339"/>
            <a:ext cx="8169104" cy="4230127"/>
          </a:xfrm>
          <a:prstGeom prst="rect">
            <a:avLst/>
          </a:prstGeom>
          <a:noFill/>
          <a:ln>
            <a:noFill/>
          </a:ln>
        </p:spPr>
      </p:pic>
      <p:sp>
        <p:nvSpPr>
          <p:cNvPr id="489" name="Shape 489"/>
          <p:cNvSpPr txBox="1"/>
          <p:nvPr/>
        </p:nvSpPr>
        <p:spPr>
          <a:xfrm>
            <a:off x="452148" y="5824380"/>
            <a:ext cx="8239705" cy="990988"/>
          </a:xfrm>
          <a:prstGeom prst="rect">
            <a:avLst/>
          </a:prstGeom>
          <a:noFill/>
          <a:ln>
            <a:noFill/>
          </a:ln>
        </p:spPr>
        <p:txBody>
          <a:bodyPr wrap="square" lIns="35700" tIns="35700" rIns="35700" bIns="35700" anchor="t" anchorCtr="0">
            <a:noAutofit/>
          </a:bodyPr>
          <a:lstStyle/>
          <a:p>
            <a:pPr marL="0" marR="0" lvl="0" indent="0" algn="l" rtl="0">
              <a:spcBef>
                <a:spcPts val="0"/>
              </a:spcBef>
              <a:buSzPct val="25000"/>
              <a:buNone/>
            </a:pPr>
            <a:r>
              <a:rPr lang="en-US" sz="2250" b="0">
                <a:solidFill>
                  <a:schemeClr val="dk1"/>
                </a:solidFill>
                <a:latin typeface="Calibri"/>
                <a:ea typeface="Calibri"/>
                <a:cs typeface="Calibri"/>
                <a:sym typeface="Calibri"/>
              </a:rPr>
              <a:t>Developing a coupled flow-geomechanical analysis for the Rangely Oil Field experiments</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rgbClr val="888888"/>
                </a:solidFill>
                <a:latin typeface="Calibri"/>
                <a:ea typeface="Calibri"/>
                <a:cs typeface="Calibri"/>
                <a:sym typeface="Calibri"/>
              </a:rPr>
              <a:t>18</a:t>
            </a:fld>
            <a:endParaRPr lang="en-US" sz="120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605788" y="-152717"/>
            <a:ext cx="7886700" cy="1325563"/>
          </a:xfrm>
          <a:prstGeom prst="rect">
            <a:avLst/>
          </a:prstGeom>
          <a:noFill/>
          <a:ln>
            <a:noFill/>
          </a:ln>
        </p:spPr>
        <p:txBody>
          <a:bodyPr wrap="square" lIns="91425" tIns="45700" rIns="91425" bIns="45700" anchor="ctr" anchorCtr="0">
            <a:noAutofit/>
          </a:bodyPr>
          <a:lstStyle/>
          <a:p>
            <a:pPr marL="0" marR="0" lvl="0" indent="-279400" algn="ctr" rtl="0">
              <a:lnSpc>
                <a:spcPct val="90000"/>
              </a:lnSpc>
              <a:spcBef>
                <a:spcPts val="0"/>
              </a:spcBef>
              <a:buClr>
                <a:schemeClr val="dk1"/>
              </a:buClr>
              <a:buSzPct val="100000"/>
              <a:buFont typeface="Calibri"/>
              <a:buNone/>
            </a:pPr>
            <a:r>
              <a:rPr lang="en-US" sz="4400" b="1" i="0" u="none" strike="noStrike" cap="none">
                <a:solidFill>
                  <a:schemeClr val="dk1"/>
                </a:solidFill>
                <a:latin typeface="Calibri"/>
                <a:ea typeface="Calibri"/>
                <a:cs typeface="Calibri"/>
                <a:sym typeface="Calibri"/>
              </a:rPr>
              <a:t>Federal Regulations</a:t>
            </a:r>
          </a:p>
        </p:txBody>
      </p:sp>
      <p:pic>
        <p:nvPicPr>
          <p:cNvPr id="496" name="Shape 496" descr="http://thegeekwave.com/wp-content/uploads/2017/03/epa-logo-vertjpg-eb7a3700b9f49381.jpg"/>
          <p:cNvPicPr preferRelativeResize="0"/>
          <p:nvPr/>
        </p:nvPicPr>
        <p:blipFill rotWithShape="1">
          <a:blip r:embed="rId3">
            <a:alphaModFix/>
          </a:blip>
          <a:srcRect/>
          <a:stretch/>
        </p:blipFill>
        <p:spPr>
          <a:xfrm>
            <a:off x="168480" y="1172846"/>
            <a:ext cx="3809929" cy="1503667"/>
          </a:xfrm>
          <a:prstGeom prst="rect">
            <a:avLst/>
          </a:prstGeom>
          <a:noFill/>
          <a:ln>
            <a:noFill/>
          </a:ln>
        </p:spPr>
      </p:pic>
      <p:pic>
        <p:nvPicPr>
          <p:cNvPr id="497" name="Shape 497" descr="Image result for safe drinking water act"/>
          <p:cNvPicPr preferRelativeResize="0"/>
          <p:nvPr/>
        </p:nvPicPr>
        <p:blipFill rotWithShape="1">
          <a:blip r:embed="rId4">
            <a:alphaModFix/>
          </a:blip>
          <a:srcRect/>
          <a:stretch/>
        </p:blipFill>
        <p:spPr>
          <a:xfrm>
            <a:off x="4549138" y="1059023"/>
            <a:ext cx="2656811" cy="2857500"/>
          </a:xfrm>
          <a:prstGeom prst="rect">
            <a:avLst/>
          </a:prstGeom>
          <a:noFill/>
          <a:ln>
            <a:noFill/>
          </a:ln>
        </p:spPr>
      </p:pic>
      <p:pic>
        <p:nvPicPr>
          <p:cNvPr id="498" name="Shape 498" descr="Image result for UIC program injection wells"/>
          <p:cNvPicPr preferRelativeResize="0"/>
          <p:nvPr/>
        </p:nvPicPr>
        <p:blipFill rotWithShape="1">
          <a:blip r:embed="rId5">
            <a:alphaModFix/>
          </a:blip>
          <a:srcRect/>
          <a:stretch/>
        </p:blipFill>
        <p:spPr>
          <a:xfrm>
            <a:off x="7588286" y="1172846"/>
            <a:ext cx="696659" cy="2930261"/>
          </a:xfrm>
          <a:prstGeom prst="rect">
            <a:avLst/>
          </a:prstGeom>
          <a:noFill/>
          <a:ln>
            <a:noFill/>
          </a:ln>
        </p:spPr>
      </p:pic>
      <p:pic>
        <p:nvPicPr>
          <p:cNvPr id="499" name="Shape 499" descr="Image result for dick cheney"/>
          <p:cNvPicPr preferRelativeResize="0"/>
          <p:nvPr/>
        </p:nvPicPr>
        <p:blipFill rotWithShape="1">
          <a:blip r:embed="rId6">
            <a:alphaModFix/>
          </a:blip>
          <a:srcRect/>
          <a:stretch/>
        </p:blipFill>
        <p:spPr>
          <a:xfrm>
            <a:off x="466725" y="3333750"/>
            <a:ext cx="1461352" cy="1945233"/>
          </a:xfrm>
          <a:prstGeom prst="rect">
            <a:avLst/>
          </a:prstGeom>
          <a:noFill/>
          <a:ln>
            <a:noFill/>
          </a:ln>
        </p:spPr>
      </p:pic>
      <p:pic>
        <p:nvPicPr>
          <p:cNvPr id="500" name="Shape 500" descr="Image result for energy act 2005"/>
          <p:cNvPicPr preferRelativeResize="0"/>
          <p:nvPr/>
        </p:nvPicPr>
        <p:blipFill rotWithShape="1">
          <a:blip r:embed="rId7">
            <a:alphaModFix/>
          </a:blip>
          <a:srcRect/>
          <a:stretch/>
        </p:blipFill>
        <p:spPr>
          <a:xfrm>
            <a:off x="2076450" y="3333750"/>
            <a:ext cx="2622329" cy="1957183"/>
          </a:xfrm>
          <a:prstGeom prst="rect">
            <a:avLst/>
          </a:prstGeom>
          <a:noFill/>
          <a:ln>
            <a:noFill/>
          </a:ln>
        </p:spPr>
      </p:pic>
      <p:pic>
        <p:nvPicPr>
          <p:cNvPr id="501" name="Shape 501" descr="Image result for halliburton loophole"/>
          <p:cNvPicPr preferRelativeResize="0"/>
          <p:nvPr/>
        </p:nvPicPr>
        <p:blipFill rotWithShape="1">
          <a:blip r:embed="rId8">
            <a:alphaModFix/>
          </a:blip>
          <a:srcRect/>
          <a:stretch/>
        </p:blipFill>
        <p:spPr>
          <a:xfrm>
            <a:off x="466725" y="5381625"/>
            <a:ext cx="1458671" cy="1303905"/>
          </a:xfrm>
          <a:prstGeom prst="rect">
            <a:avLst/>
          </a:prstGeom>
          <a:noFill/>
          <a:ln>
            <a:noFill/>
          </a:ln>
        </p:spPr>
      </p:pic>
      <p:pic>
        <p:nvPicPr>
          <p:cNvPr id="502" name="Shape 502" descr="Image result for energy policy act of 2005"/>
          <p:cNvPicPr preferRelativeResize="0"/>
          <p:nvPr/>
        </p:nvPicPr>
        <p:blipFill rotWithShape="1">
          <a:blip r:embed="rId9">
            <a:alphaModFix/>
          </a:blip>
          <a:srcRect/>
          <a:stretch/>
        </p:blipFill>
        <p:spPr>
          <a:xfrm>
            <a:off x="2079815" y="5396098"/>
            <a:ext cx="2326413" cy="1307079"/>
          </a:xfrm>
          <a:prstGeom prst="rect">
            <a:avLst/>
          </a:prstGeom>
          <a:noFill/>
          <a:ln>
            <a:noFill/>
          </a:ln>
        </p:spPr>
      </p:pic>
      <p:pic>
        <p:nvPicPr>
          <p:cNvPr id="503" name="Shape 503" descr="Image result for barack obama"/>
          <p:cNvPicPr preferRelativeResize="0"/>
          <p:nvPr/>
        </p:nvPicPr>
        <p:blipFill rotWithShape="1">
          <a:blip r:embed="rId10">
            <a:alphaModFix/>
          </a:blip>
          <a:srcRect/>
          <a:stretch/>
        </p:blipFill>
        <p:spPr>
          <a:xfrm>
            <a:off x="5120639" y="4489497"/>
            <a:ext cx="3576935" cy="2015161"/>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19</a:t>
            </a:fld>
            <a:endParaRPr lang="en-US" sz="1200" b="0" i="0" u="none" strike="noStrike" cap="none">
              <a:solidFill>
                <a:srgbClr val="888888"/>
              </a:solidFill>
              <a:latin typeface="Calibri"/>
              <a:ea typeface="Calibri"/>
              <a:cs typeface="Calibri"/>
              <a:sym typeface="Calibri"/>
            </a:endParaRPr>
          </a:p>
        </p:txBody>
      </p:sp>
      <p:sp>
        <p:nvSpPr>
          <p:cNvPr id="12" name="Rectangle 11"/>
          <p:cNvSpPr/>
          <p:nvPr/>
        </p:nvSpPr>
        <p:spPr>
          <a:xfrm>
            <a:off x="6457950" y="6580066"/>
            <a:ext cx="1523174" cy="246221"/>
          </a:xfrm>
          <a:prstGeom prst="rect">
            <a:avLst/>
          </a:prstGeom>
        </p:spPr>
        <p:txBody>
          <a:bodyPr wrap="none">
            <a:spAutoFit/>
          </a:bodyPr>
          <a:lstStyle/>
          <a:p>
            <a:r>
              <a:rPr lang="en-US" sz="1000" dirty="0" smtClean="0"/>
              <a:t>Source: Google Images</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28" name="Picture 4" descr="Structural Geology and Earth Resour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0"/>
            <a:ext cx="9144000" cy="1442433"/>
          </a:xfrm>
          <a:prstGeom prst="rect">
            <a:avLst/>
          </a:prstGeom>
          <a:noFill/>
          <a:extLst>
            <a:ext uri="{909E8E84-426E-40dd-AFC4-6F175D3DCCD1}">
              <a14:hiddenFill xmlns="" xmlns:a14="http://schemas.microsoft.com/office/drawing/2010/main">
                <a:solidFill>
                  <a:srgbClr val="FFFFFF"/>
                </a:solidFill>
              </a14:hiddenFill>
            </a:ext>
          </a:extLst>
        </p:spPr>
      </p:pic>
      <p:sp>
        <p:nvSpPr>
          <p:cNvPr id="100" name="Shape 100"/>
          <p:cNvSpPr txBox="1">
            <a:spLocks noGrp="1"/>
          </p:cNvSpPr>
          <p:nvPr>
            <p:ph type="title"/>
          </p:nvPr>
        </p:nvSpPr>
        <p:spPr>
          <a:xfrm>
            <a:off x="628650" y="1624621"/>
            <a:ext cx="7886700" cy="1422400"/>
          </a:xfrm>
          <a:prstGeom prst="rect">
            <a:avLst/>
          </a:prstGeom>
          <a:noFill/>
          <a:ln>
            <a:noFill/>
          </a:ln>
        </p:spPr>
        <p:txBody>
          <a:bodyPr wrap="square" lIns="91425" tIns="45700" rIns="91425" bIns="45700" anchor="ctr" anchorCtr="0">
            <a:noAutofit/>
          </a:bodyPr>
          <a:lstStyle/>
          <a:p>
            <a:pPr marL="0" marR="0" lvl="0" indent="-279400" algn="ctr" rtl="0">
              <a:lnSpc>
                <a:spcPct val="90000"/>
              </a:lnSpc>
              <a:spcBef>
                <a:spcPts val="0"/>
              </a:spcBef>
              <a:buClr>
                <a:schemeClr val="dk1"/>
              </a:buClr>
              <a:buSzPct val="100000"/>
              <a:buFont typeface="Calibri"/>
              <a:buNone/>
            </a:pPr>
            <a:r>
              <a:rPr lang="en-US" sz="4400" b="0" i="0" u="none" strike="noStrike" cap="none" dirty="0">
                <a:solidFill>
                  <a:schemeClr val="dk1"/>
                </a:solidFill>
                <a:latin typeface="Calibri"/>
                <a:ea typeface="Calibri"/>
                <a:cs typeface="Calibri"/>
                <a:sym typeface="Calibri"/>
              </a:rPr>
              <a:t>Outline For Today’s Talk</a:t>
            </a:r>
          </a:p>
        </p:txBody>
      </p:sp>
      <p:sp>
        <p:nvSpPr>
          <p:cNvPr id="101" name="Shape 101"/>
          <p:cNvSpPr txBox="1">
            <a:spLocks noGrp="1"/>
          </p:cNvSpPr>
          <p:nvPr>
            <p:ph type="body" idx="1"/>
          </p:nvPr>
        </p:nvSpPr>
        <p:spPr>
          <a:xfrm>
            <a:off x="628650" y="3233530"/>
            <a:ext cx="8209114" cy="3585374"/>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Earthquake Overview &amp; Induced Seismicity</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Mechanics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Historic Case Studies/Proof</a:t>
            </a:r>
          </a:p>
          <a:p>
            <a:pPr marL="228600" marR="0" lvl="1" indent="-228600" algn="l" rtl="0">
              <a:lnSpc>
                <a:spcPct val="110000"/>
              </a:lnSpc>
              <a:spcBef>
                <a:spcPts val="50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Federal &amp; State Responses/</a:t>
            </a:r>
            <a:r>
              <a:rPr lang="en-US" sz="2800" b="0" i="0" u="none" strike="noStrike" cap="none" dirty="0" smtClean="0">
                <a:solidFill>
                  <a:schemeClr val="dk1"/>
                </a:solidFill>
                <a:latin typeface="Calibri"/>
                <a:ea typeface="Calibri"/>
                <a:cs typeface="Calibri"/>
                <a:sym typeface="Calibri"/>
              </a:rPr>
              <a:t>Legislation</a:t>
            </a:r>
            <a:endParaRPr lang="en-US" sz="2800" b="0" i="0" u="none" strike="noStrike" cap="none" dirty="0">
              <a:solidFill>
                <a:schemeClr val="dk1"/>
              </a:solidFill>
              <a:latin typeface="Calibri"/>
              <a:ea typeface="Calibri"/>
              <a:cs typeface="Calibri"/>
              <a:sym typeface="Calibri"/>
            </a:endParaRPr>
          </a:p>
          <a:p>
            <a:pPr marL="228600" lvl="1" indent="-228600">
              <a:lnSpc>
                <a:spcPct val="110000"/>
              </a:lnSpc>
            </a:pPr>
            <a:r>
              <a:rPr lang="en-US" sz="2800" b="0" i="0" u="none" strike="noStrike" cap="none" dirty="0">
                <a:solidFill>
                  <a:schemeClr val="dk1"/>
                </a:solidFill>
                <a:latin typeface="Calibri"/>
                <a:ea typeface="Calibri"/>
                <a:cs typeface="Calibri"/>
                <a:sym typeface="Calibri"/>
              </a:rPr>
              <a:t>Visualization </a:t>
            </a:r>
            <a:r>
              <a:rPr lang="en-US" sz="2800" dirty="0"/>
              <a:t>Lab </a:t>
            </a:r>
            <a:r>
              <a:rPr lang="en-US" sz="2800" dirty="0" smtClean="0"/>
              <a:t>(Castor, Spain)</a:t>
            </a:r>
            <a:endParaRPr lang="en-US" sz="2800" b="0" i="0" u="none" strike="noStrike" cap="none" dirty="0">
              <a:solidFill>
                <a:schemeClr val="dk1"/>
              </a:solidFill>
              <a:latin typeface="Calibri"/>
              <a:ea typeface="Calibri"/>
              <a:cs typeface="Calibri"/>
              <a:sym typeface="Calibri"/>
            </a:endParaRPr>
          </a:p>
          <a:p>
            <a:pPr marL="0" marR="0" lvl="1" indent="-177800" algn="l" rtl="0">
              <a:lnSpc>
                <a:spcPct val="110000"/>
              </a:lnSpc>
              <a:spcBef>
                <a:spcPts val="500"/>
              </a:spcBef>
              <a:buClr>
                <a:schemeClr val="dk1"/>
              </a:buClr>
              <a:buSzPct val="100000"/>
              <a:buFont typeface="Arial"/>
              <a:buNone/>
            </a:pPr>
            <a:endParaRPr sz="2800" b="0" i="0" u="none" strike="noStrike" cap="none" dirty="0">
              <a:solidFill>
                <a:schemeClr val="dk1"/>
              </a:solidFill>
              <a:latin typeface="Calibri"/>
              <a:ea typeface="Calibri"/>
              <a:cs typeface="Calibri"/>
              <a:sym typeface="Calibri"/>
            </a:endParaRPr>
          </a:p>
        </p:txBody>
      </p:sp>
      <p:pic>
        <p:nvPicPr>
          <p:cNvPr id="1026" name="Picture 2" descr="Image result for harvard energy journal clu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323" y="35436"/>
            <a:ext cx="1262408" cy="140267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2</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262890" y="-250138"/>
            <a:ext cx="7886700" cy="1325563"/>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ct val="100000"/>
              <a:buFont typeface="Calibri"/>
              <a:buNone/>
            </a:pPr>
            <a:r>
              <a:rPr lang="en-US" sz="4400" b="1" i="0" u="none" strike="noStrike" cap="none">
                <a:solidFill>
                  <a:schemeClr val="dk1"/>
                </a:solidFill>
                <a:latin typeface="Calibri"/>
                <a:ea typeface="Calibri"/>
                <a:cs typeface="Calibri"/>
                <a:sym typeface="Calibri"/>
              </a:rPr>
              <a:t>States Initiatives</a:t>
            </a:r>
          </a:p>
        </p:txBody>
      </p:sp>
      <p:pic>
        <p:nvPicPr>
          <p:cNvPr id="517" name="Shape 517"/>
          <p:cNvPicPr preferRelativeResize="0"/>
          <p:nvPr/>
        </p:nvPicPr>
        <p:blipFill rotWithShape="1">
          <a:blip r:embed="rId3">
            <a:alphaModFix/>
          </a:blip>
          <a:srcRect/>
          <a:stretch/>
        </p:blipFill>
        <p:spPr>
          <a:xfrm>
            <a:off x="144780" y="719220"/>
            <a:ext cx="7972814" cy="1231661"/>
          </a:xfrm>
          <a:prstGeom prst="rect">
            <a:avLst/>
          </a:prstGeom>
          <a:noFill/>
          <a:ln>
            <a:noFill/>
          </a:ln>
        </p:spPr>
      </p:pic>
      <p:pic>
        <p:nvPicPr>
          <p:cNvPr id="518" name="Shape 518"/>
          <p:cNvPicPr preferRelativeResize="0"/>
          <p:nvPr/>
        </p:nvPicPr>
        <p:blipFill rotWithShape="1">
          <a:blip r:embed="rId4">
            <a:alphaModFix/>
          </a:blip>
          <a:srcRect/>
          <a:stretch/>
        </p:blipFill>
        <p:spPr>
          <a:xfrm>
            <a:off x="5729061" y="1826004"/>
            <a:ext cx="2812774" cy="437525"/>
          </a:xfrm>
          <a:prstGeom prst="rect">
            <a:avLst/>
          </a:prstGeom>
          <a:noFill/>
          <a:ln>
            <a:noFill/>
          </a:ln>
        </p:spPr>
      </p:pic>
      <p:pic>
        <p:nvPicPr>
          <p:cNvPr id="519" name="Shape 519" descr="Image result for oklahoma flag"/>
          <p:cNvPicPr preferRelativeResize="0"/>
          <p:nvPr/>
        </p:nvPicPr>
        <p:blipFill rotWithShape="1">
          <a:blip r:embed="rId5">
            <a:alphaModFix/>
          </a:blip>
          <a:srcRect/>
          <a:stretch/>
        </p:blipFill>
        <p:spPr>
          <a:xfrm>
            <a:off x="2605838" y="2850174"/>
            <a:ext cx="1695489" cy="1131128"/>
          </a:xfrm>
          <a:prstGeom prst="rect">
            <a:avLst/>
          </a:prstGeom>
          <a:noFill/>
          <a:ln>
            <a:noFill/>
          </a:ln>
        </p:spPr>
      </p:pic>
      <p:pic>
        <p:nvPicPr>
          <p:cNvPr id="520" name="Shape 520" descr="Image result"/>
          <p:cNvPicPr preferRelativeResize="0"/>
          <p:nvPr/>
        </p:nvPicPr>
        <p:blipFill rotWithShape="1">
          <a:blip r:embed="rId6">
            <a:alphaModFix/>
          </a:blip>
          <a:srcRect/>
          <a:stretch/>
        </p:blipFill>
        <p:spPr>
          <a:xfrm>
            <a:off x="4870544" y="2881602"/>
            <a:ext cx="1832930" cy="1125531"/>
          </a:xfrm>
          <a:prstGeom prst="rect">
            <a:avLst/>
          </a:prstGeom>
          <a:noFill/>
          <a:ln>
            <a:noFill/>
          </a:ln>
        </p:spPr>
      </p:pic>
      <p:pic>
        <p:nvPicPr>
          <p:cNvPr id="521" name="Shape 521" descr="Image result for texas flag"/>
          <p:cNvPicPr preferRelativeResize="0"/>
          <p:nvPr/>
        </p:nvPicPr>
        <p:blipFill rotWithShape="1">
          <a:blip r:embed="rId7">
            <a:alphaModFix/>
          </a:blip>
          <a:srcRect/>
          <a:stretch/>
        </p:blipFill>
        <p:spPr>
          <a:xfrm>
            <a:off x="7167044" y="2807056"/>
            <a:ext cx="1375403" cy="1324622"/>
          </a:xfrm>
          <a:prstGeom prst="rect">
            <a:avLst/>
          </a:prstGeom>
          <a:noFill/>
          <a:ln>
            <a:noFill/>
          </a:ln>
        </p:spPr>
      </p:pic>
      <p:pic>
        <p:nvPicPr>
          <p:cNvPr id="522" name="Shape 522" descr="Related image"/>
          <p:cNvPicPr preferRelativeResize="0"/>
          <p:nvPr/>
        </p:nvPicPr>
        <p:blipFill rotWithShape="1">
          <a:blip r:embed="rId8">
            <a:alphaModFix/>
          </a:blip>
          <a:srcRect/>
          <a:stretch/>
        </p:blipFill>
        <p:spPr>
          <a:xfrm>
            <a:off x="524289" y="2850174"/>
            <a:ext cx="1690222" cy="1090904"/>
          </a:xfrm>
          <a:prstGeom prst="rect">
            <a:avLst/>
          </a:prstGeom>
          <a:noFill/>
          <a:ln>
            <a:noFill/>
          </a:ln>
        </p:spPr>
      </p:pic>
      <p:pic>
        <p:nvPicPr>
          <p:cNvPr id="523" name="Shape 523" descr="Image result for illinois flag"/>
          <p:cNvPicPr preferRelativeResize="0"/>
          <p:nvPr/>
        </p:nvPicPr>
        <p:blipFill rotWithShape="1">
          <a:blip r:embed="rId9">
            <a:alphaModFix/>
          </a:blip>
          <a:srcRect/>
          <a:stretch/>
        </p:blipFill>
        <p:spPr>
          <a:xfrm>
            <a:off x="4870544" y="4839663"/>
            <a:ext cx="1788774" cy="1160548"/>
          </a:xfrm>
          <a:prstGeom prst="rect">
            <a:avLst/>
          </a:prstGeom>
          <a:noFill/>
          <a:ln>
            <a:noFill/>
          </a:ln>
        </p:spPr>
      </p:pic>
      <p:pic>
        <p:nvPicPr>
          <p:cNvPr id="524" name="Shape 524" descr="Image result for colorado flag"/>
          <p:cNvPicPr preferRelativeResize="0"/>
          <p:nvPr/>
        </p:nvPicPr>
        <p:blipFill rotWithShape="1">
          <a:blip r:embed="rId10">
            <a:alphaModFix/>
          </a:blip>
          <a:srcRect/>
          <a:stretch/>
        </p:blipFill>
        <p:spPr>
          <a:xfrm>
            <a:off x="6959718" y="4813018"/>
            <a:ext cx="1789539" cy="1190819"/>
          </a:xfrm>
          <a:prstGeom prst="rect">
            <a:avLst/>
          </a:prstGeom>
          <a:noFill/>
          <a:ln>
            <a:noFill/>
          </a:ln>
        </p:spPr>
      </p:pic>
      <p:pic>
        <p:nvPicPr>
          <p:cNvPr id="525" name="Shape 525" descr="Image result for california flag"/>
          <p:cNvPicPr preferRelativeResize="0"/>
          <p:nvPr/>
        </p:nvPicPr>
        <p:blipFill rotWithShape="1">
          <a:blip r:embed="rId11">
            <a:alphaModFix/>
          </a:blip>
          <a:srcRect/>
          <a:stretch/>
        </p:blipFill>
        <p:spPr>
          <a:xfrm>
            <a:off x="2628698" y="4813018"/>
            <a:ext cx="1801551" cy="1186575"/>
          </a:xfrm>
          <a:prstGeom prst="rect">
            <a:avLst/>
          </a:prstGeom>
          <a:noFill/>
          <a:ln>
            <a:noFill/>
          </a:ln>
        </p:spPr>
      </p:pic>
      <p:pic>
        <p:nvPicPr>
          <p:cNvPr id="526" name="Shape 526" descr="Image result for arkansas flag"/>
          <p:cNvPicPr preferRelativeResize="0"/>
          <p:nvPr/>
        </p:nvPicPr>
        <p:blipFill rotWithShape="1">
          <a:blip r:embed="rId12">
            <a:alphaModFix/>
          </a:blip>
          <a:srcRect/>
          <a:stretch/>
        </p:blipFill>
        <p:spPr>
          <a:xfrm>
            <a:off x="524289" y="4840099"/>
            <a:ext cx="1695489" cy="1132612"/>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20</a:t>
            </a:fld>
            <a:endParaRPr lang="en-US" sz="1200" b="0" i="0" u="none" strike="noStrike" cap="none">
              <a:solidFill>
                <a:srgbClr val="888888"/>
              </a:solidFill>
              <a:latin typeface="Calibri"/>
              <a:ea typeface="Calibri"/>
              <a:cs typeface="Calibri"/>
              <a:sym typeface="Calibri"/>
            </a:endParaRPr>
          </a:p>
        </p:txBody>
      </p:sp>
      <p:sp>
        <p:nvSpPr>
          <p:cNvPr id="14" name="Rectangle 13"/>
          <p:cNvSpPr/>
          <p:nvPr/>
        </p:nvSpPr>
        <p:spPr>
          <a:xfrm>
            <a:off x="6457950" y="6580066"/>
            <a:ext cx="1523174" cy="246221"/>
          </a:xfrm>
          <a:prstGeom prst="rect">
            <a:avLst/>
          </a:prstGeom>
        </p:spPr>
        <p:txBody>
          <a:bodyPr wrap="none">
            <a:spAutoFit/>
          </a:bodyPr>
          <a:lstStyle/>
          <a:p>
            <a:r>
              <a:rPr lang="en-US" sz="1000" dirty="0" smtClean="0"/>
              <a:t>Source: Google Images</a:t>
            </a:r>
            <a:endParaRPr lang="en-US" sz="1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628650" y="365126"/>
            <a:ext cx="7886700" cy="1325563"/>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ct val="100000"/>
              <a:buFont typeface="Calibri"/>
              <a:buNone/>
            </a:pPr>
            <a:endParaRPr sz="4400" b="0" i="0" u="none" strike="noStrike" cap="none">
              <a:solidFill>
                <a:schemeClr val="dk1"/>
              </a:solidFill>
              <a:latin typeface="Calibri"/>
              <a:ea typeface="Calibri"/>
              <a:cs typeface="Calibri"/>
              <a:sym typeface="Calibri"/>
            </a:endParaRPr>
          </a:p>
        </p:txBody>
      </p:sp>
      <p:sp>
        <p:nvSpPr>
          <p:cNvPr id="532" name="Shape 532"/>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pic>
        <p:nvPicPr>
          <p:cNvPr id="533" name="Shape 533"/>
          <p:cNvPicPr preferRelativeResize="0"/>
          <p:nvPr/>
        </p:nvPicPr>
        <p:blipFill rotWithShape="1">
          <a:blip r:embed="rId3">
            <a:alphaModFix/>
          </a:blip>
          <a:srcRect/>
          <a:stretch/>
        </p:blipFill>
        <p:spPr>
          <a:xfrm>
            <a:off x="115678" y="201337"/>
            <a:ext cx="8884212" cy="6263642"/>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21</a:t>
            </a:fld>
            <a:endParaRPr lang="en-US" sz="1200" b="0" i="0" u="none" strike="noStrike" cap="none">
              <a:solidFill>
                <a:srgbClr val="888888"/>
              </a:solidFill>
              <a:latin typeface="Calibri"/>
              <a:ea typeface="Calibri"/>
              <a:cs typeface="Calibri"/>
              <a:sym typeface="Calibri"/>
            </a:endParaRPr>
          </a:p>
        </p:txBody>
      </p:sp>
      <p:sp>
        <p:nvSpPr>
          <p:cNvPr id="6" name="Rectangle 5"/>
          <p:cNvSpPr/>
          <p:nvPr/>
        </p:nvSpPr>
        <p:spPr>
          <a:xfrm>
            <a:off x="0" y="6611779"/>
            <a:ext cx="2050561" cy="246221"/>
          </a:xfrm>
          <a:prstGeom prst="rect">
            <a:avLst/>
          </a:prstGeom>
        </p:spPr>
        <p:txBody>
          <a:bodyPr wrap="none">
            <a:spAutoFit/>
          </a:bodyPr>
          <a:lstStyle/>
          <a:p>
            <a:r>
              <a:rPr lang="en-US" sz="1000" dirty="0" smtClean="0"/>
              <a:t>Source: University of Nottingham</a:t>
            </a:r>
            <a:endParaRPr lang="en-US" sz="1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a:spLocks noGrp="1"/>
          </p:cNvSpPr>
          <p:nvPr>
            <p:ph type="title"/>
          </p:nvPr>
        </p:nvSpPr>
        <p:spPr>
          <a:xfrm>
            <a:off x="206717" y="0"/>
            <a:ext cx="7886700" cy="1325563"/>
          </a:xfrm>
          <a:prstGeom prst="rect">
            <a:avLst/>
          </a:prstGeom>
          <a:noFill/>
          <a:ln>
            <a:noFill/>
          </a:ln>
        </p:spPr>
        <p:txBody>
          <a:bodyPr wrap="square" lIns="91425" tIns="45700" rIns="91425" bIns="45700" anchor="ctr" anchorCtr="0">
            <a:noAutofit/>
          </a:bodyPr>
          <a:lstStyle/>
          <a:p>
            <a:pPr marL="0" marR="0" lvl="0" indent="-279400" algn="ctr" rtl="0">
              <a:lnSpc>
                <a:spcPct val="90000"/>
              </a:lnSpc>
              <a:spcBef>
                <a:spcPts val="0"/>
              </a:spcBef>
              <a:buClr>
                <a:schemeClr val="dk1"/>
              </a:buClr>
              <a:buSzPct val="100000"/>
              <a:buFont typeface="Calibri"/>
              <a:buNone/>
            </a:pPr>
            <a:r>
              <a:rPr lang="en-US" sz="4400" b="0" i="0" u="none" strike="noStrike" cap="none">
                <a:solidFill>
                  <a:schemeClr val="dk1"/>
                </a:solidFill>
                <a:latin typeface="Calibri"/>
                <a:ea typeface="Calibri"/>
                <a:cs typeface="Calibri"/>
                <a:sym typeface="Calibri"/>
              </a:rPr>
              <a:t>Mitigation</a:t>
            </a:r>
          </a:p>
        </p:txBody>
      </p:sp>
      <p:sp>
        <p:nvSpPr>
          <p:cNvPr id="540" name="Shape 540"/>
          <p:cNvSpPr txBox="1">
            <a:spLocks noGrp="1"/>
          </p:cNvSpPr>
          <p:nvPr>
            <p:ph type="body" idx="1"/>
          </p:nvPr>
        </p:nvSpPr>
        <p:spPr>
          <a:xfrm>
            <a:off x="445379" y="1578842"/>
            <a:ext cx="8405544" cy="3188542"/>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4000" b="0" i="0" u="none" strike="noStrike" cap="none">
                <a:solidFill>
                  <a:schemeClr val="dk1"/>
                </a:solidFill>
                <a:latin typeface="Calibri"/>
                <a:ea typeface="Calibri"/>
                <a:cs typeface="Calibri"/>
                <a:sym typeface="Calibri"/>
              </a:rPr>
              <a:t>Baseline studies</a:t>
            </a:r>
          </a:p>
          <a:p>
            <a:pPr marL="228600" marR="0" lvl="0" indent="-228600" algn="l" rtl="0">
              <a:lnSpc>
                <a:spcPct val="90000"/>
              </a:lnSpc>
              <a:spcBef>
                <a:spcPts val="1000"/>
              </a:spcBef>
              <a:spcAft>
                <a:spcPts val="0"/>
              </a:spcAft>
              <a:buClr>
                <a:schemeClr val="dk1"/>
              </a:buClr>
              <a:buSzPct val="100000"/>
              <a:buFont typeface="Arial"/>
              <a:buChar char="•"/>
            </a:pPr>
            <a:r>
              <a:rPr lang="en-US" sz="4000" b="0" i="0" u="none" strike="noStrike" cap="none">
                <a:solidFill>
                  <a:schemeClr val="dk1"/>
                </a:solidFill>
                <a:latin typeface="Calibri"/>
                <a:ea typeface="Calibri"/>
                <a:cs typeface="Calibri"/>
                <a:sym typeface="Calibri"/>
              </a:rPr>
              <a:t>Borehole measurements</a:t>
            </a:r>
          </a:p>
          <a:p>
            <a:pPr marL="228600" marR="0" lvl="0" indent="-228600" algn="l" rtl="0">
              <a:lnSpc>
                <a:spcPct val="90000"/>
              </a:lnSpc>
              <a:spcBef>
                <a:spcPts val="1000"/>
              </a:spcBef>
              <a:spcAft>
                <a:spcPts val="0"/>
              </a:spcAft>
              <a:buClr>
                <a:schemeClr val="dk1"/>
              </a:buClr>
              <a:buSzPct val="100000"/>
              <a:buFont typeface="Arial"/>
              <a:buChar char="•"/>
            </a:pPr>
            <a:r>
              <a:rPr lang="en-US" sz="4000" b="0" i="0" u="none" strike="noStrike" cap="none">
                <a:solidFill>
                  <a:schemeClr val="dk1"/>
                </a:solidFill>
                <a:latin typeface="Calibri"/>
                <a:ea typeface="Calibri"/>
                <a:cs typeface="Calibri"/>
                <a:sym typeface="Calibri"/>
              </a:rPr>
              <a:t>Numerical modeling</a:t>
            </a:r>
          </a:p>
          <a:p>
            <a:pPr marL="228600" marR="0" lvl="0" indent="-228600" algn="l" rtl="0">
              <a:lnSpc>
                <a:spcPct val="90000"/>
              </a:lnSpc>
              <a:spcBef>
                <a:spcPts val="1000"/>
              </a:spcBef>
              <a:spcAft>
                <a:spcPts val="0"/>
              </a:spcAft>
              <a:buClr>
                <a:schemeClr val="dk1"/>
              </a:buClr>
              <a:buSzPct val="100000"/>
              <a:buFont typeface="Arial"/>
              <a:buChar char="•"/>
            </a:pPr>
            <a:r>
              <a:rPr lang="en-US" sz="4000" b="0" i="0" u="none" strike="noStrike" cap="none">
                <a:solidFill>
                  <a:schemeClr val="dk1"/>
                </a:solidFill>
                <a:latin typeface="Calibri"/>
                <a:ea typeface="Calibri"/>
                <a:cs typeface="Calibri"/>
                <a:sym typeface="Calibri"/>
              </a:rPr>
              <a:t>Pre-fracture injection tests</a:t>
            </a:r>
          </a:p>
          <a:p>
            <a:pPr marL="228600" marR="0" lvl="0" indent="-228600" algn="l" rtl="0">
              <a:lnSpc>
                <a:spcPct val="90000"/>
              </a:lnSpc>
              <a:spcBef>
                <a:spcPts val="1000"/>
              </a:spcBef>
              <a:spcAft>
                <a:spcPts val="0"/>
              </a:spcAft>
              <a:buClr>
                <a:schemeClr val="dk1"/>
              </a:buClr>
              <a:buSzPct val="100000"/>
              <a:buFont typeface="Arial"/>
              <a:buChar char="•"/>
            </a:pPr>
            <a:r>
              <a:rPr lang="en-US" sz="4000" b="0" i="0" u="none" strike="noStrike" cap="none">
                <a:solidFill>
                  <a:schemeClr val="dk1"/>
                </a:solidFill>
                <a:latin typeface="Calibri"/>
                <a:ea typeface="Calibri"/>
                <a:cs typeface="Calibri"/>
                <a:sym typeface="Calibri"/>
              </a:rPr>
              <a:t>Seismic reflection surveys</a:t>
            </a:r>
          </a:p>
          <a:p>
            <a:pPr marL="228600" marR="0" lvl="0" indent="-228600" algn="l" rtl="0">
              <a:lnSpc>
                <a:spcPct val="90000"/>
              </a:lnSpc>
              <a:spcBef>
                <a:spcPts val="1000"/>
              </a:spcBef>
              <a:buClr>
                <a:schemeClr val="dk1"/>
              </a:buClr>
              <a:buSzPct val="100000"/>
              <a:buFont typeface="Arial"/>
              <a:buChar char="•"/>
            </a:pPr>
            <a:r>
              <a:rPr lang="en-US" sz="4000" b="0" i="0" u="none" strike="noStrike" cap="none">
                <a:solidFill>
                  <a:schemeClr val="dk1"/>
                </a:solidFill>
                <a:latin typeface="Calibri"/>
                <a:ea typeface="Calibri"/>
                <a:cs typeface="Calibri"/>
                <a:sym typeface="Calibri"/>
              </a:rPr>
              <a:t>Traffic-light systems</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22</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31670" y="158896"/>
            <a:ext cx="3943350" cy="1325563"/>
          </a:xfrm>
          <a:prstGeom prst="rect">
            <a:avLst/>
          </a:prstGeom>
          <a:noFill/>
          <a:ln>
            <a:noFill/>
          </a:ln>
        </p:spPr>
        <p:txBody>
          <a:bodyPr wrap="square" lIns="91425" tIns="45700" rIns="91425" bIns="45700" anchor="ctr" anchorCtr="0">
            <a:noAutofit/>
          </a:bodyPr>
          <a:lstStyle/>
          <a:p>
            <a:pPr marL="0" marR="0" lvl="0" indent="-279400" algn="ctr" rtl="0">
              <a:lnSpc>
                <a:spcPct val="90000"/>
              </a:lnSpc>
              <a:spcBef>
                <a:spcPts val="0"/>
              </a:spcBef>
              <a:buClr>
                <a:schemeClr val="dk1"/>
              </a:buClr>
              <a:buSzPct val="100000"/>
              <a:buFont typeface="Calibri"/>
              <a:buNone/>
            </a:pPr>
            <a:r>
              <a:rPr lang="en-US" sz="4400" b="0" i="0" u="none" strike="noStrike" cap="none">
                <a:solidFill>
                  <a:schemeClr val="dk1"/>
                </a:solidFill>
                <a:latin typeface="Calibri"/>
                <a:ea typeface="Calibri"/>
                <a:cs typeface="Calibri"/>
                <a:sym typeface="Calibri"/>
              </a:rPr>
              <a:t>What is an Earthquake?</a:t>
            </a:r>
          </a:p>
        </p:txBody>
      </p:sp>
      <p:sp>
        <p:nvSpPr>
          <p:cNvPr id="108" name="Shape 108"/>
          <p:cNvSpPr txBox="1">
            <a:spLocks noGrp="1"/>
          </p:cNvSpPr>
          <p:nvPr>
            <p:ph type="body" idx="1"/>
          </p:nvPr>
        </p:nvSpPr>
        <p:spPr>
          <a:xfrm>
            <a:off x="168384" y="1507364"/>
            <a:ext cx="4269921" cy="2061002"/>
          </a:xfrm>
          <a:prstGeom prst="rect">
            <a:avLst/>
          </a:prstGeom>
          <a:noFill/>
          <a:ln>
            <a:noFill/>
          </a:ln>
        </p:spPr>
        <p:txBody>
          <a:bodyPr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Arial"/>
              <a:buChar char="•"/>
            </a:pPr>
            <a:r>
              <a:rPr lang="en-US" sz="1665" b="0" i="0" u="none" strike="noStrike" cap="none" dirty="0">
                <a:solidFill>
                  <a:schemeClr val="dk1"/>
                </a:solidFill>
                <a:latin typeface="Calibri"/>
                <a:ea typeface="Calibri"/>
                <a:cs typeface="Calibri"/>
                <a:sym typeface="Calibri"/>
              </a:rPr>
              <a:t>Sudden release of stored energy in the Earth’s crust that generates seismic waves generally caused by rupture on geologic faults</a:t>
            </a:r>
          </a:p>
          <a:p>
            <a:pPr marL="228600" marR="0" lvl="0" indent="-228600" algn="l" rtl="0">
              <a:lnSpc>
                <a:spcPct val="70000"/>
              </a:lnSpc>
              <a:spcBef>
                <a:spcPts val="1000"/>
              </a:spcBef>
              <a:spcAft>
                <a:spcPts val="0"/>
              </a:spcAft>
              <a:buClr>
                <a:schemeClr val="dk1"/>
              </a:buClr>
              <a:buSzPct val="100000"/>
              <a:buFont typeface="Arial"/>
              <a:buChar char="•"/>
            </a:pPr>
            <a:r>
              <a:rPr lang="en-US" sz="1665" b="0" i="0" u="none" strike="noStrike" cap="none" dirty="0">
                <a:solidFill>
                  <a:schemeClr val="dk1"/>
                </a:solidFill>
                <a:latin typeface="Calibri"/>
                <a:ea typeface="Calibri"/>
                <a:cs typeface="Calibri"/>
                <a:sym typeface="Calibri"/>
              </a:rPr>
              <a:t>Energy released in the form of seismic waves causes ground shaking and surface rupture can directly damage structures</a:t>
            </a:r>
          </a:p>
          <a:p>
            <a:pPr marL="228600" marR="0" lvl="0" indent="-228600" algn="l" rtl="0">
              <a:lnSpc>
                <a:spcPct val="70000"/>
              </a:lnSpc>
              <a:spcBef>
                <a:spcPts val="1000"/>
              </a:spcBef>
              <a:spcAft>
                <a:spcPts val="0"/>
              </a:spcAft>
              <a:buClr>
                <a:schemeClr val="dk1"/>
              </a:buClr>
              <a:buSzPct val="100000"/>
              <a:buFont typeface="Arial"/>
              <a:buChar char="•"/>
            </a:pPr>
            <a:r>
              <a:rPr lang="en-US" sz="1665" b="0" i="0" u="none" strike="noStrike" cap="none" dirty="0">
                <a:solidFill>
                  <a:schemeClr val="dk1"/>
                </a:solidFill>
                <a:latin typeface="Calibri"/>
                <a:ea typeface="Calibri"/>
                <a:cs typeface="Calibri"/>
                <a:sym typeface="Calibri"/>
              </a:rPr>
              <a:t>Landslides, avalanches, fires, soil liquefaction, tsunami, flood</a:t>
            </a:r>
          </a:p>
          <a:p>
            <a:pPr marL="228600" marR="0" lvl="0" indent="-228600" algn="l" rtl="0">
              <a:lnSpc>
                <a:spcPct val="70000"/>
              </a:lnSpc>
              <a:spcBef>
                <a:spcPts val="1000"/>
              </a:spcBef>
              <a:buClr>
                <a:schemeClr val="dk1"/>
              </a:buClr>
              <a:buSzPct val="100000"/>
              <a:buFont typeface="Arial"/>
              <a:buNone/>
            </a:pPr>
            <a:endParaRPr sz="1665" b="0" i="0" u="none" strike="noStrike" cap="none" dirty="0">
              <a:solidFill>
                <a:schemeClr val="dk1"/>
              </a:solidFill>
              <a:latin typeface="Calibri"/>
              <a:ea typeface="Calibri"/>
              <a:cs typeface="Calibri"/>
              <a:sym typeface="Calibri"/>
            </a:endParaRPr>
          </a:p>
        </p:txBody>
      </p:sp>
      <p:pic>
        <p:nvPicPr>
          <p:cNvPr id="109" name="Shape 109" descr="http://www.uh.edu/~jbutler/physical/nuvel1a_nnr.gif"/>
          <p:cNvPicPr preferRelativeResize="0"/>
          <p:nvPr/>
        </p:nvPicPr>
        <p:blipFill rotWithShape="1">
          <a:blip r:embed="rId3">
            <a:alphaModFix/>
          </a:blip>
          <a:srcRect/>
          <a:stretch/>
        </p:blipFill>
        <p:spPr>
          <a:xfrm>
            <a:off x="4438305" y="980061"/>
            <a:ext cx="4605271" cy="2167459"/>
          </a:xfrm>
          <a:prstGeom prst="rect">
            <a:avLst/>
          </a:prstGeom>
          <a:noFill/>
          <a:ln>
            <a:noFill/>
          </a:ln>
        </p:spPr>
      </p:pic>
      <p:pic>
        <p:nvPicPr>
          <p:cNvPr id="110" name="Shape 110" descr="Image result for global earthquakes"/>
          <p:cNvPicPr preferRelativeResize="0"/>
          <p:nvPr/>
        </p:nvPicPr>
        <p:blipFill rotWithShape="1">
          <a:blip r:embed="rId4">
            <a:alphaModFix/>
          </a:blip>
          <a:srcRect/>
          <a:stretch/>
        </p:blipFill>
        <p:spPr>
          <a:xfrm>
            <a:off x="4409837" y="4137637"/>
            <a:ext cx="4516194" cy="2545856"/>
          </a:xfrm>
          <a:prstGeom prst="rect">
            <a:avLst/>
          </a:prstGeom>
          <a:noFill/>
          <a:ln>
            <a:noFill/>
          </a:ln>
        </p:spPr>
      </p:pic>
      <p:sp>
        <p:nvSpPr>
          <p:cNvPr id="111" name="Shape 111"/>
          <p:cNvSpPr txBox="1"/>
          <p:nvPr/>
        </p:nvSpPr>
        <p:spPr>
          <a:xfrm>
            <a:off x="4865688" y="444500"/>
            <a:ext cx="3962095" cy="369888"/>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800" b="0" i="0" u="none" strike="noStrike" cap="none" dirty="0">
                <a:solidFill>
                  <a:schemeClr val="dk1"/>
                </a:solidFill>
                <a:latin typeface="Calibri"/>
                <a:ea typeface="Calibri"/>
                <a:cs typeface="Calibri"/>
                <a:sym typeface="Calibri"/>
              </a:rPr>
              <a:t>Global Tectonic Plate Motion Vectors</a:t>
            </a:r>
          </a:p>
        </p:txBody>
      </p:sp>
      <p:sp>
        <p:nvSpPr>
          <p:cNvPr id="112" name="Shape 112"/>
          <p:cNvSpPr txBox="1"/>
          <p:nvPr/>
        </p:nvSpPr>
        <p:spPr>
          <a:xfrm>
            <a:off x="5258232" y="3602774"/>
            <a:ext cx="2847959" cy="36933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800" dirty="0">
                <a:solidFill>
                  <a:schemeClr val="dk1"/>
                </a:solidFill>
                <a:latin typeface="Calibri"/>
                <a:ea typeface="Calibri"/>
                <a:cs typeface="Calibri"/>
                <a:sym typeface="Calibri"/>
              </a:rPr>
              <a:t>Global Earthquake Locations</a:t>
            </a:r>
          </a:p>
        </p:txBody>
      </p:sp>
      <p:pic>
        <p:nvPicPr>
          <p:cNvPr id="113" name="Shape 113" descr="Related image"/>
          <p:cNvPicPr preferRelativeResize="0"/>
          <p:nvPr/>
        </p:nvPicPr>
        <p:blipFill rotWithShape="1">
          <a:blip r:embed="rId5">
            <a:alphaModFix/>
          </a:blip>
          <a:srcRect/>
          <a:stretch/>
        </p:blipFill>
        <p:spPr>
          <a:xfrm>
            <a:off x="246688" y="3845271"/>
            <a:ext cx="3912344" cy="2943674"/>
          </a:xfrm>
          <a:prstGeom prst="rect">
            <a:avLst/>
          </a:prstGeom>
          <a:noFill/>
          <a:ln>
            <a:noFill/>
          </a:ln>
        </p:spPr>
      </p:pic>
      <p:sp>
        <p:nvSpPr>
          <p:cNvPr id="114" name="Shape 114"/>
          <p:cNvSpPr txBox="1"/>
          <p:nvPr/>
        </p:nvSpPr>
        <p:spPr>
          <a:xfrm>
            <a:off x="662670" y="3708790"/>
            <a:ext cx="3281348" cy="36933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Fault Rupture and Seismic Waves</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3</a:t>
            </a:fld>
            <a:endParaRPr lang="en-US" sz="1200" b="0" i="0" u="none" strike="noStrike" cap="none">
              <a:solidFill>
                <a:srgbClr val="888888"/>
              </a:solidFill>
              <a:latin typeface="Calibri"/>
              <a:ea typeface="Calibri"/>
              <a:cs typeface="Calibri"/>
              <a:sym typeface="Calibri"/>
            </a:endParaRPr>
          </a:p>
        </p:txBody>
      </p:sp>
      <p:sp>
        <p:nvSpPr>
          <p:cNvPr id="11" name="Rectangle 10"/>
          <p:cNvSpPr/>
          <p:nvPr/>
        </p:nvSpPr>
        <p:spPr>
          <a:xfrm>
            <a:off x="5768320" y="3147520"/>
            <a:ext cx="3275256" cy="246221"/>
          </a:xfrm>
          <a:prstGeom prst="rect">
            <a:avLst/>
          </a:prstGeom>
        </p:spPr>
        <p:txBody>
          <a:bodyPr wrap="none">
            <a:spAutoFit/>
          </a:bodyPr>
          <a:lstStyle/>
          <a:p>
            <a:r>
              <a:rPr lang="en-US" sz="1000" dirty="0"/>
              <a:t>http://maxworldgeography.weebly.com/geosphere.html</a:t>
            </a:r>
          </a:p>
        </p:txBody>
      </p:sp>
      <p:sp>
        <p:nvSpPr>
          <p:cNvPr id="12" name="Rectangle 11"/>
          <p:cNvSpPr/>
          <p:nvPr/>
        </p:nvSpPr>
        <p:spPr>
          <a:xfrm>
            <a:off x="5665052" y="6552035"/>
            <a:ext cx="2016899" cy="246221"/>
          </a:xfrm>
          <a:prstGeom prst="rect">
            <a:avLst/>
          </a:prstGeom>
        </p:spPr>
        <p:txBody>
          <a:bodyPr wrap="none">
            <a:spAutoFit/>
          </a:bodyPr>
          <a:lstStyle/>
          <a:p>
            <a:r>
              <a:rPr lang="en-US" sz="1000" dirty="0" smtClean="0"/>
              <a:t>Pacific Tsunami Warning Center</a:t>
            </a:r>
            <a:endParaRPr lang="en-US" sz="1000" dirty="0"/>
          </a:p>
        </p:txBody>
      </p:sp>
      <p:sp>
        <p:nvSpPr>
          <p:cNvPr id="13" name="Rectangle 12"/>
          <p:cNvSpPr/>
          <p:nvPr/>
        </p:nvSpPr>
        <p:spPr>
          <a:xfrm>
            <a:off x="-18394" y="6611779"/>
            <a:ext cx="1636987" cy="246221"/>
          </a:xfrm>
          <a:prstGeom prst="rect">
            <a:avLst/>
          </a:prstGeom>
        </p:spPr>
        <p:txBody>
          <a:bodyPr wrap="none">
            <a:spAutoFit/>
          </a:bodyPr>
          <a:lstStyle/>
          <a:p>
            <a:r>
              <a:rPr lang="en-US" sz="1000" dirty="0" smtClean="0"/>
              <a:t>Wikifuller.wikispaces.com</a:t>
            </a:r>
            <a:endParaRPr lang="en-US" sz="1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0" y="0"/>
            <a:ext cx="9144000" cy="838200"/>
          </a:xfrm>
          <a:prstGeom prst="rect">
            <a:avLst/>
          </a:prstGeom>
          <a:noFill/>
          <a:ln>
            <a:noFill/>
          </a:ln>
        </p:spPr>
        <p:txBody>
          <a:bodyPr wrap="square" lIns="91425" tIns="45700" rIns="91425" bIns="45700" anchor="ctr" anchorCtr="0">
            <a:noAutofit/>
          </a:bodyPr>
          <a:lstStyle/>
          <a:p>
            <a:pPr marL="0" marR="0" lvl="0" indent="-279400" algn="ctr" rtl="0">
              <a:lnSpc>
                <a:spcPct val="90000"/>
              </a:lnSpc>
              <a:spcBef>
                <a:spcPts val="0"/>
              </a:spcBef>
              <a:buClr>
                <a:schemeClr val="dk1"/>
              </a:buClr>
              <a:buSzPct val="100000"/>
              <a:buFont typeface="Calibri"/>
              <a:buNone/>
            </a:pPr>
            <a:r>
              <a:rPr lang="en-US" sz="4000" b="0" i="0" u="none" strike="noStrike" cap="none" dirty="0">
                <a:solidFill>
                  <a:schemeClr val="dk1"/>
                </a:solidFill>
                <a:latin typeface="Calibri"/>
                <a:ea typeface="Calibri"/>
                <a:cs typeface="Calibri"/>
                <a:sym typeface="Calibri"/>
              </a:rPr>
              <a:t>What Earthquakes Feel Like?</a:t>
            </a:r>
          </a:p>
        </p:txBody>
      </p:sp>
      <p:pic>
        <p:nvPicPr>
          <p:cNvPr id="121" name="Shape 121"/>
          <p:cNvPicPr preferRelativeResize="0"/>
          <p:nvPr/>
        </p:nvPicPr>
        <p:blipFill rotWithShape="1">
          <a:blip r:embed="rId3">
            <a:alphaModFix/>
          </a:blip>
          <a:srcRect/>
          <a:stretch/>
        </p:blipFill>
        <p:spPr>
          <a:xfrm>
            <a:off x="5381625" y="1104900"/>
            <a:ext cx="2732901" cy="2833625"/>
          </a:xfrm>
          <a:prstGeom prst="rect">
            <a:avLst/>
          </a:prstGeom>
          <a:noFill/>
          <a:ln>
            <a:noFill/>
          </a:ln>
        </p:spPr>
      </p:pic>
      <p:pic>
        <p:nvPicPr>
          <p:cNvPr id="2" name="Picture 1"/>
          <p:cNvPicPr>
            <a:picLocks noChangeAspect="1"/>
          </p:cNvPicPr>
          <p:nvPr/>
        </p:nvPicPr>
        <p:blipFill>
          <a:blip r:embed="rId4"/>
          <a:stretch>
            <a:fillRect/>
          </a:stretch>
        </p:blipFill>
        <p:spPr>
          <a:xfrm>
            <a:off x="257175" y="1506163"/>
            <a:ext cx="4287549" cy="4748587"/>
          </a:xfrm>
          <a:prstGeom prst="rect">
            <a:avLst/>
          </a:prstGeom>
        </p:spPr>
      </p:pic>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4</a:t>
            </a:fld>
            <a:endParaRPr lang="en-US" sz="1200" b="0" i="0" u="none" strike="noStrike" cap="none">
              <a:solidFill>
                <a:srgbClr val="888888"/>
              </a:solidFill>
              <a:latin typeface="Calibri"/>
              <a:ea typeface="Calibri"/>
              <a:cs typeface="Calibri"/>
              <a:sym typeface="Calibri"/>
            </a:endParaRPr>
          </a:p>
        </p:txBody>
      </p:sp>
      <p:sp>
        <p:nvSpPr>
          <p:cNvPr id="4" name="TextBox 3">
            <a:extLst>
              <a:ext uri="{FF2B5EF4-FFF2-40B4-BE49-F238E27FC236}">
                <a16:creationId xmlns:a16="http://schemas.microsoft.com/office/drawing/2014/main" xmlns="" id="{48EB52A1-73E0-486B-8ABF-7CD396936062}"/>
              </a:ext>
            </a:extLst>
          </p:cNvPr>
          <p:cNvSpPr txBox="1"/>
          <p:nvPr/>
        </p:nvSpPr>
        <p:spPr>
          <a:xfrm>
            <a:off x="5469083" y="4285731"/>
            <a:ext cx="3640137"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II: Felt by a few at rest</a:t>
            </a:r>
          </a:p>
          <a:p>
            <a:r>
              <a:rPr lang="en-US" dirty="0"/>
              <a:t>IV: Felt indoors by many, dishes, windows, and doors disturbed</a:t>
            </a:r>
          </a:p>
          <a:p>
            <a:r>
              <a:rPr lang="en-US" dirty="0"/>
              <a:t>VI: Felt by all, many frightened, heavy furniture moved</a:t>
            </a:r>
          </a:p>
          <a:p>
            <a:r>
              <a:rPr lang="en-US" dirty="0"/>
              <a:t>IX: Considerable damage to structures</a:t>
            </a:r>
          </a:p>
        </p:txBody>
      </p:sp>
      <p:sp>
        <p:nvSpPr>
          <p:cNvPr id="7" name="Rectangle 6"/>
          <p:cNvSpPr/>
          <p:nvPr/>
        </p:nvSpPr>
        <p:spPr>
          <a:xfrm>
            <a:off x="0" y="6611779"/>
            <a:ext cx="2494594" cy="246221"/>
          </a:xfrm>
          <a:prstGeom prst="rect">
            <a:avLst/>
          </a:prstGeom>
        </p:spPr>
        <p:txBody>
          <a:bodyPr wrap="none">
            <a:spAutoFit/>
          </a:bodyPr>
          <a:lstStyle/>
          <a:p>
            <a:r>
              <a:rPr lang="en-US" sz="1000" dirty="0" smtClean="0"/>
              <a:t>Source: United States Geological Survey</a:t>
            </a:r>
            <a:endParaRPr lang="en-US" sz="1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628650" y="1225847"/>
            <a:ext cx="7886700" cy="1684993"/>
          </a:xfrm>
          <a:prstGeom prst="rect">
            <a:avLst/>
          </a:prstGeom>
          <a:noFill/>
          <a:ln>
            <a:noFill/>
          </a:ln>
        </p:spPr>
        <p:txBody>
          <a:bodyPr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Earthquakes caused by </a:t>
            </a:r>
            <a:r>
              <a:rPr lang="en-US" sz="2800" b="1" i="0" u="none" strike="noStrike" cap="none" dirty="0">
                <a:solidFill>
                  <a:schemeClr val="dk1"/>
                </a:solidFill>
                <a:latin typeface="Calibri"/>
                <a:ea typeface="Calibri"/>
                <a:cs typeface="Calibri"/>
                <a:sym typeface="Calibri"/>
              </a:rPr>
              <a:t>human activities</a:t>
            </a:r>
          </a:p>
          <a:p>
            <a:pPr marL="228600" marR="0" lvl="0" indent="-228600" algn="l" rtl="0">
              <a:lnSpc>
                <a:spcPct val="80000"/>
              </a:lnSpc>
              <a:spcBef>
                <a:spcPts val="1000"/>
              </a:spcBef>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Human activities can </a:t>
            </a:r>
            <a:r>
              <a:rPr lang="en-US" sz="2800" b="1" i="0" u="none" strike="noStrike" cap="none" dirty="0">
                <a:solidFill>
                  <a:schemeClr val="dk1"/>
                </a:solidFill>
                <a:latin typeface="Calibri"/>
                <a:ea typeface="Calibri"/>
                <a:cs typeface="Calibri"/>
                <a:sym typeface="Calibri"/>
              </a:rPr>
              <a:t>alter the state of stress </a:t>
            </a:r>
            <a:r>
              <a:rPr lang="en-US" sz="2800" b="0" i="0" u="none" strike="noStrike" cap="none" dirty="0">
                <a:solidFill>
                  <a:schemeClr val="dk1"/>
                </a:solidFill>
                <a:latin typeface="Calibri"/>
                <a:ea typeface="Calibri"/>
                <a:cs typeface="Calibri"/>
                <a:sym typeface="Calibri"/>
              </a:rPr>
              <a:t>on </a:t>
            </a:r>
            <a:r>
              <a:rPr lang="en-US" sz="2800" b="1" i="0" u="none" strike="noStrike" cap="none" dirty="0">
                <a:solidFill>
                  <a:schemeClr val="dk1"/>
                </a:solidFill>
                <a:latin typeface="Calibri"/>
                <a:ea typeface="Calibri"/>
                <a:cs typeface="Calibri"/>
                <a:sym typeface="Calibri"/>
              </a:rPr>
              <a:t>pre-existing faults </a:t>
            </a:r>
            <a:r>
              <a:rPr lang="en-US" sz="2800" b="0" i="0" u="none" strike="noStrike" cap="none" dirty="0">
                <a:solidFill>
                  <a:schemeClr val="dk1"/>
                </a:solidFill>
                <a:latin typeface="Calibri"/>
                <a:ea typeface="Calibri"/>
                <a:cs typeface="Calibri"/>
                <a:sym typeface="Calibri"/>
              </a:rPr>
              <a:t>and/or </a:t>
            </a:r>
            <a:r>
              <a:rPr lang="en-US" sz="2800" i="0" u="none" strike="noStrike" cap="none" dirty="0">
                <a:solidFill>
                  <a:schemeClr val="dk1"/>
                </a:solidFill>
                <a:latin typeface="Calibri"/>
                <a:ea typeface="Calibri"/>
                <a:cs typeface="Calibri"/>
                <a:sym typeface="Calibri"/>
              </a:rPr>
              <a:t>create new fractures within the crust</a:t>
            </a:r>
          </a:p>
        </p:txBody>
      </p:sp>
      <p:sp>
        <p:nvSpPr>
          <p:cNvPr id="128" name="Shape 128"/>
          <p:cNvSpPr txBox="1">
            <a:spLocks noGrp="1"/>
          </p:cNvSpPr>
          <p:nvPr>
            <p:ph type="title"/>
          </p:nvPr>
        </p:nvSpPr>
        <p:spPr>
          <a:xfrm>
            <a:off x="628650" y="217715"/>
            <a:ext cx="7886700" cy="822960"/>
          </a:xfrm>
          <a:prstGeom prst="rect">
            <a:avLst/>
          </a:prstGeom>
          <a:noFill/>
          <a:ln>
            <a:noFill/>
          </a:ln>
        </p:spPr>
        <p:txBody>
          <a:bodyPr wrap="square" lIns="91425" tIns="45700" rIns="91425" bIns="45700" anchor="ctr" anchorCtr="0">
            <a:noAutofit/>
          </a:bodyPr>
          <a:lstStyle/>
          <a:p>
            <a:pPr marL="0" marR="0" lvl="0" indent="-279400" algn="ctr" rtl="0">
              <a:lnSpc>
                <a:spcPct val="90000"/>
              </a:lnSpc>
              <a:spcBef>
                <a:spcPts val="0"/>
              </a:spcBef>
              <a:buClr>
                <a:schemeClr val="dk1"/>
              </a:buClr>
              <a:buSzPct val="100000"/>
              <a:buFont typeface="Calibri"/>
              <a:buNone/>
            </a:pPr>
            <a:r>
              <a:rPr lang="en-US" sz="4400" b="0" i="0" u="none" strike="noStrike" cap="none">
                <a:solidFill>
                  <a:schemeClr val="dk1"/>
                </a:solidFill>
                <a:latin typeface="Calibri"/>
                <a:ea typeface="Calibri"/>
                <a:cs typeface="Calibri"/>
                <a:sym typeface="Calibri"/>
              </a:rPr>
              <a:t>What is Induced Seismicity?</a:t>
            </a:r>
          </a:p>
        </p:txBody>
      </p:sp>
      <p:pic>
        <p:nvPicPr>
          <p:cNvPr id="129" name="Shape 129"/>
          <p:cNvPicPr preferRelativeResize="0"/>
          <p:nvPr/>
        </p:nvPicPr>
        <p:blipFill rotWithShape="1">
          <a:blip r:embed="rId3">
            <a:alphaModFix/>
          </a:blip>
          <a:srcRect/>
          <a:stretch/>
        </p:blipFill>
        <p:spPr>
          <a:xfrm>
            <a:off x="0" y="3313726"/>
            <a:ext cx="9110015" cy="2957216"/>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5</a:t>
            </a:fld>
            <a:endParaRPr lang="en-US" sz="1200" b="0" i="0" u="none" strike="noStrike" cap="none">
              <a:solidFill>
                <a:srgbClr val="888888"/>
              </a:solidFill>
              <a:latin typeface="Calibri"/>
              <a:ea typeface="Calibri"/>
              <a:cs typeface="Calibri"/>
              <a:sym typeface="Calibri"/>
            </a:endParaRPr>
          </a:p>
        </p:txBody>
      </p:sp>
      <p:sp>
        <p:nvSpPr>
          <p:cNvPr id="3" name="TextBox 2">
            <a:extLst>
              <a:ext uri="{FF2B5EF4-FFF2-40B4-BE49-F238E27FC236}">
                <a16:creationId xmlns:a16="http://schemas.microsoft.com/office/drawing/2014/main" xmlns="" id="{CF6AC2AB-E7A2-4168-A68D-357C2CB254C3}"/>
              </a:ext>
            </a:extLst>
          </p:cNvPr>
          <p:cNvSpPr txBox="1"/>
          <p:nvPr/>
        </p:nvSpPr>
        <p:spPr>
          <a:xfrm>
            <a:off x="6553200" y="4019550"/>
            <a:ext cx="2743200"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t>Date of Search: 11/15/17</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47894" y="-5701"/>
            <a:ext cx="3434974" cy="609600"/>
          </a:xfrm>
          <a:prstGeom prst="rect">
            <a:avLst/>
          </a:prstGeom>
          <a:noFill/>
          <a:ln>
            <a:noFill/>
          </a:ln>
        </p:spPr>
        <p:txBody>
          <a:bodyPr wrap="square" lIns="91425" tIns="45700" rIns="91425" bIns="45700" anchor="b" anchorCtr="0">
            <a:noAutofit/>
          </a:bodyPr>
          <a:lstStyle/>
          <a:p>
            <a:pPr marL="0" marR="0" lvl="0" indent="-177800" algn="ctr" rtl="0">
              <a:lnSpc>
                <a:spcPct val="90000"/>
              </a:lnSpc>
              <a:spcBef>
                <a:spcPts val="0"/>
              </a:spcBef>
              <a:buClr>
                <a:schemeClr val="dk1"/>
              </a:buClr>
              <a:buSzPct val="100000"/>
              <a:buFont typeface="Arial"/>
              <a:buNone/>
            </a:pPr>
            <a:r>
              <a:rPr lang="en-US" sz="2800" b="1" i="0" u="none" strike="noStrike" cap="none">
                <a:solidFill>
                  <a:schemeClr val="dk1"/>
                </a:solidFill>
                <a:latin typeface="Calibri"/>
                <a:ea typeface="Calibri"/>
                <a:cs typeface="Calibri"/>
                <a:sym typeface="Calibri"/>
              </a:rPr>
              <a:t>Induced Events</a:t>
            </a:r>
          </a:p>
        </p:txBody>
      </p:sp>
      <p:sp>
        <p:nvSpPr>
          <p:cNvPr id="136" name="Shape 136"/>
          <p:cNvSpPr txBox="1">
            <a:spLocks noGrp="1"/>
          </p:cNvSpPr>
          <p:nvPr>
            <p:ph type="body" idx="2"/>
          </p:nvPr>
        </p:nvSpPr>
        <p:spPr>
          <a:xfrm>
            <a:off x="193596" y="612456"/>
            <a:ext cx="4343570" cy="1770743"/>
          </a:xfrm>
          <a:prstGeom prst="rect">
            <a:avLst/>
          </a:prstGeom>
          <a:noFill/>
          <a:ln>
            <a:noFill/>
          </a:ln>
        </p:spPr>
        <p:txBody>
          <a:bodyPr wrap="square" lIns="91425" tIns="45700" rIns="91425" bIns="45700" anchor="t" anchorCtr="0">
            <a:noAutofit/>
          </a:bodyPr>
          <a:lstStyle/>
          <a:p>
            <a:pPr marL="0" marR="0" lvl="0" indent="-177800" algn="l" rtl="0">
              <a:lnSpc>
                <a:spcPct val="90000"/>
              </a:lnSpc>
              <a:spcBef>
                <a:spcPts val="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a:p>
            <a:pPr marL="0" marR="0" lvl="0" indent="-127000" algn="l" rtl="0">
              <a:lnSpc>
                <a:spcPct val="90000"/>
              </a:lnSpc>
              <a:spcBef>
                <a:spcPts val="1000"/>
              </a:spcBef>
              <a:spcAft>
                <a:spcPts val="0"/>
              </a:spcAft>
              <a:buClr>
                <a:schemeClr val="dk1"/>
              </a:buClr>
              <a:buSzPct val="100000"/>
              <a:buFont typeface="Arial"/>
              <a:buNone/>
            </a:pPr>
            <a:r>
              <a:rPr lang="en-US" sz="2000" b="0" i="0" u="none" strike="noStrike" cap="none">
                <a:solidFill>
                  <a:schemeClr val="dk1"/>
                </a:solidFill>
                <a:latin typeface="Calibri"/>
                <a:ea typeface="Calibri"/>
                <a:cs typeface="Calibri"/>
                <a:sym typeface="Calibri"/>
              </a:rPr>
              <a:t>1967 - M 6.5, 5.2 Koynanager, India</a:t>
            </a:r>
          </a:p>
          <a:p>
            <a:pPr marL="0" marR="0" lvl="0" indent="-127000" algn="l" rtl="0">
              <a:lnSpc>
                <a:spcPct val="90000"/>
              </a:lnSpc>
              <a:spcBef>
                <a:spcPts val="1000"/>
              </a:spcBef>
              <a:buClr>
                <a:schemeClr val="dk1"/>
              </a:buClr>
              <a:buSzPct val="100000"/>
              <a:buFont typeface="Arial"/>
              <a:buNone/>
            </a:pPr>
            <a:r>
              <a:rPr lang="en-US" sz="2000" b="0" i="0" u="none" strike="noStrike" cap="none">
                <a:solidFill>
                  <a:schemeClr val="dk1"/>
                </a:solidFill>
                <a:latin typeface="Calibri"/>
                <a:ea typeface="Calibri"/>
                <a:cs typeface="Calibri"/>
                <a:sym typeface="Calibri"/>
              </a:rPr>
              <a:t>&gt;177 deaths &amp; 2,000 injuries</a:t>
            </a:r>
          </a:p>
        </p:txBody>
      </p:sp>
      <p:pic>
        <p:nvPicPr>
          <p:cNvPr id="137" name="Shape 137" descr="http://www.inducedearthquake.com/img/KoynaNagarNGDCB67L10-02.jpg"/>
          <p:cNvPicPr preferRelativeResize="0"/>
          <p:nvPr/>
        </p:nvPicPr>
        <p:blipFill rotWithShape="1">
          <a:blip r:embed="rId3">
            <a:alphaModFix/>
          </a:blip>
          <a:srcRect/>
          <a:stretch/>
        </p:blipFill>
        <p:spPr>
          <a:xfrm>
            <a:off x="4537166" y="85739"/>
            <a:ext cx="4242304" cy="2858647"/>
          </a:xfrm>
          <a:prstGeom prst="rect">
            <a:avLst/>
          </a:prstGeom>
          <a:noFill/>
          <a:ln>
            <a:noFill/>
          </a:ln>
        </p:spPr>
      </p:pic>
      <p:pic>
        <p:nvPicPr>
          <p:cNvPr id="138" name="Shape 138" descr="M 6.3 Explosion - 22km ENE of Sungjibaegam, North Korea.jpg"/>
          <p:cNvPicPr preferRelativeResize="0"/>
          <p:nvPr/>
        </p:nvPicPr>
        <p:blipFill rotWithShape="1">
          <a:blip r:embed="rId4">
            <a:alphaModFix/>
          </a:blip>
          <a:srcRect/>
          <a:stretch/>
        </p:blipFill>
        <p:spPr>
          <a:xfrm>
            <a:off x="0" y="1815795"/>
            <a:ext cx="2656258" cy="3105112"/>
          </a:xfrm>
          <a:prstGeom prst="rect">
            <a:avLst/>
          </a:prstGeom>
          <a:noFill/>
          <a:ln>
            <a:noFill/>
          </a:ln>
        </p:spPr>
      </p:pic>
      <p:sp>
        <p:nvSpPr>
          <p:cNvPr id="139" name="Shape 139"/>
          <p:cNvSpPr txBox="1">
            <a:spLocks noGrp="1"/>
          </p:cNvSpPr>
          <p:nvPr>
            <p:ph type="body" idx="2"/>
          </p:nvPr>
        </p:nvSpPr>
        <p:spPr>
          <a:xfrm>
            <a:off x="4724465" y="2945053"/>
            <a:ext cx="4343570" cy="1770743"/>
          </a:xfrm>
          <a:prstGeom prst="rect">
            <a:avLst/>
          </a:prstGeom>
          <a:noFill/>
          <a:ln>
            <a:noFill/>
          </a:ln>
        </p:spPr>
        <p:txBody>
          <a:bodyPr wrap="square" lIns="91425" tIns="45700" rIns="91425" bIns="45700" anchor="t" anchorCtr="0">
            <a:noAutofit/>
          </a:bodyPr>
          <a:lstStyle/>
          <a:p>
            <a:pPr marL="0" marR="0" lvl="0" indent="-177800" algn="l" rtl="0">
              <a:lnSpc>
                <a:spcPct val="90000"/>
              </a:lnSpc>
              <a:spcBef>
                <a:spcPts val="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a:p>
            <a:pPr marL="0" marR="0" lvl="0" indent="-127000" algn="l" rtl="0">
              <a:lnSpc>
                <a:spcPct val="90000"/>
              </a:lnSpc>
              <a:spcBef>
                <a:spcPts val="1000"/>
              </a:spcBef>
              <a:buClr>
                <a:schemeClr val="dk1"/>
              </a:buClr>
              <a:buSzPct val="100000"/>
              <a:buFont typeface="Arial"/>
              <a:buNone/>
            </a:pPr>
            <a:r>
              <a:rPr lang="en-US" sz="2000" b="0" i="0" u="none" strike="noStrike" cap="none">
                <a:solidFill>
                  <a:schemeClr val="dk1"/>
                </a:solidFill>
                <a:latin typeface="Calibri"/>
                <a:ea typeface="Calibri"/>
                <a:cs typeface="Calibri"/>
                <a:sym typeface="Calibri"/>
              </a:rPr>
              <a:t>2017 – M 6.3 not far from North Korea’s Punggye-ri nuclear test site</a:t>
            </a:r>
          </a:p>
        </p:txBody>
      </p:sp>
      <p:pic>
        <p:nvPicPr>
          <p:cNvPr id="140" name="Shape 140" descr="Image result for north korea kim jong un"/>
          <p:cNvPicPr preferRelativeResize="0"/>
          <p:nvPr/>
        </p:nvPicPr>
        <p:blipFill rotWithShape="1">
          <a:blip r:embed="rId5">
            <a:alphaModFix/>
          </a:blip>
          <a:srcRect/>
          <a:stretch/>
        </p:blipFill>
        <p:spPr>
          <a:xfrm>
            <a:off x="2520557" y="2980190"/>
            <a:ext cx="2150252" cy="1729445"/>
          </a:xfrm>
          <a:prstGeom prst="rect">
            <a:avLst/>
          </a:prstGeom>
          <a:noFill/>
          <a:ln>
            <a:noFill/>
          </a:ln>
        </p:spPr>
      </p:pic>
      <p:pic>
        <p:nvPicPr>
          <p:cNvPr id="141" name="Shape 141" descr="Image result for underground coal mining"/>
          <p:cNvPicPr preferRelativeResize="0"/>
          <p:nvPr/>
        </p:nvPicPr>
        <p:blipFill rotWithShape="1">
          <a:blip r:embed="rId6">
            <a:alphaModFix/>
          </a:blip>
          <a:srcRect/>
          <a:stretch/>
        </p:blipFill>
        <p:spPr>
          <a:xfrm>
            <a:off x="5013030" y="4400278"/>
            <a:ext cx="3766440" cy="2354025"/>
          </a:xfrm>
          <a:prstGeom prst="rect">
            <a:avLst/>
          </a:prstGeom>
          <a:noFill/>
          <a:ln>
            <a:noFill/>
          </a:ln>
        </p:spPr>
      </p:pic>
      <p:sp>
        <p:nvSpPr>
          <p:cNvPr id="142" name="Shape 142"/>
          <p:cNvSpPr txBox="1">
            <a:spLocks noGrp="1"/>
          </p:cNvSpPr>
          <p:nvPr>
            <p:ph type="body" idx="2"/>
          </p:nvPr>
        </p:nvSpPr>
        <p:spPr>
          <a:xfrm>
            <a:off x="2502146" y="5534704"/>
            <a:ext cx="4343570" cy="1770743"/>
          </a:xfrm>
          <a:prstGeom prst="rect">
            <a:avLst/>
          </a:prstGeom>
          <a:noFill/>
          <a:ln>
            <a:noFill/>
          </a:ln>
        </p:spPr>
        <p:txBody>
          <a:bodyPr wrap="square" lIns="91425" tIns="45700" rIns="91425" bIns="45700" anchor="t" anchorCtr="0">
            <a:noAutofit/>
          </a:bodyPr>
          <a:lstStyle/>
          <a:p>
            <a:pPr marL="0" marR="0" lvl="0" indent="-127000" algn="l" rtl="0">
              <a:lnSpc>
                <a:spcPct val="90000"/>
              </a:lnSpc>
              <a:spcBef>
                <a:spcPts val="0"/>
              </a:spcBef>
              <a:spcAft>
                <a:spcPts val="0"/>
              </a:spcAft>
              <a:buClr>
                <a:schemeClr val="dk1"/>
              </a:buClr>
              <a:buSzPct val="100000"/>
              <a:buFont typeface="Arial"/>
              <a:buNone/>
            </a:pPr>
            <a:r>
              <a:rPr lang="en-US" sz="2000" b="0" i="0" u="none" strike="noStrike" cap="none">
                <a:solidFill>
                  <a:schemeClr val="dk1"/>
                </a:solidFill>
                <a:latin typeface="Calibri"/>
                <a:ea typeface="Calibri"/>
                <a:cs typeface="Calibri"/>
                <a:sym typeface="Calibri"/>
              </a:rPr>
              <a:t>1983 – CSA coal mine </a:t>
            </a:r>
          </a:p>
          <a:p>
            <a:pPr marL="0" marR="0" lvl="0" indent="-127000" algn="l" rtl="0">
              <a:lnSpc>
                <a:spcPct val="90000"/>
              </a:lnSpc>
              <a:spcBef>
                <a:spcPts val="1000"/>
              </a:spcBef>
              <a:buClr>
                <a:schemeClr val="dk1"/>
              </a:buClr>
              <a:buSzPct val="100000"/>
              <a:buFont typeface="Arial"/>
              <a:buNone/>
            </a:pPr>
            <a:r>
              <a:rPr lang="en-US" sz="2000" b="0" i="0" u="none" strike="noStrike" cap="none">
                <a:solidFill>
                  <a:schemeClr val="dk1"/>
                </a:solidFill>
                <a:latin typeface="Calibri"/>
                <a:ea typeface="Calibri"/>
                <a:cs typeface="Calibri"/>
                <a:sym typeface="Calibri"/>
              </a:rPr>
              <a:t>50 deaths</a:t>
            </a:r>
          </a:p>
        </p:txBody>
      </p:sp>
      <p:sp>
        <p:nvSpPr>
          <p:cNvPr id="143" name="Shape 143"/>
          <p:cNvSpPr txBox="1">
            <a:spLocks noGrp="1"/>
          </p:cNvSpPr>
          <p:nvPr>
            <p:ph type="body" idx="1"/>
          </p:nvPr>
        </p:nvSpPr>
        <p:spPr>
          <a:xfrm>
            <a:off x="647894" y="521016"/>
            <a:ext cx="3434974" cy="609600"/>
          </a:xfrm>
          <a:prstGeom prst="rect">
            <a:avLst/>
          </a:prstGeom>
          <a:noFill/>
          <a:ln>
            <a:noFill/>
          </a:ln>
        </p:spPr>
        <p:txBody>
          <a:bodyPr wrap="square" lIns="91425" tIns="45700" rIns="91425" bIns="45700" anchor="b" anchorCtr="0">
            <a:noAutofit/>
          </a:bodyPr>
          <a:lstStyle/>
          <a:p>
            <a:pPr marL="0" marR="0" lvl="0" indent="-127000" algn="ctr" rtl="0">
              <a:lnSpc>
                <a:spcPct val="90000"/>
              </a:lnSpc>
              <a:spcBef>
                <a:spcPts val="0"/>
              </a:spcBef>
              <a:buClr>
                <a:schemeClr val="dk1"/>
              </a:buClr>
              <a:buSzPct val="100000"/>
              <a:buFont typeface="Arial"/>
              <a:buNone/>
            </a:pPr>
            <a:r>
              <a:rPr lang="en-US" sz="2000" b="1" i="0" u="none" strike="noStrike" cap="none">
                <a:solidFill>
                  <a:schemeClr val="dk1"/>
                </a:solidFill>
                <a:latin typeface="Calibri"/>
                <a:ea typeface="Calibri"/>
                <a:cs typeface="Calibri"/>
                <a:sym typeface="Calibri"/>
              </a:rPr>
              <a:t>Reservoirs</a:t>
            </a:r>
          </a:p>
        </p:txBody>
      </p:sp>
      <p:sp>
        <p:nvSpPr>
          <p:cNvPr id="144" name="Shape 144"/>
          <p:cNvSpPr txBox="1">
            <a:spLocks noGrp="1"/>
          </p:cNvSpPr>
          <p:nvPr>
            <p:ph type="body" idx="1"/>
          </p:nvPr>
        </p:nvSpPr>
        <p:spPr>
          <a:xfrm>
            <a:off x="4940831" y="2916024"/>
            <a:ext cx="3434974" cy="609600"/>
          </a:xfrm>
          <a:prstGeom prst="rect">
            <a:avLst/>
          </a:prstGeom>
          <a:noFill/>
          <a:ln>
            <a:noFill/>
          </a:ln>
        </p:spPr>
        <p:txBody>
          <a:bodyPr wrap="square" lIns="91425" tIns="45700" rIns="91425" bIns="45700" anchor="b" anchorCtr="0">
            <a:noAutofit/>
          </a:bodyPr>
          <a:lstStyle/>
          <a:p>
            <a:pPr marL="0" marR="0" lvl="0" indent="-127000" algn="ctr" rtl="0">
              <a:lnSpc>
                <a:spcPct val="90000"/>
              </a:lnSpc>
              <a:spcBef>
                <a:spcPts val="0"/>
              </a:spcBef>
              <a:buClr>
                <a:schemeClr val="dk1"/>
              </a:buClr>
              <a:buSzPct val="100000"/>
              <a:buFont typeface="Arial"/>
              <a:buNone/>
            </a:pPr>
            <a:r>
              <a:rPr lang="en-US" sz="2000" b="1" i="0" u="none" strike="noStrike" cap="none">
                <a:solidFill>
                  <a:schemeClr val="dk1"/>
                </a:solidFill>
                <a:latin typeface="Calibri"/>
                <a:ea typeface="Calibri"/>
                <a:cs typeface="Calibri"/>
                <a:sym typeface="Calibri"/>
              </a:rPr>
              <a:t>Nuclear Bombs</a:t>
            </a:r>
          </a:p>
        </p:txBody>
      </p:sp>
      <p:sp>
        <p:nvSpPr>
          <p:cNvPr id="145" name="Shape 145"/>
          <p:cNvSpPr txBox="1">
            <a:spLocks noGrp="1"/>
          </p:cNvSpPr>
          <p:nvPr>
            <p:ph type="body" idx="1"/>
          </p:nvPr>
        </p:nvSpPr>
        <p:spPr>
          <a:xfrm>
            <a:off x="1879757" y="4953827"/>
            <a:ext cx="3434974" cy="609600"/>
          </a:xfrm>
          <a:prstGeom prst="rect">
            <a:avLst/>
          </a:prstGeom>
          <a:noFill/>
          <a:ln>
            <a:noFill/>
          </a:ln>
        </p:spPr>
        <p:txBody>
          <a:bodyPr wrap="square" lIns="91425" tIns="45700" rIns="91425" bIns="45700" anchor="b" anchorCtr="0">
            <a:noAutofit/>
          </a:bodyPr>
          <a:lstStyle/>
          <a:p>
            <a:pPr marL="0" marR="0" lvl="0" indent="-127000" algn="ctr" rtl="0">
              <a:lnSpc>
                <a:spcPct val="90000"/>
              </a:lnSpc>
              <a:spcBef>
                <a:spcPts val="0"/>
              </a:spcBef>
              <a:buClr>
                <a:schemeClr val="dk1"/>
              </a:buClr>
              <a:buSzPct val="100000"/>
              <a:buFont typeface="Arial"/>
              <a:buNone/>
            </a:pPr>
            <a:r>
              <a:rPr lang="en-US" sz="2000" b="1" i="0" u="none" strike="noStrike" cap="none" dirty="0">
                <a:solidFill>
                  <a:schemeClr val="dk1"/>
                </a:solidFill>
                <a:latin typeface="Calibri"/>
                <a:ea typeface="Calibri"/>
                <a:cs typeface="Calibri"/>
                <a:sym typeface="Calibri"/>
              </a:rPr>
              <a:t>Mining </a:t>
            </a:r>
            <a:r>
              <a:rPr lang="en-US" sz="2000" b="1" i="0" u="none" strike="noStrike" cap="none" dirty="0" err="1">
                <a:solidFill>
                  <a:schemeClr val="dk1"/>
                </a:solidFill>
                <a:latin typeface="Calibri"/>
                <a:ea typeface="Calibri"/>
                <a:cs typeface="Calibri"/>
                <a:sym typeface="Calibri"/>
              </a:rPr>
              <a:t>Activites</a:t>
            </a:r>
            <a:endParaRPr lang="en-US" sz="2000" b="1" i="0" u="none" strike="noStrike" cap="none" dirty="0">
              <a:solidFill>
                <a:schemeClr val="dk1"/>
              </a:solidFill>
              <a:latin typeface="Calibri"/>
              <a:ea typeface="Calibri"/>
              <a:cs typeface="Calibri"/>
              <a:sym typeface="Calibri"/>
            </a:endParaRP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rgbClr val="888888"/>
                </a:solidFill>
                <a:latin typeface="Calibri"/>
                <a:ea typeface="Calibri"/>
                <a:cs typeface="Calibri"/>
                <a:sym typeface="Calibri"/>
              </a:rPr>
              <a:t>6</a:t>
            </a:fld>
            <a:endParaRPr lang="en-US" sz="1200">
              <a:solidFill>
                <a:srgbClr val="888888"/>
              </a:solidFill>
              <a:latin typeface="Calibri"/>
              <a:ea typeface="Calibri"/>
              <a:cs typeface="Calibri"/>
              <a:sym typeface="Calibri"/>
            </a:endParaRPr>
          </a:p>
        </p:txBody>
      </p:sp>
      <p:pic>
        <p:nvPicPr>
          <p:cNvPr id="3" name="Picture 2"/>
          <p:cNvPicPr>
            <a:picLocks noChangeAspect="1"/>
          </p:cNvPicPr>
          <p:nvPr/>
        </p:nvPicPr>
        <p:blipFill>
          <a:blip r:embed="rId7"/>
          <a:stretch>
            <a:fillRect/>
          </a:stretch>
        </p:blipFill>
        <p:spPr>
          <a:xfrm>
            <a:off x="825500" y="622300"/>
            <a:ext cx="7480300" cy="5600700"/>
          </a:xfrm>
          <a:prstGeom prst="rect">
            <a:avLst/>
          </a:prstGeom>
        </p:spPr>
      </p:pic>
      <p:sp>
        <p:nvSpPr>
          <p:cNvPr id="15" name="Rectangle 14"/>
          <p:cNvSpPr/>
          <p:nvPr/>
        </p:nvSpPr>
        <p:spPr>
          <a:xfrm>
            <a:off x="-43126" y="6684127"/>
            <a:ext cx="5977919" cy="246221"/>
          </a:xfrm>
          <a:prstGeom prst="rect">
            <a:avLst/>
          </a:prstGeom>
        </p:spPr>
        <p:txBody>
          <a:bodyPr wrap="none">
            <a:spAutoFit/>
          </a:bodyPr>
          <a:lstStyle/>
          <a:p>
            <a:r>
              <a:rPr lang="en-US" sz="1000" dirty="0" smtClean="0"/>
              <a:t>Source: United States Geological Survey; inducedearthquake.com; charlesmccain.com; worldcoal.com </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2" name="Earthquakes in Oklahoma between 2004 and 20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474" y="453298"/>
            <a:ext cx="8731577" cy="5419600"/>
          </a:xfrm>
          <a:prstGeom prst="rect">
            <a:avLst/>
          </a:prstGeom>
        </p:spPr>
      </p:pic>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rgbClr val="888888"/>
                </a:solidFill>
                <a:latin typeface="Calibri"/>
                <a:ea typeface="Calibri"/>
                <a:cs typeface="Calibri"/>
                <a:sym typeface="Calibri"/>
              </a:rPr>
              <a:t>7</a:t>
            </a:fld>
            <a:endParaRPr lang="en-US" sz="1200">
              <a:solidFill>
                <a:srgbClr val="888888"/>
              </a:solidFill>
              <a:latin typeface="Calibri"/>
              <a:ea typeface="Calibri"/>
              <a:cs typeface="Calibri"/>
              <a:sym typeface="Calibri"/>
            </a:endParaRPr>
          </a:p>
        </p:txBody>
      </p:sp>
      <p:sp>
        <p:nvSpPr>
          <p:cNvPr id="4" name="Rectangle 3"/>
          <p:cNvSpPr/>
          <p:nvPr/>
        </p:nvSpPr>
        <p:spPr>
          <a:xfrm>
            <a:off x="0" y="6611779"/>
            <a:ext cx="1980029" cy="246221"/>
          </a:xfrm>
          <a:prstGeom prst="rect">
            <a:avLst/>
          </a:prstGeom>
        </p:spPr>
        <p:txBody>
          <a:bodyPr wrap="none">
            <a:spAutoFit/>
          </a:bodyPr>
          <a:lstStyle/>
          <a:p>
            <a:r>
              <a:rPr lang="en-US" sz="1000" dirty="0" smtClean="0"/>
              <a:t>Source: </a:t>
            </a:r>
            <a:r>
              <a:rPr lang="en-US" sz="1000" dirty="0" err="1" smtClean="0"/>
              <a:t>seismicsoundlab</a:t>
            </a:r>
            <a:r>
              <a:rPr lang="en-US" sz="1000" dirty="0" smtClean="0"/>
              <a:t> </a:t>
            </a:r>
            <a:r>
              <a:rPr lang="en-US" sz="1000" dirty="0" err="1" smtClean="0"/>
              <a:t>vimeo</a:t>
            </a:r>
            <a:endParaRPr lang="en-US" sz="1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289092" y="157533"/>
            <a:ext cx="3173089" cy="1143000"/>
          </a:xfrm>
          <a:prstGeom prst="rect">
            <a:avLst/>
          </a:prstGeom>
          <a:noFill/>
          <a:ln>
            <a:noFill/>
          </a:ln>
        </p:spPr>
        <p:txBody>
          <a:bodyPr wrap="square" lIns="91425" tIns="45700" rIns="91425" bIns="45700" anchor="ctr" anchorCtr="0">
            <a:noAutofit/>
          </a:bodyPr>
          <a:lstStyle/>
          <a:p>
            <a:pPr marL="0" marR="0" lvl="0" indent="-251396" algn="ctr" rtl="0">
              <a:lnSpc>
                <a:spcPct val="90000"/>
              </a:lnSpc>
              <a:spcBef>
                <a:spcPts val="0"/>
              </a:spcBef>
              <a:buClr>
                <a:schemeClr val="dk1"/>
              </a:buClr>
              <a:buSzPct val="99974"/>
              <a:buFont typeface="Calibri"/>
              <a:buNone/>
            </a:pPr>
            <a:r>
              <a:rPr lang="en-US" sz="3959" b="1" i="0" u="none" strike="noStrike" cap="none">
                <a:solidFill>
                  <a:schemeClr val="dk1"/>
                </a:solidFill>
                <a:latin typeface="Calibri"/>
                <a:ea typeface="Calibri"/>
                <a:cs typeface="Calibri"/>
                <a:sym typeface="Calibri"/>
              </a:rPr>
              <a:t>Oil and Gas Activities</a:t>
            </a:r>
          </a:p>
        </p:txBody>
      </p:sp>
      <p:pic>
        <p:nvPicPr>
          <p:cNvPr id="157" name="Shape 157"/>
          <p:cNvPicPr preferRelativeResize="0"/>
          <p:nvPr/>
        </p:nvPicPr>
        <p:blipFill rotWithShape="1">
          <a:blip r:embed="rId3">
            <a:alphaModFix/>
          </a:blip>
          <a:srcRect/>
          <a:stretch/>
        </p:blipFill>
        <p:spPr>
          <a:xfrm>
            <a:off x="3338018" y="18499"/>
            <a:ext cx="6034529" cy="3287994"/>
          </a:xfrm>
          <a:prstGeom prst="rect">
            <a:avLst/>
          </a:prstGeom>
          <a:noFill/>
          <a:ln>
            <a:noFill/>
          </a:ln>
        </p:spPr>
      </p:pic>
      <p:sp>
        <p:nvSpPr>
          <p:cNvPr id="158" name="Shape 158"/>
          <p:cNvSpPr txBox="1"/>
          <p:nvPr/>
        </p:nvSpPr>
        <p:spPr>
          <a:xfrm>
            <a:off x="271679" y="2067338"/>
            <a:ext cx="3586480" cy="2150029"/>
          </a:xfrm>
          <a:prstGeom prst="rect">
            <a:avLst/>
          </a:prstGeom>
          <a:noFill/>
          <a:ln>
            <a:noFill/>
          </a:ln>
        </p:spPr>
        <p:txBody>
          <a:bodyPr wrap="square" lIns="91425" tIns="45700" rIns="91425" bIns="45700" anchor="t" anchorCtr="0">
            <a:noAutofit/>
          </a:bodyPr>
          <a:lstStyle/>
          <a:p>
            <a:pPr marR="0" lvl="0" algn="ctr" rtl="0">
              <a:spcBef>
                <a:spcPts val="0"/>
              </a:spcBef>
              <a:buClr>
                <a:schemeClr val="dk1"/>
              </a:buClr>
              <a:buSzPct val="100000"/>
            </a:pPr>
            <a:r>
              <a:rPr lang="en-US" sz="1800" b="1" dirty="0">
                <a:solidFill>
                  <a:schemeClr val="dk1"/>
                </a:solidFill>
                <a:latin typeface="Calibri"/>
                <a:ea typeface="Calibri"/>
                <a:cs typeface="Calibri"/>
                <a:sym typeface="Calibri"/>
              </a:rPr>
              <a:t>Big Events</a:t>
            </a:r>
          </a:p>
          <a:p>
            <a:pPr marL="285750" marR="0" lvl="0" indent="-285750" algn="l" rtl="0">
              <a:spcBef>
                <a:spcPts val="0"/>
              </a:spcBef>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M5.6 Prague, Oklahoma</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M5.3 Trinidad, Colorado</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M5.0 Cushing, Oklahoma</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M5.8 Pawnee, Oklahoma</a:t>
            </a:r>
          </a:p>
          <a:p>
            <a:pPr marL="285750" marR="0" lvl="0" indent="-285750" algn="l" rtl="0">
              <a:spcBef>
                <a:spcPts val="0"/>
              </a:spcBef>
              <a:buClr>
                <a:schemeClr val="dk1"/>
              </a:buClr>
              <a:buSzPct val="100000"/>
              <a:buFont typeface="Arial"/>
              <a:buNone/>
            </a:pPr>
            <a:endParaRPr sz="18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None/>
            </a:pPr>
            <a:endParaRPr sz="1800" dirty="0">
              <a:solidFill>
                <a:schemeClr val="dk1"/>
              </a:solidFill>
              <a:latin typeface="Calibri"/>
              <a:ea typeface="Calibri"/>
              <a:cs typeface="Calibri"/>
              <a:sym typeface="Calibri"/>
            </a:endParaRPr>
          </a:p>
          <a:p>
            <a:pPr marL="0" marR="0" lvl="0" indent="0" algn="l" rtl="0">
              <a:spcBef>
                <a:spcPts val="0"/>
              </a:spcBef>
              <a:buSzPct val="25000"/>
              <a:buNone/>
            </a:pPr>
            <a:endParaRPr sz="1800" dirty="0">
              <a:solidFill>
                <a:schemeClr val="dk1"/>
              </a:solidFill>
              <a:latin typeface="Calibri"/>
              <a:ea typeface="Calibri"/>
              <a:cs typeface="Calibri"/>
              <a:sym typeface="Calibri"/>
            </a:endParaRPr>
          </a:p>
        </p:txBody>
      </p:sp>
      <p:pic>
        <p:nvPicPr>
          <p:cNvPr id="159" name="Shape 159" descr="A collapsed building in Cushing, Oklahoma, after several 4.0-range quakes rocked the area in  late 2015."/>
          <p:cNvPicPr preferRelativeResize="0"/>
          <p:nvPr/>
        </p:nvPicPr>
        <p:blipFill rotWithShape="1">
          <a:blip r:embed="rId4">
            <a:alphaModFix/>
          </a:blip>
          <a:srcRect/>
          <a:stretch/>
        </p:blipFill>
        <p:spPr>
          <a:xfrm>
            <a:off x="788963" y="4379198"/>
            <a:ext cx="2547707" cy="1696842"/>
          </a:xfrm>
          <a:prstGeom prst="rect">
            <a:avLst/>
          </a:prstGeom>
          <a:noFill/>
          <a:ln>
            <a:noFill/>
          </a:ln>
        </p:spPr>
      </p:pic>
      <p:pic>
        <p:nvPicPr>
          <p:cNvPr id="161" name="Shape 161"/>
          <p:cNvPicPr preferRelativeResize="0"/>
          <p:nvPr/>
        </p:nvPicPr>
        <p:blipFill rotWithShape="1">
          <a:blip r:embed="rId5">
            <a:alphaModFix/>
          </a:blip>
          <a:srcRect t="9122"/>
          <a:stretch/>
        </p:blipFill>
        <p:spPr>
          <a:xfrm>
            <a:off x="4584380" y="3308412"/>
            <a:ext cx="4368007" cy="3447815"/>
          </a:xfrm>
          <a:prstGeom prst="rect">
            <a:avLst/>
          </a:prstGeom>
          <a:noFill/>
          <a:ln>
            <a:noFill/>
          </a:ln>
        </p:spPr>
      </p:pic>
      <p:sp>
        <p:nvSpPr>
          <p:cNvPr id="162" name="Shape 162"/>
          <p:cNvSpPr txBox="1"/>
          <p:nvPr/>
        </p:nvSpPr>
        <p:spPr>
          <a:xfrm rot="-5400000">
            <a:off x="3759646" y="4686864"/>
            <a:ext cx="1504194" cy="461665"/>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Number of M3+ </a:t>
            </a:r>
          </a:p>
          <a:p>
            <a:pPr marL="0" marR="0" lvl="0" indent="0" algn="ctr" rtl="0">
              <a:spcBef>
                <a:spcPts val="0"/>
              </a:spcBef>
              <a:buSzPct val="25000"/>
              <a:buNone/>
            </a:pPr>
            <a:r>
              <a:rPr lang="en-US" sz="1200">
                <a:solidFill>
                  <a:schemeClr val="dk1"/>
                </a:solidFill>
                <a:latin typeface="Calibri"/>
                <a:ea typeface="Calibri"/>
                <a:cs typeface="Calibri"/>
                <a:sym typeface="Calibri"/>
              </a:rPr>
              <a:t>Earthquakes per year</a:t>
            </a:r>
          </a:p>
        </p:txBody>
      </p:sp>
      <p:sp>
        <p:nvSpPr>
          <p:cNvPr id="163" name="Shape 163"/>
          <p:cNvSpPr txBox="1"/>
          <p:nvPr/>
        </p:nvSpPr>
        <p:spPr>
          <a:xfrm>
            <a:off x="6773235" y="6003834"/>
            <a:ext cx="1629485" cy="27699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a:solidFill>
                  <a:srgbClr val="1E4E79"/>
                </a:solidFill>
                <a:latin typeface="Calibri"/>
                <a:ea typeface="Calibri"/>
                <a:cs typeface="Calibri"/>
                <a:sym typeface="Calibri"/>
              </a:rPr>
              <a:t>Oklahoma Earthquakes</a:t>
            </a:r>
          </a:p>
        </p:txBody>
      </p:sp>
      <p:sp>
        <p:nvSpPr>
          <p:cNvPr id="164" name="Shape 164"/>
          <p:cNvSpPr txBox="1"/>
          <p:nvPr/>
        </p:nvSpPr>
        <p:spPr>
          <a:xfrm>
            <a:off x="7344370" y="6614444"/>
            <a:ext cx="1343475" cy="269704"/>
          </a:xfrm>
          <a:prstGeom prst="rect">
            <a:avLst/>
          </a:prstGeom>
          <a:noFill/>
          <a:ln>
            <a:noFill/>
          </a:ln>
        </p:spPr>
        <p:txBody>
          <a:bodyPr wrap="square" lIns="84200" tIns="42100" rIns="84200" bIns="42100" anchor="t" anchorCtr="0">
            <a:noAutofit/>
          </a:bodyPr>
          <a:lstStyle/>
          <a:p>
            <a:pPr marL="0" marR="0" lvl="0" indent="0" algn="l" rtl="0">
              <a:spcBef>
                <a:spcPts val="0"/>
              </a:spcBef>
              <a:buSzPct val="25000"/>
              <a:buNone/>
            </a:pPr>
            <a:r>
              <a:rPr lang="en-US" sz="1200">
                <a:solidFill>
                  <a:schemeClr val="dk1"/>
                </a:solidFill>
                <a:latin typeface="Times New Roman"/>
                <a:ea typeface="Times New Roman"/>
                <a:cs typeface="Times New Roman"/>
                <a:sym typeface="Times New Roman"/>
              </a:rPr>
              <a:t>McGarr et al. 2015</a:t>
            </a:r>
          </a:p>
        </p:txBody>
      </p:sp>
      <p:sp>
        <p:nvSpPr>
          <p:cNvPr id="165" name="Shape 165"/>
          <p:cNvSpPr txBox="1"/>
          <p:nvPr/>
        </p:nvSpPr>
        <p:spPr>
          <a:xfrm>
            <a:off x="5860867" y="4684428"/>
            <a:ext cx="3919952" cy="27699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a:solidFill>
                  <a:srgbClr val="8C9CAD"/>
                </a:solidFill>
                <a:latin typeface="Calibri"/>
                <a:ea typeface="Calibri"/>
                <a:cs typeface="Calibri"/>
                <a:sym typeface="Calibri"/>
              </a:rPr>
              <a:t>California Earthquakes</a:t>
            </a:r>
          </a:p>
        </p:txBody>
      </p:sp>
      <p:sp>
        <p:nvSpPr>
          <p:cNvPr id="2" name="Rectangle 1"/>
          <p:cNvSpPr/>
          <p:nvPr/>
        </p:nvSpPr>
        <p:spPr>
          <a:xfrm>
            <a:off x="170576" y="1272880"/>
            <a:ext cx="2016033" cy="1015663"/>
          </a:xfrm>
          <a:prstGeom prst="rect">
            <a:avLst/>
          </a:prstGeom>
        </p:spPr>
        <p:txBody>
          <a:bodyPr wrap="square">
            <a:spAutoFit/>
          </a:bodyPr>
          <a:lstStyle/>
          <a:p>
            <a:pPr lvl="0" algn="ctr">
              <a:buClr>
                <a:schemeClr val="dk1"/>
              </a:buClr>
              <a:buSzPct val="100000"/>
            </a:pPr>
            <a:r>
              <a:rPr lang="en-US" sz="2000" b="1" dirty="0">
                <a:solidFill>
                  <a:schemeClr val="dk1"/>
                </a:solidFill>
                <a:latin typeface="Calibri"/>
                <a:ea typeface="Calibri"/>
                <a:cs typeface="Calibri"/>
                <a:sym typeface="Calibri"/>
              </a:rPr>
              <a:t>1973-2008</a:t>
            </a:r>
          </a:p>
          <a:p>
            <a:pPr lvl="0" algn="ctr">
              <a:buClr>
                <a:schemeClr val="dk1"/>
              </a:buClr>
              <a:buSzPct val="100000"/>
            </a:pPr>
            <a:r>
              <a:rPr lang="en-US" sz="2000" dirty="0">
                <a:solidFill>
                  <a:schemeClr val="dk1"/>
                </a:solidFill>
                <a:latin typeface="Calibri"/>
                <a:ea typeface="Calibri"/>
                <a:cs typeface="Calibri"/>
                <a:sym typeface="Calibri"/>
              </a:rPr>
              <a:t>21 &gt;M3 </a:t>
            </a:r>
          </a:p>
          <a:p>
            <a:pPr lvl="0">
              <a:buClr>
                <a:schemeClr val="dk1"/>
              </a:buClr>
              <a:buSzPct val="100000"/>
            </a:pPr>
            <a:endParaRPr lang="en-US" sz="2000" dirty="0">
              <a:solidFill>
                <a:schemeClr val="dk1"/>
              </a:solidFill>
              <a:latin typeface="Calibri"/>
              <a:ea typeface="Calibri"/>
              <a:cs typeface="Calibri"/>
              <a:sym typeface="Calibri"/>
            </a:endParaRPr>
          </a:p>
        </p:txBody>
      </p:sp>
      <p:sp>
        <p:nvSpPr>
          <p:cNvPr id="13" name="Rectangle 12"/>
          <p:cNvSpPr/>
          <p:nvPr/>
        </p:nvSpPr>
        <p:spPr>
          <a:xfrm>
            <a:off x="1461067" y="1270961"/>
            <a:ext cx="2119630" cy="707886"/>
          </a:xfrm>
          <a:prstGeom prst="rect">
            <a:avLst/>
          </a:prstGeom>
        </p:spPr>
        <p:txBody>
          <a:bodyPr wrap="square">
            <a:spAutoFit/>
          </a:bodyPr>
          <a:lstStyle/>
          <a:p>
            <a:pPr lvl="0" algn="ctr">
              <a:buClr>
                <a:schemeClr val="dk1"/>
              </a:buClr>
              <a:buSzPct val="100000"/>
            </a:pPr>
            <a:r>
              <a:rPr lang="en-US" sz="2000" b="1" dirty="0">
                <a:solidFill>
                  <a:schemeClr val="dk1"/>
                </a:solidFill>
                <a:latin typeface="Calibri"/>
                <a:ea typeface="Calibri"/>
                <a:cs typeface="Calibri"/>
                <a:sym typeface="Calibri"/>
              </a:rPr>
              <a:t>2009-2013</a:t>
            </a:r>
            <a:r>
              <a:rPr lang="en-US" sz="2000" dirty="0">
                <a:solidFill>
                  <a:schemeClr val="dk1"/>
                </a:solidFill>
                <a:latin typeface="Calibri"/>
                <a:ea typeface="Calibri"/>
                <a:cs typeface="Calibri"/>
                <a:sym typeface="Calibri"/>
              </a:rPr>
              <a:t> </a:t>
            </a:r>
          </a:p>
          <a:p>
            <a:pPr lvl="0" algn="ctr">
              <a:buClr>
                <a:schemeClr val="dk1"/>
              </a:buClr>
              <a:buSzPct val="100000"/>
            </a:pPr>
            <a:r>
              <a:rPr lang="en-US" sz="2000" dirty="0">
                <a:solidFill>
                  <a:schemeClr val="dk1"/>
                </a:solidFill>
                <a:latin typeface="Calibri"/>
                <a:ea typeface="Calibri"/>
                <a:cs typeface="Calibri"/>
                <a:sym typeface="Calibri"/>
              </a:rPr>
              <a:t>99</a:t>
            </a:r>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8</a:t>
            </a:fld>
            <a:endParaRPr lang="en-US" sz="1200" b="0" i="0" u="none" strike="noStrike" cap="none">
              <a:solidFill>
                <a:srgbClr val="888888"/>
              </a:solidFill>
              <a:latin typeface="Calibri"/>
              <a:ea typeface="Calibri"/>
              <a:cs typeface="Calibri"/>
              <a:sym typeface="Calibri"/>
            </a:endParaRPr>
          </a:p>
        </p:txBody>
      </p:sp>
      <p:sp>
        <p:nvSpPr>
          <p:cNvPr id="14" name="Rectangle 13"/>
          <p:cNvSpPr/>
          <p:nvPr/>
        </p:nvSpPr>
        <p:spPr>
          <a:xfrm>
            <a:off x="0" y="6611779"/>
            <a:ext cx="3225563" cy="246221"/>
          </a:xfrm>
          <a:prstGeom prst="rect">
            <a:avLst/>
          </a:prstGeom>
        </p:spPr>
        <p:txBody>
          <a:bodyPr wrap="none">
            <a:spAutoFit/>
          </a:bodyPr>
          <a:lstStyle/>
          <a:p>
            <a:r>
              <a:rPr lang="en-US" sz="1000" dirty="0" smtClean="0"/>
              <a:t>Source: forbes.com; rbnenergy.com; insideenergy.org</a:t>
            </a:r>
            <a:endParaRPr lang="en-US" sz="1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p:nvPr/>
        </p:nvSpPr>
        <p:spPr>
          <a:xfrm>
            <a:off x="365089" y="3523627"/>
            <a:ext cx="1700011" cy="92333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USGS  2017 One-year model</a:t>
            </a:r>
          </a:p>
        </p:txBody>
      </p:sp>
      <p:pic>
        <p:nvPicPr>
          <p:cNvPr id="172" name="Shape 172"/>
          <p:cNvPicPr preferRelativeResize="0"/>
          <p:nvPr/>
        </p:nvPicPr>
        <p:blipFill rotWithShape="1">
          <a:blip r:embed="rId3">
            <a:alphaModFix/>
          </a:blip>
          <a:srcRect/>
          <a:stretch/>
        </p:blipFill>
        <p:spPr>
          <a:xfrm>
            <a:off x="365089" y="139414"/>
            <a:ext cx="8636571" cy="2392297"/>
          </a:xfrm>
          <a:prstGeom prst="rect">
            <a:avLst/>
          </a:prstGeom>
          <a:noFill/>
          <a:ln>
            <a:noFill/>
          </a:ln>
        </p:spPr>
      </p:pic>
      <p:pic>
        <p:nvPicPr>
          <p:cNvPr id="173" name="Shape 173"/>
          <p:cNvPicPr preferRelativeResize="0"/>
          <p:nvPr/>
        </p:nvPicPr>
        <p:blipFill rotWithShape="1">
          <a:blip r:embed="rId4">
            <a:alphaModFix/>
          </a:blip>
          <a:srcRect/>
          <a:stretch/>
        </p:blipFill>
        <p:spPr>
          <a:xfrm>
            <a:off x="365088" y="4685900"/>
            <a:ext cx="1699331" cy="1427422"/>
          </a:xfrm>
          <a:prstGeom prst="rect">
            <a:avLst/>
          </a:prstGeom>
          <a:noFill/>
          <a:ln>
            <a:noFill/>
          </a:ln>
        </p:spPr>
      </p:pic>
      <p:pic>
        <p:nvPicPr>
          <p:cNvPr id="174" name="Shape 174"/>
          <p:cNvPicPr preferRelativeResize="0"/>
          <p:nvPr/>
        </p:nvPicPr>
        <p:blipFill rotWithShape="1">
          <a:blip r:embed="rId5">
            <a:alphaModFix/>
          </a:blip>
          <a:srcRect/>
          <a:stretch/>
        </p:blipFill>
        <p:spPr>
          <a:xfrm>
            <a:off x="2065100" y="2818600"/>
            <a:ext cx="6939541" cy="3728064"/>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rgbClr val="888888"/>
                </a:solidFill>
                <a:latin typeface="Calibri"/>
                <a:ea typeface="Calibri"/>
                <a:cs typeface="Calibri"/>
                <a:sym typeface="Calibri"/>
              </a:rPr>
              <a:t>9</a:t>
            </a:fld>
            <a:endParaRPr lang="en-US" sz="1200">
              <a:solidFill>
                <a:srgbClr val="888888"/>
              </a:solidFill>
              <a:latin typeface="Calibri"/>
              <a:ea typeface="Calibri"/>
              <a:cs typeface="Calibri"/>
              <a:sym typeface="Calibri"/>
            </a:endParaRPr>
          </a:p>
        </p:txBody>
      </p:sp>
      <p:sp>
        <p:nvSpPr>
          <p:cNvPr id="7" name="Rectangle 6"/>
          <p:cNvSpPr/>
          <p:nvPr/>
        </p:nvSpPr>
        <p:spPr>
          <a:xfrm>
            <a:off x="0" y="6611779"/>
            <a:ext cx="2820003" cy="246221"/>
          </a:xfrm>
          <a:prstGeom prst="rect">
            <a:avLst/>
          </a:prstGeom>
        </p:spPr>
        <p:txBody>
          <a:bodyPr wrap="none">
            <a:spAutoFit/>
          </a:bodyPr>
          <a:lstStyle/>
          <a:p>
            <a:r>
              <a:rPr lang="en-US" sz="1000" dirty="0" smtClean="0"/>
              <a:t>Source: United States Geological Survey; PBS</a:t>
            </a:r>
            <a:endParaRPr lang="en-US" sz="1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718</TotalTime>
  <Words>2266</Words>
  <Application>Microsoft Macintosh PowerPoint</Application>
  <PresentationFormat>On-screen Show (4:3)</PresentationFormat>
  <Paragraphs>312</Paragraphs>
  <Slides>22</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ＭＳ Ｐゴシック</vt:lpstr>
      <vt:lpstr>Times New Roman</vt:lpstr>
      <vt:lpstr>Arial</vt:lpstr>
      <vt:lpstr>Office Theme</vt:lpstr>
      <vt:lpstr>Induced Seismicity The arrival of man-made Earthquakes</vt:lpstr>
      <vt:lpstr>Outline For Today’s Talk</vt:lpstr>
      <vt:lpstr>What is an Earthquake?</vt:lpstr>
      <vt:lpstr>What Earthquakes Feel Like?</vt:lpstr>
      <vt:lpstr>What is Induced Seismicity?</vt:lpstr>
      <vt:lpstr>PowerPoint Presentation</vt:lpstr>
      <vt:lpstr>PowerPoint Presentation</vt:lpstr>
      <vt:lpstr>Oil and Gas Activities</vt:lpstr>
      <vt:lpstr>PowerPoint Presentation</vt:lpstr>
      <vt:lpstr>PowerPoint Presentation</vt:lpstr>
      <vt:lpstr>PowerPoint Presentation</vt:lpstr>
      <vt:lpstr>Salt/Formation Water Disposal</vt:lpstr>
      <vt:lpstr>PowerPoint Presentation</vt:lpstr>
      <vt:lpstr>Mechanism</vt:lpstr>
      <vt:lpstr>1. An Experiment in Earthquake Control at Rangely, Colorado</vt:lpstr>
      <vt:lpstr>PowerPoint Presentation</vt:lpstr>
      <vt:lpstr>PowerPoint Presentation</vt:lpstr>
      <vt:lpstr>Harvard-MIT Collaboration</vt:lpstr>
      <vt:lpstr>Federal Regulations</vt:lpstr>
      <vt:lpstr>States Initiatives</vt:lpstr>
      <vt:lpstr>PowerPoint Presentation</vt:lpstr>
      <vt:lpstr>Mitigation</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Induced Seismicity (Man-Made Earthquakes)</dc:title>
  <dc:creator>Wolfe, Franklin</dc:creator>
  <cp:lastModifiedBy>Pollack, Daniel</cp:lastModifiedBy>
  <cp:revision>94</cp:revision>
  <dcterms:modified xsi:type="dcterms:W3CDTF">2018-01-11T20:27:04Z</dcterms:modified>
</cp:coreProperties>
</file>