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61" r:id="rId2"/>
    <p:sldMasterId id="2147483680" r:id="rId3"/>
  </p:sldMasterIdLst>
  <p:notesMasterIdLst>
    <p:notesMasterId r:id="rId43"/>
  </p:notesMasterIdLst>
  <p:handoutMasterIdLst>
    <p:handoutMasterId r:id="rId44"/>
  </p:handoutMasterIdLst>
  <p:sldIdLst>
    <p:sldId id="308" r:id="rId4"/>
    <p:sldId id="309" r:id="rId5"/>
    <p:sldId id="344" r:id="rId6"/>
    <p:sldId id="345" r:id="rId7"/>
    <p:sldId id="354" r:id="rId8"/>
    <p:sldId id="355" r:id="rId9"/>
    <p:sldId id="356" r:id="rId10"/>
    <p:sldId id="346" r:id="rId11"/>
    <p:sldId id="347" r:id="rId12"/>
    <p:sldId id="348" r:id="rId13"/>
    <p:sldId id="349" r:id="rId14"/>
    <p:sldId id="323" r:id="rId15"/>
    <p:sldId id="339" r:id="rId16"/>
    <p:sldId id="340" r:id="rId17"/>
    <p:sldId id="272" r:id="rId18"/>
    <p:sldId id="299" r:id="rId19"/>
    <p:sldId id="297" r:id="rId20"/>
    <p:sldId id="295" r:id="rId21"/>
    <p:sldId id="278" r:id="rId22"/>
    <p:sldId id="321" r:id="rId23"/>
    <p:sldId id="303" r:id="rId24"/>
    <p:sldId id="282" r:id="rId25"/>
    <p:sldId id="324" r:id="rId26"/>
    <p:sldId id="328" r:id="rId27"/>
    <p:sldId id="310" r:id="rId28"/>
    <p:sldId id="319" r:id="rId29"/>
    <p:sldId id="329" r:id="rId30"/>
    <p:sldId id="350" r:id="rId31"/>
    <p:sldId id="351" r:id="rId32"/>
    <p:sldId id="325" r:id="rId33"/>
    <p:sldId id="311" r:id="rId34"/>
    <p:sldId id="318" r:id="rId35"/>
    <p:sldId id="316" r:id="rId36"/>
    <p:sldId id="317" r:id="rId37"/>
    <p:sldId id="334" r:id="rId38"/>
    <p:sldId id="352" r:id="rId39"/>
    <p:sldId id="353" r:id="rId40"/>
    <p:sldId id="296" r:id="rId41"/>
    <p:sldId id="30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155"/>
    <a:srgbClr val="CC6248"/>
    <a:srgbClr val="196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1768" autoAdjust="0"/>
  </p:normalViewPr>
  <p:slideViewPr>
    <p:cSldViewPr snapToGrid="0" snapToObjects="1">
      <p:cViewPr varScale="1">
        <p:scale>
          <a:sx n="57" d="100"/>
          <a:sy n="57" d="100"/>
        </p:scale>
        <p:origin x="1056" y="72"/>
      </p:cViewPr>
      <p:guideLst>
        <p:guide orient="horz" pos="2184"/>
        <p:guide pos="3840"/>
      </p:guideLst>
    </p:cSldViewPr>
  </p:slideViewPr>
  <p:notesTextViewPr>
    <p:cViewPr>
      <p:scale>
        <a:sx n="185" d="100"/>
        <a:sy n="18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410776517156001"/>
          <c:y val="4.5625525438313698E-2"/>
          <c:w val="0.73935483690684101"/>
          <c:h val="0.87484238568713002"/>
        </c:manualLayout>
      </c:layout>
      <c:barChart>
        <c:barDir val="col"/>
        <c:grouping val="clustered"/>
        <c:varyColors val="0"/>
        <c:ser>
          <c:idx val="0"/>
          <c:order val="0"/>
          <c:tx>
            <c:v>Investment</c:v>
          </c:tx>
          <c:spPr>
            <a:solidFill>
              <a:srgbClr val="037FA9"/>
            </a:solidFill>
            <a:ln>
              <a:noFill/>
            </a:ln>
            <a:effectLst/>
          </c:spPr>
          <c:invertIfNegative val="0"/>
          <c:cat>
            <c:strRef>
              <c:f>OPENBreakdown!$A$2:$A$4</c:f>
              <c:strCache>
                <c:ptCount val="3"/>
                <c:pt idx="0">
                  <c:v>OPEN 2009</c:v>
                </c:pt>
                <c:pt idx="1">
                  <c:v>OPEN 2012</c:v>
                </c:pt>
                <c:pt idx="2">
                  <c:v>OPEN 2015</c:v>
                </c:pt>
              </c:strCache>
            </c:strRef>
          </c:cat>
          <c:val>
            <c:numRef>
              <c:f>OPENBreakdown!$B$2:$B$4</c:f>
              <c:numCache>
                <c:formatCode>#,##0</c:formatCode>
                <c:ptCount val="3"/>
                <c:pt idx="0">
                  <c:v>175788863</c:v>
                </c:pt>
                <c:pt idx="1">
                  <c:v>174030032</c:v>
                </c:pt>
                <c:pt idx="2">
                  <c:v>119938135</c:v>
                </c:pt>
              </c:numCache>
            </c:numRef>
          </c:val>
        </c:ser>
        <c:ser>
          <c:idx val="1"/>
          <c:order val="1"/>
          <c:tx>
            <c:strRef>
              <c:f>OPENBreakdown!$C$1</c:f>
              <c:strCache>
                <c:ptCount val="1"/>
                <c:pt idx="0">
                  <c:v>Pad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OPENBreakdown!$A$2:$A$4</c:f>
              <c:strCache>
                <c:ptCount val="3"/>
                <c:pt idx="0">
                  <c:v>OPEN 2009</c:v>
                </c:pt>
                <c:pt idx="1">
                  <c:v>OPEN 2012</c:v>
                </c:pt>
                <c:pt idx="2">
                  <c:v>OPEN 2015</c:v>
                </c:pt>
              </c:strCache>
            </c:strRef>
          </c:cat>
          <c:val>
            <c:numRef>
              <c:f>OPENBreakdown!$C$2:$C$4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0301864"/>
        <c:axId val="294502704"/>
      </c:barChart>
      <c:barChart>
        <c:barDir val="col"/>
        <c:grouping val="clustered"/>
        <c:varyColors val="0"/>
        <c:ser>
          <c:idx val="2"/>
          <c:order val="2"/>
          <c:tx>
            <c:v>Projects</c:v>
          </c:tx>
          <c:spPr>
            <a:solidFill>
              <a:srgbClr val="E7862A"/>
            </a:solidFill>
            <a:ln>
              <a:noFill/>
            </a:ln>
            <a:effectLst/>
          </c:spPr>
          <c:invertIfNegative val="0"/>
          <c:cat>
            <c:strLit>
              <c:ptCount val="1"/>
              <c:pt idx="0">
                <c:v>Projects</c:v>
              </c:pt>
            </c:strLit>
          </c:cat>
          <c:val>
            <c:numRef>
              <c:f>OPENBreakdown!$D$2:$D$4</c:f>
              <c:numCache>
                <c:formatCode>General</c:formatCode>
                <c:ptCount val="3"/>
                <c:pt idx="0">
                  <c:v>41</c:v>
                </c:pt>
                <c:pt idx="1">
                  <c:v>65</c:v>
                </c:pt>
                <c:pt idx="2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3"/>
        <c:overlap val="-15"/>
        <c:axId val="294503488"/>
        <c:axId val="294503096"/>
      </c:barChart>
      <c:catAx>
        <c:axId val="290301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502704"/>
        <c:crosses val="autoZero"/>
        <c:auto val="1"/>
        <c:lblAlgn val="ctr"/>
        <c:lblOffset val="100"/>
        <c:noMultiLvlLbl val="0"/>
      </c:catAx>
      <c:valAx>
        <c:axId val="294502704"/>
        <c:scaling>
          <c:orientation val="minMax"/>
          <c:max val="18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>
                    <a:solidFill>
                      <a:schemeClr val="accent1">
                        <a:lumMod val="75000"/>
                      </a:schemeClr>
                    </a:solidFill>
                  </a:rPr>
                  <a:t>Total ARPA-E Investment (Million $)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301864"/>
        <c:crosses val="autoZero"/>
        <c:crossBetween val="between"/>
        <c:dispUnits>
          <c:builtInUnit val="millions"/>
        </c:dispUnits>
      </c:valAx>
      <c:valAx>
        <c:axId val="2945030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E18E15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rgbClr val="E18E15"/>
                    </a:solidFill>
                  </a:rPr>
                  <a:t>Number of Projects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E18E15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E18E1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503488"/>
        <c:crosses val="max"/>
        <c:crossBetween val="between"/>
      </c:valAx>
      <c:catAx>
        <c:axId val="294503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45030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9-18T14:34:37.494" idx="1">
    <p:pos x="10" y="10"/>
    <p:text>Porous media - integral volume averaging</p:tex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8D553-88AB-5240-83C4-FB23D29A04BE}" type="datetimeFigureOut">
              <a:rPr lang="en-US" smtClean="0"/>
              <a:pPr/>
              <a:t>12/1/2017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30F42-2808-6242-AF6E-2190C7795E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8682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FD783-2622-0F46-85B9-BCE56545D1F9}" type="datetimeFigureOut">
              <a:rPr lang="en-US" smtClean="0"/>
              <a:pPr/>
              <a:t>12/1/2017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6A861-09C9-544C-ADA9-11F7230578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781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ergy.gov/sites/prod/files/FY11Orgsum.pdf" TargetMode="External"/><Relationship Id="rId7" Type="http://schemas.openxmlformats.org/officeDocument/2006/relationships/hyperlink" Target="http://energy.gov/sites/prod/files/2015/01/f19/FY2016BudgetSummaryTableByOrg_0.pdf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ergy.gov/sites/prod/files/2014/04/f14/FY%202015%20DOE%20Budget%20by%20Organization.pdf" TargetMode="External"/><Relationship Id="rId5" Type="http://schemas.openxmlformats.org/officeDocument/2006/relationships/hyperlink" Target="http://energy.gov/sites/prod/files/2013/04/f0/orgsum.pdf" TargetMode="External"/><Relationship Id="rId4" Type="http://schemas.openxmlformats.org/officeDocument/2006/relationships/hyperlink" Target="http://energy.gov/sites/prod/files/FY13Volume4.pdf%20(p.%20401)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Advanced nuclear reactor design with several proven technologies</a:t>
            </a:r>
            <a:r>
              <a:rPr lang="en-US" baseline="0" dirty="0"/>
              <a:t> such as </a:t>
            </a:r>
            <a:r>
              <a:rPr lang="en-US" baseline="0" dirty="0" err="1"/>
              <a:t>flibe</a:t>
            </a:r>
            <a:r>
              <a:rPr lang="en-US" baseline="0" dirty="0"/>
              <a:t>.</a:t>
            </a:r>
          </a:p>
          <a:p>
            <a:r>
              <a:rPr lang="en-US" baseline="0" dirty="0"/>
              <a:t>Describe </a:t>
            </a:r>
            <a:r>
              <a:rPr lang="en-US" baseline="0" dirty="0" err="1"/>
              <a:t>flibe</a:t>
            </a:r>
            <a:r>
              <a:rPr lang="en-US" baseline="0" dirty="0"/>
              <a:t> a bit</a:t>
            </a:r>
          </a:p>
          <a:p>
            <a:r>
              <a:rPr lang="en-US" baseline="0" dirty="0"/>
              <a:t>Flow path – two primary modes of operation: normal and natural circulation</a:t>
            </a:r>
          </a:p>
          <a:p>
            <a:r>
              <a:rPr lang="en-US" baseline="0" dirty="0"/>
              <a:t>Thus, it’s important to understand heat transfer within the core itself and because it’s a pebble bed it can be modeled using porous media equations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095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MEITNER:</a:t>
            </a:r>
            <a:r>
              <a:rPr lang="en-US" baseline="0" dirty="0" smtClean="0"/>
              <a:t> technologies that enable low-lost designs for safe advanced nuclear reactors</a:t>
            </a:r>
          </a:p>
          <a:p>
            <a:r>
              <a:rPr lang="en-US" baseline="0" dirty="0" smtClean="0"/>
              <a:t>MARINER: </a:t>
            </a:r>
            <a:r>
              <a:rPr lang="en-US" baseline="0" dirty="0" err="1" smtClean="0"/>
              <a:t>macroalgae</a:t>
            </a:r>
            <a:r>
              <a:rPr lang="en-US" baseline="0" dirty="0" smtClean="0"/>
              <a:t> for energy, transportation. Without competing with food crops for land and water</a:t>
            </a:r>
          </a:p>
          <a:p>
            <a:r>
              <a:rPr lang="en-US" baseline="0" dirty="0" smtClean="0"/>
              <a:t>SENSOR: building sensors for increased energy efficiency - heating, lighting and HVAC. Human presence sensors, automatic sensors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01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small percent</a:t>
            </a:r>
            <a:r>
              <a:rPr lang="en-US" baseline="0" dirty="0" smtClean="0"/>
              <a:t> of the CO2 absorbed by plants enters the soil carbon pool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39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double-blind test, the proof-of-concept system has demonstrated a better than 99% sorting accuracy, including the ability to separate 5000 and 6000 series aluminum alloys. </a:t>
            </a:r>
            <a:endParaRPr lang="en-US" dirty="0" smtClean="0"/>
          </a:p>
          <a:p>
            <a:r>
              <a:rPr lang="en-US" dirty="0" smtClean="0"/>
              <a:t>UHV has built</a:t>
            </a:r>
            <a:r>
              <a:rPr lang="en-US" baseline="0" dirty="0" smtClean="0"/>
              <a:t> a pilot sorting line with a potential throughput of 40 million </a:t>
            </a:r>
            <a:r>
              <a:rPr lang="en-US" baseline="0" dirty="0" err="1" smtClean="0"/>
              <a:t>lbs</a:t>
            </a:r>
            <a:r>
              <a:rPr lang="en-US" baseline="0" dirty="0" smtClean="0"/>
              <a:t>/year at an industrial partner’s (</a:t>
            </a:r>
            <a:r>
              <a:rPr lang="en-US" baseline="0" dirty="0" err="1" smtClean="0"/>
              <a:t>OmniSource</a:t>
            </a:r>
            <a:r>
              <a:rPr lang="en-US" baseline="0" dirty="0" smtClean="0"/>
              <a:t>) scrap processing </a:t>
            </a:r>
            <a:r>
              <a:rPr lang="en-US" baseline="0" dirty="0" smtClean="0"/>
              <a:t>yard</a:t>
            </a:r>
          </a:p>
          <a:p>
            <a:endParaRPr lang="en-US" baseline="0" dirty="0" smtClean="0"/>
          </a:p>
          <a:p>
            <a:r>
              <a:rPr lang="en-US" baseline="0" dirty="0" smtClean="0"/>
              <a:t>UCB – solar-powered Mg production reactor. Solar day, electricity at night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322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049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821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0025" lvl="0">
              <a:lnSpc>
                <a:spcPct val="120000"/>
              </a:lnSpc>
              <a:buClr>
                <a:schemeClr val="bg1"/>
              </a:buClr>
              <a:buSzPct val="120000"/>
              <a:defRPr/>
            </a:pPr>
            <a:r>
              <a:rPr lang="en-US" dirty="0" smtClean="0"/>
              <a:t>Notes for presenter:</a:t>
            </a:r>
          </a:p>
          <a:p>
            <a:pPr marL="455613" lvl="0" indent="-255588">
              <a:lnSpc>
                <a:spcPct val="120000"/>
              </a:lnSpc>
              <a:buClr>
                <a:schemeClr val="bg1"/>
              </a:buClr>
              <a:buSzPct val="120000"/>
              <a:buFont typeface="Lucida Grande"/>
              <a:buChar char="‣"/>
              <a:defRPr/>
            </a:pPr>
            <a:r>
              <a:rPr lang="en-US" dirty="0" smtClean="0">
                <a:solidFill>
                  <a:schemeClr val="bg1"/>
                </a:solidFill>
              </a:rPr>
              <a:t>Two years</a:t>
            </a:r>
          </a:p>
          <a:p>
            <a:pPr marL="455613" lvl="0" indent="-255588">
              <a:lnSpc>
                <a:spcPct val="120000"/>
              </a:lnSpc>
              <a:buClr>
                <a:schemeClr val="bg1"/>
              </a:buClr>
              <a:buSzPct val="120000"/>
              <a:buFont typeface="Lucida Grande"/>
              <a:buChar char="‣"/>
              <a:defRPr/>
            </a:pPr>
            <a:r>
              <a:rPr lang="en-US" dirty="0" err="1" smtClean="0">
                <a:solidFill>
                  <a:schemeClr val="bg1"/>
                </a:solidFill>
              </a:rPr>
              <a:t>Ph.D</a:t>
            </a:r>
            <a:r>
              <a:rPr lang="en-US" dirty="0" smtClean="0">
                <a:solidFill>
                  <a:schemeClr val="bg1"/>
                </a:solidFill>
              </a:rPr>
              <a:t>  &amp; U.S. Citizen* </a:t>
            </a:r>
            <a:r>
              <a:rPr lang="en-US" sz="900" dirty="0" smtClean="0">
                <a:solidFill>
                  <a:schemeClr val="bg1"/>
                </a:solidFill>
              </a:rPr>
              <a:t>(or actively seeking)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521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292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821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Conservation equations for PB-FHRs</a:t>
            </a:r>
          </a:p>
          <a:p>
            <a:r>
              <a:rPr lang="en-GB" dirty="0"/>
              <a:t>Viscous dissipation</a:t>
            </a:r>
          </a:p>
          <a:p>
            <a:r>
              <a:rPr lang="en-GB" dirty="0"/>
              <a:t>Thermal</a:t>
            </a:r>
            <a:r>
              <a:rPr lang="en-GB" baseline="0" dirty="0"/>
              <a:t> dispersion</a:t>
            </a:r>
          </a:p>
          <a:p>
            <a:r>
              <a:rPr lang="en-GB" baseline="0" dirty="0"/>
              <a:t>Darcy is not applicable to this core (only for low Re number flows), check </a:t>
            </a:r>
            <a:r>
              <a:rPr lang="en-GB" baseline="0" dirty="0" err="1"/>
              <a:t>ReK</a:t>
            </a:r>
            <a:endParaRPr lang="en-GB" baseline="0" dirty="0"/>
          </a:p>
          <a:p>
            <a:endParaRPr lang="en-GB" dirty="0"/>
          </a:p>
          <a:p>
            <a:r>
              <a:rPr lang="en-GB" dirty="0"/>
              <a:t>Viscous dissipation, permeability: Carman-</a:t>
            </a:r>
            <a:r>
              <a:rPr lang="en-GB" dirty="0" err="1"/>
              <a:t>Kozeny</a:t>
            </a:r>
            <a:r>
              <a:rPr lang="en-GB" dirty="0"/>
              <a:t> and Darcy’s Law</a:t>
            </a:r>
          </a:p>
          <a:p>
            <a:endParaRPr lang="en-GB" dirty="0"/>
          </a:p>
          <a:p>
            <a:r>
              <a:rPr lang="en-GB" dirty="0"/>
              <a:t>a</a:t>
            </a:r>
            <a:r>
              <a:rPr lang="en-GB" baseline="0" dirty="0"/>
              <a:t> is the specific surface area (surface area per unit volume)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7294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Max distortion, 16%</a:t>
            </a:r>
          </a:p>
        </p:txBody>
      </p:sp>
    </p:spTree>
    <p:extLst>
      <p:ext uri="{BB962C8B-B14F-4D97-AF65-F5344CB8AC3E}">
        <p14:creationId xmlns:p14="http://schemas.microsoft.com/office/powerpoint/2010/main" val="979257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Congress was asked to "identify the most urgent challenges the U.S. faces in maintaining leadership in key areas of science and technology,"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2007 – US advantages in Science and technology</a:t>
            </a:r>
            <a:r>
              <a:rPr lang="en-US" baseline="0" dirty="0" smtClean="0"/>
              <a:t> were beginning to erode. Warning.</a:t>
            </a:r>
            <a:endParaRPr lang="en-US" dirty="0" smtClean="0"/>
          </a:p>
          <a:p>
            <a:r>
              <a:rPr lang="en-US" dirty="0" smtClean="0"/>
              <a:t>Updated </a:t>
            </a:r>
            <a:r>
              <a:rPr lang="en-US" dirty="0" smtClean="0"/>
              <a:t>to reflect 2015</a:t>
            </a:r>
            <a:r>
              <a:rPr lang="en-US" baseline="0" dirty="0" smtClean="0"/>
              <a:t> numbers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Budget (Million) Data Source:</a:t>
            </a:r>
          </a:p>
          <a:p>
            <a:r>
              <a:rPr lang="en-US" dirty="0"/>
              <a:t>FY2009: $15,000</a:t>
            </a:r>
            <a:r>
              <a:rPr lang="en-US" dirty="0" smtClean="0"/>
              <a:t> </a:t>
            </a:r>
            <a:r>
              <a:rPr lang="en-US" u="sng" dirty="0">
                <a:hlinkClick r:id="rId3"/>
              </a:rPr>
              <a:t>http://energy.gov/sites/prod/files/FY11Orgsum.pdf</a:t>
            </a:r>
            <a:r>
              <a:rPr lang="en-US" dirty="0" smtClean="0"/>
              <a:t> </a:t>
            </a:r>
            <a:r>
              <a:rPr lang="en-US" dirty="0" err="1"/>
              <a:t>ARRA</a:t>
            </a:r>
            <a:r>
              <a:rPr lang="en-US" dirty="0" smtClean="0"/>
              <a:t> </a:t>
            </a:r>
            <a:r>
              <a:rPr lang="en-US" dirty="0"/>
              <a:t> $388,856</a:t>
            </a:r>
            <a:r>
              <a:rPr lang="en-US" dirty="0" smtClean="0"/>
              <a:t> </a:t>
            </a:r>
            <a:r>
              <a:rPr lang="en-US" u="sng" dirty="0">
                <a:hlinkClick r:id="rId3"/>
              </a:rPr>
              <a:t>http://energy.gov/sites/prod/files/FY11Orgsum.pdf</a:t>
            </a:r>
            <a:r>
              <a:rPr lang="en-US" dirty="0" smtClean="0"/>
              <a:t>  (Note: rounded to $400 million in all public documents, did so here to maintain</a:t>
            </a:r>
            <a:r>
              <a:rPr lang="en-US" baseline="0" dirty="0" smtClean="0"/>
              <a:t> consistency.)</a:t>
            </a:r>
            <a:endParaRPr lang="en-US" dirty="0" smtClean="0"/>
          </a:p>
          <a:p>
            <a:r>
              <a:rPr lang="en-US" dirty="0"/>
              <a:t>FY2010</a:t>
            </a:r>
            <a:r>
              <a:rPr lang="en-US" dirty="0" smtClean="0"/>
              <a:t> </a:t>
            </a:r>
            <a:r>
              <a:rPr lang="en-US" dirty="0"/>
              <a:t> </a:t>
            </a:r>
            <a:r>
              <a:rPr lang="en-US" dirty="0" smtClean="0"/>
              <a:t> $</a:t>
            </a:r>
            <a:r>
              <a:rPr lang="en-US" dirty="0"/>
              <a:t>0</a:t>
            </a:r>
            <a:r>
              <a:rPr lang="en-US" dirty="0" smtClean="0"/>
              <a:t> </a:t>
            </a:r>
            <a:r>
              <a:rPr lang="en-US" u="sng" dirty="0">
                <a:hlinkClick r:id="rId3"/>
              </a:rPr>
              <a:t>http://energy.gov/sites/prod/files/FY11Orgsum.pdf</a:t>
            </a:r>
            <a:r>
              <a:rPr lang="en-US" dirty="0" smtClean="0"/>
              <a:t> </a:t>
            </a:r>
          </a:p>
          <a:p>
            <a:r>
              <a:rPr lang="en-US" dirty="0"/>
              <a:t>FY2011</a:t>
            </a:r>
            <a:r>
              <a:rPr lang="en-US" dirty="0" smtClean="0"/>
              <a:t> </a:t>
            </a:r>
            <a:r>
              <a:rPr lang="en-US" dirty="0"/>
              <a:t> </a:t>
            </a:r>
            <a:r>
              <a:rPr lang="en-US" dirty="0" smtClean="0"/>
              <a:t> $</a:t>
            </a:r>
            <a:r>
              <a:rPr lang="en-US" dirty="0"/>
              <a:t>179,640</a:t>
            </a:r>
            <a:r>
              <a:rPr lang="en-US" dirty="0" smtClean="0"/>
              <a:t> </a:t>
            </a:r>
            <a:r>
              <a:rPr lang="en-US" u="sng" dirty="0">
                <a:hlinkClick r:id="rId4" invalidUrl="http://energy.gov/sites/prod/files/FY13Volume4.pdf (p. 401)"/>
              </a:rPr>
              <a:t>http://energy.gov/sites/prod/files/FY13Volume4.pdf</a:t>
            </a:r>
            <a:r>
              <a:rPr lang="en-US" u="sng" dirty="0"/>
              <a:t> </a:t>
            </a:r>
            <a:r>
              <a:rPr lang="en-US" dirty="0" smtClean="0"/>
              <a:t>(p.</a:t>
            </a:r>
            <a:r>
              <a:rPr lang="en-US" baseline="0" dirty="0" smtClean="0"/>
              <a:t> 401)</a:t>
            </a:r>
            <a:endParaRPr lang="en-US" dirty="0" smtClean="0"/>
          </a:p>
          <a:p>
            <a:r>
              <a:rPr lang="en-US" dirty="0"/>
              <a:t>FY2012</a:t>
            </a:r>
            <a:r>
              <a:rPr lang="en-US" dirty="0" smtClean="0"/>
              <a:t> </a:t>
            </a:r>
            <a:r>
              <a:rPr lang="en-US" dirty="0"/>
              <a:t> </a:t>
            </a:r>
            <a:r>
              <a:rPr lang="en-US" dirty="0" smtClean="0"/>
              <a:t> $</a:t>
            </a:r>
            <a:r>
              <a:rPr lang="en-US" dirty="0"/>
              <a:t>275,000</a:t>
            </a:r>
            <a:r>
              <a:rPr lang="en-US" dirty="0" smtClean="0"/>
              <a:t> </a:t>
            </a:r>
            <a:r>
              <a:rPr lang="en-US" u="sng" dirty="0">
                <a:hlinkClick r:id="rId5"/>
              </a:rPr>
              <a:t>http://energy.gov/sites/prod/files/2013/04/f0/orgsum.pdf</a:t>
            </a:r>
            <a:r>
              <a:rPr lang="en-US" dirty="0" smtClean="0"/>
              <a:t> </a:t>
            </a:r>
          </a:p>
          <a:p>
            <a:r>
              <a:rPr lang="en-US" dirty="0"/>
              <a:t>FY2013</a:t>
            </a:r>
            <a:r>
              <a:rPr lang="en-US" dirty="0" smtClean="0"/>
              <a:t> </a:t>
            </a:r>
            <a:r>
              <a:rPr lang="en-US" dirty="0"/>
              <a:t> </a:t>
            </a:r>
            <a:r>
              <a:rPr lang="en-US" dirty="0" smtClean="0"/>
              <a:t> $</a:t>
            </a:r>
            <a:r>
              <a:rPr lang="en-US" dirty="0"/>
              <a:t>250,636</a:t>
            </a:r>
            <a:r>
              <a:rPr lang="en-US" dirty="0" smtClean="0"/>
              <a:t> </a:t>
            </a:r>
            <a:r>
              <a:rPr lang="en-US" u="sng" dirty="0">
                <a:hlinkClick r:id="rId6" invalidUrl="http://energy.gov/sites/prod/files/2014/04/f14/FY 2015 DOE Budget by Organization.pdf"/>
              </a:rPr>
              <a:t>http://energy.gov/sites/prod/files/2014/04/f14/FY%202015%20DOE%20Budget%20by%20Organization.pdf</a:t>
            </a:r>
            <a:r>
              <a:rPr lang="en-US" dirty="0" smtClean="0"/>
              <a:t> </a:t>
            </a:r>
          </a:p>
          <a:p>
            <a:r>
              <a:rPr lang="en-US" dirty="0"/>
              <a:t>FY2014</a:t>
            </a:r>
            <a:r>
              <a:rPr lang="en-US" dirty="0" smtClean="0"/>
              <a:t> </a:t>
            </a:r>
            <a:r>
              <a:rPr lang="en-US" dirty="0"/>
              <a:t> </a:t>
            </a:r>
            <a:r>
              <a:rPr lang="en-US" dirty="0" smtClean="0"/>
              <a:t> $</a:t>
            </a:r>
            <a:r>
              <a:rPr lang="en-US" dirty="0"/>
              <a:t>280,000</a:t>
            </a:r>
            <a:r>
              <a:rPr lang="en-US" dirty="0" smtClean="0"/>
              <a:t> </a:t>
            </a:r>
            <a:r>
              <a:rPr lang="en-US" u="sng" dirty="0">
                <a:hlinkClick r:id="rId7"/>
              </a:rPr>
              <a:t>http://energy.gov/sites/prod/files/2015/01/f19/FY2016BudgetSummaryTableByOrg_0.pdf</a:t>
            </a:r>
            <a:r>
              <a:rPr lang="en-US" dirty="0" smtClean="0"/>
              <a:t> </a:t>
            </a:r>
          </a:p>
          <a:p>
            <a:r>
              <a:rPr lang="en-US" dirty="0"/>
              <a:t>F2015</a:t>
            </a:r>
            <a:r>
              <a:rPr lang="en-US" dirty="0" smtClean="0"/>
              <a:t> </a:t>
            </a:r>
            <a:r>
              <a:rPr lang="en-US" dirty="0"/>
              <a:t> </a:t>
            </a:r>
            <a:r>
              <a:rPr lang="en-US" dirty="0" smtClean="0"/>
              <a:t> $</a:t>
            </a:r>
            <a:r>
              <a:rPr lang="en-US" dirty="0"/>
              <a:t>279,982</a:t>
            </a:r>
            <a:r>
              <a:rPr lang="en-US" dirty="0" smtClean="0"/>
              <a:t> </a:t>
            </a:r>
            <a:r>
              <a:rPr lang="en-US" u="sng" dirty="0">
                <a:hlinkClick r:id="rId7"/>
              </a:rPr>
              <a:t>http://energy.gov/sites/prod/files/2015/01/f19/FY2016BudgetSummaryTableByOrg_0.pdf</a:t>
            </a:r>
            <a:r>
              <a:rPr lang="en-US" dirty="0" smtClean="0"/>
              <a:t> </a:t>
            </a:r>
          </a:p>
          <a:p>
            <a:r>
              <a:rPr lang="en-US" dirty="0"/>
              <a:t>FY2016 (Requested)</a:t>
            </a:r>
            <a:r>
              <a:rPr lang="en-US" dirty="0" smtClean="0"/>
              <a:t> </a:t>
            </a:r>
            <a:r>
              <a:rPr lang="en-US" dirty="0"/>
              <a:t> </a:t>
            </a:r>
            <a:r>
              <a:rPr lang="en-US" dirty="0" smtClean="0"/>
              <a:t> </a:t>
            </a:r>
            <a:r>
              <a:rPr lang="en-US" dirty="0"/>
              <a:t>325,000</a:t>
            </a:r>
            <a:r>
              <a:rPr lang="en-US" dirty="0" smtClean="0"/>
              <a:t> </a:t>
            </a:r>
            <a:r>
              <a:rPr lang="en-US" u="sng" dirty="0">
                <a:hlinkClick r:id="rId7"/>
              </a:rPr>
              <a:t>http://energy.gov/sites/prod/files/2015/01/f19/FY2016BudgetSummaryTableByOrg_0.pdf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55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56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960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89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887">
              <a:defRPr/>
            </a:pPr>
            <a:r>
              <a:rPr lang="en-US" dirty="0"/>
              <a:t>Direct milestone negotiations w/ awardees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2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843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" y="457"/>
            <a:ext cx="12191187" cy="685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lIns="0" tIns="0" rIns="0" bIns="0">
            <a:normAutofit/>
          </a:bodyPr>
          <a:lstStyle>
            <a:lvl1pPr algn="l">
              <a:defRPr sz="3200" b="1" i="0">
                <a:latin typeface="+mn-lt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1"/>
            <a:ext cx="10363200" cy="96438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5053573"/>
            <a:ext cx="3586589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/>
            </a:lvl1pPr>
          </a:lstStyle>
          <a:p>
            <a:fld id="{8F0DD4C6-3E3B-43F3-A51B-A570D93AFF2E}" type="datetime4">
              <a:rPr lang="en-US" smtClean="0"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45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7472" indent="-347472">
              <a:buFont typeface="Lucida Grande"/>
              <a:buChar char="▾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2C62C3F4-77DF-4BD7-B8C9-D56365A87586}" type="datetime4">
              <a:rPr lang="en-US" smtClean="0"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21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06400" y="880533"/>
            <a:ext cx="11413067" cy="5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81067" y="330201"/>
            <a:ext cx="2201333" cy="56218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30201"/>
            <a:ext cx="8455377" cy="5621867"/>
          </a:xfrm>
        </p:spPr>
        <p:txBody>
          <a:bodyPr vert="eaVert"/>
          <a:lstStyle>
            <a:lvl1pPr marL="347472" indent="-347472">
              <a:buFont typeface="Lucida Grande"/>
              <a:buChar char="▾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245601" y="330201"/>
            <a:ext cx="0" cy="5621867"/>
          </a:xfrm>
          <a:prstGeom prst="line">
            <a:avLst/>
          </a:prstGeom>
          <a:ln w="12700" cmpd="sng">
            <a:solidFill>
              <a:srgbClr val="E79B3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08CDDA50-4156-4F37-8D64-963F4F78715F}" type="datetime4">
              <a:rPr lang="en-US" smtClean="0"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24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14" y="67341"/>
            <a:ext cx="11318023" cy="824352"/>
          </a:xfrm>
        </p:spPr>
        <p:txBody>
          <a:bodyPr lIns="0" tIns="0" rIns="0" bIns="0">
            <a:normAutofit/>
          </a:bodyPr>
          <a:lstStyle>
            <a:lvl1pPr algn="l">
              <a:defRPr sz="3000" b="1" i="0">
                <a:latin typeface="+mn-lt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8259" y="6318384"/>
            <a:ext cx="917677" cy="365125"/>
          </a:xfrm>
        </p:spPr>
        <p:txBody>
          <a:bodyPr/>
          <a:lstStyle/>
          <a:p>
            <a:fld id="{F49B8720-E526-BD45-92D7-B4028BF31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7914" y="926888"/>
            <a:ext cx="11318023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791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10058400" cy="533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838200"/>
            <a:ext cx="10058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78000" y="5943600"/>
            <a:ext cx="8636000" cy="381000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 b="0" i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reference citations</a:t>
            </a:r>
          </a:p>
        </p:txBody>
      </p:sp>
    </p:spTree>
    <p:extLst>
      <p:ext uri="{BB962C8B-B14F-4D97-AF65-F5344CB8AC3E}">
        <p14:creationId xmlns:p14="http://schemas.microsoft.com/office/powerpoint/2010/main" val="2530380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10058400" cy="533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838200"/>
            <a:ext cx="10058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78000" y="5943600"/>
            <a:ext cx="8636000" cy="381000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 b="0" i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reference citations</a:t>
            </a:r>
          </a:p>
        </p:txBody>
      </p:sp>
    </p:spTree>
    <p:extLst>
      <p:ext uri="{BB962C8B-B14F-4D97-AF65-F5344CB8AC3E}">
        <p14:creationId xmlns:p14="http://schemas.microsoft.com/office/powerpoint/2010/main" val="949175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10058400" cy="533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838200"/>
            <a:ext cx="10058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78000" y="5943600"/>
            <a:ext cx="8636000" cy="381000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 b="0" i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reference citations</a:t>
            </a:r>
          </a:p>
        </p:txBody>
      </p:sp>
    </p:spTree>
    <p:extLst>
      <p:ext uri="{BB962C8B-B14F-4D97-AF65-F5344CB8AC3E}">
        <p14:creationId xmlns:p14="http://schemas.microsoft.com/office/powerpoint/2010/main" val="1314898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10058400" cy="533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838200"/>
            <a:ext cx="10058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78000" y="5943600"/>
            <a:ext cx="8636000" cy="381000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 b="0" i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reference citations</a:t>
            </a:r>
          </a:p>
        </p:txBody>
      </p:sp>
    </p:spTree>
    <p:extLst>
      <p:ext uri="{BB962C8B-B14F-4D97-AF65-F5344CB8AC3E}">
        <p14:creationId xmlns:p14="http://schemas.microsoft.com/office/powerpoint/2010/main" val="932799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10058400" cy="533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838200"/>
            <a:ext cx="10058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78000" y="5943600"/>
            <a:ext cx="8636000" cy="381000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 b="0" i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reference citations</a:t>
            </a:r>
          </a:p>
        </p:txBody>
      </p:sp>
    </p:spTree>
    <p:extLst>
      <p:ext uri="{BB962C8B-B14F-4D97-AF65-F5344CB8AC3E}">
        <p14:creationId xmlns:p14="http://schemas.microsoft.com/office/powerpoint/2010/main" val="2167884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10058400" cy="533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838200"/>
            <a:ext cx="10058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78000" y="5943600"/>
            <a:ext cx="8636000" cy="381000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 b="0" i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reference citations</a:t>
            </a:r>
          </a:p>
        </p:txBody>
      </p:sp>
    </p:spTree>
    <p:extLst>
      <p:ext uri="{BB962C8B-B14F-4D97-AF65-F5344CB8AC3E}">
        <p14:creationId xmlns:p14="http://schemas.microsoft.com/office/powerpoint/2010/main" val="3349620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10058400" cy="533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838200"/>
            <a:ext cx="10058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78000" y="5943600"/>
            <a:ext cx="8636000" cy="381000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 b="0" i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reference citations</a:t>
            </a:r>
          </a:p>
        </p:txBody>
      </p:sp>
    </p:spTree>
    <p:extLst>
      <p:ext uri="{BB962C8B-B14F-4D97-AF65-F5344CB8AC3E}">
        <p14:creationId xmlns:p14="http://schemas.microsoft.com/office/powerpoint/2010/main" val="1693376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14" y="67341"/>
            <a:ext cx="11318023" cy="824352"/>
          </a:xfrm>
        </p:spPr>
        <p:txBody>
          <a:bodyPr lIns="0" tIns="0" rIns="0" bIns="0">
            <a:normAutofit/>
          </a:bodyPr>
          <a:lstStyle>
            <a:lvl1pPr algn="l">
              <a:defRPr sz="3200" b="1" i="0">
                <a:latin typeface="+mn-lt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914" y="1062183"/>
            <a:ext cx="11318023" cy="4811307"/>
          </a:xfrm>
        </p:spPr>
        <p:txBody>
          <a:bodyPr lIns="0" tIns="0" rIns="0" bIns="0">
            <a:normAutofit/>
          </a:bodyPr>
          <a:lstStyle>
            <a:lvl1pPr marL="256032" indent="-256032">
              <a:spcBef>
                <a:spcPts val="600"/>
              </a:spcBef>
              <a:buClr>
                <a:schemeClr val="accent2"/>
              </a:buClr>
              <a:buSzPct val="120000"/>
              <a:buFont typeface="Lucida Grande"/>
              <a:buChar char="‣"/>
              <a:defRPr sz="24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7914" y="926888"/>
            <a:ext cx="11318023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BAD1D100-B4D1-41A9-A7F8-9BBDADB767B2}" type="datetime4">
              <a:rPr lang="en-US" smtClean="0"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556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10058400" cy="533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838200"/>
            <a:ext cx="10058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78000" y="5943600"/>
            <a:ext cx="8636000" cy="381000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 b="0" i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reference citations</a:t>
            </a:r>
          </a:p>
        </p:txBody>
      </p:sp>
    </p:spTree>
    <p:extLst>
      <p:ext uri="{BB962C8B-B14F-4D97-AF65-F5344CB8AC3E}">
        <p14:creationId xmlns:p14="http://schemas.microsoft.com/office/powerpoint/2010/main" val="1198578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10058400" cy="533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838200"/>
            <a:ext cx="10058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78000" y="5943600"/>
            <a:ext cx="8636000" cy="381000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 b="0" i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reference citations</a:t>
            </a:r>
          </a:p>
        </p:txBody>
      </p:sp>
    </p:spTree>
    <p:extLst>
      <p:ext uri="{BB962C8B-B14F-4D97-AF65-F5344CB8AC3E}">
        <p14:creationId xmlns:p14="http://schemas.microsoft.com/office/powerpoint/2010/main" val="2659740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" y="457"/>
            <a:ext cx="12191187" cy="685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lIns="0" tIns="0" rIns="0" bIns="0">
            <a:normAutofit/>
          </a:bodyPr>
          <a:lstStyle>
            <a:lvl1pPr algn="l">
              <a:defRPr sz="3200" b="1" i="0">
                <a:latin typeface="+mn-lt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1"/>
            <a:ext cx="10363200" cy="96438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5053573"/>
            <a:ext cx="3586589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/>
            </a:lvl1pPr>
          </a:lstStyle>
          <a:p>
            <a:fld id="{8F0DD4C6-3E3B-43F3-A51B-A570D93AFF2E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76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14" y="67341"/>
            <a:ext cx="11318023" cy="824352"/>
          </a:xfrm>
        </p:spPr>
        <p:txBody>
          <a:bodyPr lIns="0" tIns="0" rIns="0" bIns="0">
            <a:normAutofit/>
          </a:bodyPr>
          <a:lstStyle>
            <a:lvl1pPr algn="l">
              <a:defRPr sz="3200" b="1" i="0">
                <a:latin typeface="+mn-lt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914" y="1062183"/>
            <a:ext cx="11318023" cy="4811307"/>
          </a:xfrm>
        </p:spPr>
        <p:txBody>
          <a:bodyPr lIns="0" tIns="0" rIns="0" bIns="0">
            <a:normAutofit/>
          </a:bodyPr>
          <a:lstStyle>
            <a:lvl1pPr marL="256032" indent="-256032">
              <a:spcBef>
                <a:spcPts val="600"/>
              </a:spcBef>
              <a:buClr>
                <a:schemeClr val="accent2"/>
              </a:buClr>
              <a:buSzPct val="120000"/>
              <a:buFont typeface="Lucida Grande"/>
              <a:buChar char="‣"/>
              <a:defRPr sz="24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7914" y="926888"/>
            <a:ext cx="11318023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BAD1D100-B4D1-41A9-A7F8-9BBDADB767B2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034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688" y="4406901"/>
            <a:ext cx="1110171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688" y="2906714"/>
            <a:ext cx="11101712" cy="130122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72534" y="889000"/>
            <a:ext cx="11492089" cy="457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3FECEE73-A043-465E-A0E2-6FFA219C3A0F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24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688" y="93133"/>
            <a:ext cx="11186925" cy="770468"/>
          </a:xfrm>
        </p:spPr>
        <p:txBody>
          <a:bodyPr lIns="0" tIns="0" rIns="0" bIns="0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688" y="1016000"/>
            <a:ext cx="5581952" cy="5110164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0623" y="1016000"/>
            <a:ext cx="5615311" cy="5110164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6E775BDE-C4CD-49BE-B29D-0B4DCA754A1D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63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913" y="1035580"/>
            <a:ext cx="5583768" cy="7047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7913" y="1888068"/>
            <a:ext cx="5583769" cy="41401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9915" y="1035580"/>
            <a:ext cx="5586020" cy="7047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9915" y="1888068"/>
            <a:ext cx="5586021" cy="41401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30447F5D-C797-46A0-ACF4-EB5BC44A5DCE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331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339943ED-CF05-4F3B-A102-E8261C674BC6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12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06400" y="880533"/>
            <a:ext cx="11413067" cy="5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49634315-432F-4111-BE13-70D0EC0DB237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455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388533"/>
            <a:ext cx="4011084" cy="47376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006EF873-EF60-422A-8DDA-AE96DEC91507}" type="datetime4">
              <a:rPr lang="en-US" smtClean="0"/>
              <a:pPr/>
              <a:t>December 1, 2017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06400" y="880533"/>
            <a:ext cx="11413067" cy="5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72534"/>
            <a:ext cx="6999201" cy="575363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72535"/>
            <a:ext cx="4011084" cy="88899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07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688" y="4406901"/>
            <a:ext cx="1110171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688" y="2906714"/>
            <a:ext cx="11101712" cy="130122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72534" y="889000"/>
            <a:ext cx="11492089" cy="457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3FECEE73-A043-465E-A0E2-6FFA219C3A0F}" type="datetime4">
              <a:rPr lang="en-US" smtClean="0"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97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0445" y="4800600"/>
            <a:ext cx="9121423" cy="482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0445" y="5367338"/>
            <a:ext cx="912142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06400" y="880533"/>
            <a:ext cx="11413067" cy="5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71271B36-33A1-4982-B4D2-958C61B8E2B7}" type="datetime4">
              <a:rPr lang="en-US" smtClean="0"/>
              <a:pPr/>
              <a:t>December 1, 2017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80445" y="338668"/>
            <a:ext cx="9121423" cy="43889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49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7472" indent="-347472">
              <a:buFont typeface="Lucida Grande"/>
              <a:buChar char="▾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2C62C3F4-77DF-4BD7-B8C9-D56365A87586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1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06400" y="880533"/>
            <a:ext cx="11413067" cy="5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81067" y="330201"/>
            <a:ext cx="2201333" cy="56218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30201"/>
            <a:ext cx="8455377" cy="5621867"/>
          </a:xfrm>
        </p:spPr>
        <p:txBody>
          <a:bodyPr vert="eaVert"/>
          <a:lstStyle>
            <a:lvl1pPr marL="347472" indent="-347472">
              <a:buFont typeface="Lucida Grande"/>
              <a:buChar char="▾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245601" y="330201"/>
            <a:ext cx="0" cy="5621867"/>
          </a:xfrm>
          <a:prstGeom prst="line">
            <a:avLst/>
          </a:prstGeom>
          <a:ln w="12700" cmpd="sng">
            <a:solidFill>
              <a:srgbClr val="E79B3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08CDDA50-4156-4F37-8D64-963F4F78715F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994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14" y="67341"/>
            <a:ext cx="11318023" cy="824352"/>
          </a:xfrm>
        </p:spPr>
        <p:txBody>
          <a:bodyPr lIns="0" tIns="0" rIns="0" bIns="0">
            <a:normAutofit/>
          </a:bodyPr>
          <a:lstStyle>
            <a:lvl1pPr algn="l">
              <a:defRPr sz="3000" b="1" i="0">
                <a:latin typeface="+mn-lt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8259" y="6318384"/>
            <a:ext cx="917677" cy="365125"/>
          </a:xfrm>
        </p:spPr>
        <p:txBody>
          <a:bodyPr/>
          <a:lstStyle/>
          <a:p>
            <a:fld id="{F49B8720-E526-BD45-92D7-B4028BF31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7914" y="926888"/>
            <a:ext cx="11318023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520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" y="457"/>
            <a:ext cx="12191187" cy="685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lIns="0" tIns="0" rIns="0" bIns="0">
            <a:normAutofit/>
          </a:bodyPr>
          <a:lstStyle>
            <a:lvl1pPr algn="l">
              <a:defRPr sz="3200" b="1" i="0">
                <a:latin typeface="+mn-lt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1"/>
            <a:ext cx="10363200" cy="96438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5053573"/>
            <a:ext cx="3586589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/>
            </a:lvl1pPr>
          </a:lstStyle>
          <a:p>
            <a:fld id="{FF49A367-3545-834D-9B0B-3A6F4B298203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429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14" y="67341"/>
            <a:ext cx="11318023" cy="824352"/>
          </a:xfrm>
        </p:spPr>
        <p:txBody>
          <a:bodyPr lIns="0" tIns="0" rIns="0" bIns="0">
            <a:normAutofit/>
          </a:bodyPr>
          <a:lstStyle>
            <a:lvl1pPr algn="l">
              <a:defRPr sz="3200" b="1" i="0">
                <a:latin typeface="+mn-lt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914" y="1062183"/>
            <a:ext cx="11318023" cy="4811307"/>
          </a:xfrm>
        </p:spPr>
        <p:txBody>
          <a:bodyPr lIns="0" tIns="0" rIns="0" bIns="0">
            <a:normAutofit/>
          </a:bodyPr>
          <a:lstStyle>
            <a:lvl1pPr marL="256032" indent="-256032">
              <a:spcBef>
                <a:spcPts val="600"/>
              </a:spcBef>
              <a:buClr>
                <a:schemeClr val="accent2"/>
              </a:buClr>
              <a:buSzPct val="120000"/>
              <a:buFont typeface="Lucida Grande"/>
              <a:buChar char="‣"/>
              <a:defRPr sz="24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7914" y="926888"/>
            <a:ext cx="11318023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81BFCF98-C7E3-D241-9D83-73EB768AC38E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073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688" y="4406901"/>
            <a:ext cx="1110171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688" y="2906714"/>
            <a:ext cx="11101712" cy="130122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72534" y="889000"/>
            <a:ext cx="11492089" cy="457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6F49A48F-9E6C-9D42-8ECB-257279844604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73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688" y="93133"/>
            <a:ext cx="11186925" cy="770468"/>
          </a:xfrm>
        </p:spPr>
        <p:txBody>
          <a:bodyPr lIns="0" tIns="0" rIns="0" bIns="0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688" y="1016000"/>
            <a:ext cx="5581952" cy="5110164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0623" y="1016000"/>
            <a:ext cx="5615311" cy="5110164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D37A6962-EF73-BB4E-8680-BBE3744B9DB6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442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913" y="1035580"/>
            <a:ext cx="5583768" cy="7047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7913" y="1888068"/>
            <a:ext cx="5583769" cy="41401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9915" y="1035580"/>
            <a:ext cx="5586020" cy="7047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9915" y="1888068"/>
            <a:ext cx="5586021" cy="41401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9F7C02EC-36C1-344F-878E-797FAB67BBAD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314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6B4AB91E-8B11-8B47-B8DF-05A90EC63E41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879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688" y="93133"/>
            <a:ext cx="11186925" cy="770468"/>
          </a:xfrm>
        </p:spPr>
        <p:txBody>
          <a:bodyPr lIns="0" tIns="0" rIns="0" bIns="0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688" y="1016000"/>
            <a:ext cx="5581952" cy="5110164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0623" y="1016000"/>
            <a:ext cx="5615311" cy="5110164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6E775BDE-C4CD-49BE-B29D-0B4DCA754A1D}" type="datetime4">
              <a:rPr lang="en-US" smtClean="0"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05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06400" y="880533"/>
            <a:ext cx="11413067" cy="5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A3DE3210-1D1C-6742-ACF7-9CC2B9CF5B02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43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388533"/>
            <a:ext cx="4011084" cy="47376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1FDDF80F-6736-6543-AAED-4CCA522432E4}" type="datetime4">
              <a:rPr lang="en-US" smtClean="0"/>
              <a:pPr/>
              <a:t>December 1, 2017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06400" y="880533"/>
            <a:ext cx="11413067" cy="5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72534"/>
            <a:ext cx="6999201" cy="575363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72535"/>
            <a:ext cx="4011084" cy="88899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894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0445" y="4800600"/>
            <a:ext cx="9121423" cy="482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0445" y="5367338"/>
            <a:ext cx="912142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06400" y="880533"/>
            <a:ext cx="11413067" cy="5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BCB4324B-3BBC-824D-8A97-013CBDD18AB2}" type="datetime4">
              <a:rPr lang="en-US" smtClean="0"/>
              <a:pPr/>
              <a:t>December 1, 2017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80445" y="338668"/>
            <a:ext cx="9121423" cy="43889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6958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7472" indent="-347472">
              <a:buFont typeface="Lucida Grande"/>
              <a:buChar char="▾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EC69038E-EED4-7343-85AE-E5F739460A7B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45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06400" y="880533"/>
            <a:ext cx="11413067" cy="5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81067" y="330201"/>
            <a:ext cx="2201333" cy="56218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30201"/>
            <a:ext cx="8455377" cy="5621867"/>
          </a:xfrm>
        </p:spPr>
        <p:txBody>
          <a:bodyPr vert="eaVert"/>
          <a:lstStyle>
            <a:lvl1pPr marL="347472" indent="-347472">
              <a:buFont typeface="Lucida Grande"/>
              <a:buChar char="▾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245601" y="330201"/>
            <a:ext cx="0" cy="5621867"/>
          </a:xfrm>
          <a:prstGeom prst="line">
            <a:avLst/>
          </a:prstGeom>
          <a:ln w="12700" cmpd="sng">
            <a:solidFill>
              <a:srgbClr val="E79B3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A0500C59-A687-4045-A4D2-B0D9D262B3FE}" type="datetime4">
              <a:rPr lang="en-US" smtClean="0"/>
              <a:pPr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45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913" y="1035580"/>
            <a:ext cx="5583768" cy="7047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7913" y="1888068"/>
            <a:ext cx="5583769" cy="41401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9915" y="1035580"/>
            <a:ext cx="5586020" cy="7047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9915" y="1888068"/>
            <a:ext cx="5586021" cy="41401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30447F5D-C797-46A0-ACF4-EB5BC44A5DCE}" type="datetime4">
              <a:rPr lang="en-US" smtClean="0"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339943ED-CF05-4F3B-A102-E8261C674BC6}" type="datetime4">
              <a:rPr lang="en-US" smtClean="0"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071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06400" y="880533"/>
            <a:ext cx="11413067" cy="5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49634315-432F-4111-BE13-70D0EC0DB237}" type="datetime4">
              <a:rPr lang="en-US" smtClean="0"/>
              <a:t>December 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16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388533"/>
            <a:ext cx="4011084" cy="47376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006EF873-EF60-422A-8DDA-AE96DEC91507}" type="datetime4">
              <a:rPr lang="en-US" smtClean="0"/>
              <a:t>December 1, 2017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06400" y="880533"/>
            <a:ext cx="11413067" cy="5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72534"/>
            <a:ext cx="6999201" cy="575363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72535"/>
            <a:ext cx="4011084" cy="88899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46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0445" y="4800600"/>
            <a:ext cx="9121423" cy="482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0445" y="5367338"/>
            <a:ext cx="912142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06400" y="880533"/>
            <a:ext cx="11413067" cy="5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80001" y="6357404"/>
            <a:ext cx="60282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2641600" y="6357404"/>
            <a:ext cx="2325512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71271B36-33A1-4982-B4D2-958C61B8E2B7}" type="datetime4">
              <a:rPr lang="en-US" smtClean="0"/>
              <a:t>December 1, 2017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80445" y="338668"/>
            <a:ext cx="9121423" cy="43889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72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185" y="0"/>
            <a:ext cx="9143244" cy="253572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914" y="84667"/>
            <a:ext cx="11318023" cy="77893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914" y="1049867"/>
            <a:ext cx="11318023" cy="479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7914" y="926888"/>
            <a:ext cx="11318023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78301" y="6357404"/>
            <a:ext cx="69299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120901" y="6357404"/>
            <a:ext cx="1955799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8FDE73BB-389B-42A4-9C11-C408DD617A87}" type="datetime4">
              <a:rPr lang="en-US" smtClean="0"/>
              <a:t>December 1, 2017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-2381" y="6185960"/>
            <a:ext cx="12192810" cy="8180"/>
          </a:xfrm>
          <a:prstGeom prst="line">
            <a:avLst/>
          </a:prstGeom>
          <a:ln w="44450">
            <a:solidFill>
              <a:srgbClr val="FDC1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13" y="6267319"/>
            <a:ext cx="1579587" cy="56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2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92" r:id="rId19"/>
    <p:sldLayoutId id="2147483693" r:id="rId20"/>
    <p:sldLayoutId id="2147483694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2" indent="-256032" algn="l" defTabSz="457200" rtl="0" eaLnBrk="1" latinLnBrk="0" hangingPunct="1">
        <a:spcBef>
          <a:spcPct val="20000"/>
        </a:spcBef>
        <a:buClr>
          <a:schemeClr val="accent2"/>
        </a:buClr>
        <a:buSzPct val="120000"/>
        <a:buFont typeface="Lucida Grande"/>
        <a:buChar char="▸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185" y="0"/>
            <a:ext cx="9143244" cy="253572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914" y="84667"/>
            <a:ext cx="11318023" cy="77893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914" y="1049867"/>
            <a:ext cx="11318023" cy="479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7914" y="926888"/>
            <a:ext cx="11318023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78301" y="6357404"/>
            <a:ext cx="69299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120901" y="6357404"/>
            <a:ext cx="1955799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8FDE73BB-389B-42A4-9C11-C408DD617A87}" type="datetime4">
              <a:rPr lang="en-US" smtClean="0"/>
              <a:pPr/>
              <a:t>December 1, 2017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-2381" y="6185960"/>
            <a:ext cx="12192810" cy="8180"/>
          </a:xfrm>
          <a:prstGeom prst="line">
            <a:avLst/>
          </a:prstGeom>
          <a:ln w="44450">
            <a:solidFill>
              <a:srgbClr val="FDC1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13" y="6267319"/>
            <a:ext cx="1579587" cy="56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0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2" indent="-256032" algn="l" defTabSz="457200" rtl="0" eaLnBrk="1" latinLnBrk="0" hangingPunct="1">
        <a:spcBef>
          <a:spcPct val="20000"/>
        </a:spcBef>
        <a:buClr>
          <a:schemeClr val="accent2"/>
        </a:buClr>
        <a:buSzPct val="120000"/>
        <a:buFont typeface="Lucida Grande"/>
        <a:buChar char="▸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85" y="0"/>
            <a:ext cx="9143244" cy="253572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914" y="84667"/>
            <a:ext cx="11318023" cy="77893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914" y="1049867"/>
            <a:ext cx="11318023" cy="479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7914" y="926888"/>
            <a:ext cx="11318023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67" y="6357404"/>
            <a:ext cx="556068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78301" y="6357404"/>
            <a:ext cx="6929965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100">
                <a:solidFill>
                  <a:srgbClr val="9DA0A3"/>
                </a:solidFill>
              </a:defRPr>
            </a:lvl1pPr>
          </a:lstStyle>
          <a:p>
            <a:r>
              <a:rPr lang="en-US" dirty="0" smtClean="0"/>
              <a:t>Insert Presentation Name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120901" y="6357404"/>
            <a:ext cx="1955799" cy="365125"/>
          </a:xfrm>
          <a:prstGeom prst="rect">
            <a:avLst/>
          </a:prstGeom>
        </p:spPr>
        <p:txBody>
          <a:bodyPr lIns="0" rIns="0" anchor="ctr"/>
          <a:lstStyle>
            <a:lvl1pPr>
              <a:defRPr sz="1100">
                <a:solidFill>
                  <a:srgbClr val="9DA0A3"/>
                </a:solidFill>
              </a:defRPr>
            </a:lvl1pPr>
          </a:lstStyle>
          <a:p>
            <a:fld id="{E78B6CEC-D6DC-2644-BB24-51C08BB09F1C}" type="datetime4">
              <a:rPr lang="en-US" smtClean="0"/>
              <a:pPr/>
              <a:t>December 1, 2017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-2381" y="6185960"/>
            <a:ext cx="12192810" cy="8180"/>
          </a:xfrm>
          <a:prstGeom prst="line">
            <a:avLst/>
          </a:prstGeom>
          <a:ln w="44450">
            <a:solidFill>
              <a:srgbClr val="FDC1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3" y="6267319"/>
            <a:ext cx="1579587" cy="56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2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2" indent="-256032" algn="l" defTabSz="457200" rtl="0" eaLnBrk="1" latinLnBrk="0" hangingPunct="1">
        <a:spcBef>
          <a:spcPct val="20000"/>
        </a:spcBef>
        <a:buClr>
          <a:schemeClr val="accent2"/>
        </a:buClr>
        <a:buSzPct val="120000"/>
        <a:buFont typeface="Lucida Grande"/>
        <a:buChar char="▸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tiff"/><Relationship Id="rId3" Type="http://schemas.openxmlformats.org/officeDocument/2006/relationships/image" Target="../media/image29.png"/><Relationship Id="rId21" Type="http://schemas.openxmlformats.org/officeDocument/2006/relationships/image" Target="../media/image6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tiff"/><Relationship Id="rId2" Type="http://schemas.openxmlformats.org/officeDocument/2006/relationships/image" Target="../media/image28.png"/><Relationship Id="rId16" Type="http://schemas.openxmlformats.org/officeDocument/2006/relationships/image" Target="../media/image42.tiff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tiff"/><Relationship Id="rId10" Type="http://schemas.openxmlformats.org/officeDocument/2006/relationships/image" Target="../media/image36.png"/><Relationship Id="rId19" Type="http://schemas.openxmlformats.org/officeDocument/2006/relationships/image" Target="../media/image45.tiff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tiff"/><Relationship Id="rId22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12" Type="http://schemas.openxmlformats.org/officeDocument/2006/relationships/image" Target="../media/image58.tif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tiff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gif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tiff"/><Relationship Id="rId5" Type="http://schemas.openxmlformats.org/officeDocument/2006/relationships/image" Target="../media/image83.tiff"/><Relationship Id="rId4" Type="http://schemas.openxmlformats.org/officeDocument/2006/relationships/image" Target="../media/image8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jpeg"/><Relationship Id="rId17" Type="http://schemas.openxmlformats.org/officeDocument/2006/relationships/image" Target="../media/image103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jpeg"/><Relationship Id="rId10" Type="http://schemas.openxmlformats.org/officeDocument/2006/relationships/image" Target="../media/image96.jpeg"/><Relationship Id="rId19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tiff"/><Relationship Id="rId3" Type="http://schemas.openxmlformats.org/officeDocument/2006/relationships/image" Target="../media/image112.tiff"/><Relationship Id="rId7" Type="http://schemas.openxmlformats.org/officeDocument/2006/relationships/image" Target="../media/image116.tiff"/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tiff"/><Relationship Id="rId5" Type="http://schemas.openxmlformats.org/officeDocument/2006/relationships/image" Target="../media/image114.tiff"/><Relationship Id="rId4" Type="http://schemas.openxmlformats.org/officeDocument/2006/relationships/image" Target="../media/image113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rpa-e.energy.gov/" TargetMode="External"/><Relationship Id="rId4" Type="http://schemas.openxmlformats.org/officeDocument/2006/relationships/image" Target="../media/image12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small" dirty="0"/>
              <a:t>Advanced Research Projects Agency – Energy: Accelerating U.S. Energy Innovation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Dr. Lakshana Huddar, Fellow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14400" y="5002982"/>
            <a:ext cx="10363200" cy="964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120000"/>
              <a:buFont typeface="Lucida Grande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Harvard Energy Journal Club</a:t>
            </a:r>
          </a:p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December 1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</a:rPr>
              <a:t>st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, 2017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0.1Hz (10s period)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2581354" y="1028700"/>
            <a:ext cx="7029291" cy="5107519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26188" y="954742"/>
            <a:ext cx="1851692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Exit fluid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Bottom pebble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Middle pebble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Top pebble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Entrance fluid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48543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~90% of the collected data was within 20% of literature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777999" y="6316133"/>
            <a:ext cx="8636000" cy="381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256" r="1443" b="4706"/>
          <a:stretch/>
        </p:blipFill>
        <p:spPr bwMode="auto">
          <a:xfrm>
            <a:off x="2604246" y="997324"/>
            <a:ext cx="6983507" cy="50986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1783980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Background and Introduction</a:t>
            </a:r>
            <a:endParaRPr lang="en-US" cap="smal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ARPA-E: Accelerating U.S. Energy Innovation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16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880" y="4124861"/>
            <a:ext cx="922930" cy="1012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ARPA-E Program Development Staff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60194" y="6318384"/>
            <a:ext cx="688258" cy="365125"/>
          </a:xfrm>
          <a:prstGeom prst="rect">
            <a:avLst/>
          </a:prstGeom>
        </p:spPr>
        <p:txBody>
          <a:bodyPr/>
          <a:lstStyle/>
          <a:p>
            <a:fld id="{F49B8720-E526-BD45-92D7-B4028BF31DD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97084" y="854946"/>
            <a:ext cx="1167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Acting </a:t>
            </a:r>
          </a:p>
          <a:p>
            <a:pPr algn="ctr"/>
            <a:r>
              <a:rPr lang="en-US" sz="2000" b="1" dirty="0" smtClean="0"/>
              <a:t>Director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084" y="1485966"/>
            <a:ext cx="1052338" cy="1154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482" y="3123102"/>
            <a:ext cx="912995" cy="10017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2616"/>
          <a:stretch/>
        </p:blipFill>
        <p:spPr>
          <a:xfrm>
            <a:off x="4754381" y="3121645"/>
            <a:ext cx="920119" cy="10217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024" y="5124967"/>
            <a:ext cx="914400" cy="1003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0196" y="4127943"/>
            <a:ext cx="935650" cy="1003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330" y="1516369"/>
            <a:ext cx="1035834" cy="11365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2813" y="5137133"/>
            <a:ext cx="915805" cy="100484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674321" y="873320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Assoc. </a:t>
            </a:r>
            <a:r>
              <a:rPr lang="en-US" sz="2000" b="1" dirty="0"/>
              <a:t>Director </a:t>
            </a:r>
            <a:endParaRPr lang="en-US" sz="2000" b="1" dirty="0" smtClean="0"/>
          </a:p>
          <a:p>
            <a:r>
              <a:rPr lang="en-US" sz="2000" b="1" dirty="0" smtClean="0"/>
              <a:t>for </a:t>
            </a:r>
            <a:r>
              <a:rPr lang="en-US" sz="2000" b="1" dirty="0"/>
              <a:t>Technology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65932" y="2716716"/>
            <a:ext cx="2861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15 </a:t>
            </a:r>
            <a:r>
              <a:rPr lang="en-US" sz="2000" b="1" dirty="0"/>
              <a:t>Program Directors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61580" y="3279828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6</a:t>
            </a:r>
            <a:r>
              <a:rPr lang="en-US" sz="2000" b="1" dirty="0" smtClean="0"/>
              <a:t> </a:t>
            </a:r>
            <a:r>
              <a:rPr lang="en-US" sz="2000" b="1" dirty="0"/>
              <a:t>Fellows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4596" y="5131243"/>
            <a:ext cx="914400" cy="10033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2896" y="3809843"/>
            <a:ext cx="1005058" cy="1102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0926" y="3116826"/>
            <a:ext cx="944921" cy="1017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8244" y="3111411"/>
            <a:ext cx="937055" cy="1035749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8056297" y="3804365"/>
            <a:ext cx="1005840" cy="1106424"/>
          </a:xfrm>
          <a:prstGeom prst="rect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10067563" y="3806191"/>
            <a:ext cx="1005840" cy="110642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54987" y="3116612"/>
            <a:ext cx="916715" cy="10058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8147" y="4128485"/>
            <a:ext cx="916715" cy="10058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81482" y="4123208"/>
            <a:ext cx="916715" cy="10058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9"/>
          <a:srcRect b="26213"/>
          <a:stretch/>
        </p:blipFill>
        <p:spPr>
          <a:xfrm>
            <a:off x="4739729" y="5131514"/>
            <a:ext cx="908784" cy="1005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29364" y="4127486"/>
            <a:ext cx="916715" cy="10058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0749" y="5122427"/>
            <a:ext cx="916715" cy="1005840"/>
          </a:xfrm>
          <a:prstGeom prst="rect">
            <a:avLst/>
          </a:prstGeom>
        </p:spPr>
      </p:pic>
      <p:pic>
        <p:nvPicPr>
          <p:cNvPr id="2050" name="Picture 2" descr="ARPA-E Fellow Lakshana Huddar 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034" y="4912615"/>
            <a:ext cx="1005840" cy="110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PA-E Fellow Michael Campo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194" y="4909931"/>
            <a:ext cx="1005840" cy="110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64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ARPA-E Commercialization Staff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60194" y="6318384"/>
            <a:ext cx="688258" cy="365125"/>
          </a:xfrm>
          <a:prstGeom prst="rect">
            <a:avLst/>
          </a:prstGeom>
        </p:spPr>
        <p:txBody>
          <a:bodyPr/>
          <a:lstStyle/>
          <a:p>
            <a:fld id="{F49B8720-E526-BD45-92D7-B4028BF31DD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30" name="Picture 6" descr="ARPA-E Technology-to-Market Advisor Susan Babin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612" y="4699599"/>
            <a:ext cx="1261030" cy="13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PA-E Technology-To-Market Advisor Graciela Blanch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58" y="3341249"/>
            <a:ext cx="1261030" cy="13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PA-E Technology-to-Market Advisor Daniel Cunningh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470" y="3341249"/>
            <a:ext cx="1261030" cy="13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PA-E Tech-to-Market Advisor Dr. Krish Doraiswa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072" y="3341249"/>
            <a:ext cx="1261030" cy="13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ate Gorence - ARPA-E Technology-to-Market Advis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251" y="3341249"/>
            <a:ext cx="1261030" cy="13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RPA-E Senior Commercialization Advisor John Tutt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839" y="4710631"/>
            <a:ext cx="1261030" cy="13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hoto of Ryan Umstatt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129" y="1294010"/>
            <a:ext cx="1375072" cy="15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RPA-E Technology-to-Market Advisor Jason Wibl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36" y="4721663"/>
            <a:ext cx="1261030" cy="13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ARPA-E Technology-to-Market Advisor James Zahl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202" y="4724879"/>
            <a:ext cx="1261030" cy="13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886239" y="893900"/>
            <a:ext cx="274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Acting Dept</a:t>
            </a:r>
            <a:r>
              <a:rPr lang="en-US" sz="2000" b="1" dirty="0"/>
              <a:t>. Director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55195" y="2887562"/>
            <a:ext cx="3503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10 </a:t>
            </a:r>
            <a:r>
              <a:rPr lang="en-US" sz="2000" b="1" dirty="0"/>
              <a:t>Tech-to-Market Advisors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6678" y="4702486"/>
            <a:ext cx="1258400" cy="1380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8085" y="3333104"/>
            <a:ext cx="1258400" cy="138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73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/>
          <p:cNvCxnSpPr/>
          <p:nvPr/>
        </p:nvCxnSpPr>
        <p:spPr>
          <a:xfrm>
            <a:off x="2765090" y="3839693"/>
            <a:ext cx="0" cy="38825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History of ARPA-E</a:t>
            </a:r>
            <a:endParaRPr lang="en-US" dirty="0"/>
          </a:p>
        </p:txBody>
      </p:sp>
      <p:cxnSp>
        <p:nvCxnSpPr>
          <p:cNvPr id="6" name="Straight Connector 5"/>
          <p:cNvCxnSpPr>
            <a:endCxn id="32" idx="0"/>
          </p:cNvCxnSpPr>
          <p:nvPr/>
        </p:nvCxnSpPr>
        <p:spPr>
          <a:xfrm flipH="1">
            <a:off x="1807576" y="3033873"/>
            <a:ext cx="3762" cy="120715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90023" y="3637450"/>
            <a:ext cx="0" cy="68368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08555" y="3502987"/>
            <a:ext cx="0" cy="70837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6" idx="4"/>
          </p:cNvCxnSpPr>
          <p:nvPr/>
        </p:nvCxnSpPr>
        <p:spPr>
          <a:xfrm flipH="1">
            <a:off x="5827283" y="3273655"/>
            <a:ext cx="1" cy="102109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4" idx="2"/>
          </p:cNvCxnSpPr>
          <p:nvPr/>
        </p:nvCxnSpPr>
        <p:spPr>
          <a:xfrm>
            <a:off x="626286" y="4354935"/>
            <a:ext cx="10293760" cy="5817"/>
          </a:xfrm>
          <a:prstGeom prst="line">
            <a:avLst/>
          </a:prstGeom>
          <a:ln w="76200" cap="rnd">
            <a:solidFill>
              <a:srgbClr val="00BBEF"/>
            </a:solidFill>
            <a:miter lim="800000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8400" y="4494998"/>
            <a:ext cx="1266799" cy="98180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sz="1600" b="1" dirty="0">
                <a:solidFill>
                  <a:srgbClr val="1AB0E9">
                    <a:lumMod val="75000"/>
                  </a:srgbClr>
                </a:solidFill>
              </a:rPr>
              <a:t>2007</a:t>
            </a:r>
          </a:p>
          <a:p>
            <a:endParaRPr lang="en-US" sz="400" b="1" dirty="0">
              <a:solidFill>
                <a:srgbClr val="1AB0E9">
                  <a:lumMod val="75000"/>
                </a:srgb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1050" i="1" dirty="0">
                <a:solidFill>
                  <a:srgbClr val="037FA9"/>
                </a:solidFill>
              </a:rPr>
              <a:t>Rising Above </a:t>
            </a:r>
            <a:endParaRPr lang="en-US" sz="1050" i="1" dirty="0" smtClean="0">
              <a:solidFill>
                <a:srgbClr val="037FA9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050" i="1" dirty="0" smtClean="0">
                <a:solidFill>
                  <a:srgbClr val="037FA9"/>
                </a:solidFill>
              </a:rPr>
              <a:t>the </a:t>
            </a:r>
            <a:r>
              <a:rPr lang="en-US" sz="1050" i="1" dirty="0">
                <a:solidFill>
                  <a:srgbClr val="037FA9"/>
                </a:solidFill>
              </a:rPr>
              <a:t>Gathering Storm </a:t>
            </a:r>
            <a:endParaRPr lang="en-US" sz="1050" i="1" dirty="0" smtClean="0">
              <a:solidFill>
                <a:srgbClr val="037FA9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050" b="1" dirty="0" smtClean="0">
                <a:solidFill>
                  <a:srgbClr val="00BBEF"/>
                </a:solidFill>
              </a:rPr>
              <a:t>Published</a:t>
            </a:r>
            <a:endParaRPr lang="en-US" sz="1050" b="1" dirty="0">
              <a:solidFill>
                <a:srgbClr val="00BBE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400" y="5424403"/>
            <a:ext cx="1115851" cy="59016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endParaRPr lang="en-US" sz="400" b="1" dirty="0">
              <a:solidFill>
                <a:srgbClr val="1AB0E9">
                  <a:lumMod val="75000"/>
                </a:srgb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1050" i="1" dirty="0">
                <a:solidFill>
                  <a:srgbClr val="037FA9"/>
                </a:solidFill>
              </a:rPr>
              <a:t>America COMPETES </a:t>
            </a:r>
            <a:endParaRPr lang="en-US" sz="1050" i="1" dirty="0" smtClean="0">
              <a:solidFill>
                <a:srgbClr val="037FA9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050" i="1" dirty="0" smtClean="0">
                <a:solidFill>
                  <a:srgbClr val="037FA9"/>
                </a:solidFill>
              </a:rPr>
              <a:t>Act </a:t>
            </a:r>
            <a:r>
              <a:rPr lang="en-US" sz="1050" b="1" dirty="0">
                <a:solidFill>
                  <a:srgbClr val="00BBEF"/>
                </a:solidFill>
              </a:rPr>
              <a:t>Signed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2175" y="4504324"/>
            <a:ext cx="941943" cy="98180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sz="1600" b="1" dirty="0">
                <a:solidFill>
                  <a:srgbClr val="1AB0E9">
                    <a:lumMod val="75000"/>
                  </a:srgbClr>
                </a:solidFill>
              </a:rPr>
              <a:t>2009</a:t>
            </a:r>
          </a:p>
          <a:p>
            <a:endParaRPr lang="en-US" sz="400" b="1" dirty="0">
              <a:solidFill>
                <a:srgbClr val="196286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050" i="1" dirty="0">
                <a:solidFill>
                  <a:srgbClr val="037FA9"/>
                </a:solidFill>
              </a:rPr>
              <a:t>American Recovery &amp; Reinvestment Act </a:t>
            </a:r>
            <a:r>
              <a:rPr lang="en-US" sz="1050" b="1" dirty="0">
                <a:solidFill>
                  <a:srgbClr val="00BBEF"/>
                </a:solidFill>
              </a:rPr>
              <a:t>Signed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30258" y="4519044"/>
            <a:ext cx="914400" cy="33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AB0E9">
                    <a:lumMod val="75000"/>
                  </a:srgbClr>
                </a:solidFill>
              </a:rPr>
              <a:t>2011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51355" y="4507576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AB0E9">
                    <a:lumMod val="75000"/>
                  </a:srgbClr>
                </a:solidFill>
              </a:rPr>
              <a:t>2012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70083" y="4519846"/>
            <a:ext cx="914400" cy="33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AB0E9">
                    <a:lumMod val="75000"/>
                  </a:srgbClr>
                </a:solidFill>
              </a:rPr>
              <a:t>2013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96287" y="4519846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AB0E9">
                    <a:lumMod val="75000"/>
                  </a:srgbClr>
                </a:solidFill>
              </a:rPr>
              <a:t>2014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6853487" y="3022062"/>
            <a:ext cx="0" cy="13280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91482" y="4519044"/>
            <a:ext cx="914400" cy="33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AB0E9">
                    <a:lumMod val="75000"/>
                  </a:srgbClr>
                </a:solidFill>
              </a:rPr>
              <a:t>2010</a:t>
            </a:r>
          </a:p>
        </p:txBody>
      </p:sp>
      <p:sp>
        <p:nvSpPr>
          <p:cNvPr id="21" name="Oval 20"/>
          <p:cNvSpPr/>
          <p:nvPr/>
        </p:nvSpPr>
        <p:spPr>
          <a:xfrm>
            <a:off x="1570466" y="3660018"/>
            <a:ext cx="474221" cy="50318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666666"/>
                </a:solidFill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1523043" y="2787084"/>
            <a:ext cx="569066" cy="599603"/>
          </a:xfrm>
          <a:prstGeom prst="ellipse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37</a:t>
            </a:r>
          </a:p>
        </p:txBody>
      </p:sp>
      <p:sp>
        <p:nvSpPr>
          <p:cNvPr id="23" name="Oval 22"/>
          <p:cNvSpPr/>
          <p:nvPr/>
        </p:nvSpPr>
        <p:spPr>
          <a:xfrm>
            <a:off x="2527980" y="3461147"/>
            <a:ext cx="474221" cy="50318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666666"/>
                </a:solidFill>
              </a:rPr>
              <a:t>7</a:t>
            </a:r>
          </a:p>
        </p:txBody>
      </p:sp>
      <p:sp>
        <p:nvSpPr>
          <p:cNvPr id="24" name="Oval 23"/>
          <p:cNvSpPr/>
          <p:nvPr/>
        </p:nvSpPr>
        <p:spPr>
          <a:xfrm>
            <a:off x="3552913" y="3216638"/>
            <a:ext cx="474221" cy="50318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666666"/>
                </a:solidFill>
              </a:rPr>
              <a:t>12</a:t>
            </a:r>
          </a:p>
        </p:txBody>
      </p:sp>
      <p:sp>
        <p:nvSpPr>
          <p:cNvPr id="25" name="Oval 24"/>
          <p:cNvSpPr/>
          <p:nvPr/>
        </p:nvSpPr>
        <p:spPr>
          <a:xfrm>
            <a:off x="4571445" y="3009825"/>
            <a:ext cx="474221" cy="50318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666666"/>
                </a:solidFill>
              </a:rPr>
              <a:t>16</a:t>
            </a:r>
          </a:p>
        </p:txBody>
      </p:sp>
      <p:sp>
        <p:nvSpPr>
          <p:cNvPr id="26" name="Oval 25"/>
          <p:cNvSpPr/>
          <p:nvPr/>
        </p:nvSpPr>
        <p:spPr>
          <a:xfrm>
            <a:off x="5590173" y="2770469"/>
            <a:ext cx="474221" cy="50318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666666"/>
                </a:solidFill>
              </a:rPr>
              <a:t>20</a:t>
            </a:r>
          </a:p>
        </p:txBody>
      </p:sp>
      <p:sp>
        <p:nvSpPr>
          <p:cNvPr id="27" name="Oval 26"/>
          <p:cNvSpPr/>
          <p:nvPr/>
        </p:nvSpPr>
        <p:spPr>
          <a:xfrm>
            <a:off x="6616377" y="2518876"/>
            <a:ext cx="474221" cy="50318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666666"/>
                </a:solidFill>
              </a:rPr>
              <a:t>23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76910" y="3542205"/>
            <a:ext cx="1144944" cy="369332"/>
          </a:xfrm>
          <a:prstGeom prst="rect">
            <a:avLst/>
          </a:prstGeom>
        </p:spPr>
        <p:txBody>
          <a:bodyPr wrap="square" lIns="45720">
            <a:spAutoFit/>
          </a:bodyPr>
          <a:lstStyle/>
          <a:p>
            <a:pPr marL="176213" indent="-176213" algn="r">
              <a:lnSpc>
                <a:spcPct val="90000"/>
              </a:lnSpc>
            </a:pPr>
            <a:r>
              <a:rPr lang="en-US" sz="1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Programs</a:t>
            </a:r>
          </a:p>
          <a:p>
            <a:pPr marL="176213" indent="-176213" algn="r">
              <a:lnSpc>
                <a:spcPct val="90000"/>
              </a:lnSpc>
            </a:pPr>
            <a:r>
              <a:rPr lang="en-US" sz="1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To Date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32050" y="2902219"/>
            <a:ext cx="885201" cy="369332"/>
          </a:xfrm>
          <a:prstGeom prst="rect">
            <a:avLst/>
          </a:prstGeom>
        </p:spPr>
        <p:txBody>
          <a:bodyPr wrap="square" lIns="4572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Awards Announced</a:t>
            </a:r>
          </a:p>
        </p:txBody>
      </p:sp>
      <p:sp>
        <p:nvSpPr>
          <p:cNvPr id="32" name="Oval 31"/>
          <p:cNvSpPr/>
          <p:nvPr/>
        </p:nvSpPr>
        <p:spPr>
          <a:xfrm>
            <a:off x="1700244" y="4241027"/>
            <a:ext cx="214664" cy="227815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660897" y="4241027"/>
            <a:ext cx="208387" cy="227815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685830" y="4241027"/>
            <a:ext cx="208387" cy="227815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703442" y="4241027"/>
            <a:ext cx="210226" cy="227815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723090" y="4241027"/>
            <a:ext cx="208387" cy="227815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749294" y="4241027"/>
            <a:ext cx="208387" cy="227815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7761760" y="4241027"/>
            <a:ext cx="208387" cy="227815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08753" y="4527638"/>
            <a:ext cx="91440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AB0E9">
                    <a:lumMod val="75000"/>
                  </a:srgbClr>
                </a:solidFill>
              </a:rPr>
              <a:t>2015</a:t>
            </a:r>
            <a:br>
              <a:rPr lang="en-US" sz="1600" b="1" dirty="0">
                <a:solidFill>
                  <a:srgbClr val="1AB0E9">
                    <a:lumMod val="75000"/>
                  </a:srgbClr>
                </a:solidFill>
              </a:rPr>
            </a:br>
            <a:endParaRPr lang="en-US" sz="1050" b="1" i="1" dirty="0">
              <a:solidFill>
                <a:srgbClr val="1AB0E9">
                  <a:lumMod val="75000"/>
                </a:srgbClr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7865953" y="2744640"/>
            <a:ext cx="0" cy="160156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7628843" y="2271539"/>
            <a:ext cx="474221" cy="50318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666666"/>
                </a:solidFill>
              </a:rPr>
              <a:t>32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27477" y="4803027"/>
            <a:ext cx="1180799" cy="73558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endParaRPr lang="en-US" sz="400" b="1" dirty="0">
              <a:solidFill>
                <a:srgbClr val="1AB0E9">
                  <a:lumMod val="75000"/>
                </a:srgb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1050" i="1" dirty="0">
                <a:solidFill>
                  <a:srgbClr val="037FA9"/>
                </a:solidFill>
              </a:rPr>
              <a:t>America COMPETES </a:t>
            </a:r>
          </a:p>
          <a:p>
            <a:pPr>
              <a:lnSpc>
                <a:spcPct val="90000"/>
              </a:lnSpc>
            </a:pPr>
            <a:r>
              <a:rPr lang="en-US" sz="1050" i="1" dirty="0">
                <a:solidFill>
                  <a:srgbClr val="037FA9"/>
                </a:solidFill>
              </a:rPr>
              <a:t>Reauthorization </a:t>
            </a:r>
            <a:r>
              <a:rPr lang="en-US" sz="1050" b="1" dirty="0">
                <a:solidFill>
                  <a:srgbClr val="00BBEF"/>
                </a:solidFill>
              </a:rPr>
              <a:t>Signed</a:t>
            </a:r>
          </a:p>
        </p:txBody>
      </p:sp>
      <p:sp>
        <p:nvSpPr>
          <p:cNvPr id="54" name="Oval 53"/>
          <p:cNvSpPr/>
          <p:nvPr/>
        </p:nvSpPr>
        <p:spPr>
          <a:xfrm>
            <a:off x="626286" y="4241027"/>
            <a:ext cx="208387" cy="227815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278220" y="5260132"/>
            <a:ext cx="1180862" cy="43334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1100" b="1" dirty="0">
                <a:solidFill>
                  <a:prstClr val="white"/>
                </a:solidFill>
              </a:rPr>
              <a:t>$275 Million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</a:rPr>
              <a:t>(FY2012)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163108" y="5247456"/>
            <a:ext cx="1180862" cy="43334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1100" b="1" dirty="0">
                <a:solidFill>
                  <a:prstClr val="white"/>
                </a:solidFill>
              </a:rPr>
              <a:t>$280 Million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</a:rPr>
              <a:t>(FY2015)</a:t>
            </a:r>
          </a:p>
        </p:txBody>
      </p:sp>
      <p:sp>
        <p:nvSpPr>
          <p:cNvPr id="50" name="Oval 49"/>
          <p:cNvSpPr/>
          <p:nvPr/>
        </p:nvSpPr>
        <p:spPr>
          <a:xfrm>
            <a:off x="8620735" y="1362715"/>
            <a:ext cx="566189" cy="58509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600" b="1" dirty="0">
                <a:solidFill>
                  <a:prstClr val="white"/>
                </a:solidFill>
              </a:rPr>
              <a:t>500+</a:t>
            </a:r>
          </a:p>
        </p:txBody>
      </p:sp>
      <p:sp>
        <p:nvSpPr>
          <p:cNvPr id="51" name="Oval 50"/>
          <p:cNvSpPr/>
          <p:nvPr/>
        </p:nvSpPr>
        <p:spPr>
          <a:xfrm>
            <a:off x="8780069" y="4241027"/>
            <a:ext cx="208387" cy="227815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421219" y="4517538"/>
            <a:ext cx="91440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AB0E9">
                    <a:lumMod val="75000"/>
                  </a:srgbClr>
                </a:solidFill>
              </a:rPr>
              <a:t>2016</a:t>
            </a:r>
          </a:p>
          <a:p>
            <a:pPr algn="ctr"/>
            <a:r>
              <a:rPr lang="en-US" sz="1600" b="1" dirty="0">
                <a:solidFill>
                  <a:srgbClr val="1AB0E9">
                    <a:lumMod val="75000"/>
                  </a:srgbClr>
                </a:solidFill>
              </a:rPr>
              <a:t/>
            </a:r>
            <a:br>
              <a:rPr lang="en-US" sz="1600" b="1" dirty="0">
                <a:solidFill>
                  <a:srgbClr val="1AB0E9">
                    <a:lumMod val="75000"/>
                  </a:srgbClr>
                </a:solidFill>
              </a:rPr>
            </a:br>
            <a:endParaRPr lang="en-US" sz="1050" b="1" i="1" dirty="0">
              <a:solidFill>
                <a:srgbClr val="1AB0E9">
                  <a:lumMod val="75000"/>
                </a:srgbClr>
              </a:solidFill>
            </a:endParaRPr>
          </a:p>
        </p:txBody>
      </p:sp>
      <p:cxnSp>
        <p:nvCxnSpPr>
          <p:cNvPr id="53" name="Straight Connector 52"/>
          <p:cNvCxnSpPr>
            <a:stCxn id="50" idx="4"/>
          </p:cNvCxnSpPr>
          <p:nvPr/>
        </p:nvCxnSpPr>
        <p:spPr>
          <a:xfrm flipH="1">
            <a:off x="8878419" y="1947805"/>
            <a:ext cx="0" cy="226765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8641309" y="2055197"/>
            <a:ext cx="474221" cy="50318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666666"/>
                </a:solidFill>
              </a:rPr>
              <a:t>39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804298" y="5616875"/>
            <a:ext cx="1180862" cy="43088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1100" b="1" dirty="0">
                <a:solidFill>
                  <a:prstClr val="white"/>
                </a:solidFill>
              </a:rPr>
              <a:t>$280M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</a:rPr>
              <a:t>(FY14)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447914" y="945596"/>
            <a:ext cx="8257817" cy="1071821"/>
          </a:xfrm>
          <a:prstGeom prst="rect">
            <a:avLst/>
          </a:prstGeom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prstClr val="black"/>
                </a:solidFill>
              </a:rPr>
              <a:t>In 2007, The National Academies recommended Congress establish an Advanced Research Projects Agency within the U.S. Department of Energy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506213" y="4513774"/>
            <a:ext cx="788029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AB0E9">
                    <a:lumMod val="75000"/>
                  </a:srgbClr>
                </a:solidFill>
              </a:rPr>
              <a:t>2017</a:t>
            </a:r>
          </a:p>
          <a:p>
            <a:pPr algn="ctr"/>
            <a:r>
              <a:rPr lang="en-US" sz="1600" b="1" dirty="0">
                <a:solidFill>
                  <a:srgbClr val="1AB0E9">
                    <a:lumMod val="75000"/>
                  </a:srgbClr>
                </a:solidFill>
              </a:rPr>
              <a:t/>
            </a:r>
            <a:br>
              <a:rPr lang="en-US" sz="1600" b="1" dirty="0">
                <a:solidFill>
                  <a:srgbClr val="1AB0E9">
                    <a:lumMod val="75000"/>
                  </a:srgbClr>
                </a:solidFill>
              </a:rPr>
            </a:br>
            <a:endParaRPr lang="en-US" sz="1050" b="1" i="1" dirty="0">
              <a:solidFill>
                <a:srgbClr val="1AB0E9">
                  <a:lumMod val="75000"/>
                </a:srgbClr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9807588" y="4241027"/>
            <a:ext cx="203292" cy="227815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 flipH="1">
            <a:off x="9904973" y="1758289"/>
            <a:ext cx="0" cy="24827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Oval 98"/>
          <p:cNvSpPr/>
          <p:nvPr/>
        </p:nvSpPr>
        <p:spPr>
          <a:xfrm>
            <a:off x="9613278" y="1173199"/>
            <a:ext cx="591913" cy="58509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000" b="1" dirty="0">
                <a:solidFill>
                  <a:prstClr val="white"/>
                </a:solidFill>
              </a:rPr>
              <a:t>Coming </a:t>
            </a:r>
          </a:p>
          <a:p>
            <a:pPr algn="ctr"/>
            <a:r>
              <a:rPr lang="en-US" sz="1000" b="1" dirty="0">
                <a:solidFill>
                  <a:prstClr val="white"/>
                </a:solidFill>
              </a:rPr>
              <a:t>soon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292470" y="5561926"/>
            <a:ext cx="9323714" cy="443567"/>
          </a:xfrm>
          <a:prstGeom prst="rect">
            <a:avLst/>
          </a:prstGeom>
          <a:solidFill>
            <a:srgbClr val="037FA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93633" y="5561877"/>
            <a:ext cx="1473776" cy="43088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1100" b="1" dirty="0">
                <a:solidFill>
                  <a:prstClr val="white"/>
                </a:solidFill>
              </a:rPr>
              <a:t>$400M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</a:rPr>
              <a:t>(Recovery Act</a:t>
            </a:r>
            <a:r>
              <a:rPr lang="en-US" sz="1100" dirty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003256" y="5561877"/>
            <a:ext cx="1484021" cy="43334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1100" b="1" dirty="0">
                <a:solidFill>
                  <a:prstClr val="white"/>
                </a:solidFill>
              </a:rPr>
              <a:t>$180M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</a:rPr>
              <a:t>(FY11)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262016" y="5561877"/>
            <a:ext cx="1135188" cy="43334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1100" b="1" dirty="0">
                <a:solidFill>
                  <a:prstClr val="white"/>
                </a:solidFill>
              </a:rPr>
              <a:t>$251M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</a:rPr>
              <a:t>(FY13)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257790" y="5561926"/>
            <a:ext cx="1175856" cy="43334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1100" b="1" dirty="0">
                <a:solidFill>
                  <a:prstClr val="white"/>
                </a:solidFill>
              </a:rPr>
              <a:t>$291M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</a:rPr>
              <a:t>(FY16)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303165" y="5561926"/>
            <a:ext cx="1130618" cy="43088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1100" b="1" dirty="0">
                <a:solidFill>
                  <a:prstClr val="white"/>
                </a:solidFill>
              </a:rPr>
              <a:t>$280M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</a:rPr>
              <a:t>(FY15)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323132" y="5561877"/>
            <a:ext cx="911189" cy="43334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1100" b="1" dirty="0">
                <a:solidFill>
                  <a:prstClr val="white"/>
                </a:solidFill>
              </a:rPr>
              <a:t>$275M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</a:rPr>
              <a:t>(FY12)</a:t>
            </a:r>
          </a:p>
        </p:txBody>
      </p:sp>
      <p:sp>
        <p:nvSpPr>
          <p:cNvPr id="94" name="Oval 93"/>
          <p:cNvSpPr/>
          <p:nvPr/>
        </p:nvSpPr>
        <p:spPr>
          <a:xfrm>
            <a:off x="8774226" y="4267186"/>
            <a:ext cx="208387" cy="227815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245957" y="5558852"/>
            <a:ext cx="1180862" cy="43088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1100" b="1" dirty="0">
                <a:solidFill>
                  <a:prstClr val="white"/>
                </a:solidFill>
              </a:rPr>
              <a:t>$280M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</a:rPr>
              <a:t>(FY14)</a:t>
            </a:r>
          </a:p>
        </p:txBody>
      </p:sp>
      <p:sp>
        <p:nvSpPr>
          <p:cNvPr id="103" name="Slide Number Placeholder 10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9297152" y="5558852"/>
            <a:ext cx="1175856" cy="43334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1100" b="1" dirty="0" smtClean="0">
                <a:solidFill>
                  <a:prstClr val="white"/>
                </a:solidFill>
              </a:rPr>
              <a:t>$306M</a:t>
            </a:r>
            <a:endParaRPr lang="en-US" sz="1100" b="1" dirty="0">
              <a:solidFill>
                <a:prstClr val="white"/>
              </a:solidFill>
            </a:endParaRPr>
          </a:p>
          <a:p>
            <a:pPr algn="ctr"/>
            <a:r>
              <a:rPr lang="en-US" sz="1100" b="1" dirty="0">
                <a:solidFill>
                  <a:prstClr val="white"/>
                </a:solidFill>
              </a:rPr>
              <a:t>(</a:t>
            </a:r>
            <a:r>
              <a:rPr lang="en-US" sz="1100" b="1" dirty="0" smtClean="0">
                <a:solidFill>
                  <a:prstClr val="white"/>
                </a:solidFill>
              </a:rPr>
              <a:t>FY17)</a:t>
            </a:r>
            <a:endParaRPr lang="en-US" sz="1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3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ARPA-E impact indicators</a:t>
            </a:r>
            <a:endParaRPr lang="en-US" b="0" dirty="0"/>
          </a:p>
        </p:txBody>
      </p:sp>
      <p:sp>
        <p:nvSpPr>
          <p:cNvPr id="6" name="Rectangle 5"/>
          <p:cNvSpPr/>
          <p:nvPr/>
        </p:nvSpPr>
        <p:spPr>
          <a:xfrm>
            <a:off x="447914" y="971634"/>
            <a:ext cx="11318023" cy="779758"/>
          </a:xfrm>
          <a:prstGeom prst="rect">
            <a:avLst/>
          </a:prstGeom>
          <a:solidFill>
            <a:schemeClr val="accent2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noAutofit/>
          </a:bodyPr>
          <a:lstStyle/>
          <a:p>
            <a:pPr algn="ctr" defTabSz="457200"/>
            <a:r>
              <a:rPr lang="en-US" sz="2200" dirty="0">
                <a:solidFill>
                  <a:prstClr val="white"/>
                </a:solidFill>
              </a:rPr>
              <a:t>Since 2009 ARPA-E has provided $1.5 billion in R&amp;D funding </a:t>
            </a:r>
          </a:p>
          <a:p>
            <a:pPr algn="ctr" defTabSz="457200"/>
            <a:r>
              <a:rPr lang="en-US" sz="2200" dirty="0">
                <a:solidFill>
                  <a:prstClr val="white"/>
                </a:solidFill>
              </a:rPr>
              <a:t>to more than 580 projects.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87946" y="632732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As of February 2017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75830" y="2500892"/>
            <a:ext cx="3590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208 patents issued by U.S. Patent and Trademark Office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148104" y="4945407"/>
            <a:ext cx="41596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68 projects have partnered with other government agencies to further development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48104" y="3625191"/>
            <a:ext cx="38189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56 projects have formed new companies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96373" y="1819352"/>
            <a:ext cx="1365738" cy="1310421"/>
            <a:chOff x="596373" y="1936088"/>
            <a:chExt cx="1365738" cy="131042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114" y="2141389"/>
              <a:ext cx="1114096" cy="89467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/>
          </p:spPr>
        </p:pic>
        <p:sp>
          <p:nvSpPr>
            <p:cNvPr id="31" name="Oval 30"/>
            <p:cNvSpPr/>
            <p:nvPr/>
          </p:nvSpPr>
          <p:spPr>
            <a:xfrm>
              <a:off x="596373" y="1936088"/>
              <a:ext cx="1365738" cy="1310421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8014" y="3325338"/>
            <a:ext cx="1362456" cy="1307592"/>
            <a:chOff x="2310838" y="3326575"/>
            <a:chExt cx="1362456" cy="130759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099" y="3417384"/>
              <a:ext cx="1173775" cy="1173775"/>
            </a:xfrm>
            <a:prstGeom prst="rect">
              <a:avLst/>
            </a:prstGeom>
          </p:spPr>
        </p:pic>
        <p:sp>
          <p:nvSpPr>
            <p:cNvPr id="33" name="Oval 32"/>
            <p:cNvSpPr/>
            <p:nvPr/>
          </p:nvSpPr>
          <p:spPr>
            <a:xfrm>
              <a:off x="2310838" y="3326575"/>
              <a:ext cx="1362456" cy="1307592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98014" y="4799442"/>
            <a:ext cx="1362456" cy="1307592"/>
            <a:chOff x="529243" y="4763697"/>
            <a:chExt cx="1362456" cy="130759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643" y="4965343"/>
              <a:ext cx="929655" cy="889370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529243" y="4763697"/>
              <a:ext cx="1362456" cy="1307592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667759" y="2199625"/>
            <a:ext cx="1365738" cy="1310421"/>
            <a:chOff x="9611269" y="1945249"/>
            <a:chExt cx="1365738" cy="13104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2" y="2062789"/>
              <a:ext cx="1104696" cy="1104696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9611269" y="1945249"/>
              <a:ext cx="1365738" cy="1310421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667759" y="4223825"/>
            <a:ext cx="1365738" cy="1310421"/>
            <a:chOff x="9958770" y="3372425"/>
            <a:chExt cx="1365738" cy="131042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4832" y="3510828"/>
              <a:ext cx="1033613" cy="1033613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9958770" y="3372425"/>
              <a:ext cx="1365738" cy="1310421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2148104" y="1966731"/>
            <a:ext cx="38189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74 projects have attracted more than $1.8 billion in private-sector follow-on funding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197829" y="4525092"/>
            <a:ext cx="35681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1,328 peer-reviewed journal articles from ARPA-E projects</a:t>
            </a:r>
          </a:p>
        </p:txBody>
      </p:sp>
    </p:spTree>
    <p:extLst>
      <p:ext uri="{BB962C8B-B14F-4D97-AF65-F5344CB8AC3E}">
        <p14:creationId xmlns:p14="http://schemas.microsoft.com/office/powerpoint/2010/main" val="60220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ARPA-E mission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7915" y="891510"/>
            <a:ext cx="11318022" cy="903277"/>
          </a:xfrm>
          <a:prstGeom prst="rect">
            <a:avLst/>
          </a:prstGeom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E7862A"/>
                </a:solidFill>
              </a:rPr>
              <a:t>Mission:  </a:t>
            </a:r>
            <a:r>
              <a:rPr lang="en-US" dirty="0">
                <a:solidFill>
                  <a:prstClr val="black"/>
                </a:solidFill>
              </a:rPr>
              <a:t>To overcome long-term and high-risk technological barriers in the development of energy technologies </a:t>
            </a: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7914" y="3851031"/>
            <a:ext cx="11231056" cy="2286000"/>
          </a:xfrm>
          <a:prstGeom prst="rect">
            <a:avLst/>
          </a:prstGeom>
        </p:spPr>
        <p:txBody>
          <a:bodyPr anchor="ctr"/>
          <a:lstStyle/>
          <a:p>
            <a:pPr marL="457200" indent="-457200">
              <a:spcBef>
                <a:spcPts val="1200"/>
              </a:spcBef>
            </a:pPr>
            <a:r>
              <a:rPr lang="en-US" sz="2000" b="1" dirty="0">
                <a:solidFill>
                  <a:srgbClr val="E7862A"/>
                </a:solidFill>
              </a:rPr>
              <a:t>Means: </a:t>
            </a:r>
            <a:r>
              <a:rPr lang="en-US" sz="2000" b="1" dirty="0">
                <a:solidFill>
                  <a:srgbClr val="1AB0E9"/>
                </a:solidFill>
              </a:rPr>
              <a:t> </a:t>
            </a:r>
          </a:p>
          <a:p>
            <a:pPr marL="356616" lvl="1" indent="-256032">
              <a:buClr>
                <a:prstClr val="black">
                  <a:lumMod val="50000"/>
                  <a:lumOff val="50000"/>
                </a:prstClr>
              </a:buClr>
              <a:buSzPct val="125000"/>
              <a:buFont typeface="Lucida Grande"/>
              <a:buChar char="‣"/>
              <a:defRPr/>
            </a:pPr>
            <a:endParaRPr lang="en-US" sz="200" b="1" dirty="0">
              <a:solidFill>
                <a:prstClr val="black"/>
              </a:solidFill>
            </a:endParaRPr>
          </a:p>
          <a:p>
            <a:pPr marL="356616" lvl="1" indent="-256032">
              <a:spcAft>
                <a:spcPts val="400"/>
              </a:spcAft>
              <a:buClr>
                <a:prstClr val="black">
                  <a:lumMod val="50000"/>
                  <a:lumOff val="50000"/>
                </a:prstClr>
              </a:buClr>
              <a:buSzPct val="125000"/>
              <a:buFont typeface="Lucida Grande"/>
              <a:buChar char="‣"/>
              <a:defRPr/>
            </a:pPr>
            <a:r>
              <a:rPr lang="en-US" dirty="0">
                <a:solidFill>
                  <a:prstClr val="black"/>
                </a:solidFill>
              </a:rPr>
              <a:t>Identify and promote revolutionary advances in fundamental and applied sciences</a:t>
            </a:r>
          </a:p>
          <a:p>
            <a:pPr marL="356616" lvl="1" indent="-256032">
              <a:spcAft>
                <a:spcPts val="400"/>
              </a:spcAft>
              <a:buClr>
                <a:prstClr val="black">
                  <a:lumMod val="50000"/>
                  <a:lumOff val="50000"/>
                </a:prstClr>
              </a:buClr>
              <a:buSzPct val="125000"/>
              <a:buFont typeface="Lucida Grande"/>
              <a:buChar char="‣"/>
              <a:defRPr/>
            </a:pPr>
            <a:r>
              <a:rPr lang="en-US" dirty="0">
                <a:solidFill>
                  <a:prstClr val="black"/>
                </a:solidFill>
              </a:rPr>
              <a:t>Translate scientific discoveries and cutting-edge inventions into technological innovations </a:t>
            </a:r>
          </a:p>
          <a:p>
            <a:pPr marL="356616" lvl="1" indent="-256032">
              <a:spcAft>
                <a:spcPts val="400"/>
              </a:spcAft>
              <a:buClr>
                <a:prstClr val="black">
                  <a:lumMod val="50000"/>
                  <a:lumOff val="50000"/>
                </a:prstClr>
              </a:buClr>
              <a:buSzPct val="125000"/>
              <a:buFont typeface="Lucida Grande"/>
              <a:buChar char="‣"/>
              <a:defRPr/>
            </a:pPr>
            <a:r>
              <a:rPr lang="en-US" dirty="0">
                <a:solidFill>
                  <a:prstClr val="black"/>
                </a:solidFill>
              </a:rPr>
              <a:t>Accelerate transformational technological advances in areas that industry by itself is not likely to undertake because of technical and financial uncertainty </a:t>
            </a:r>
          </a:p>
        </p:txBody>
      </p:sp>
      <p:sp>
        <p:nvSpPr>
          <p:cNvPr id="10" name="Oval 9"/>
          <p:cNvSpPr/>
          <p:nvPr/>
        </p:nvSpPr>
        <p:spPr>
          <a:xfrm>
            <a:off x="4530969" y="2409092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72508" y="1969478"/>
            <a:ext cx="2919046" cy="145073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53" t="76953" r="9702"/>
          <a:stretch/>
        </p:blipFill>
        <p:spPr>
          <a:xfrm>
            <a:off x="758591" y="1782953"/>
            <a:ext cx="10609699" cy="849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573"/>
          <a:stretch/>
        </p:blipFill>
        <p:spPr>
          <a:xfrm>
            <a:off x="2221615" y="2528598"/>
            <a:ext cx="7683653" cy="151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ARPA-E mission</a:t>
            </a:r>
          </a:p>
        </p:txBody>
      </p:sp>
      <p:sp>
        <p:nvSpPr>
          <p:cNvPr id="9" name="Pentagon 8"/>
          <p:cNvSpPr/>
          <p:nvPr/>
        </p:nvSpPr>
        <p:spPr>
          <a:xfrm>
            <a:off x="1866467" y="2042462"/>
            <a:ext cx="1353478" cy="221909"/>
          </a:xfrm>
          <a:prstGeom prst="homePlate">
            <a:avLst>
              <a:gd name="adj" fmla="val 39189"/>
            </a:avLst>
          </a:prstGeom>
          <a:solidFill>
            <a:srgbClr val="FFFFFF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/>
          </a:p>
        </p:txBody>
      </p:sp>
      <p:sp>
        <p:nvSpPr>
          <p:cNvPr id="11" name="Pentagon 10"/>
          <p:cNvSpPr/>
          <p:nvPr/>
        </p:nvSpPr>
        <p:spPr>
          <a:xfrm>
            <a:off x="3567802" y="4359750"/>
            <a:ext cx="1353478" cy="221909"/>
          </a:xfrm>
          <a:prstGeom prst="homePlate">
            <a:avLst>
              <a:gd name="adj" fmla="val 39189"/>
            </a:avLst>
          </a:prstGeom>
          <a:solidFill>
            <a:srgbClr val="FFFFFF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/>
          </a:p>
        </p:txBody>
      </p:sp>
      <p:sp>
        <p:nvSpPr>
          <p:cNvPr id="13" name="Pentagon 12"/>
          <p:cNvSpPr/>
          <p:nvPr/>
        </p:nvSpPr>
        <p:spPr>
          <a:xfrm>
            <a:off x="6967512" y="2060294"/>
            <a:ext cx="1353478" cy="221909"/>
          </a:xfrm>
          <a:prstGeom prst="homePlate">
            <a:avLst>
              <a:gd name="adj" fmla="val 39189"/>
            </a:avLst>
          </a:prstGeom>
          <a:solidFill>
            <a:srgbClr val="FFFFFF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/>
          </a:p>
        </p:txBody>
      </p:sp>
      <p:sp>
        <p:nvSpPr>
          <p:cNvPr id="15" name="Pentagon 14"/>
          <p:cNvSpPr/>
          <p:nvPr/>
        </p:nvSpPr>
        <p:spPr>
          <a:xfrm>
            <a:off x="3577697" y="2060294"/>
            <a:ext cx="1042937" cy="221909"/>
          </a:xfrm>
          <a:prstGeom prst="homePlate">
            <a:avLst>
              <a:gd name="adj" fmla="val 39189"/>
            </a:avLst>
          </a:prstGeom>
          <a:solidFill>
            <a:srgbClr val="FFFFFF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/>
          </a:p>
        </p:txBody>
      </p:sp>
      <p:sp>
        <p:nvSpPr>
          <p:cNvPr id="17" name="Pentagon 16"/>
          <p:cNvSpPr/>
          <p:nvPr/>
        </p:nvSpPr>
        <p:spPr>
          <a:xfrm>
            <a:off x="7656225" y="1381916"/>
            <a:ext cx="1042937" cy="221909"/>
          </a:xfrm>
          <a:prstGeom prst="homePlate">
            <a:avLst>
              <a:gd name="adj" fmla="val 39189"/>
            </a:avLst>
          </a:prstGeom>
          <a:solidFill>
            <a:srgbClr val="FFFFFF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/>
          </a:p>
        </p:txBody>
      </p:sp>
      <p:sp>
        <p:nvSpPr>
          <p:cNvPr id="19" name="Pentagon 18"/>
          <p:cNvSpPr/>
          <p:nvPr/>
        </p:nvSpPr>
        <p:spPr>
          <a:xfrm>
            <a:off x="8646879" y="4368181"/>
            <a:ext cx="838935" cy="221909"/>
          </a:xfrm>
          <a:prstGeom prst="homePlate">
            <a:avLst>
              <a:gd name="adj" fmla="val 39189"/>
            </a:avLst>
          </a:prstGeom>
          <a:solidFill>
            <a:srgbClr val="FFFFFF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/>
          </a:p>
        </p:txBody>
      </p:sp>
      <p:sp>
        <p:nvSpPr>
          <p:cNvPr id="26" name="Pentagon 25"/>
          <p:cNvSpPr/>
          <p:nvPr/>
        </p:nvSpPr>
        <p:spPr>
          <a:xfrm>
            <a:off x="1853411" y="4368181"/>
            <a:ext cx="1267538" cy="221909"/>
          </a:xfrm>
          <a:prstGeom prst="homePlate">
            <a:avLst>
              <a:gd name="adj" fmla="val 39189"/>
            </a:avLst>
          </a:prstGeom>
          <a:solidFill>
            <a:srgbClr val="FFFFFF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07" y="1006374"/>
            <a:ext cx="10424186" cy="5197328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9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67341"/>
            <a:ext cx="11343903" cy="856584"/>
          </a:xfrm>
        </p:spPr>
        <p:txBody>
          <a:bodyPr>
            <a:noAutofit/>
          </a:bodyPr>
          <a:lstStyle/>
          <a:p>
            <a:r>
              <a:rPr lang="en-US" dirty="0"/>
              <a:t>Built on DARPA foundation, but with key differences…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39100" y="6446762"/>
            <a:ext cx="20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334" y="778758"/>
            <a:ext cx="5989332" cy="53004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86175" y="4800600"/>
            <a:ext cx="2219325" cy="742950"/>
          </a:xfrm>
          <a:prstGeom prst="rect">
            <a:avLst/>
          </a:prstGeom>
          <a:noFill/>
          <a:ln>
            <a:solidFill>
              <a:schemeClr val="accent4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3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53728" y="3982967"/>
            <a:ext cx="4198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Ph.D. Nuclear Engineering </a:t>
            </a:r>
          </a:p>
          <a:p>
            <a:pPr algn="ctr"/>
            <a:r>
              <a:rPr lang="en-US" sz="2000" b="1" dirty="0" smtClean="0"/>
              <a:t>University of California, Berkeley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98173" y="4696579"/>
            <a:ext cx="3059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Interests at ARPA-E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9426" y="5094695"/>
            <a:ext cx="37192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Energy Storage</a:t>
            </a:r>
          </a:p>
          <a:p>
            <a:r>
              <a:rPr lang="en-US" sz="2000" b="1" dirty="0" smtClean="0"/>
              <a:t>Nuclear Fission/Fusion</a:t>
            </a:r>
          </a:p>
          <a:p>
            <a:r>
              <a:rPr lang="en-US" sz="2000" b="1" dirty="0"/>
              <a:t>Ocean Carbon </a:t>
            </a:r>
            <a:r>
              <a:rPr lang="en-US" sz="2000" b="1" dirty="0" smtClean="0"/>
              <a:t>Sequestration</a:t>
            </a:r>
            <a:endParaRPr lang="en-US" sz="2000" b="1" dirty="0"/>
          </a:p>
        </p:txBody>
      </p:sp>
      <p:pic>
        <p:nvPicPr>
          <p:cNvPr id="1026" name="Picture 2" descr="ARPA-E Fellow Lakshana Hudda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41" y="1306291"/>
            <a:ext cx="2356642" cy="258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57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Programs and Projects</a:t>
            </a:r>
            <a:endParaRPr lang="en-US" cap="smal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ARPA-E: Accelerating U.S. Energy Innovation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13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development opportunities at ARPA-E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6106925" y="1494469"/>
          <a:ext cx="5725746" cy="4190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535353"/>
              </a:clrFrom>
              <a:clrTo>
                <a:srgbClr val="535353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8" y="4691056"/>
            <a:ext cx="556638" cy="908797"/>
          </a:xfrm>
          <a:prstGeom prst="rect">
            <a:avLst/>
          </a:prstGeom>
        </p:spPr>
      </p:pic>
      <p:pic>
        <p:nvPicPr>
          <p:cNvPr id="7" name="Picture 2" descr="Image result for open door vector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r="17052"/>
          <a:stretch/>
        </p:blipFill>
        <p:spPr bwMode="auto">
          <a:xfrm>
            <a:off x="557590" y="2866115"/>
            <a:ext cx="720804" cy="107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arget, Aim, Shooting, Sport, Circl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26" y="1364488"/>
            <a:ext cx="845731" cy="84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19707" y="1187188"/>
            <a:ext cx="4699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Focused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Developed by PDs &amp; Fellows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Aimed at a specific energy challenge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19707" y="2939924"/>
            <a:ext cx="4520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OPEN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Spans many energy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Historically announced every 3 years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9706" y="4545289"/>
            <a:ext cx="4520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IDEAS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Spans many energy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Seedling projects funded up to $500k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for 1 year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78406" y="6357404"/>
            <a:ext cx="205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of August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61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</a:t>
            </a:r>
            <a:r>
              <a:rPr lang="en-US" dirty="0" smtClean="0"/>
              <a:t>acceleration </a:t>
            </a:r>
            <a:r>
              <a:rPr lang="en-US" dirty="0"/>
              <a:t>m</a:t>
            </a:r>
            <a:r>
              <a:rPr lang="en-US" dirty="0" smtClean="0"/>
              <a:t>odel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39326" y="1003972"/>
            <a:ext cx="75709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213414" y="13695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174992" y="1112336"/>
            <a:ext cx="9842017" cy="4945564"/>
            <a:chOff x="437173" y="2014596"/>
            <a:chExt cx="8270859" cy="4044026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77324" y="2742006"/>
              <a:ext cx="2930708" cy="2845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94186" y="4964427"/>
              <a:ext cx="2893581" cy="1094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6560" y="3431261"/>
              <a:ext cx="2696555" cy="2044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5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818" r="1000" b="4489"/>
            <a:stretch/>
          </p:blipFill>
          <p:spPr bwMode="auto">
            <a:xfrm>
              <a:off x="437173" y="2014596"/>
              <a:ext cx="7150589" cy="1645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2943283" y="3807416"/>
              <a:ext cx="3795386" cy="251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FOCUSED PROGRAM </a:t>
              </a:r>
              <a:r>
                <a: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DEVELOPMENT CYCLE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28526" y="3601616"/>
            <a:ext cx="117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(~4 YEARS)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2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Ongoing Technology Development Efforts</a:t>
            </a:r>
            <a:endParaRPr lang="en-US" cap="smal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ARPA-E: Accelerating U.S. Energy Innovation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09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47" y="58489"/>
            <a:ext cx="8805333" cy="824352"/>
          </a:xfrm>
        </p:spPr>
        <p:txBody>
          <a:bodyPr/>
          <a:lstStyle/>
          <a:p>
            <a:r>
              <a:rPr lang="en-US" sz="3200" dirty="0"/>
              <a:t>NEW ARPA-E Opportunities</a:t>
            </a:r>
            <a:r>
              <a:rPr lang="en-US" dirty="0" smtClean="0"/>
              <a:t>… Dec 2017 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930944"/>
              </p:ext>
            </p:extLst>
          </p:nvPr>
        </p:nvGraphicFramePr>
        <p:xfrm>
          <a:off x="488731" y="1204493"/>
          <a:ext cx="11256578" cy="4826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1655"/>
                <a:gridCol w="1954923"/>
              </a:tblGrid>
              <a:tr h="569509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2016/2017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Program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 Development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Current Status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8344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FOA: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Funding Opportunity Announcements: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69509">
                <a:tc>
                  <a:txBody>
                    <a:bodyPr/>
                    <a:lstStyle/>
                    <a:p>
                      <a:pPr marL="163513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MEITNER –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Modeling-Enhanced Innovations Trailblazing Nuclear Energy Reinvigoration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Concept Papers Submission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and review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6950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  MARINER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Macro Algae Research Inspiring Novel Energy Resources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Projects Announced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69510">
                <a:tc>
                  <a:txBody>
                    <a:bodyPr/>
                    <a:lstStyle/>
                    <a:p>
                      <a:pPr marL="163513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SENSOR –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Saving Energy Nationwide in Structures with Occupancy Recognition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63513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92759">
                <a:tc>
                  <a:txBody>
                    <a:bodyPr/>
                    <a:lstStyle/>
                    <a:p>
                      <a:pPr marL="279400" indent="-115888" algn="l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ROOTS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dirty="0" smtClean="0">
                          <a:effectLst/>
                        </a:rPr>
                        <a:t>Rhizosphere Observations Optimizing Terrestrial Sequestration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l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Projects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underway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92759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  METALS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dirty="0" smtClean="0">
                          <a:effectLst/>
                        </a:rPr>
                        <a:t>Modern Electro/Thermochemical Advances in Light Metals Systems</a:t>
                      </a:r>
                      <a:endParaRPr lang="en-US" sz="18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92759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IDEAS</a:t>
                      </a:r>
                      <a:r>
                        <a:rPr lang="en-US" sz="1800" b="0" i="1" baseline="0" dirty="0" smtClean="0">
                          <a:solidFill>
                            <a:schemeClr val="tx1"/>
                          </a:solidFill>
                        </a:rPr>
                        <a:t> -</a:t>
                      </a:r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 Innovative Development Energy</a:t>
                      </a:r>
                      <a:r>
                        <a:rPr lang="en-US" sz="1800" b="0" i="1" baseline="0" dirty="0" smtClean="0">
                          <a:solidFill>
                            <a:schemeClr val="tx1"/>
                          </a:solidFill>
                        </a:rPr>
                        <a:t> Related Applied Science</a:t>
                      </a:r>
                      <a:endParaRPr lang="en-US" sz="18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Seedling Solicitations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07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Programs to discuss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ROOTS</a:t>
            </a:r>
          </a:p>
          <a:p>
            <a:r>
              <a:rPr lang="en-US" dirty="0" smtClean="0"/>
              <a:t>METALS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4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31"/>
          <p:cNvSpPr txBox="1">
            <a:spLocks/>
          </p:cNvSpPr>
          <p:nvPr/>
        </p:nvSpPr>
        <p:spPr>
          <a:xfrm>
            <a:off x="457199" y="232983"/>
            <a:ext cx="7972861" cy="10971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0" tIns="0" rIns="0" bIns="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n-lt"/>
                <a:ea typeface="+mj-ea"/>
                <a:cs typeface="Arial Narrow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600" dirty="0" smtClean="0"/>
              <a:t>ROOTS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0" dirty="0"/>
              <a:t>RHIZOSPHERE OBSERVATIONS OPTIMIZING TERRESTRIAL</a:t>
            </a:r>
          </a:p>
          <a:p>
            <a:pPr>
              <a:lnSpc>
                <a:spcPct val="90000"/>
              </a:lnSpc>
            </a:pPr>
            <a:r>
              <a:rPr lang="en-US" sz="2000" b="0" dirty="0"/>
              <a:t>SEQUESTRATION</a:t>
            </a:r>
          </a:p>
        </p:txBody>
      </p:sp>
      <p:sp>
        <p:nvSpPr>
          <p:cNvPr id="6" name="Text Placeholder 33"/>
          <p:cNvSpPr txBox="1">
            <a:spLocks/>
          </p:cNvSpPr>
          <p:nvPr/>
        </p:nvSpPr>
        <p:spPr>
          <a:xfrm>
            <a:off x="457200" y="3770418"/>
            <a:ext cx="6629400" cy="218393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9DA0A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</a:rPr>
              <a:t>Approach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Develop </a:t>
            </a:r>
            <a:r>
              <a:rPr lang="en-US" sz="1800" dirty="0">
                <a:solidFill>
                  <a:schemeClr val="tx1"/>
                </a:solidFill>
              </a:rPr>
              <a:t>novel, non-destructive, field deployable technologies to</a:t>
            </a:r>
            <a:r>
              <a:rPr lang="en-US" sz="1800" dirty="0" smtClean="0">
                <a:solidFill>
                  <a:schemeClr val="tx1"/>
                </a:solidFill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</a:rPr>
              <a:t>Measure </a:t>
            </a:r>
            <a:r>
              <a:rPr lang="en-US" sz="1800" dirty="0">
                <a:solidFill>
                  <a:schemeClr val="tx1"/>
                </a:solidFill>
              </a:rPr>
              <a:t>root functional </a:t>
            </a:r>
            <a:r>
              <a:rPr lang="en-US" sz="1800" dirty="0" smtClean="0">
                <a:solidFill>
                  <a:schemeClr val="tx1"/>
                </a:solidFill>
              </a:rPr>
              <a:t>properties</a:t>
            </a:r>
            <a:endParaRPr lang="en-US" sz="18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</a:rPr>
              <a:t>Measure </a:t>
            </a:r>
            <a:r>
              <a:rPr lang="en-US" sz="1800" dirty="0">
                <a:solidFill>
                  <a:schemeClr val="tx1"/>
                </a:solidFill>
              </a:rPr>
              <a:t>soil functional </a:t>
            </a:r>
            <a:r>
              <a:rPr lang="en-US" sz="1800" dirty="0" smtClean="0">
                <a:solidFill>
                  <a:schemeClr val="tx1"/>
                </a:solidFill>
              </a:rPr>
              <a:t>properties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</a:rPr>
              <a:t>Advance </a:t>
            </a:r>
            <a:r>
              <a:rPr lang="en-US" sz="1800" dirty="0">
                <a:solidFill>
                  <a:schemeClr val="tx1"/>
                </a:solidFill>
              </a:rPr>
              <a:t>predictive and extensible models that accelerate cultivar selection and </a:t>
            </a:r>
            <a:r>
              <a:rPr lang="en-US" sz="1800" dirty="0" smtClean="0">
                <a:solidFill>
                  <a:schemeClr val="tx1"/>
                </a:solidFill>
              </a:rPr>
              <a:t>development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584" y="2633985"/>
            <a:ext cx="4420351" cy="3455461"/>
          </a:xfrm>
          <a:prstGeom prst="rect">
            <a:avLst/>
          </a:prstGeom>
        </p:spPr>
      </p:pic>
      <p:pic>
        <p:nvPicPr>
          <p:cNvPr id="2050" name="Picture 2" descr="Image result for arpa e ro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060" y="246144"/>
            <a:ext cx="3428564" cy="108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33"/>
          <p:cNvSpPr txBox="1">
            <a:spLocks/>
          </p:cNvSpPr>
          <p:nvPr/>
        </p:nvSpPr>
        <p:spPr>
          <a:xfrm>
            <a:off x="457199" y="1564686"/>
            <a:ext cx="7572377" cy="2070642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9DA0A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</a:rPr>
              <a:t>Goal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Mitigate </a:t>
            </a:r>
            <a:r>
              <a:rPr lang="en-US" sz="1800" dirty="0">
                <a:solidFill>
                  <a:schemeClr val="tx1"/>
                </a:solidFill>
              </a:rPr>
              <a:t>~10% of total U.S. greenhouse gas emissions (GHG) </a:t>
            </a:r>
            <a:r>
              <a:rPr lang="en-US" sz="1800" dirty="0" smtClean="0">
                <a:solidFill>
                  <a:schemeClr val="tx1"/>
                </a:solidFill>
              </a:rPr>
              <a:t>annually while </a:t>
            </a:r>
            <a:r>
              <a:rPr lang="en-US" sz="1800" dirty="0">
                <a:solidFill>
                  <a:schemeClr val="tx1"/>
                </a:solidFill>
              </a:rPr>
              <a:t>also improving the climate resiliency of U.S. agricultural </a:t>
            </a:r>
            <a:r>
              <a:rPr lang="en-US" sz="1800" dirty="0" smtClean="0">
                <a:solidFill>
                  <a:schemeClr val="tx1"/>
                </a:solidFill>
              </a:rPr>
              <a:t>production by achieving: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prstClr val="black"/>
                </a:solidFill>
              </a:rPr>
              <a:t>50% increase in carbon deposition depth and </a:t>
            </a:r>
            <a:r>
              <a:rPr lang="en-US" sz="1800" dirty="0" smtClean="0">
                <a:solidFill>
                  <a:prstClr val="black"/>
                </a:solidFill>
              </a:rPr>
              <a:t>accumulation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</a:rPr>
              <a:t>50</a:t>
            </a:r>
            <a:r>
              <a:rPr lang="en-US" sz="1800" dirty="0">
                <a:solidFill>
                  <a:prstClr val="black"/>
                </a:solidFill>
              </a:rPr>
              <a:t>% decrease in fertilizer N</a:t>
            </a:r>
            <a:r>
              <a:rPr lang="en-US" sz="1800" baseline="-25000" dirty="0">
                <a:solidFill>
                  <a:prstClr val="black"/>
                </a:solidFill>
              </a:rPr>
              <a:t>2</a:t>
            </a:r>
            <a:r>
              <a:rPr lang="en-US" sz="1800" dirty="0">
                <a:solidFill>
                  <a:prstClr val="black"/>
                </a:solidFill>
              </a:rPr>
              <a:t>O </a:t>
            </a:r>
            <a:r>
              <a:rPr lang="en-US" sz="1800" dirty="0" smtClean="0">
                <a:solidFill>
                  <a:prstClr val="black"/>
                </a:solidFill>
              </a:rPr>
              <a:t>emissions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</a:rPr>
              <a:t>25</a:t>
            </a:r>
            <a:r>
              <a:rPr lang="en-US" sz="1800" dirty="0">
                <a:solidFill>
                  <a:prstClr val="black"/>
                </a:solidFill>
              </a:rPr>
              <a:t>% increase in water productivity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0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ROOTS: project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074" name="Picture 2" descr="http://newscenter.lbl.gov/wp-content/uploads/sites/2/2016/12/soil-gamma-detect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383" y="1105586"/>
            <a:ext cx="2334523" cy="304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 computer simulation of root characteristic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400" y="1002891"/>
            <a:ext cx="2461537" cy="184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penn sta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9699" r="9418" b="19317"/>
          <a:stretch/>
        </p:blipFill>
        <p:spPr bwMode="auto">
          <a:xfrm>
            <a:off x="6281278" y="1002891"/>
            <a:ext cx="2590800" cy="88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81278" y="1922815"/>
            <a:ext cx="2978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rial" panose="020B0604020202020204" pitchFamily="34" charset="0"/>
              </a:rPr>
              <a:t>An Integrated Phenotyping Platform for Deeper Roots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106925" y="1002891"/>
            <a:ext cx="1" cy="5027326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82" name="Picture 10" descr="Image result for lbn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4" y="1105586"/>
            <a:ext cx="2656451" cy="46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7914" y="1749603"/>
            <a:ext cx="29904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rial" panose="020B0604020202020204" pitchFamily="34" charset="0"/>
              </a:rPr>
              <a:t>Integrated Imaging and Modeling Toolbox for Accelerated Development of Root-focused Crops at Field Scales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42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31"/>
          <p:cNvSpPr txBox="1">
            <a:spLocks/>
          </p:cNvSpPr>
          <p:nvPr/>
        </p:nvSpPr>
        <p:spPr>
          <a:xfrm>
            <a:off x="457199" y="232983"/>
            <a:ext cx="7972861" cy="1097196"/>
          </a:xfrm>
          <a:prstGeom prst="rect">
            <a:avLst/>
          </a:prstGeom>
          <a:solidFill>
            <a:srgbClr val="EA7155"/>
          </a:solidFill>
        </p:spPr>
        <p:txBody>
          <a:bodyPr vert="horz" lIns="0" tIns="0" rIns="0" bIns="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n-lt"/>
                <a:ea typeface="+mj-ea"/>
                <a:cs typeface="Arial Narrow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600" dirty="0" smtClean="0"/>
              <a:t>METALS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0" dirty="0" smtClean="0"/>
              <a:t>Modern Electro/Thermochemical Advances in Light Metal Systems</a:t>
            </a:r>
            <a:endParaRPr lang="en-US" sz="2000" b="0" dirty="0"/>
          </a:p>
        </p:txBody>
      </p:sp>
      <p:sp>
        <p:nvSpPr>
          <p:cNvPr id="6" name="Text Placeholder 33"/>
          <p:cNvSpPr txBox="1">
            <a:spLocks/>
          </p:cNvSpPr>
          <p:nvPr/>
        </p:nvSpPr>
        <p:spPr>
          <a:xfrm>
            <a:off x="457200" y="2303485"/>
            <a:ext cx="6629400" cy="1703509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9DA0A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</a:rPr>
              <a:t>Approach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</a:rPr>
              <a:t>Novel, low-cost processing </a:t>
            </a:r>
            <a:r>
              <a:rPr lang="en-US" sz="1600" dirty="0">
                <a:solidFill>
                  <a:schemeClr val="tx1"/>
                </a:solidFill>
              </a:rPr>
              <a:t>of aluminum, magnesium, and </a:t>
            </a:r>
            <a:r>
              <a:rPr lang="en-US" sz="1600" dirty="0" smtClean="0">
                <a:solidFill>
                  <a:schemeClr val="tx1"/>
                </a:solidFill>
              </a:rPr>
              <a:t>titanium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</a:rPr>
              <a:t>Automation of light </a:t>
            </a:r>
            <a:r>
              <a:rPr lang="en-US" sz="1600" dirty="0">
                <a:solidFill>
                  <a:schemeClr val="tx1"/>
                </a:solidFill>
              </a:rPr>
              <a:t>metal scrap sorting techniques </a:t>
            </a:r>
            <a:r>
              <a:rPr lang="en-US" sz="1600" dirty="0" smtClean="0">
                <a:solidFill>
                  <a:schemeClr val="tx1"/>
                </a:solidFill>
              </a:rPr>
              <a:t>that can </a:t>
            </a:r>
            <a:r>
              <a:rPr lang="en-US" sz="1600" dirty="0">
                <a:solidFill>
                  <a:schemeClr val="tx1"/>
                </a:solidFill>
              </a:rPr>
              <a:t>be integrated with a high efficiency </a:t>
            </a:r>
            <a:r>
              <a:rPr lang="en-US" sz="1600" dirty="0" smtClean="0">
                <a:solidFill>
                  <a:schemeClr val="tx1"/>
                </a:solidFill>
              </a:rPr>
              <a:t>systems</a:t>
            </a:r>
          </a:p>
        </p:txBody>
      </p:sp>
      <p:pic>
        <p:nvPicPr>
          <p:cNvPr id="2050" name="Picture 2" descr="Image result for arpa e ro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060" y="246144"/>
            <a:ext cx="3428564" cy="108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33"/>
          <p:cNvSpPr txBox="1">
            <a:spLocks/>
          </p:cNvSpPr>
          <p:nvPr/>
        </p:nvSpPr>
        <p:spPr>
          <a:xfrm>
            <a:off x="457200" y="1416889"/>
            <a:ext cx="6629400" cy="106929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9DA0A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</a:rPr>
              <a:t>Goal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Cost-effective </a:t>
            </a:r>
            <a:r>
              <a:rPr lang="en-US" sz="1800" dirty="0">
                <a:solidFill>
                  <a:schemeClr val="tx1"/>
                </a:solidFill>
              </a:rPr>
              <a:t>and energy-efficient manufacturing techniques to process and recycle metals for lightweight vehicles and aircraft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837" b="45494"/>
          <a:stretch/>
        </p:blipFill>
        <p:spPr>
          <a:xfrm>
            <a:off x="8430060" y="232984"/>
            <a:ext cx="3428564" cy="1097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599" y="1762375"/>
            <a:ext cx="4935799" cy="24056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199" y="3998838"/>
            <a:ext cx="114014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8AD38"/>
                </a:solidFill>
                <a:latin typeface="Arial" charset="0"/>
              </a:rPr>
              <a:t>Potential Impact</a:t>
            </a:r>
          </a:p>
          <a:p>
            <a:r>
              <a:rPr lang="en-US" sz="1600" b="1" dirty="0" smtClean="0">
                <a:solidFill>
                  <a:srgbClr val="F8AD38"/>
                </a:solidFill>
                <a:latin typeface="Arial" charset="0"/>
              </a:rPr>
              <a:t>Security</a:t>
            </a:r>
            <a:endParaRPr lang="en-US" sz="1600" b="1" dirty="0">
              <a:solidFill>
                <a:srgbClr val="F8AD38"/>
              </a:solidFill>
              <a:latin typeface="Arial" charset="0"/>
            </a:endParaRPr>
          </a:p>
          <a:p>
            <a:r>
              <a:rPr lang="en-US" sz="1600" dirty="0">
                <a:solidFill>
                  <a:srgbClr val="4A4343"/>
                </a:solidFill>
                <a:latin typeface="Arial" charset="0"/>
              </a:rPr>
              <a:t>Light-weighting vehicles to improve fuel efficiency could reduce U.S. dependence on foreign fossil fuel </a:t>
            </a:r>
            <a:r>
              <a:rPr lang="en-US" sz="1600" dirty="0" smtClean="0">
                <a:solidFill>
                  <a:srgbClr val="4A4343"/>
                </a:solidFill>
                <a:latin typeface="Arial" charset="0"/>
              </a:rPr>
              <a:t>resources. </a:t>
            </a:r>
          </a:p>
          <a:p>
            <a:r>
              <a:rPr lang="en-US" sz="1600" b="1" dirty="0" smtClean="0">
                <a:solidFill>
                  <a:srgbClr val="F8AD38"/>
                </a:solidFill>
                <a:latin typeface="Arial" charset="0"/>
              </a:rPr>
              <a:t>Environment</a:t>
            </a:r>
            <a:endParaRPr lang="en-US" sz="1600" b="1" dirty="0">
              <a:solidFill>
                <a:srgbClr val="F8AD38"/>
              </a:solidFill>
              <a:latin typeface="Arial" charset="0"/>
            </a:endParaRPr>
          </a:p>
          <a:p>
            <a:r>
              <a:rPr lang="en-US" sz="1600" dirty="0">
                <a:solidFill>
                  <a:srgbClr val="4A4343"/>
                </a:solidFill>
                <a:latin typeface="Arial" charset="0"/>
              </a:rPr>
              <a:t>Utilizing light metals to manufacture vehicles and aircraft decreases their weight, reducing overall fuel consumption and </a:t>
            </a:r>
            <a:r>
              <a:rPr lang="en-US" sz="1600" dirty="0" smtClean="0">
                <a:solidFill>
                  <a:srgbClr val="4A4343"/>
                </a:solidFill>
                <a:latin typeface="Arial" charset="0"/>
              </a:rPr>
              <a:t>CO</a:t>
            </a:r>
            <a:r>
              <a:rPr lang="en-US" sz="1600" baseline="-25000" dirty="0" smtClean="0">
                <a:solidFill>
                  <a:srgbClr val="4A4343"/>
                </a:solidFill>
                <a:latin typeface="Arial" charset="0"/>
              </a:rPr>
              <a:t>2</a:t>
            </a:r>
            <a:r>
              <a:rPr lang="en-US" sz="1600" dirty="0">
                <a:solidFill>
                  <a:srgbClr val="4A4343"/>
                </a:solidFill>
                <a:latin typeface="Arial" charset="0"/>
              </a:rPr>
              <a:t> emissions.</a:t>
            </a:r>
          </a:p>
          <a:p>
            <a:r>
              <a:rPr lang="en-US" sz="1600" b="1" dirty="0" smtClean="0">
                <a:solidFill>
                  <a:srgbClr val="F8AD38"/>
                </a:solidFill>
                <a:latin typeface="Arial" charset="0"/>
              </a:rPr>
              <a:t>Economy</a:t>
            </a:r>
            <a:endParaRPr lang="en-US" sz="1600" b="1" dirty="0">
              <a:solidFill>
                <a:srgbClr val="F8AD38"/>
              </a:solidFill>
              <a:latin typeface="Arial" charset="0"/>
            </a:endParaRPr>
          </a:p>
          <a:p>
            <a:r>
              <a:rPr lang="en-US" sz="1600" dirty="0">
                <a:solidFill>
                  <a:srgbClr val="4A4343"/>
                </a:solidFill>
                <a:latin typeface="Arial" charset="0"/>
              </a:rPr>
              <a:t>Reducing light metal processing costs compared to </a:t>
            </a:r>
            <a:r>
              <a:rPr lang="en-US" sz="1600" dirty="0" smtClean="0">
                <a:solidFill>
                  <a:srgbClr val="4A4343"/>
                </a:solidFill>
                <a:latin typeface="Arial" charset="0"/>
              </a:rPr>
              <a:t>steel </a:t>
            </a:r>
            <a:r>
              <a:rPr lang="en-US" sz="1600" dirty="0">
                <a:solidFill>
                  <a:srgbClr val="4A4343"/>
                </a:solidFill>
                <a:latin typeface="Arial" charset="0"/>
              </a:rPr>
              <a:t>enables the </a:t>
            </a:r>
            <a:r>
              <a:rPr lang="en-US" sz="1600" dirty="0" smtClean="0">
                <a:solidFill>
                  <a:srgbClr val="4A4343"/>
                </a:solidFill>
                <a:latin typeface="Arial" charset="0"/>
              </a:rPr>
              <a:t>development of </a:t>
            </a:r>
            <a:r>
              <a:rPr lang="en-US" sz="1600" dirty="0">
                <a:solidFill>
                  <a:srgbClr val="4A4343"/>
                </a:solidFill>
                <a:latin typeface="Arial" charset="0"/>
              </a:rPr>
              <a:t>lightweight vehicles and aircraft.</a:t>
            </a:r>
            <a:endParaRPr lang="en-US" sz="1600" b="0" i="0" dirty="0">
              <a:solidFill>
                <a:srgbClr val="4A4343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0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Metals: project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26573" y="1749603"/>
            <a:ext cx="3162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latin typeface="Arial" panose="020B0604020202020204" pitchFamily="34" charset="0"/>
              </a:rPr>
              <a:t>Carbothermal</a:t>
            </a:r>
            <a:r>
              <a:rPr lang="en-US" i="1" dirty="0">
                <a:latin typeface="Arial" panose="020B0604020202020204" pitchFamily="34" charset="0"/>
              </a:rPr>
              <a:t> Reduction Process for Producing Magnesium Metal using a Hybrid Solar/Electric Reactor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106925" y="1002891"/>
            <a:ext cx="1" cy="5027326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34467" y="1668921"/>
            <a:ext cx="2990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rial" panose="020B0604020202020204" pitchFamily="34" charset="0"/>
              </a:rPr>
              <a:t>Low-Cost High Throughput In-Line X-Ray Fluorescence Scrap Metal Sorter</a:t>
            </a:r>
            <a:endParaRPr lang="en-US" dirty="0"/>
          </a:p>
        </p:txBody>
      </p:sp>
      <p:pic>
        <p:nvPicPr>
          <p:cNvPr id="2049" name="Picture 1" descr="age105image353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383" y="1340098"/>
            <a:ext cx="2548895" cy="150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03" y="1013692"/>
            <a:ext cx="2777919" cy="652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7522" t="20350" b="33679"/>
          <a:stretch/>
        </p:blipFill>
        <p:spPr>
          <a:xfrm>
            <a:off x="9492370" y="982774"/>
            <a:ext cx="2529865" cy="1880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25583" b="30372"/>
          <a:stretch/>
        </p:blipFill>
        <p:spPr>
          <a:xfrm>
            <a:off x="6219809" y="1122993"/>
            <a:ext cx="3169283" cy="558370"/>
          </a:xfrm>
          <a:prstGeom prst="rect">
            <a:avLst/>
          </a:prstGeom>
        </p:spPr>
      </p:pic>
      <p:sp>
        <p:nvSpPr>
          <p:cNvPr id="16" name="Text Placeholder 33"/>
          <p:cNvSpPr txBox="1">
            <a:spLocks/>
          </p:cNvSpPr>
          <p:nvPr/>
        </p:nvSpPr>
        <p:spPr>
          <a:xfrm>
            <a:off x="444303" y="3740607"/>
            <a:ext cx="5542975" cy="1703509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9DA0A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Goal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Develop </a:t>
            </a:r>
            <a:r>
              <a:rPr lang="en-US" sz="1600" dirty="0">
                <a:solidFill>
                  <a:schemeClr val="tx1"/>
                </a:solidFill>
              </a:rPr>
              <a:t>a high throughput, fully automated sorter for light metal </a:t>
            </a:r>
            <a:r>
              <a:rPr lang="en-US" sz="1600" dirty="0" smtClean="0">
                <a:solidFill>
                  <a:schemeClr val="tx1"/>
                </a:solidFill>
              </a:rPr>
              <a:t>alloys. 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800" b="1" dirty="0" smtClean="0">
                <a:solidFill>
                  <a:schemeClr val="tx1"/>
                </a:solidFill>
              </a:rPr>
              <a:t>Challenges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>
                <a:solidFill>
                  <a:schemeClr val="tx1"/>
                </a:solidFill>
              </a:rPr>
              <a:t>Develop </a:t>
            </a:r>
            <a:r>
              <a:rPr lang="en-US" sz="1500" dirty="0">
                <a:solidFill>
                  <a:schemeClr val="tx1"/>
                </a:solidFill>
              </a:rPr>
              <a:t>high intensity, linear X-ray tube for parallel elemental composition measurement </a:t>
            </a:r>
            <a:r>
              <a:rPr lang="en-US" sz="1500" dirty="0" smtClean="0">
                <a:solidFill>
                  <a:schemeClr val="tx1"/>
                </a:solidFill>
              </a:rPr>
              <a:t>@ 1/10 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>
                <a:solidFill>
                  <a:schemeClr val="tx1"/>
                </a:solidFill>
              </a:rPr>
              <a:t>Develop low </a:t>
            </a:r>
            <a:r>
              <a:rPr lang="en-US" sz="1500" dirty="0">
                <a:solidFill>
                  <a:schemeClr val="tx1"/>
                </a:solidFill>
              </a:rPr>
              <a:t>cost X-ray optics and silicon detector arrays to continuously resolve real time XRF signals </a:t>
            </a:r>
            <a:r>
              <a:rPr lang="en-US" sz="1500" dirty="0" smtClean="0">
                <a:solidFill>
                  <a:schemeClr val="tx1"/>
                </a:solidFill>
              </a:rPr>
              <a:t>with </a:t>
            </a:r>
            <a:r>
              <a:rPr lang="en-US" sz="1500" dirty="0">
                <a:solidFill>
                  <a:schemeClr val="tx1"/>
                </a:solidFill>
              </a:rPr>
              <a:t>sufficient sensitivity to distinguish different alloy </a:t>
            </a:r>
            <a:r>
              <a:rPr lang="en-US" sz="1500" dirty="0" smtClean="0">
                <a:solidFill>
                  <a:schemeClr val="tx1"/>
                </a:solidFill>
              </a:rPr>
              <a:t>compositions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>
                <a:solidFill>
                  <a:schemeClr val="tx1"/>
                </a:solidFill>
              </a:rPr>
              <a:t>Develop intelligent </a:t>
            </a:r>
            <a:r>
              <a:rPr lang="en-US" sz="1500" dirty="0">
                <a:solidFill>
                  <a:schemeClr val="tx1"/>
                </a:solidFill>
              </a:rPr>
              <a:t>software to correlate the XRF data with optical images to identify the unique elemental composition signature for each piece of scrap.</a:t>
            </a:r>
            <a:endParaRPr lang="en-US" sz="1500" dirty="0" smtClean="0">
              <a:solidFill>
                <a:schemeClr val="tx1"/>
              </a:solidFill>
            </a:endParaRPr>
          </a:p>
        </p:txBody>
      </p:sp>
      <p:sp>
        <p:nvSpPr>
          <p:cNvPr id="17" name="Text Placeholder 33"/>
          <p:cNvSpPr txBox="1">
            <a:spLocks/>
          </p:cNvSpPr>
          <p:nvPr/>
        </p:nvSpPr>
        <p:spPr>
          <a:xfrm>
            <a:off x="6479260" y="3363117"/>
            <a:ext cx="5542975" cy="245848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9DA0A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Goal</a:t>
            </a:r>
          </a:p>
          <a:p>
            <a:r>
              <a:rPr lang="en-US" sz="1600" dirty="0" err="1" smtClean="0">
                <a:solidFill>
                  <a:schemeClr val="tx1"/>
                </a:solidFill>
              </a:rPr>
              <a:t>Carbothermal</a:t>
            </a:r>
            <a:r>
              <a:rPr lang="en-US" sz="1600" dirty="0" smtClean="0">
                <a:solidFill>
                  <a:schemeClr val="tx1"/>
                </a:solidFill>
              </a:rPr>
              <a:t> magnesium </a:t>
            </a:r>
            <a:r>
              <a:rPr lang="en-US" sz="1600" dirty="0">
                <a:solidFill>
                  <a:schemeClr val="tx1"/>
                </a:solidFill>
              </a:rPr>
              <a:t>production reactor with dramatically improved energy efficiency compared to conventional </a:t>
            </a:r>
            <a:r>
              <a:rPr lang="en-US" sz="1600" dirty="0" smtClean="0">
                <a:solidFill>
                  <a:schemeClr val="tx1"/>
                </a:solidFill>
              </a:rPr>
              <a:t>technologies.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800" b="1" dirty="0" smtClean="0">
                <a:solidFill>
                  <a:schemeClr val="tx1"/>
                </a:solidFill>
              </a:rPr>
              <a:t>Challenges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>
                <a:solidFill>
                  <a:schemeClr val="tx1"/>
                </a:solidFill>
              </a:rPr>
              <a:t>Generation of </a:t>
            </a:r>
            <a:r>
              <a:rPr lang="en-US" sz="1500" dirty="0">
                <a:solidFill>
                  <a:schemeClr val="tx1"/>
                </a:solidFill>
              </a:rPr>
              <a:t>hot magnesium vapor from magnesium oxide and carbon with the collection and recovery device in </a:t>
            </a:r>
            <a:r>
              <a:rPr lang="en-US" sz="1500" dirty="0" smtClean="0">
                <a:solidFill>
                  <a:schemeClr val="tx1"/>
                </a:solidFill>
              </a:rPr>
              <a:t>tandem.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>
                <a:solidFill>
                  <a:schemeClr val="tx1"/>
                </a:solidFill>
              </a:rPr>
              <a:t>Condensation magnesium while </a:t>
            </a:r>
            <a:r>
              <a:rPr lang="en-US" sz="1500" dirty="0">
                <a:solidFill>
                  <a:schemeClr val="tx1"/>
                </a:solidFill>
              </a:rPr>
              <a:t>preventing </a:t>
            </a:r>
            <a:r>
              <a:rPr lang="en-US" sz="1500" dirty="0" smtClean="0">
                <a:solidFill>
                  <a:schemeClr val="tx1"/>
                </a:solidFill>
              </a:rPr>
              <a:t>re-oxidation.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>
                <a:solidFill>
                  <a:schemeClr val="tx1"/>
                </a:solidFill>
              </a:rPr>
              <a:t>Transition from batch to continuous processes.</a:t>
            </a:r>
          </a:p>
          <a:p>
            <a:pPr marL="342900" indent="-342900">
              <a:buFont typeface="+mj-lt"/>
              <a:buAutoNum type="arabicPeriod"/>
            </a:pPr>
            <a:endParaRPr lang="en-US" sz="15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4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5" y="448236"/>
            <a:ext cx="11362765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accent2"/>
                </a:solidFill>
              </a:rPr>
              <a:t>F</a:t>
            </a:r>
            <a:r>
              <a:rPr lang="en-US" dirty="0"/>
              <a:t>luoride salt cooled </a:t>
            </a:r>
            <a:r>
              <a:rPr lang="en-US" dirty="0">
                <a:solidFill>
                  <a:schemeClr val="accent2"/>
                </a:solidFill>
              </a:rPr>
              <a:t>H</a:t>
            </a:r>
            <a:r>
              <a:rPr lang="en-US" dirty="0"/>
              <a:t>igh temperature </a:t>
            </a:r>
            <a:r>
              <a:rPr lang="en-US" dirty="0">
                <a:solidFill>
                  <a:schemeClr val="accent2"/>
                </a:solidFill>
              </a:rPr>
              <a:t>R</a:t>
            </a:r>
            <a:r>
              <a:rPr lang="en-US" dirty="0"/>
              <a:t>eactors (</a:t>
            </a:r>
            <a:r>
              <a:rPr lang="en-US" dirty="0">
                <a:solidFill>
                  <a:schemeClr val="accent2"/>
                </a:solidFill>
              </a:rPr>
              <a:t>FHR</a:t>
            </a:r>
            <a:r>
              <a:rPr lang="en-US" dirty="0"/>
              <a:t>) is an </a:t>
            </a:r>
            <a:r>
              <a:rPr lang="en-US" dirty="0">
                <a:solidFill>
                  <a:schemeClr val="accent4"/>
                </a:solidFill>
              </a:rPr>
              <a:t>Advanced Reactor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305" y="1197430"/>
            <a:ext cx="5639537" cy="4800600"/>
          </a:xfrm>
        </p:spPr>
        <p:txBody>
          <a:bodyPr/>
          <a:lstStyle/>
          <a:p>
            <a:r>
              <a:rPr lang="en-US" sz="2000" b="1" u="sng" dirty="0">
                <a:latin typeface="Trebuchet MS" panose="020B0603020202020204" pitchFamily="34" charset="0"/>
              </a:rPr>
              <a:t>Design features:</a:t>
            </a:r>
          </a:p>
          <a:p>
            <a:r>
              <a:rPr lang="en-US" sz="2000" b="1" dirty="0">
                <a:latin typeface="Trebuchet MS" panose="020B0603020202020204" pitchFamily="34" charset="0"/>
              </a:rPr>
              <a:t>Fluoride salt coolant</a:t>
            </a:r>
          </a:p>
          <a:p>
            <a:r>
              <a:rPr lang="en-US" sz="2000" b="1" dirty="0">
                <a:latin typeface="Trebuchet MS" panose="020B0603020202020204" pitchFamily="34" charset="0"/>
              </a:rPr>
              <a:t>Pebble fuel</a:t>
            </a:r>
          </a:p>
          <a:p>
            <a:r>
              <a:rPr lang="en-US" sz="2000" b="1" dirty="0">
                <a:latin typeface="Trebuchet MS" panose="020B0603020202020204" pitchFamily="34" charset="0"/>
              </a:rPr>
              <a:t>Passive safety systems for cooling during accident scenarios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Photo credit: Brian Kelleher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638800" y="1143000"/>
            <a:ext cx="615427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b="1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5430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20002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4574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146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3718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290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defTabSz="914400">
              <a:defRPr/>
            </a:pPr>
            <a:r>
              <a:rPr lang="en-US" u="sng" kern="0" dirty="0">
                <a:solidFill>
                  <a:srgbClr val="000000"/>
                </a:solidFill>
                <a:latin typeface="Trebuchet MS"/>
              </a:rPr>
              <a:t>Advantages over current reactors:</a:t>
            </a:r>
          </a:p>
          <a:p>
            <a:pPr defTabSz="914400">
              <a:defRPr/>
            </a:pPr>
            <a:r>
              <a:rPr lang="en-US" kern="0" dirty="0">
                <a:solidFill>
                  <a:srgbClr val="000000"/>
                </a:solidFill>
                <a:latin typeface="Trebuchet MS"/>
              </a:rPr>
              <a:t>Ability to cool the core even when there is a loss of power</a:t>
            </a:r>
          </a:p>
          <a:p>
            <a:pPr defTabSz="914400">
              <a:defRPr/>
            </a:pPr>
            <a:r>
              <a:rPr lang="en-US" kern="0" dirty="0">
                <a:solidFill>
                  <a:srgbClr val="000000"/>
                </a:solidFill>
                <a:latin typeface="Trebuchet MS"/>
              </a:rPr>
              <a:t>Online refueling</a:t>
            </a:r>
          </a:p>
          <a:p>
            <a:pPr defTabSz="914400">
              <a:defRPr/>
            </a:pPr>
            <a:r>
              <a:rPr lang="en-US" kern="0" dirty="0">
                <a:solidFill>
                  <a:srgbClr val="000000"/>
                </a:solidFill>
                <a:latin typeface="Trebuchet MS"/>
              </a:rPr>
              <a:t>Operates at atmospheric pressure</a:t>
            </a:r>
          </a:p>
          <a:p>
            <a:pPr defTabSz="914400">
              <a:defRPr/>
            </a:pPr>
            <a:endParaRPr lang="en-US" kern="0" dirty="0">
              <a:solidFill>
                <a:srgbClr val="000000"/>
              </a:solidFill>
              <a:latin typeface="Trebuchet MS"/>
            </a:endParaRPr>
          </a:p>
          <a:p>
            <a:pPr defTabSz="914400">
              <a:defRPr/>
            </a:pPr>
            <a:endParaRPr lang="en-US" u="sng" kern="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026" name="Picture 2" descr="C:\Users\Lakshana Huddar\Downloads\pebbl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29306"/>
            <a:ext cx="3931350" cy="248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Lakshana Huddar\Downloads\Album cvHaw - Imgur\4 - WuAajK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5"/>
          <a:stretch/>
        </p:blipFill>
        <p:spPr bwMode="auto">
          <a:xfrm>
            <a:off x="1642489" y="3251209"/>
            <a:ext cx="2214976" cy="280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01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91"/>
    </mc:Choice>
    <mc:Fallback xmlns="">
      <p:transition spd="slow" advTm="16319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Career Opportunities</a:t>
            </a:r>
            <a:endParaRPr lang="en-US" cap="smal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ARPA-E: Accelerating U.S. Energy Innovation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43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5882351" y="3371988"/>
            <a:ext cx="5692016" cy="1916998"/>
            <a:chOff x="6102270" y="3402844"/>
            <a:chExt cx="5692016" cy="1916998"/>
          </a:xfrm>
        </p:grpSpPr>
        <p:sp>
          <p:nvSpPr>
            <p:cNvPr id="26" name="Triangle 25"/>
            <p:cNvSpPr/>
            <p:nvPr/>
          </p:nvSpPr>
          <p:spPr>
            <a:xfrm rot="16200000">
              <a:off x="6328185" y="3764248"/>
              <a:ext cx="1913720" cy="1197467"/>
            </a:xfrm>
            <a:prstGeom prst="triangle">
              <a:avLst/>
            </a:prstGeom>
            <a:solidFill>
              <a:srgbClr val="D1EF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102270" y="3788416"/>
              <a:ext cx="1311406" cy="1311406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883779" y="3402844"/>
              <a:ext cx="3910507" cy="191371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riangle 28"/>
          <p:cNvSpPr/>
          <p:nvPr/>
        </p:nvSpPr>
        <p:spPr>
          <a:xfrm rot="16200000">
            <a:off x="6108266" y="1496635"/>
            <a:ext cx="1913720" cy="1197467"/>
          </a:xfrm>
          <a:prstGeom prst="triangle">
            <a:avLst/>
          </a:prstGeom>
          <a:solidFill>
            <a:srgbClr val="D1EF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882351" y="1520803"/>
            <a:ext cx="1311406" cy="1311406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663860" y="1135231"/>
            <a:ext cx="4048307" cy="19137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/>
          <p:cNvSpPr/>
          <p:nvPr/>
        </p:nvSpPr>
        <p:spPr>
          <a:xfrm rot="16200000">
            <a:off x="627080" y="1510070"/>
            <a:ext cx="1913720" cy="1197467"/>
          </a:xfrm>
          <a:prstGeom prst="triangle">
            <a:avLst/>
          </a:prstGeom>
          <a:solidFill>
            <a:srgbClr val="D1EF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01165" y="1530330"/>
            <a:ext cx="1311406" cy="1311406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182674" y="1148666"/>
            <a:ext cx="3286183" cy="19137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Why </a:t>
            </a:r>
            <a:r>
              <a:rPr lang="en-US" sz="2800" dirty="0" smtClean="0"/>
              <a:t>work </a:t>
            </a:r>
            <a:r>
              <a:rPr lang="en-US" sz="2800" dirty="0"/>
              <a:t>at ARPA-E?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9301" y="1366825"/>
            <a:ext cx="3024283" cy="1522667"/>
          </a:xfrm>
        </p:spPr>
        <p:txBody>
          <a:bodyPr>
            <a:noAutofit/>
          </a:bodyPr>
          <a:lstStyle/>
          <a:p>
            <a:pPr marL="0" indent="-477393">
              <a:buNone/>
            </a:pPr>
            <a:r>
              <a:rPr lang="en-US" sz="1800" b="1" dirty="0" smtClean="0">
                <a:solidFill>
                  <a:schemeClr val="accent2"/>
                </a:solidFill>
              </a:rPr>
              <a:t>CONTRIBUTE TO A BETTER ENERGY FUTURE</a:t>
            </a:r>
          </a:p>
          <a:p>
            <a:pPr marL="9525" lvl="2" indent="0">
              <a:spcBef>
                <a:spcPts val="600"/>
              </a:spcBef>
              <a:spcAft>
                <a:spcPts val="1200"/>
              </a:spcAft>
              <a:buSzPct val="120000"/>
              <a:buNone/>
            </a:pPr>
            <a:r>
              <a:rPr lang="en-US" sz="1800" dirty="0" smtClean="0"/>
              <a:t>Work </a:t>
            </a:r>
            <a:r>
              <a:rPr lang="en-US" sz="1800" dirty="0"/>
              <a:t>towards creating a more efficient, more secure energy </a:t>
            </a:r>
            <a:r>
              <a:rPr lang="en-US" sz="1800" dirty="0" smtClean="0"/>
              <a:t>future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1165" y="5674765"/>
            <a:ext cx="11318021" cy="5486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9525" lvl="2" algn="ctr">
              <a:spcBef>
                <a:spcPts val="600"/>
              </a:spcBef>
              <a:buSzPct val="120000"/>
              <a:buNone/>
            </a:pPr>
            <a:r>
              <a:rPr lang="en-US" sz="1300" i="1" dirty="0"/>
              <a:t>If you are interested in applying or learning more, </a:t>
            </a:r>
            <a:r>
              <a:rPr lang="en-US" sz="1300" i="1" dirty="0" smtClean="0"/>
              <a:t>please email </a:t>
            </a:r>
            <a:r>
              <a:rPr lang="en-US" sz="1300" b="1" i="1" dirty="0" err="1" smtClean="0">
                <a:solidFill>
                  <a:schemeClr val="accent2"/>
                </a:solidFill>
              </a:rPr>
              <a:t>arpa-e-jobs@hq.doe.gov</a:t>
            </a:r>
            <a:r>
              <a:rPr lang="en-US" sz="1300" i="1" dirty="0" smtClean="0"/>
              <a:t>.</a:t>
            </a:r>
            <a:endParaRPr lang="en-US" sz="13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24" y="1497492"/>
            <a:ext cx="1317088" cy="1317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118" y="1377794"/>
            <a:ext cx="1557998" cy="15579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732" y="3745035"/>
            <a:ext cx="1231234" cy="1231234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7706575" y="1439430"/>
            <a:ext cx="3781454" cy="1556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6032" indent="-256032" algn="l" defTabSz="457200" rtl="0" eaLnBrk="1" latinLnBrk="0" hangingPunct="1">
              <a:spcBef>
                <a:spcPts val="600"/>
              </a:spcBef>
              <a:buClr>
                <a:schemeClr val="accent2"/>
              </a:buClr>
              <a:buSzPct val="120000"/>
              <a:buFont typeface="Lucida Grande"/>
              <a:buChar char="‣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en-US" sz="1800" b="1" dirty="0" smtClean="0">
                <a:solidFill>
                  <a:schemeClr val="accent2"/>
                </a:solidFill>
              </a:rPr>
              <a:t>WORK IN DIVERSE TECH AREAS</a:t>
            </a:r>
          </a:p>
          <a:p>
            <a:pPr marL="9525" lvl="2" indent="0">
              <a:spcBef>
                <a:spcPts val="600"/>
              </a:spcBef>
              <a:spcAft>
                <a:spcPts val="1200"/>
              </a:spcAft>
              <a:buSzPct val="120000"/>
              <a:buFont typeface="Arial"/>
              <a:buNone/>
            </a:pPr>
            <a:r>
              <a:rPr lang="en-US" sz="1800" dirty="0" smtClean="0"/>
              <a:t>At ARPA-E you’ll have the opportunity to work with a diversity of energy issues and explore new fields</a:t>
            </a:r>
            <a:endParaRPr lang="en-US" sz="1800" b="1" dirty="0" smtClean="0">
              <a:solidFill>
                <a:schemeClr val="tx2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697626" y="3594264"/>
            <a:ext cx="3919602" cy="12547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6032" indent="-256032" algn="l" defTabSz="457200" rtl="0" eaLnBrk="1" latinLnBrk="0" hangingPunct="1">
              <a:spcBef>
                <a:spcPts val="600"/>
              </a:spcBef>
              <a:buClr>
                <a:schemeClr val="accent2"/>
              </a:buClr>
              <a:buSzPct val="120000"/>
              <a:buFont typeface="Lucida Grande"/>
              <a:buChar char="‣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lvl="1" indent="0">
              <a:spcBef>
                <a:spcPts val="600"/>
              </a:spcBef>
              <a:buSzPct val="120000"/>
              <a:buFont typeface="Arial"/>
              <a:buNone/>
            </a:pPr>
            <a:r>
              <a:rPr lang="en-US" sz="1800" b="1" dirty="0" smtClean="0">
                <a:solidFill>
                  <a:schemeClr val="accent2"/>
                </a:solidFill>
              </a:rPr>
              <a:t>COLLABORATE WITH </a:t>
            </a:r>
            <a:br>
              <a:rPr lang="en-US" sz="1800" b="1" dirty="0" smtClean="0">
                <a:solidFill>
                  <a:schemeClr val="accent2"/>
                </a:solidFill>
              </a:rPr>
            </a:br>
            <a:r>
              <a:rPr lang="en-US" sz="1800" b="1" dirty="0" smtClean="0">
                <a:solidFill>
                  <a:schemeClr val="accent2"/>
                </a:solidFill>
              </a:rPr>
              <a:t>OTHER EXPERTS</a:t>
            </a:r>
          </a:p>
          <a:p>
            <a:pPr marL="9525" lvl="2" indent="0">
              <a:spcBef>
                <a:spcPts val="600"/>
              </a:spcBef>
              <a:buSzPct val="120000"/>
              <a:buFont typeface="Arial"/>
              <a:buNone/>
            </a:pPr>
            <a:r>
              <a:rPr lang="en-US" sz="1800" dirty="0" smtClean="0"/>
              <a:t>Work with other experts from many different disciplines who are devoted to creating a better energy future</a:t>
            </a:r>
            <a:endParaRPr lang="en-US" sz="1800" dirty="0"/>
          </a:p>
        </p:txBody>
      </p:sp>
      <p:sp>
        <p:nvSpPr>
          <p:cNvPr id="20" name="Triangle 19"/>
          <p:cNvSpPr/>
          <p:nvPr/>
        </p:nvSpPr>
        <p:spPr>
          <a:xfrm rot="16200000">
            <a:off x="624239" y="3733392"/>
            <a:ext cx="1913720" cy="1197467"/>
          </a:xfrm>
          <a:prstGeom prst="triangle">
            <a:avLst/>
          </a:prstGeom>
          <a:solidFill>
            <a:srgbClr val="D1EF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98324" y="3757560"/>
            <a:ext cx="1311406" cy="1311406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179833" y="3371988"/>
            <a:ext cx="3286183" cy="19137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89" y="3784716"/>
            <a:ext cx="1196633" cy="117692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2289301" y="3624047"/>
            <a:ext cx="2859413" cy="14756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6032" indent="-256032" algn="l" defTabSz="457200" rtl="0" eaLnBrk="1" latinLnBrk="0" hangingPunct="1">
              <a:spcBef>
                <a:spcPts val="600"/>
              </a:spcBef>
              <a:buClr>
                <a:schemeClr val="accent2"/>
              </a:buClr>
              <a:buSzPct val="120000"/>
              <a:buFont typeface="Lucida Grande"/>
              <a:buChar char="‣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lvl="1" indent="0">
              <a:spcBef>
                <a:spcPts val="600"/>
              </a:spcBef>
              <a:buSzPct val="120000"/>
              <a:buFont typeface="Arial"/>
              <a:buNone/>
            </a:pPr>
            <a:r>
              <a:rPr lang="en-US" sz="1800" b="1" dirty="0" smtClean="0">
                <a:solidFill>
                  <a:schemeClr val="accent2"/>
                </a:solidFill>
              </a:rPr>
              <a:t>JOIN OUR INNOVATIVE </a:t>
            </a:r>
            <a:br>
              <a:rPr lang="en-US" sz="1800" b="1" dirty="0" smtClean="0">
                <a:solidFill>
                  <a:schemeClr val="accent2"/>
                </a:solidFill>
              </a:rPr>
            </a:br>
            <a:r>
              <a:rPr lang="en-US" sz="1800" b="1" dirty="0" smtClean="0">
                <a:solidFill>
                  <a:schemeClr val="accent2"/>
                </a:solidFill>
              </a:rPr>
              <a:t>STARTUP-LIKE CULTURE</a:t>
            </a:r>
          </a:p>
          <a:p>
            <a:pPr marL="9525" lvl="2" indent="0">
              <a:spcBef>
                <a:spcPts val="600"/>
              </a:spcBef>
              <a:spcAft>
                <a:spcPts val="1200"/>
              </a:spcAft>
              <a:buSzPct val="120000"/>
              <a:buFont typeface="Arial"/>
              <a:buNone/>
            </a:pPr>
            <a:r>
              <a:rPr lang="en-US" sz="1800" dirty="0" smtClean="0"/>
              <a:t>ARPA-E is a fast-paced, </a:t>
            </a:r>
            <a:br>
              <a:rPr lang="en-US" sz="1800" dirty="0" smtClean="0"/>
            </a:br>
            <a:r>
              <a:rPr lang="en-US" sz="1800" dirty="0" smtClean="0"/>
              <a:t>action-oriented Agency</a:t>
            </a:r>
          </a:p>
        </p:txBody>
      </p:sp>
    </p:spTree>
    <p:extLst>
      <p:ext uri="{BB962C8B-B14F-4D97-AF65-F5344CB8AC3E}">
        <p14:creationId xmlns:p14="http://schemas.microsoft.com/office/powerpoint/2010/main" val="405177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ARPA-E </a:t>
            </a:r>
            <a:r>
              <a:rPr lang="en-US" sz="2800" dirty="0" smtClean="0"/>
              <a:t>builds experience to position you for success anywhere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7805" y="1200737"/>
            <a:ext cx="3384300" cy="493901"/>
          </a:xfrm>
          <a:solidFill>
            <a:srgbClr val="1962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Academia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415891" y="1200738"/>
            <a:ext cx="3384299" cy="493901"/>
          </a:xfrm>
          <a:prstGeom prst="rect">
            <a:avLst/>
          </a:prstGeom>
          <a:solidFill>
            <a:srgbClr val="1962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 anchor="ctr">
            <a:normAutofit/>
          </a:bodyPr>
          <a:lstStyle>
            <a:lvl1pPr marL="256032" indent="-256032" algn="l" defTabSz="457200" rtl="0" eaLnBrk="1" latinLnBrk="0" hangingPunct="1">
              <a:spcBef>
                <a:spcPts val="600"/>
              </a:spcBef>
              <a:buClr>
                <a:schemeClr val="accent2"/>
              </a:buClr>
              <a:buSzPct val="120000"/>
              <a:buFont typeface="Lucida Grande"/>
              <a:buChar char="‣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106D96"/>
              </a:buClr>
              <a:buFont typeface="Lucida Grande"/>
              <a:buNone/>
            </a:pPr>
            <a:r>
              <a:rPr lang="en-US" dirty="0" smtClean="0">
                <a:solidFill>
                  <a:prstClr val="white"/>
                </a:solidFill>
              </a:rPr>
              <a:t>Public/NGO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459358" y="1200737"/>
            <a:ext cx="3306577" cy="493901"/>
          </a:xfrm>
          <a:prstGeom prst="rect">
            <a:avLst/>
          </a:prstGeom>
          <a:solidFill>
            <a:srgbClr val="1962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 anchor="ctr">
            <a:normAutofit/>
          </a:bodyPr>
          <a:lstStyle>
            <a:lvl1pPr marL="256032" indent="-256032" algn="l" defTabSz="457200" rtl="0" eaLnBrk="1" latinLnBrk="0" hangingPunct="1">
              <a:spcBef>
                <a:spcPts val="600"/>
              </a:spcBef>
              <a:buClr>
                <a:schemeClr val="accent2"/>
              </a:buClr>
              <a:buSzPct val="120000"/>
              <a:buFont typeface="Lucida Grande"/>
              <a:buChar char="‣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106D96"/>
              </a:buClr>
              <a:buFont typeface="Lucida Grande"/>
              <a:buNone/>
            </a:pPr>
            <a:r>
              <a:rPr lang="en-US" dirty="0" smtClean="0">
                <a:solidFill>
                  <a:prstClr val="white"/>
                </a:solidFill>
              </a:rPr>
              <a:t>Large Business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46471" y="1904276"/>
            <a:ext cx="3043413" cy="433811"/>
            <a:chOff x="4452256" y="1776955"/>
            <a:chExt cx="3175001" cy="452568"/>
          </a:xfrm>
        </p:grpSpPr>
        <p:sp>
          <p:nvSpPr>
            <p:cNvPr id="13" name="Rectangle 12"/>
            <p:cNvSpPr/>
            <p:nvPr/>
          </p:nvSpPr>
          <p:spPr>
            <a:xfrm>
              <a:off x="4452256" y="1776955"/>
              <a:ext cx="3175001" cy="452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4234" y="1806249"/>
              <a:ext cx="3110366" cy="39398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420" y="1968806"/>
            <a:ext cx="867487" cy="6072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639" y="2778545"/>
            <a:ext cx="1368582" cy="7015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327" y="1912023"/>
            <a:ext cx="883278" cy="8695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477" y="1935339"/>
            <a:ext cx="1009409" cy="807527"/>
          </a:xfrm>
          <a:prstGeom prst="rect">
            <a:avLst/>
          </a:prstGeom>
        </p:spPr>
      </p:pic>
      <p:pic>
        <p:nvPicPr>
          <p:cNvPr id="24" name="Picture 2" descr="X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0695" y="2037296"/>
            <a:ext cx="533369" cy="53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4921" y="5740583"/>
            <a:ext cx="1926972" cy="353697"/>
          </a:xfrm>
          <a:prstGeom prst="rect">
            <a:avLst/>
          </a:prstGeom>
        </p:spPr>
      </p:pic>
      <p:pic>
        <p:nvPicPr>
          <p:cNvPr id="30" name="Picture 2" descr="ttp://www.chbe.gatech.edu/sites/default/files/logos/gt.short.black&amp;gol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47" y="2969781"/>
            <a:ext cx="1590924" cy="67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ome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2" t="22900" b="23958"/>
          <a:stretch/>
        </p:blipFill>
        <p:spPr bwMode="auto">
          <a:xfrm>
            <a:off x="8565127" y="2950719"/>
            <a:ext cx="1256293" cy="54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chates pow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127" y="5277536"/>
            <a:ext cx="2113616" cy="37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8458122" y="3706326"/>
            <a:ext cx="3306577" cy="493901"/>
          </a:xfrm>
          <a:prstGeom prst="rect">
            <a:avLst/>
          </a:prstGeom>
          <a:solidFill>
            <a:srgbClr val="19628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 anchor="ctr">
            <a:normAutofit/>
          </a:bodyPr>
          <a:lstStyle>
            <a:lvl1pPr marL="256032" indent="-256032" algn="l" defTabSz="457200" rtl="0" eaLnBrk="1" latinLnBrk="0" hangingPunct="1">
              <a:spcBef>
                <a:spcPts val="600"/>
              </a:spcBef>
              <a:buClr>
                <a:schemeClr val="accent2"/>
              </a:buClr>
              <a:buSzPct val="120000"/>
              <a:buFont typeface="Lucida Grande"/>
              <a:buChar char="‣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106D96"/>
              </a:buClr>
              <a:buFont typeface="Lucida Grande"/>
              <a:buNone/>
            </a:pPr>
            <a:r>
              <a:rPr lang="en-US" dirty="0" smtClean="0">
                <a:solidFill>
                  <a:prstClr val="white"/>
                </a:solidFill>
              </a:rPr>
              <a:t>Start-up/VC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30" name="Picture 6" descr="Image result for northeaster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12" y="5153019"/>
            <a:ext cx="2782739" cy="40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ucs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11" y="2158749"/>
            <a:ext cx="1619671" cy="32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gates foundation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4" b="29303"/>
          <a:stretch/>
        </p:blipFill>
        <p:spPr bwMode="auto">
          <a:xfrm>
            <a:off x="4715977" y="3856963"/>
            <a:ext cx="2873907" cy="64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lanzatech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7" b="30296"/>
          <a:stretch/>
        </p:blipFill>
        <p:spPr bwMode="auto">
          <a:xfrm>
            <a:off x="8531245" y="4233166"/>
            <a:ext cx="1590095" cy="49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breakthrough energy ventures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9055" r="6124" b="8605"/>
          <a:stretch/>
        </p:blipFill>
        <p:spPr bwMode="auto">
          <a:xfrm>
            <a:off x="10019452" y="4594026"/>
            <a:ext cx="1618144" cy="60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climate corp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896" y="2904611"/>
            <a:ext cx="1596659" cy="52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stanford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54" y="3866620"/>
            <a:ext cx="2452456" cy="107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55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Fellows are early-career innovators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6" y="1011952"/>
            <a:ext cx="11318014" cy="5094379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>
            <a:off x="4021112" y="1154742"/>
            <a:ext cx="2602523" cy="520504"/>
          </a:xfrm>
          <a:prstGeom prst="homePlate">
            <a:avLst>
              <a:gd name="adj" fmla="val 39189"/>
            </a:avLst>
          </a:prstGeom>
          <a:solidFill>
            <a:srgbClr val="F3B950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63530" y="1268800"/>
            <a:ext cx="25946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latin typeface="Helvetica" charset="0"/>
                <a:ea typeface="Helvetica" charset="0"/>
                <a:cs typeface="Helvetica" charset="0"/>
              </a:rPr>
              <a:t>PROJECT SUPPORT</a:t>
            </a:r>
            <a:endParaRPr lang="en-US" sz="13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8203789" y="1192777"/>
            <a:ext cx="2602523" cy="520504"/>
          </a:xfrm>
          <a:prstGeom prst="homePlate">
            <a:avLst>
              <a:gd name="adj" fmla="val 39189"/>
            </a:avLst>
          </a:prstGeom>
          <a:solidFill>
            <a:srgbClr val="F3B950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55247" y="1206808"/>
            <a:ext cx="25946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latin typeface="Helvetica" charset="0"/>
                <a:ea typeface="Helvetica" charset="0"/>
                <a:cs typeface="Helvetica" charset="0"/>
              </a:rPr>
              <a:t>AGENCY STRATEGY </a:t>
            </a:r>
            <a:br>
              <a:rPr lang="en-US" sz="1300" b="1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300" b="1" dirty="0" smtClean="0">
                <a:latin typeface="Helvetica" charset="0"/>
                <a:ea typeface="Helvetica" charset="0"/>
                <a:cs typeface="Helvetica" charset="0"/>
              </a:rPr>
              <a:t>AND VISIONING</a:t>
            </a:r>
            <a:endParaRPr lang="en-US" sz="13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47914" y="1154742"/>
            <a:ext cx="2602523" cy="520504"/>
          </a:xfrm>
          <a:prstGeom prst="homePlate">
            <a:avLst>
              <a:gd name="adj" fmla="val 39189"/>
            </a:avLst>
          </a:prstGeom>
          <a:solidFill>
            <a:srgbClr val="F3B950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5827" y="1268800"/>
            <a:ext cx="25946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latin typeface="Helvetica" charset="0"/>
                <a:ea typeface="Helvetica" charset="0"/>
                <a:cs typeface="Helvetica" charset="0"/>
              </a:rPr>
              <a:t>PROGRAM DEVELOPMENT</a:t>
            </a:r>
            <a:endParaRPr lang="en-US" sz="13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61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ARPA-E recruitment opportunities: Fellows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Pentagon 31"/>
          <p:cNvSpPr/>
          <p:nvPr/>
        </p:nvSpPr>
        <p:spPr>
          <a:xfrm>
            <a:off x="447914" y="1282390"/>
            <a:ext cx="5002924" cy="484632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>
                <a:solidFill>
                  <a:sysClr val="windowText" lastClr="000000"/>
                </a:solidFill>
              </a:rPr>
              <a:t>Roles, Responsibilities, and Attributes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47791" y="4049112"/>
            <a:ext cx="5230665" cy="1805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marL="693738" indent="-254000">
              <a:lnSpc>
                <a:spcPct val="120000"/>
              </a:lnSpc>
              <a:buClr>
                <a:srgbClr val="106D96"/>
              </a:buClr>
              <a:buSzPct val="120000"/>
              <a:defRPr/>
            </a:pPr>
            <a:r>
              <a:rPr lang="en-US" sz="1600" b="1" dirty="0">
                <a:solidFill>
                  <a:schemeClr val="accent2"/>
                </a:solidFill>
              </a:rPr>
              <a:t>Program Director Support</a:t>
            </a:r>
          </a:p>
          <a:p>
            <a:pPr marL="628650" indent="-188913">
              <a:lnSpc>
                <a:spcPct val="120000"/>
              </a:lnSpc>
              <a:buClr>
                <a:srgbClr val="106D96"/>
              </a:buClr>
              <a:buSzPct val="120000"/>
              <a:buFont typeface="Arial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Help develop future programs through technical analysis, discussions, debate and workshops</a:t>
            </a:r>
          </a:p>
          <a:p>
            <a:pPr marL="628650" indent="-188913">
              <a:lnSpc>
                <a:spcPct val="120000"/>
              </a:lnSpc>
              <a:buClr>
                <a:srgbClr val="106D96"/>
              </a:buClr>
              <a:buSzPct val="120000"/>
              <a:buFont typeface="Arial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Support existing programs through technical and economic analyses and on-site project visits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901031" y="2157719"/>
            <a:ext cx="5230665" cy="1387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marL="693738" indent="-254000">
              <a:lnSpc>
                <a:spcPct val="120000"/>
              </a:lnSpc>
              <a:buClr>
                <a:srgbClr val="106D96"/>
              </a:buClr>
              <a:buSzPct val="120000"/>
              <a:defRPr/>
            </a:pPr>
            <a:r>
              <a:rPr lang="en-US" sz="1600" b="1" dirty="0">
                <a:solidFill>
                  <a:schemeClr val="accent2"/>
                </a:solidFill>
              </a:rPr>
              <a:t>Organizational Support</a:t>
            </a:r>
          </a:p>
          <a:p>
            <a:pPr marL="628650" indent="-188913">
              <a:lnSpc>
                <a:spcPct val="120000"/>
              </a:lnSpc>
              <a:buClr>
                <a:srgbClr val="106D96"/>
              </a:buClr>
              <a:buSzPct val="120000"/>
              <a:buFont typeface="Arial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Contribute to the strategic direction and vision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of the Agency </a:t>
            </a:r>
          </a:p>
          <a:p>
            <a:pPr marL="628650" indent="-188913">
              <a:lnSpc>
                <a:spcPct val="120000"/>
              </a:lnSpc>
              <a:buClr>
                <a:srgbClr val="106D96"/>
              </a:buClr>
              <a:buSzPct val="120000"/>
              <a:buFont typeface="Arial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Review proposals and funding opportunities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47791" y="2157718"/>
            <a:ext cx="5230665" cy="208758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marL="693738" indent="-254000">
              <a:lnSpc>
                <a:spcPct val="120000"/>
              </a:lnSpc>
              <a:buClr>
                <a:srgbClr val="106D96"/>
              </a:buClr>
              <a:buSzPct val="120000"/>
              <a:defRPr/>
            </a:pPr>
            <a:r>
              <a:rPr lang="en-US" sz="1600" b="1" dirty="0">
                <a:solidFill>
                  <a:schemeClr val="accent2"/>
                </a:solidFill>
              </a:rPr>
              <a:t>Independent Energy Technology Development</a:t>
            </a:r>
          </a:p>
          <a:p>
            <a:pPr marL="628650" indent="-188913">
              <a:lnSpc>
                <a:spcPct val="120000"/>
              </a:lnSpc>
              <a:buClr>
                <a:srgbClr val="106D96"/>
              </a:buClr>
              <a:buSzPct val="120000"/>
              <a:buFont typeface="Arial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Perform primary technical and economic analyses to identify high-impact technologies for the Agency</a:t>
            </a:r>
          </a:p>
          <a:p>
            <a:pPr marL="628650" indent="-188913">
              <a:lnSpc>
                <a:spcPct val="120000"/>
              </a:lnSpc>
              <a:buClr>
                <a:srgbClr val="106D96"/>
              </a:buClr>
              <a:buSzPct val="120000"/>
              <a:buFont typeface="Arial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Learn from and brainstorm with experts in a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variety of fields</a:t>
            </a:r>
          </a:p>
          <a:p>
            <a:pPr marL="628650" indent="-188913">
              <a:lnSpc>
                <a:spcPct val="120000"/>
              </a:lnSpc>
              <a:buClr>
                <a:srgbClr val="106D96"/>
              </a:buClr>
              <a:buSzPct val="120000"/>
              <a:buFont typeface="Arial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Publish original research papers and reviews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901030" y="3521716"/>
            <a:ext cx="5230665" cy="207898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marL="693738" indent="-254000">
              <a:lnSpc>
                <a:spcPct val="120000"/>
              </a:lnSpc>
              <a:buClr>
                <a:srgbClr val="106D96"/>
              </a:buClr>
              <a:buSzPct val="120000"/>
              <a:defRPr/>
            </a:pPr>
            <a:r>
              <a:rPr lang="en-US" sz="1600" b="1" dirty="0">
                <a:solidFill>
                  <a:schemeClr val="accent2"/>
                </a:solidFill>
              </a:rPr>
              <a:t>Qualifications</a:t>
            </a:r>
          </a:p>
          <a:p>
            <a:pPr marL="628650" indent="-188913">
              <a:lnSpc>
                <a:spcPct val="120000"/>
              </a:lnSpc>
              <a:buClr>
                <a:srgbClr val="106D96"/>
              </a:buClr>
              <a:buSzPct val="120000"/>
              <a:buFont typeface="Arial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Ph.D. in science or engineering; strong analytical, research, and communication skills; ability to initiate independent projects; passion to change the world through energy technology research; U.S. citizenship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76" y="2060001"/>
            <a:ext cx="1036097" cy="1036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17" y="3901111"/>
            <a:ext cx="914400" cy="914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695" y="1942884"/>
            <a:ext cx="989314" cy="989314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526" y="34805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1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Fellows Backgrounds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ext Placeholder 33"/>
          <p:cNvSpPr txBox="1">
            <a:spLocks/>
          </p:cNvSpPr>
          <p:nvPr/>
        </p:nvSpPr>
        <p:spPr>
          <a:xfrm>
            <a:off x="447914" y="1851292"/>
            <a:ext cx="5391026" cy="3469855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9DA0A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Fellows Have Diverse Backgrounds</a:t>
            </a:r>
          </a:p>
          <a:p>
            <a:pPr algn="ctr"/>
            <a:endParaRPr lang="en-US" sz="900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Hybrid metal halide </a:t>
            </a:r>
            <a:r>
              <a:rPr lang="en-US" sz="1800" dirty="0" smtClean="0">
                <a:solidFill>
                  <a:schemeClr val="tx1"/>
                </a:solidFill>
              </a:rPr>
              <a:t>perovskites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Novel </a:t>
            </a:r>
            <a:r>
              <a:rPr lang="en-US" sz="1800" dirty="0" err="1">
                <a:solidFill>
                  <a:schemeClr val="tx1"/>
                </a:solidFill>
              </a:rPr>
              <a:t>electrocatalysts</a:t>
            </a:r>
            <a:r>
              <a:rPr lang="en-US" sz="1800" dirty="0">
                <a:solidFill>
                  <a:schemeClr val="tx1"/>
                </a:solidFill>
              </a:rPr>
              <a:t> for artificial photosynthesis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Antihydrogen </a:t>
            </a:r>
            <a:r>
              <a:rPr lang="en-US" sz="1800" dirty="0">
                <a:solidFill>
                  <a:schemeClr val="tx1"/>
                </a:solidFill>
              </a:rPr>
              <a:t>trapping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Genetically-</a:t>
            </a:r>
            <a:r>
              <a:rPr lang="en-US" sz="1800" dirty="0" err="1" smtClean="0">
                <a:solidFill>
                  <a:schemeClr val="tx1"/>
                </a:solidFill>
              </a:rPr>
              <a:t>encodable</a:t>
            </a:r>
            <a:r>
              <a:rPr lang="en-US" sz="1800" dirty="0" smtClean="0">
                <a:solidFill>
                  <a:schemeClr val="tx1"/>
                </a:solidFill>
              </a:rPr>
              <a:t>  </a:t>
            </a:r>
            <a:r>
              <a:rPr lang="en-US" sz="1800" dirty="0">
                <a:solidFill>
                  <a:schemeClr val="tx1"/>
                </a:solidFill>
              </a:rPr>
              <a:t>neural recording devices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Wireless </a:t>
            </a:r>
            <a:r>
              <a:rPr lang="en-US" sz="1800" dirty="0">
                <a:solidFill>
                  <a:schemeClr val="tx1"/>
                </a:solidFill>
              </a:rPr>
              <a:t>sensing for civil infrastructure </a:t>
            </a:r>
            <a:r>
              <a:rPr lang="en-US" sz="1800" dirty="0" smtClean="0">
                <a:solidFill>
                  <a:schemeClr val="tx1"/>
                </a:solidFill>
              </a:rPr>
              <a:t>systems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Passive &amp; heat-activated pumps and </a:t>
            </a:r>
            <a:r>
              <a:rPr lang="en-US" sz="1800" dirty="0" smtClean="0">
                <a:solidFill>
                  <a:schemeClr val="tx1"/>
                </a:solidFill>
              </a:rPr>
              <a:t>compressors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Molecular vibrations in primary electron transport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329" y="1605108"/>
            <a:ext cx="2097088" cy="836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923" y="1206492"/>
            <a:ext cx="2163234" cy="540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162" y="2337311"/>
            <a:ext cx="2450756" cy="642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299" y="3074531"/>
            <a:ext cx="2489200" cy="1179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5446" y="3684719"/>
            <a:ext cx="1334558" cy="7039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9299" y="4388708"/>
            <a:ext cx="2852821" cy="83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9655" y="5345071"/>
            <a:ext cx="2745770" cy="55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69392"/>
            <a:ext cx="12192000" cy="6957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77808"/>
            <a:ext cx="12192000" cy="204991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b="1" dirty="0">
              <a:solidFill>
                <a:prstClr val="white"/>
              </a:solidFill>
            </a:endParaRPr>
          </a:p>
          <a:p>
            <a:pPr algn="ctr"/>
            <a:endParaRPr lang="en-US" sz="2400" b="1" dirty="0">
              <a:solidFill>
                <a:prstClr val="white"/>
              </a:solidFill>
            </a:endParaRPr>
          </a:p>
          <a:p>
            <a:pPr algn="ctr"/>
            <a:endParaRPr lang="en-US" sz="2400" b="1" dirty="0">
              <a:solidFill>
                <a:prstClr val="white"/>
              </a:solidFill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</a:rPr>
              <a:t>2018 ARPA-E Energy Innovation Summit: 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</a:rPr>
              <a:t>Student Program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6596665"/>
            <a:ext cx="9144000" cy="291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024139"/>
            <a:ext cx="12191999" cy="854759"/>
          </a:xfrm>
          <a:prstGeom prst="rect">
            <a:avLst/>
          </a:prstGeom>
          <a:solidFill>
            <a:srgbClr val="FBAD3B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783356" y="6094193"/>
            <a:ext cx="6076421" cy="543595"/>
            <a:chOff x="1134701" y="5818179"/>
            <a:chExt cx="6124736" cy="457200"/>
          </a:xfrm>
        </p:grpSpPr>
        <p:sp>
          <p:nvSpPr>
            <p:cNvPr id="34" name="Rectangle 33"/>
            <p:cNvSpPr/>
            <p:nvPr/>
          </p:nvSpPr>
          <p:spPr>
            <a:xfrm>
              <a:off x="1134701" y="5867469"/>
              <a:ext cx="3084788" cy="3882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</a:rPr>
                <a:t>March 13 – 15, 2018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4463441" y="5818179"/>
              <a:ext cx="0" cy="457200"/>
            </a:xfrm>
            <a:prstGeom prst="line">
              <a:avLst/>
            </a:prstGeom>
            <a:ln>
              <a:solidFill>
                <a:srgbClr val="00BBEF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4606250" y="5858025"/>
              <a:ext cx="2653187" cy="3882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prstClr val="white"/>
                  </a:solidFill>
                </a:rPr>
                <a:t>Washington, DC</a:t>
              </a:r>
              <a:r>
                <a:rPr lang="en-US" sz="2400" dirty="0">
                  <a:solidFill>
                    <a:prstClr val="white"/>
                  </a:solidFill>
                </a:rPr>
                <a:t>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600975" y="2329692"/>
            <a:ext cx="8990050" cy="3600604"/>
            <a:chOff x="114299" y="2151885"/>
            <a:chExt cx="8990050" cy="3600604"/>
          </a:xfrm>
        </p:grpSpPr>
        <p:grpSp>
          <p:nvGrpSpPr>
            <p:cNvPr id="42" name="Group 41"/>
            <p:cNvGrpSpPr/>
            <p:nvPr/>
          </p:nvGrpSpPr>
          <p:grpSpPr>
            <a:xfrm>
              <a:off x="145156" y="2151885"/>
              <a:ext cx="8959193" cy="3600604"/>
              <a:chOff x="89921" y="2375360"/>
              <a:chExt cx="8959193" cy="3600604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85063" y="4205517"/>
                <a:ext cx="4464051" cy="1768563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923" y="2376648"/>
                <a:ext cx="4457700" cy="1781650"/>
              </a:xfrm>
              <a:prstGeom prst="rect">
                <a:avLst/>
              </a:prstGeom>
            </p:spPr>
          </p:pic>
          <p:sp>
            <p:nvSpPr>
              <p:cNvPr id="18" name="Rounded Rectangle 32"/>
              <p:cNvSpPr/>
              <p:nvPr/>
            </p:nvSpPr>
            <p:spPr>
              <a:xfrm>
                <a:off x="4585063" y="2378415"/>
                <a:ext cx="4464051" cy="1779884"/>
              </a:xfrm>
              <a:prstGeom prst="rect">
                <a:avLst/>
              </a:prstGeom>
              <a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38100"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Rectangle 27"/>
              <p:cNvSpPr/>
              <p:nvPr/>
            </p:nvSpPr>
            <p:spPr>
              <a:xfrm>
                <a:off x="89921" y="2375360"/>
                <a:ext cx="4457701" cy="1785319"/>
              </a:xfrm>
              <a:prstGeom prst="rect">
                <a:avLst/>
              </a:prstGeom>
              <a:solidFill>
                <a:schemeClr val="tx1">
                  <a:alpha val="36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921" y="4205517"/>
                <a:ext cx="4457702" cy="1769940"/>
              </a:xfrm>
              <a:prstGeom prst="rect">
                <a:avLst/>
              </a:prstGeom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4585062" y="2378707"/>
                <a:ext cx="4457701" cy="1779591"/>
              </a:xfrm>
              <a:prstGeom prst="rect">
                <a:avLst/>
              </a:prstGeom>
              <a:solidFill>
                <a:schemeClr val="accent6">
                  <a:lumMod val="10000"/>
                  <a:alpha val="32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9921" y="4205517"/>
                <a:ext cx="4457701" cy="1770447"/>
              </a:xfrm>
              <a:prstGeom prst="rect">
                <a:avLst/>
              </a:prstGeom>
              <a:solidFill>
                <a:schemeClr val="accent6">
                  <a:lumMod val="10000"/>
                  <a:alpha val="41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585063" y="4205517"/>
                <a:ext cx="4464051" cy="1768563"/>
              </a:xfrm>
              <a:prstGeom prst="rect">
                <a:avLst/>
              </a:prstGeom>
              <a:solidFill>
                <a:schemeClr val="accent6">
                  <a:lumMod val="10000"/>
                  <a:alpha val="32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14299" y="2678493"/>
              <a:ext cx="44577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prstClr val="white"/>
                  </a:solidFill>
                </a:rPr>
                <a:t>Attend the premier event showcasing America’s future energy technologies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602857" y="2818711"/>
              <a:ext cx="4457702" cy="365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prstClr val="white"/>
                  </a:solidFill>
                </a:rPr>
                <a:t>Network with corporate recruiters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14299" y="4543157"/>
              <a:ext cx="445770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prstClr val="white"/>
                  </a:solidFill>
                </a:rPr>
                <a:t>Enjoy complimentary registration &amp; </a:t>
              </a:r>
            </a:p>
            <a:p>
              <a:pPr algn="ctr"/>
              <a:r>
                <a:rPr lang="en-US" b="1" dirty="0">
                  <a:solidFill>
                    <a:prstClr val="white"/>
                  </a:solidFill>
                </a:rPr>
                <a:t>student-focused energy programming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585061" y="4543157"/>
              <a:ext cx="44577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prstClr val="white"/>
                  </a:solidFill>
                </a:rPr>
                <a:t>Apply by </a:t>
              </a:r>
              <a:r>
                <a:rPr lang="en-US" b="1" u="sng" dirty="0">
                  <a:solidFill>
                    <a:prstClr val="white"/>
                  </a:solidFill>
                </a:rPr>
                <a:t>January 2, 2018 </a:t>
              </a:r>
              <a:r>
                <a:rPr lang="en-US" b="1" dirty="0">
                  <a:solidFill>
                    <a:prstClr val="white"/>
                  </a:solidFill>
                </a:rPr>
                <a:t>at </a:t>
              </a:r>
            </a:p>
            <a:p>
              <a:pPr algn="ctr"/>
              <a:r>
                <a:rPr lang="en-US" b="1" dirty="0">
                  <a:solidFill>
                    <a:prstClr val="white"/>
                  </a:solidFill>
                </a:rPr>
                <a:t>www.arpae-summit.com/Students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592" y="346948"/>
            <a:ext cx="2882819" cy="8819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8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0975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60516" y="293158"/>
            <a:ext cx="8390194" cy="77046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Student Program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Content Placeholder 3"/>
          <p:cNvSpPr>
            <a:spLocks noGrp="1"/>
          </p:cNvSpPr>
          <p:nvPr>
            <p:ph idx="1"/>
          </p:nvPr>
        </p:nvSpPr>
        <p:spPr>
          <a:xfrm>
            <a:off x="480328" y="1066800"/>
            <a:ext cx="6434821" cy="32828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>
                <a:solidFill>
                  <a:srgbClr val="E7862A"/>
                </a:solidFill>
                <a:latin typeface="Century Gothic" panose="020B0502020202020204" pitchFamily="34" charset="0"/>
              </a:rPr>
              <a:t>Why Apply? </a:t>
            </a:r>
          </a:p>
          <a:p>
            <a:r>
              <a:rPr lang="en-US" sz="1800" dirty="0" smtClean="0">
                <a:latin typeface="Century Gothic" panose="020B0502020202020204" pitchFamily="34" charset="0"/>
              </a:rPr>
              <a:t>Join top graduate-level students from across the nation</a:t>
            </a:r>
          </a:p>
          <a:p>
            <a:r>
              <a:rPr lang="en-US" sz="1800" dirty="0" smtClean="0">
                <a:latin typeface="Century Gothic" panose="020B0502020202020204" pitchFamily="34" charset="0"/>
              </a:rPr>
              <a:t>Enjoy </a:t>
            </a:r>
            <a:r>
              <a:rPr lang="en-US" sz="1800" b="1" dirty="0" smtClean="0">
                <a:latin typeface="Century Gothic" panose="020B0502020202020204" pitchFamily="34" charset="0"/>
              </a:rPr>
              <a:t>complimentary</a:t>
            </a:r>
            <a:r>
              <a:rPr lang="en-US" sz="1800" dirty="0" smtClean="0">
                <a:latin typeface="Century Gothic" panose="020B0502020202020204" pitchFamily="34" charset="0"/>
              </a:rPr>
              <a:t> Summit registration &amp; student-specific programming</a:t>
            </a:r>
          </a:p>
          <a:p>
            <a:r>
              <a:rPr lang="en-US" sz="1800" dirty="0" smtClean="0">
                <a:latin typeface="Century Gothic" panose="020B0502020202020204" pitchFamily="34" charset="0"/>
              </a:rPr>
              <a:t>Network with corporate recruiters</a:t>
            </a:r>
          </a:p>
          <a:p>
            <a:r>
              <a:rPr lang="en-US" sz="1800" dirty="0" smtClean="0">
                <a:latin typeface="Century Gothic" panose="020B0502020202020204" pitchFamily="34" charset="0"/>
              </a:rPr>
              <a:t>Learn about new energy initiatives</a:t>
            </a:r>
          </a:p>
          <a:p>
            <a:r>
              <a:rPr lang="en-US" sz="1800" u="sng" dirty="0" smtClean="0">
                <a:latin typeface="Century Gothic" panose="020B0502020202020204" pitchFamily="34" charset="0"/>
              </a:rPr>
              <a:t>Application for 2018 is open through January 2</a:t>
            </a:r>
          </a:p>
          <a:p>
            <a:pPr marL="0" indent="0">
              <a:buNone/>
            </a:pPr>
            <a:endParaRPr lang="en-US" sz="1000" dirty="0">
              <a:solidFill>
                <a:srgbClr val="E7862A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482599" y="4263944"/>
            <a:ext cx="11090276" cy="1714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6032" indent="-256032" algn="l" defTabSz="457200" rtl="0" eaLnBrk="1" latinLnBrk="0" hangingPunct="1">
              <a:spcBef>
                <a:spcPts val="600"/>
              </a:spcBef>
              <a:buClr>
                <a:schemeClr val="accent2"/>
              </a:buClr>
              <a:buSzPct val="120000"/>
              <a:buFont typeface="Lucida Grande"/>
              <a:buChar char="‣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en-US" sz="2200" dirty="0" smtClean="0">
                <a:solidFill>
                  <a:srgbClr val="E7862A"/>
                </a:solidFill>
                <a:latin typeface="Century Gothic" panose="020B0502020202020204" pitchFamily="34" charset="0"/>
              </a:rPr>
              <a:t>Who are the Students?</a:t>
            </a:r>
          </a:p>
          <a:p>
            <a:r>
              <a:rPr lang="en-US" sz="1800" dirty="0" smtClean="0">
                <a:latin typeface="Century Gothic" panose="020B0502020202020204" pitchFamily="34" charset="0"/>
              </a:rPr>
              <a:t>Students have a mix of technical, scientific, business, and policy backgrounds from a variety of institutions</a:t>
            </a:r>
          </a:p>
          <a:p>
            <a:r>
              <a:rPr lang="en-US" sz="1800" dirty="0" smtClean="0">
                <a:latin typeface="Century Gothic" panose="020B0502020202020204" pitchFamily="34" charset="0"/>
              </a:rPr>
              <a:t>Energy leaders on campus</a:t>
            </a:r>
          </a:p>
          <a:p>
            <a:r>
              <a:rPr lang="en-US" sz="1800" dirty="0" smtClean="0">
                <a:latin typeface="Century Gothic" panose="020B0502020202020204" pitchFamily="34" charset="0"/>
              </a:rPr>
              <a:t>Students planning for a professional career in energy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205445" y="984041"/>
            <a:ext cx="3231770" cy="3455814"/>
            <a:chOff x="5109041" y="1161404"/>
            <a:chExt cx="3231770" cy="3455814"/>
          </a:xfrm>
        </p:grpSpPr>
        <p:grpSp>
          <p:nvGrpSpPr>
            <p:cNvPr id="21" name="Group 20"/>
            <p:cNvGrpSpPr/>
            <p:nvPr/>
          </p:nvGrpSpPr>
          <p:grpSpPr>
            <a:xfrm>
              <a:off x="5129724" y="1161404"/>
              <a:ext cx="3211087" cy="3455814"/>
              <a:chOff x="5129724" y="1161404"/>
              <a:chExt cx="3211087" cy="345581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29724" y="1161404"/>
                <a:ext cx="3211087" cy="1910467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30413" y="3130062"/>
                <a:ext cx="1204695" cy="1487156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9041" y="3130062"/>
              <a:ext cx="1935650" cy="1483848"/>
            </a:xfrm>
            <a:prstGeom prst="rect">
              <a:avLst/>
            </a:prstGeom>
          </p:spPr>
        </p:pic>
      </p:grpSp>
      <p:cxnSp>
        <p:nvCxnSpPr>
          <p:cNvPr id="13" name="Straight Connector 12"/>
          <p:cNvCxnSpPr/>
          <p:nvPr/>
        </p:nvCxnSpPr>
        <p:spPr>
          <a:xfrm>
            <a:off x="448733" y="927402"/>
            <a:ext cx="11317202" cy="0"/>
          </a:xfrm>
          <a:prstGeom prst="line">
            <a:avLst/>
          </a:prstGeom>
          <a:ln w="6350">
            <a:solidFill>
              <a:srgbClr val="E49C3D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83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0" descr="ARPA-E_Logo_graydot.png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110" y="4127958"/>
            <a:ext cx="3270738" cy="731533"/>
          </a:xfrm>
          <a:prstGeom prst="rect">
            <a:avLst/>
          </a:prstGeom>
        </p:spPr>
      </p:pic>
      <p:pic>
        <p:nvPicPr>
          <p:cNvPr id="6" name="Content Placeholder 9" descr="DOE_Logo_Black.PNG"/>
          <p:cNvPicPr>
            <a:picLocks noGrp="1" noChangeAspect="1"/>
          </p:cNvPicPr>
          <p:nvPr>
            <p:ph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537" y="4088237"/>
            <a:ext cx="3493477" cy="8463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35110" y="5214759"/>
            <a:ext cx="7780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E49C3D"/>
                </a:solidFill>
                <a:hlinkClick r:id="rId5"/>
              </a:rPr>
              <a:t>https://arpa-e.energy.gov</a:t>
            </a:r>
            <a:endParaRPr lang="en-US" sz="2400" dirty="0">
              <a:solidFill>
                <a:srgbClr val="E49C3D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7914" y="67341"/>
            <a:ext cx="11318023" cy="824352"/>
          </a:xfrm>
        </p:spPr>
        <p:txBody>
          <a:bodyPr>
            <a:normAutofit/>
          </a:bodyPr>
          <a:lstStyle/>
          <a:p>
            <a:r>
              <a:rPr lang="en-US" dirty="0" smtClean="0"/>
              <a:t>Join our team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7914" y="1016128"/>
            <a:ext cx="4802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more information, contact me: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2880" y="2032638"/>
            <a:ext cx="5791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lakshana.huddar@hq.doe.gov</a:t>
            </a:r>
          </a:p>
        </p:txBody>
      </p:sp>
    </p:spTree>
    <p:extLst>
      <p:ext uri="{BB962C8B-B14F-4D97-AF65-F5344CB8AC3E}">
        <p14:creationId xmlns:p14="http://schemas.microsoft.com/office/powerpoint/2010/main" val="26407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901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9878" y="-1"/>
            <a:ext cx="2907619" cy="6878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n-lt"/>
                <a:ea typeface="+mj-ea"/>
                <a:cs typeface="Arial Narrow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Thank you!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6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 descr="C:\Users\huddar\Documents\FHR_Mark 1 B quals versio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29158" t="50266" r="58762" b="5963"/>
          <a:stretch/>
        </p:blipFill>
        <p:spPr bwMode="auto">
          <a:xfrm>
            <a:off x="8477250" y="1066801"/>
            <a:ext cx="1729582" cy="4309005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3753" y="304800"/>
            <a:ext cx="11322423" cy="533400"/>
          </a:xfrm>
        </p:spPr>
        <p:txBody>
          <a:bodyPr>
            <a:normAutofit/>
          </a:bodyPr>
          <a:lstStyle/>
          <a:p>
            <a:r>
              <a:rPr lang="en-GB" dirty="0"/>
              <a:t>Coolant enters the pebble-bed reactor from the bottom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8077200" y="3429000"/>
            <a:ext cx="685800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8115300" y="5091951"/>
            <a:ext cx="723900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943600" y="3200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Trebuchet MS"/>
                <a:ea typeface="ＭＳ Ｐゴシック" pitchFamily="34" charset="-128"/>
              </a:rPr>
              <a:t>Fuel (</a:t>
            </a:r>
            <a:r>
              <a:rPr lang="en-US" sz="2000" b="1" dirty="0">
                <a:solidFill>
                  <a:srgbClr val="000000"/>
                </a:solidFill>
                <a:latin typeface="Trebuchet MS"/>
                <a:ea typeface="ＭＳ Ｐゴシック" pitchFamily="34" charset="-128"/>
              </a:rPr>
              <a:t>solid</a:t>
            </a:r>
            <a:r>
              <a:rPr lang="en-US" b="1" dirty="0">
                <a:solidFill>
                  <a:srgbClr val="000000"/>
                </a:solidFill>
                <a:latin typeface="Trebuchet MS"/>
                <a:ea typeface="ＭＳ Ｐゴシック" pitchFamily="34" charset="-128"/>
              </a:rPr>
              <a:t> phase)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3600" y="4787152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Trebuchet MS"/>
                <a:ea typeface="ＭＳ Ｐゴシック" pitchFamily="34" charset="-128"/>
              </a:rPr>
              <a:t>Coolant (liquid phase)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3753" y="1066801"/>
            <a:ext cx="52712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Trebuchet MS"/>
                <a:ea typeface="ＭＳ Ｐゴシック" pitchFamily="34" charset="-128"/>
              </a:rPr>
              <a:t>The coolant is </a:t>
            </a:r>
            <a:r>
              <a:rPr lang="en-US" sz="2400" b="1" dirty="0">
                <a:solidFill>
                  <a:srgbClr val="C78812"/>
                </a:solidFill>
                <a:latin typeface="Trebuchet MS"/>
                <a:ea typeface="ＭＳ Ｐゴシック" pitchFamily="34" charset="-128"/>
              </a:rPr>
              <a:t>flibe</a:t>
            </a:r>
            <a:r>
              <a:rPr lang="en-US" sz="2400" b="1" dirty="0">
                <a:solidFill>
                  <a:srgbClr val="000000"/>
                </a:solidFill>
                <a:latin typeface="Trebuchet MS"/>
                <a:ea typeface="ＭＳ Ｐゴシック" pitchFamily="34" charset="-128"/>
              </a:rPr>
              <a:t>, composed of </a:t>
            </a:r>
            <a:r>
              <a:rPr lang="en-US" sz="2400" b="1" dirty="0" err="1">
                <a:solidFill>
                  <a:srgbClr val="000000"/>
                </a:solidFill>
                <a:latin typeface="Trebuchet MS"/>
                <a:ea typeface="ＭＳ Ｐゴシック" pitchFamily="34" charset="-128"/>
              </a:rPr>
              <a:t>LiF</a:t>
            </a:r>
            <a:r>
              <a:rPr lang="en-US" sz="2400" b="1" dirty="0">
                <a:solidFill>
                  <a:srgbClr val="000000"/>
                </a:solidFill>
                <a:latin typeface="Trebuchet MS"/>
                <a:ea typeface="ＭＳ Ｐゴシック" pitchFamily="34" charset="-128"/>
              </a:rPr>
              <a:t> and BeF</a:t>
            </a:r>
            <a:r>
              <a:rPr lang="en-US" sz="1400" b="1" dirty="0">
                <a:solidFill>
                  <a:srgbClr val="000000"/>
                </a:solidFill>
                <a:latin typeface="Trebuchet MS"/>
                <a:ea typeface="ＭＳ Ｐゴシック" pitchFamily="34" charset="-128"/>
              </a:rPr>
              <a:t>2</a:t>
            </a:r>
          </a:p>
          <a:p>
            <a:pPr marL="285750" indent="-2857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rebuchet MS"/>
              <a:ea typeface="ＭＳ Ｐゴシック" pitchFamily="34" charset="-128"/>
            </a:endParaRPr>
          </a:p>
          <a:p>
            <a:pPr marL="285750" indent="-2857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Trebuchet MS"/>
                <a:ea typeface="ＭＳ Ｐゴシック" pitchFamily="34" charset="-128"/>
              </a:rPr>
              <a:t>Heat generation from nuclear reactions in the pebble fuel</a:t>
            </a:r>
          </a:p>
          <a:p>
            <a:pPr marL="285750" indent="-2857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rebuchet MS"/>
              <a:ea typeface="ＭＳ Ｐゴシック" pitchFamily="34" charset="-128"/>
            </a:endParaRPr>
          </a:p>
          <a:p>
            <a:pPr marL="285750" indent="-2857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2FF0"/>
                </a:solidFill>
                <a:latin typeface="Trebuchet MS"/>
                <a:ea typeface="ＭＳ Ｐゴシック" pitchFamily="34" charset="-128"/>
              </a:rPr>
              <a:t>Need to accurately model the temperature distribution in the core</a:t>
            </a:r>
            <a:r>
              <a:rPr lang="en-US" sz="2400" b="1" dirty="0">
                <a:solidFill>
                  <a:srgbClr val="000000"/>
                </a:solidFill>
                <a:latin typeface="Trebuchet MS"/>
                <a:ea typeface="ＭＳ Ｐゴシック" pitchFamily="34" charset="-128"/>
              </a:rPr>
              <a:t> </a:t>
            </a:r>
          </a:p>
          <a:p>
            <a:pPr marL="285750" indent="-2857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rebuchet MS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8437463"/>
      </p:ext>
    </p:extLst>
  </p:cSld>
  <p:clrMapOvr>
    <a:masterClrMapping/>
  </p:clrMapOvr>
  <p:transition advTm="141025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533400"/>
          </a:xfrm>
        </p:spPr>
        <p:txBody>
          <a:bodyPr>
            <a:normAutofit/>
          </a:bodyPr>
          <a:lstStyle/>
          <a:p>
            <a:r>
              <a:rPr lang="en-US" dirty="0"/>
              <a:t> Porous media governing energy equations for PB-FHRs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4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0" y="990601"/>
            <a:ext cx="3352800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Coolant (fluid) phase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0" y="2699469"/>
            <a:ext cx="2895600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Fuel (solid) phase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3200" y="419100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The literature does not </a:t>
            </a:r>
            <a:r>
              <a:rPr lang="en-US" sz="2400" b="1" dirty="0" smtClean="0">
                <a:latin typeface="+mj-lt"/>
              </a:rPr>
              <a:t>cover </a:t>
            </a:r>
            <a:r>
              <a:rPr lang="en-US" sz="2400" b="1" dirty="0">
                <a:latin typeface="+mj-lt"/>
              </a:rPr>
              <a:t>the FHR operational regime.</a:t>
            </a:r>
          </a:p>
          <a:p>
            <a:pPr algn="ctr"/>
            <a:r>
              <a:rPr lang="en-US" sz="2400" b="1" dirty="0">
                <a:latin typeface="+mj-lt"/>
              </a:rPr>
              <a:t>So how can we determine the </a:t>
            </a:r>
            <a:r>
              <a:rPr lang="en-US" sz="2400" b="1" dirty="0">
                <a:solidFill>
                  <a:schemeClr val="accent2"/>
                </a:solidFill>
                <a:latin typeface="+mj-lt"/>
              </a:rPr>
              <a:t>interfacial heat transfer coefficient</a:t>
            </a:r>
            <a:r>
              <a:rPr lang="en-US" sz="2400" b="1" dirty="0">
                <a:latin typeface="+mj-lt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0800" y="167640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Time-dependent + advection = diffusion + viscous dissipation +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4495801" y="2027098"/>
          <a:ext cx="1295400" cy="431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4" imgW="736600" imgH="241300" progId="Equation.3">
                  <p:embed/>
                </p:oleObj>
              </mc:Choice>
              <mc:Fallback>
                <p:oleObj name="Equation" r:id="rId4" imgW="736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1" y="2027098"/>
                        <a:ext cx="1295400" cy="4313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590800" y="3385269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Time-dependent = diffusion + heat generation +  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9296401" y="3385268"/>
          <a:ext cx="1228123" cy="402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6" imgW="736600" imgH="241300" progId="Equation.3">
                  <p:embed/>
                </p:oleObj>
              </mc:Choice>
              <mc:Fallback>
                <p:oleObj name="Equation" r:id="rId6" imgW="736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6401" y="3385268"/>
                        <a:ext cx="1228123" cy="4023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0764721"/>
      </p:ext>
    </p:extLst>
  </p:cSld>
  <p:clrMapOvr>
    <a:masterClrMapping/>
  </p:clrMapOvr>
  <p:transition advTm="195828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8" name="Picture 4" descr="Z:\Personal Folders\Lakshana\Drakesol\Graph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5292" b="4635"/>
          <a:stretch/>
        </p:blipFill>
        <p:spPr bwMode="auto">
          <a:xfrm>
            <a:off x="2468880" y="76200"/>
            <a:ext cx="7239000" cy="614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908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2" y="152400"/>
            <a:ext cx="11768667" cy="533400"/>
          </a:xfrm>
        </p:spPr>
        <p:txBody>
          <a:bodyPr>
            <a:normAutofit/>
          </a:bodyPr>
          <a:lstStyle/>
          <a:p>
            <a:r>
              <a:rPr lang="en-US" dirty="0"/>
              <a:t>Using </a:t>
            </a:r>
            <a:r>
              <a:rPr lang="en-US" dirty="0" err="1"/>
              <a:t>Wakao</a:t>
            </a:r>
            <a:r>
              <a:rPr lang="en-US" dirty="0"/>
              <a:t> correlation for </a:t>
            </a:r>
            <a:r>
              <a:rPr lang="en-US" dirty="0" smtClean="0"/>
              <a:t>predictions (for water and air)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962400" y="1712580"/>
          <a:ext cx="4336142" cy="636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r:id="rId3" imgW="1358310" imgH="203112" progId="Equation.DSMT4">
                  <p:embed/>
                </p:oleObj>
              </mc:Choice>
              <mc:Fallback>
                <p:oleObj r:id="rId3" imgW="1358310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1712580"/>
                        <a:ext cx="4336142" cy="6367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>
            <a:cxnSpLocks/>
          </p:cNvCxnSpPr>
          <p:nvPr/>
        </p:nvCxnSpPr>
        <p:spPr bwMode="auto">
          <a:xfrm flipH="1">
            <a:off x="6019800" y="2349356"/>
            <a:ext cx="533400" cy="481712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832861" y="2831068"/>
            <a:ext cx="3082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Experimental values: 26-75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7543800" y="1255380"/>
            <a:ext cx="381000" cy="4572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114628" y="929982"/>
            <a:ext cx="3889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Experimental values: 49-412</a:t>
            </a:r>
          </a:p>
        </p:txBody>
      </p:sp>
      <p:graphicFrame>
        <p:nvGraphicFramePr>
          <p:cNvPr id="1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19964"/>
              </p:ext>
            </p:extLst>
          </p:nvPr>
        </p:nvGraphicFramePr>
        <p:xfrm>
          <a:off x="3183467" y="3349707"/>
          <a:ext cx="5791200" cy="2712423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93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572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PB-FHR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47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Natural </a:t>
                      </a:r>
                      <a:r>
                        <a:rPr lang="en-US" sz="2000" b="1" dirty="0" smtClean="0"/>
                        <a:t>circulation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Forced </a:t>
                      </a:r>
                      <a:r>
                        <a:rPr lang="en-US" sz="2000" b="1" dirty="0" smtClean="0"/>
                        <a:t>circulation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0961">
                <a:tc>
                  <a:txBody>
                    <a:bodyPr/>
                    <a:lstStyle/>
                    <a:p>
                      <a:r>
                        <a:rPr lang="en-US" sz="2000" b="1" dirty="0"/>
                        <a:t>Prandtl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0961">
                <a:tc>
                  <a:txBody>
                    <a:bodyPr/>
                    <a:lstStyle/>
                    <a:p>
                      <a:r>
                        <a:rPr lang="en-US" sz="2000" b="1" dirty="0"/>
                        <a:t>Reynolds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4939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Set-Up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84" y="1043634"/>
            <a:ext cx="3304869" cy="440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Content Placeholder 3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46" y="1053352"/>
            <a:ext cx="3293513" cy="439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485" y="1777338"/>
            <a:ext cx="1038127" cy="73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39" y="3465416"/>
            <a:ext cx="1319034" cy="83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12" y="4295919"/>
            <a:ext cx="1453379" cy="112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2015-10-30 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0" t="9816" r="24939" b="9384"/>
          <a:stretch>
            <a:fillRect/>
          </a:stretch>
        </p:blipFill>
        <p:spPr bwMode="auto">
          <a:xfrm>
            <a:off x="7315200" y="1031774"/>
            <a:ext cx="2273320" cy="222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608" y="1031774"/>
            <a:ext cx="206692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http://www.us.tdk-lambda.com/hp/Images/Gen3U_450x18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483" y="4058702"/>
            <a:ext cx="428625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695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Section Instrumentation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2015-10-22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73"/>
          <a:stretch>
            <a:fillRect/>
          </a:stretch>
        </p:blipFill>
        <p:spPr bwMode="auto">
          <a:xfrm>
            <a:off x="4894949" y="1340323"/>
            <a:ext cx="2677544" cy="46024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264024" y="1341192"/>
            <a:ext cx="2803698" cy="4602408"/>
            <a:chOff x="6476" y="1496"/>
            <a:chExt cx="3267" cy="5760"/>
          </a:xfrm>
        </p:grpSpPr>
        <p:pic>
          <p:nvPicPr>
            <p:cNvPr id="7" name="Picture 6" descr="2015-10-22 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8" r="12239"/>
            <a:stretch>
              <a:fillRect/>
            </a:stretch>
          </p:blipFill>
          <p:spPr bwMode="auto">
            <a:xfrm>
              <a:off x="6476" y="1496"/>
              <a:ext cx="3267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2015-10-22 1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65" r="15359"/>
            <a:stretch>
              <a:fillRect/>
            </a:stretch>
          </p:blipFill>
          <p:spPr bwMode="auto">
            <a:xfrm>
              <a:off x="6495" y="4376"/>
              <a:ext cx="3248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2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9721" y="1624448"/>
            <a:ext cx="2909255" cy="4035896"/>
          </a:xfrm>
          <a:prstGeom prst="rect">
            <a:avLst/>
          </a:prstGeom>
          <a:noFill/>
          <a:ln w="19050">
            <a:solidFill>
              <a:schemeClr val="tx1">
                <a:lumMod val="100000"/>
                <a:lumOff val="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>
                <a:solidFill>
                  <a:schemeClr val="accent1">
                    <a:lumMod val="100000"/>
                    <a:lumOff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847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RPA E COLOR PALETTE 112012">
      <a:dk1>
        <a:sysClr val="windowText" lastClr="000000"/>
      </a:dk1>
      <a:lt1>
        <a:sysClr val="window" lastClr="FFFFFF"/>
      </a:lt1>
      <a:dk2>
        <a:srgbClr val="1AB0E9"/>
      </a:dk2>
      <a:lt2>
        <a:srgbClr val="E79B38"/>
      </a:lt2>
      <a:accent1>
        <a:srgbClr val="1AB0E9"/>
      </a:accent1>
      <a:accent2>
        <a:srgbClr val="106D96"/>
      </a:accent2>
      <a:accent3>
        <a:srgbClr val="E49C3D"/>
      </a:accent3>
      <a:accent4>
        <a:srgbClr val="E7862A"/>
      </a:accent4>
      <a:accent5>
        <a:srgbClr val="9DA0A3"/>
      </a:accent5>
      <a:accent6>
        <a:srgbClr val="DADADA"/>
      </a:accent6>
      <a:hlink>
        <a:srgbClr val="1AB0E9"/>
      </a:hlink>
      <a:folHlink>
        <a:srgbClr val="E49C3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ARPA E COLOR PALETTE 112012">
      <a:dk1>
        <a:sysClr val="windowText" lastClr="000000"/>
      </a:dk1>
      <a:lt1>
        <a:sysClr val="window" lastClr="FFFFFF"/>
      </a:lt1>
      <a:dk2>
        <a:srgbClr val="1AB0E9"/>
      </a:dk2>
      <a:lt2>
        <a:srgbClr val="E79B38"/>
      </a:lt2>
      <a:accent1>
        <a:srgbClr val="1AB0E9"/>
      </a:accent1>
      <a:accent2>
        <a:srgbClr val="106D96"/>
      </a:accent2>
      <a:accent3>
        <a:srgbClr val="E49C3D"/>
      </a:accent3>
      <a:accent4>
        <a:srgbClr val="E7862A"/>
      </a:accent4>
      <a:accent5>
        <a:srgbClr val="9DA0A3"/>
      </a:accent5>
      <a:accent6>
        <a:srgbClr val="DADADA"/>
      </a:accent6>
      <a:hlink>
        <a:srgbClr val="1AB0E9"/>
      </a:hlink>
      <a:folHlink>
        <a:srgbClr val="E49C3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ARPA E COLOR PALETTE 112012">
      <a:dk1>
        <a:sysClr val="windowText" lastClr="000000"/>
      </a:dk1>
      <a:lt1>
        <a:sysClr val="window" lastClr="FFFFFF"/>
      </a:lt1>
      <a:dk2>
        <a:srgbClr val="1AB0E9"/>
      </a:dk2>
      <a:lt2>
        <a:srgbClr val="E79B38"/>
      </a:lt2>
      <a:accent1>
        <a:srgbClr val="1AB0E9"/>
      </a:accent1>
      <a:accent2>
        <a:srgbClr val="106D96"/>
      </a:accent2>
      <a:accent3>
        <a:srgbClr val="E49C3D"/>
      </a:accent3>
      <a:accent4>
        <a:srgbClr val="E7862A"/>
      </a:accent4>
      <a:accent5>
        <a:srgbClr val="9DA0A3"/>
      </a:accent5>
      <a:accent6>
        <a:srgbClr val="DADADA"/>
      </a:accent6>
      <a:hlink>
        <a:srgbClr val="1AB0E9"/>
      </a:hlink>
      <a:folHlink>
        <a:srgbClr val="E49C3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ARPA-E_PowerPoint_Template_v3</Template>
  <TotalTime>2009</TotalTime>
  <Words>1843</Words>
  <Application>Microsoft Office PowerPoint</Application>
  <PresentationFormat>Widescreen</PresentationFormat>
  <Paragraphs>386</Paragraphs>
  <Slides>39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ＭＳ Ｐゴシック</vt:lpstr>
      <vt:lpstr>Arial</vt:lpstr>
      <vt:lpstr>Arial Narrow</vt:lpstr>
      <vt:lpstr>Calibri</vt:lpstr>
      <vt:lpstr>Century Gothic</vt:lpstr>
      <vt:lpstr>Helvetica</vt:lpstr>
      <vt:lpstr>Lucida Grande</vt:lpstr>
      <vt:lpstr>Times New Roman</vt:lpstr>
      <vt:lpstr>Trebuchet MS</vt:lpstr>
      <vt:lpstr>Office Theme</vt:lpstr>
      <vt:lpstr>1_Office Theme</vt:lpstr>
      <vt:lpstr>2_Office Theme</vt:lpstr>
      <vt:lpstr>Equation</vt:lpstr>
      <vt:lpstr>Equation.DSMT4</vt:lpstr>
      <vt:lpstr>Advanced Research Projects Agency – Energy: Accelerating U.S. Energy Innovation</vt:lpstr>
      <vt:lpstr>Introductions</vt:lpstr>
      <vt:lpstr>The Fluoride salt cooled High temperature Reactors (FHR) is an Advanced Reactor </vt:lpstr>
      <vt:lpstr>Coolant enters the pebble-bed reactor from the bottom</vt:lpstr>
      <vt:lpstr> Porous media governing energy equations for PB-FHRs</vt:lpstr>
      <vt:lpstr>PowerPoint Presentation</vt:lpstr>
      <vt:lpstr>Using Wakao correlation for predictions (for water and air)</vt:lpstr>
      <vt:lpstr>Experimental Set-Up</vt:lpstr>
      <vt:lpstr>Test Section Instrumentation</vt:lpstr>
      <vt:lpstr>0.1Hz (10s period)</vt:lpstr>
      <vt:lpstr>~90% of the collected data was within 20% of literature</vt:lpstr>
      <vt:lpstr>Background and Introduction</vt:lpstr>
      <vt:lpstr>ARPA-E Program Development Staff</vt:lpstr>
      <vt:lpstr>ARPA-E Commercialization Staff</vt:lpstr>
      <vt:lpstr>History of ARPA-E</vt:lpstr>
      <vt:lpstr>ARPA-E impact indicators</vt:lpstr>
      <vt:lpstr>ARPA-E mission</vt:lpstr>
      <vt:lpstr>ARPA-E mission</vt:lpstr>
      <vt:lpstr>Built on DARPA foundation, but with key differences…</vt:lpstr>
      <vt:lpstr>Programs and Projects</vt:lpstr>
      <vt:lpstr>Technology development opportunities at ARPA-E</vt:lpstr>
      <vt:lpstr>Technology acceleration model</vt:lpstr>
      <vt:lpstr>Ongoing Technology Development Efforts</vt:lpstr>
      <vt:lpstr>NEW ARPA-E Opportunities… Dec 2017 </vt:lpstr>
      <vt:lpstr>Programs to discuss</vt:lpstr>
      <vt:lpstr>PowerPoint Presentation</vt:lpstr>
      <vt:lpstr>ROOTS: project examples</vt:lpstr>
      <vt:lpstr>PowerPoint Presentation</vt:lpstr>
      <vt:lpstr>Metals: project examples</vt:lpstr>
      <vt:lpstr>Career Opportunities</vt:lpstr>
      <vt:lpstr>Why work at ARPA-E?</vt:lpstr>
      <vt:lpstr>ARPA-E builds experience to position you for success anywhere </vt:lpstr>
      <vt:lpstr>Fellows are early-career innovators</vt:lpstr>
      <vt:lpstr>ARPA-E recruitment opportunities: Fellows</vt:lpstr>
      <vt:lpstr>Fellows Backgrounds</vt:lpstr>
      <vt:lpstr>PowerPoint Presentation</vt:lpstr>
      <vt:lpstr>Student Program</vt:lpstr>
      <vt:lpstr>Join our team</vt:lpstr>
      <vt:lpstr>PowerPoint Presentation</vt:lpstr>
    </vt:vector>
  </TitlesOfParts>
  <Company>U.S. Department of Energy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Squire, Charles P. (CONTR)</dc:creator>
  <cp:lastModifiedBy>Huddar, Lakshana</cp:lastModifiedBy>
  <cp:revision>193</cp:revision>
  <dcterms:created xsi:type="dcterms:W3CDTF">2016-07-28T15:31:28Z</dcterms:created>
  <dcterms:modified xsi:type="dcterms:W3CDTF">2017-12-01T15:39:35Z</dcterms:modified>
  <cp:contentStatus/>
</cp:coreProperties>
</file>