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02" r:id="rId1"/>
  </p:sldMasterIdLst>
  <p:notesMasterIdLst>
    <p:notesMasterId r:id="rId21"/>
  </p:notesMasterIdLst>
  <p:sldIdLst>
    <p:sldId id="256" r:id="rId2"/>
    <p:sldId id="259" r:id="rId3"/>
    <p:sldId id="257" r:id="rId4"/>
    <p:sldId id="265" r:id="rId5"/>
    <p:sldId id="273" r:id="rId6"/>
    <p:sldId id="260" r:id="rId7"/>
    <p:sldId id="274" r:id="rId8"/>
    <p:sldId id="270" r:id="rId9"/>
    <p:sldId id="266" r:id="rId10"/>
    <p:sldId id="267" r:id="rId11"/>
    <p:sldId id="268" r:id="rId12"/>
    <p:sldId id="278" r:id="rId13"/>
    <p:sldId id="276" r:id="rId14"/>
    <p:sldId id="277" r:id="rId15"/>
    <p:sldId id="275" r:id="rId16"/>
    <p:sldId id="269" r:id="rId17"/>
    <p:sldId id="279" r:id="rId18"/>
    <p:sldId id="271" r:id="rId19"/>
    <p:sldId id="27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84E8C6"/>
    <a:srgbClr val="EA1E09"/>
    <a:srgbClr val="0036FF"/>
    <a:srgbClr val="FFA500"/>
    <a:srgbClr val="BAE983"/>
    <a:srgbClr val="CCC77A"/>
    <a:srgbClr val="9AF5A8"/>
    <a:srgbClr val="8EF7D5"/>
    <a:srgbClr val="93A1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346"/>
    <p:restoredTop sz="68040"/>
  </p:normalViewPr>
  <p:slideViewPr>
    <p:cSldViewPr snapToGrid="0" snapToObjects="1">
      <p:cViewPr>
        <p:scale>
          <a:sx n="53" d="100"/>
          <a:sy n="53" d="100"/>
        </p:scale>
        <p:origin x="2504" y="776"/>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45827E-5BF6-6F43-974D-5C78FC4DDE5F}" type="datetimeFigureOut">
              <a:rPr lang="en-US" smtClean="0"/>
              <a:t>11/11/17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22DE76-A035-BF45-9DDD-99F77BB80E43}" type="slidenum">
              <a:rPr lang="en-US" smtClean="0"/>
              <a:t>‹#›</a:t>
            </a:fld>
            <a:endParaRPr lang="en-US"/>
          </a:p>
        </p:txBody>
      </p:sp>
    </p:spTree>
    <p:extLst>
      <p:ext uri="{BB962C8B-B14F-4D97-AF65-F5344CB8AC3E}">
        <p14:creationId xmlns:p14="http://schemas.microsoft.com/office/powerpoint/2010/main" val="806420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Carbon Clock is Ticking: An Update on the Implementation of the Paris Agreement"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It has been two years since negotiation of the Paris Agreement, the landmark treaty on climate change. The accord aims to mitigate the most disastrous effects of climate change by limiting temperature rise beyond 2°C. At Energy Journal Club this week, we will discuss the progress made on the negotiation's major achievements and important international events, including the election of U.S. President Donald Trump, that have effected its long-term viability. </a:t>
            </a:r>
          </a:p>
          <a:p>
            <a:endParaRPr lang="en-US" dirty="0" smtClean="0"/>
          </a:p>
          <a:p>
            <a:r>
              <a:rPr lang="en-US" dirty="0" smtClean="0"/>
              <a:t>Pictures</a:t>
            </a:r>
            <a:r>
              <a:rPr lang="en-US" baseline="0" dirty="0" smtClean="0"/>
              <a:t> are:</a:t>
            </a:r>
          </a:p>
          <a:p>
            <a:pPr marL="171450" indent="-171450">
              <a:buFontTx/>
              <a:buChar char="-"/>
            </a:pPr>
            <a:r>
              <a:rPr lang="en-US" baseline="0" dirty="0" smtClean="0"/>
              <a:t>On left, the Navajo Power Generating Facility, the largest coal fired power plant in the Western United States located in Page, Arizona. The 2250MW station announced this year it would close in 2019 due to the high costs of electricity generation compared to nearby natural gas plants. An estimated 430 plant workers and 325 miners are expected to lose their jobs.</a:t>
            </a:r>
          </a:p>
          <a:p>
            <a:pPr marL="171450" indent="-171450">
              <a:buFontTx/>
              <a:buChar char="-"/>
            </a:pPr>
            <a:r>
              <a:rPr lang="en-US" baseline="0" dirty="0" smtClean="0"/>
              <a:t>On right, the bleaching of the Great Barrier Reef, the worlds largest coral reef, has been intense in 2016 and 2017, with a recent Nature paper suggesting 50% of the remaining coral was lost over the past two years. Coral bleaching occurs when water temperatures are too warm and can lead to widespread death in some of the most biodiverse ecosystems in the world. </a:t>
            </a:r>
            <a:endParaRPr lang="en-US" dirty="0"/>
          </a:p>
        </p:txBody>
      </p:sp>
      <p:sp>
        <p:nvSpPr>
          <p:cNvPr id="4" name="Slide Number Placeholder 3"/>
          <p:cNvSpPr>
            <a:spLocks noGrp="1"/>
          </p:cNvSpPr>
          <p:nvPr>
            <p:ph type="sldNum" sz="quarter" idx="10"/>
          </p:nvPr>
        </p:nvSpPr>
        <p:spPr/>
        <p:txBody>
          <a:bodyPr/>
          <a:lstStyle/>
          <a:p>
            <a:fld id="{D122DE76-A035-BF45-9DDD-99F77BB80E43}" type="slidenum">
              <a:rPr lang="en-US" smtClean="0"/>
              <a:t>1</a:t>
            </a:fld>
            <a:endParaRPr lang="en-US"/>
          </a:p>
        </p:txBody>
      </p:sp>
    </p:spTree>
    <p:extLst>
      <p:ext uri="{BB962C8B-B14F-4D97-AF65-F5344CB8AC3E}">
        <p14:creationId xmlns:p14="http://schemas.microsoft.com/office/powerpoint/2010/main" val="19846809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do I mean</a:t>
            </a:r>
            <a:r>
              <a:rPr lang="en-US" baseline="0" dirty="0" smtClean="0"/>
              <a:t> by semi-independently</a:t>
            </a:r>
          </a:p>
          <a:p>
            <a:pPr marL="171450" indent="-171450">
              <a:buFontTx/>
              <a:buChar char="-"/>
            </a:pPr>
            <a:r>
              <a:rPr lang="en-US" baseline="0" dirty="0" smtClean="0"/>
              <a:t>Paris let countries propose their own INDCs, compromise between QELRO and NAMA</a:t>
            </a:r>
          </a:p>
          <a:p>
            <a:pPr marL="171450" indent="-171450">
              <a:buFontTx/>
              <a:buChar char="-"/>
            </a:pPr>
            <a:r>
              <a:rPr lang="en-US" baseline="0" dirty="0" smtClean="0"/>
              <a:t>Idea was developed first at COP19 in Warsaw in 2013. Countries were mandated to create plans in between COP20 Lima in 2014 and bring them to Paris for negotiation</a:t>
            </a:r>
          </a:p>
          <a:p>
            <a:pPr marL="628650" lvl="1" indent="-171450">
              <a:buFontTx/>
              <a:buChar char="-"/>
            </a:pPr>
            <a:r>
              <a:rPr lang="en-US" baseline="0" dirty="0" smtClean="0"/>
              <a:t>Ex: the United States and the Clean Power Plan, Climate Action Plan</a:t>
            </a:r>
          </a:p>
          <a:p>
            <a:pPr marL="628650" lvl="1" indent="-171450">
              <a:buFontTx/>
              <a:buChar char="-"/>
            </a:pPr>
            <a:r>
              <a:rPr lang="en-US" baseline="0" dirty="0" smtClean="0"/>
              <a:t>Note the negotiations at Paris were largely semantic about should v. shall, and 1.5°C v. 2°C (INDCs didn’t even add up to 2</a:t>
            </a:r>
            <a:r>
              <a:rPr lang="mr-IN" baseline="0" dirty="0" smtClean="0"/>
              <a:t>…</a:t>
            </a:r>
            <a:r>
              <a:rPr lang="en-US" baseline="0" dirty="0" smtClean="0"/>
              <a:t> will talk about this later in the presentation)</a:t>
            </a:r>
          </a:p>
          <a:p>
            <a:pPr marL="628650" lvl="1" indent="-171450">
              <a:buFontTx/>
              <a:buChar char="-"/>
            </a:pPr>
            <a:endParaRPr lang="en-US" baseline="0" dirty="0" smtClean="0"/>
          </a:p>
          <a:p>
            <a:pPr marL="0" lvl="0" indent="0">
              <a:buFontTx/>
              <a:buNone/>
            </a:pPr>
            <a:r>
              <a:rPr lang="en-US" baseline="0" dirty="0" smtClean="0"/>
              <a:t>Figure:</a:t>
            </a:r>
          </a:p>
          <a:p>
            <a:pPr marL="0" lvl="0" indent="0">
              <a:buFontTx/>
              <a:buNone/>
            </a:pPr>
            <a:r>
              <a:rPr lang="en-US" baseline="0" dirty="0" smtClean="0"/>
              <a:t>Left: Obama speaking about his climate action plan </a:t>
            </a:r>
          </a:p>
          <a:p>
            <a:pPr marL="0" lvl="0" indent="0">
              <a:buFontTx/>
              <a:buNone/>
            </a:pPr>
            <a:r>
              <a:rPr lang="en-US" baseline="0" dirty="0" smtClean="0"/>
              <a:t>- https://</a:t>
            </a:r>
            <a:r>
              <a:rPr lang="en-US" baseline="0" dirty="0" err="1" smtClean="0"/>
              <a:t>i.imgur.com</a:t>
            </a:r>
            <a:r>
              <a:rPr lang="en-US" baseline="0" dirty="0" smtClean="0"/>
              <a:t>/HN6N6jA.jpg</a:t>
            </a:r>
          </a:p>
          <a:p>
            <a:pPr marL="0" lvl="0" indent="0">
              <a:buFontTx/>
              <a:buNone/>
            </a:pPr>
            <a:r>
              <a:rPr lang="en-US" baseline="0" dirty="0" smtClean="0"/>
              <a:t>Right: Obama announces his Clean Power Plan, an EPA rule that requires each state to meet CO2 reduction standards. Before Trump executive order repeal, states were required to develop plan by 2018 or have the EPA impose a plan on them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 https://</a:t>
            </a:r>
            <a:r>
              <a:rPr lang="en-US" baseline="0" dirty="0" err="1" smtClean="0"/>
              <a:t>images.angelpub.com</a:t>
            </a:r>
            <a:r>
              <a:rPr lang="en-US" baseline="0" dirty="0" smtClean="0"/>
              <a:t>/2015/32/32480/</a:t>
            </a:r>
            <a:r>
              <a:rPr lang="en-US" baseline="0" dirty="0" err="1" smtClean="0"/>
              <a:t>cleanpowerplan.jpg</a:t>
            </a:r>
            <a:endParaRPr lang="en-US" baseline="0" dirty="0" smtClean="0"/>
          </a:p>
          <a:p>
            <a:pPr marL="0" lvl="0" indent="0">
              <a:buFontTx/>
              <a:buNone/>
            </a:pPr>
            <a:endParaRPr lang="en-US" baseline="0" dirty="0" smtClean="0"/>
          </a:p>
        </p:txBody>
      </p:sp>
      <p:sp>
        <p:nvSpPr>
          <p:cNvPr id="4" name="Slide Number Placeholder 3"/>
          <p:cNvSpPr>
            <a:spLocks noGrp="1"/>
          </p:cNvSpPr>
          <p:nvPr>
            <p:ph type="sldNum" sz="quarter" idx="10"/>
          </p:nvPr>
        </p:nvSpPr>
        <p:spPr/>
        <p:txBody>
          <a:bodyPr/>
          <a:lstStyle/>
          <a:p>
            <a:fld id="{D122DE76-A035-BF45-9DDD-99F77BB80E43}" type="slidenum">
              <a:rPr lang="en-US" smtClean="0"/>
              <a:t>10</a:t>
            </a:fld>
            <a:endParaRPr lang="en-US"/>
          </a:p>
        </p:txBody>
      </p:sp>
    </p:spTree>
    <p:extLst>
      <p:ext uri="{BB962C8B-B14F-4D97-AF65-F5344CB8AC3E}">
        <p14:creationId xmlns:p14="http://schemas.microsoft.com/office/powerpoint/2010/main" val="16167651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http://www4.unfccc.int/Submissions/INDC/Published%20Documents/Brazil/1/BRAZIL%20iNDC%20english%20FINAL.pdf</a:t>
            </a:r>
          </a:p>
          <a:p>
            <a:pPr marL="171450" indent="-171450">
              <a:buFontTx/>
              <a:buChar char="-"/>
            </a:pPr>
            <a:r>
              <a:rPr lang="en-US" dirty="0" smtClean="0"/>
              <a:t>Brazil</a:t>
            </a:r>
            <a:r>
              <a:rPr lang="en-US" baseline="0" dirty="0" smtClean="0"/>
              <a:t> accounts for 1% of CO2 emissions (12</a:t>
            </a:r>
            <a:r>
              <a:rPr lang="en-US" baseline="30000" dirty="0" smtClean="0"/>
              <a:t>th</a:t>
            </a:r>
            <a:r>
              <a:rPr lang="en-US" baseline="0" dirty="0" smtClean="0"/>
              <a:t> most in the world)</a:t>
            </a:r>
            <a:endParaRPr lang="en-US" dirty="0" smtClean="0"/>
          </a:p>
          <a:p>
            <a:pPr marL="171450" indent="-171450">
              <a:buFontTx/>
              <a:buChar char="-"/>
            </a:pPr>
            <a:r>
              <a:rPr lang="en-US" dirty="0" smtClean="0"/>
              <a:t>Reduce GHG emissions by 37% below 2005 levels</a:t>
            </a:r>
            <a:r>
              <a:rPr lang="en-US" baseline="0" dirty="0" smtClean="0"/>
              <a:t> in 2025</a:t>
            </a:r>
          </a:p>
          <a:p>
            <a:pPr marL="628650" lvl="1" indent="-171450">
              <a:buFontTx/>
              <a:buChar char="-"/>
            </a:pPr>
            <a:r>
              <a:rPr lang="en-US" baseline="0" dirty="0" smtClean="0"/>
              <a:t>43% reduction by 2030</a:t>
            </a:r>
          </a:p>
          <a:p>
            <a:pPr marL="171450" lvl="0" indent="-171450">
              <a:buFontTx/>
              <a:buChar char="-"/>
            </a:pPr>
            <a:r>
              <a:rPr lang="en-US" baseline="0" dirty="0" smtClean="0"/>
              <a:t>Abs. target in relation to base year</a:t>
            </a:r>
          </a:p>
          <a:p>
            <a:pPr marL="171450" lvl="0" indent="-171450">
              <a:buFontTx/>
              <a:buChar char="-"/>
            </a:pPr>
            <a:r>
              <a:rPr lang="en-US" baseline="0" dirty="0" smtClean="0"/>
              <a:t>Already seen delinking of economic growth and emissions</a:t>
            </a:r>
          </a:p>
          <a:p>
            <a:pPr marL="628650" lvl="1" indent="-171450">
              <a:buFontTx/>
              <a:buChar char="-"/>
            </a:pPr>
            <a:r>
              <a:rPr lang="en-US" baseline="0" dirty="0" smtClean="0"/>
              <a:t>From 2004-2012, GDP increased by 32% while emissions/GDP unit dropped by 52%</a:t>
            </a:r>
          </a:p>
          <a:p>
            <a:pPr marL="628650" lvl="1" indent="-171450">
              <a:buFontTx/>
              <a:buChar char="-"/>
            </a:pPr>
            <a:r>
              <a:rPr lang="en-US" baseline="0" dirty="0" smtClean="0"/>
              <a:t>23 million people lifted from poverty</a:t>
            </a:r>
          </a:p>
          <a:p>
            <a:pPr marL="628650" lvl="1" indent="-171450">
              <a:buFontTx/>
              <a:buChar char="-"/>
            </a:pPr>
            <a:r>
              <a:rPr lang="en-US" baseline="0" dirty="0" smtClean="0"/>
              <a:t>One of the most successful biofuel programs: </a:t>
            </a:r>
            <a:r>
              <a:rPr lang="en-US" baseline="0" dirty="0" err="1" smtClean="0"/>
              <a:t>brazilian</a:t>
            </a:r>
            <a:r>
              <a:rPr lang="en-US" baseline="0" dirty="0" smtClean="0"/>
              <a:t> sugar cane </a:t>
            </a:r>
            <a:r>
              <a:rPr lang="en-US" baseline="0" dirty="0" smtClean="0">
                <a:sym typeface="Wingdings"/>
              </a:rPr>
              <a:t> ethanol</a:t>
            </a:r>
          </a:p>
          <a:p>
            <a:pPr marL="628650" lvl="1" indent="-171450">
              <a:buFontTx/>
              <a:buChar char="-"/>
            </a:pPr>
            <a:r>
              <a:rPr lang="en-US" baseline="0" dirty="0" smtClean="0">
                <a:sym typeface="Wingdings"/>
              </a:rPr>
              <a:t>40% of all energy use comes from renewables, 75% of electricity supply</a:t>
            </a:r>
          </a:p>
          <a:p>
            <a:pPr marL="171450" lvl="0" indent="-171450">
              <a:buFontTx/>
              <a:buChar char="-"/>
            </a:pPr>
            <a:r>
              <a:rPr lang="en-US" baseline="0" dirty="0" smtClean="0">
                <a:sym typeface="Wingdings"/>
              </a:rPr>
              <a:t>Strategies</a:t>
            </a:r>
          </a:p>
          <a:p>
            <a:pPr marL="628650" lvl="1" indent="-171450">
              <a:buFontTx/>
              <a:buChar char="-"/>
            </a:pPr>
            <a:r>
              <a:rPr lang="en-US" baseline="0" dirty="0" smtClean="0">
                <a:sym typeface="Wingdings"/>
              </a:rPr>
              <a:t>Further increase biofuels </a:t>
            </a:r>
          </a:p>
          <a:p>
            <a:pPr marL="628650" lvl="1" indent="-171450">
              <a:buFontTx/>
              <a:buChar char="-"/>
            </a:pPr>
            <a:r>
              <a:rPr lang="en-US" baseline="0" dirty="0" smtClean="0">
                <a:sym typeface="Wingdings"/>
              </a:rPr>
              <a:t>Stop illegal deforestation by 2030</a:t>
            </a:r>
          </a:p>
          <a:p>
            <a:pPr marL="628650" lvl="1" indent="-171450">
              <a:buFontTx/>
              <a:buChar char="-"/>
            </a:pPr>
            <a:r>
              <a:rPr lang="en-US" baseline="0" dirty="0" smtClean="0">
                <a:sym typeface="Wingdings"/>
              </a:rPr>
              <a:t>Restoring 12 million hectares of amazon (2%) </a:t>
            </a:r>
          </a:p>
          <a:p>
            <a:pPr marL="628650" lvl="1" indent="-171450">
              <a:buFontTx/>
              <a:buChar char="-"/>
            </a:pPr>
            <a:r>
              <a:rPr lang="en-US" baseline="0" dirty="0" smtClean="0">
                <a:sym typeface="Wingdings"/>
              </a:rPr>
              <a:t>More renewables</a:t>
            </a:r>
          </a:p>
          <a:p>
            <a:pPr marL="171450" lvl="0" indent="-171450">
              <a:buFontTx/>
              <a:buChar char="-"/>
            </a:pPr>
            <a:r>
              <a:rPr lang="en-US" baseline="0" dirty="0" smtClean="0">
                <a:sym typeface="Wingdings"/>
              </a:rPr>
              <a:t>Rated as insufficient by Climate Action Tracker</a:t>
            </a:r>
          </a:p>
          <a:p>
            <a:pPr marL="0" lvl="0" indent="0">
              <a:buFontTx/>
              <a:buNone/>
            </a:pPr>
            <a:endParaRPr lang="en-US" baseline="0" dirty="0" smtClean="0">
              <a:sym typeface="Wingdings"/>
            </a:endParaRPr>
          </a:p>
          <a:p>
            <a:pPr marL="0" lvl="0" indent="0">
              <a:buFontTx/>
              <a:buNone/>
            </a:pPr>
            <a:r>
              <a:rPr lang="en-US" baseline="0" dirty="0" smtClean="0">
                <a:sym typeface="Wingdings"/>
              </a:rPr>
              <a:t>Pictures:</a:t>
            </a:r>
          </a:p>
          <a:p>
            <a:pPr marL="0" lvl="0" indent="0">
              <a:buFontTx/>
              <a:buNone/>
            </a:pPr>
            <a:r>
              <a:rPr lang="en-US" baseline="0" dirty="0" smtClean="0">
                <a:sym typeface="Wingdings"/>
              </a:rPr>
              <a:t>Left: Brazilian sugarcane used for ethanol, http://us-</a:t>
            </a:r>
            <a:r>
              <a:rPr lang="en-US" baseline="0" dirty="0" err="1" smtClean="0">
                <a:sym typeface="Wingdings"/>
              </a:rPr>
              <a:t>east.ln.thebrazilbusiness.com</a:t>
            </a:r>
            <a:r>
              <a:rPr lang="en-US" baseline="0" dirty="0" smtClean="0">
                <a:sym typeface="Wingdings"/>
              </a:rPr>
              <a:t>/www/images/media/700_394/586.jpg</a:t>
            </a:r>
          </a:p>
          <a:p>
            <a:pPr marL="0" lvl="0" indent="0">
              <a:buFontTx/>
              <a:buNone/>
            </a:pPr>
            <a:r>
              <a:rPr lang="en-US" baseline="0" dirty="0" smtClean="0">
                <a:sym typeface="Wingdings"/>
              </a:rPr>
              <a:t>Right: Reforestation of the amazon, http://</a:t>
            </a:r>
            <a:r>
              <a:rPr lang="en-US" baseline="0" dirty="0" err="1" smtClean="0">
                <a:sym typeface="Wingdings"/>
              </a:rPr>
              <a:t>panoslondon.panosnetwork.org</a:t>
            </a:r>
            <a:r>
              <a:rPr lang="en-US" baseline="0" dirty="0" smtClean="0">
                <a:sym typeface="Wingdings"/>
              </a:rPr>
              <a:t>/</a:t>
            </a:r>
            <a:r>
              <a:rPr lang="en-US" baseline="0" dirty="0" err="1" smtClean="0">
                <a:sym typeface="Wingdings"/>
              </a:rPr>
              <a:t>wp</a:t>
            </a:r>
            <a:r>
              <a:rPr lang="en-US" baseline="0" dirty="0" smtClean="0">
                <a:sym typeface="Wingdings"/>
              </a:rPr>
              <a:t>-content/files/2012/04/00086290-460x305.jpg</a:t>
            </a:r>
          </a:p>
        </p:txBody>
      </p:sp>
      <p:sp>
        <p:nvSpPr>
          <p:cNvPr id="4" name="Slide Number Placeholder 3"/>
          <p:cNvSpPr>
            <a:spLocks noGrp="1"/>
          </p:cNvSpPr>
          <p:nvPr>
            <p:ph type="sldNum" sz="quarter" idx="10"/>
          </p:nvPr>
        </p:nvSpPr>
        <p:spPr/>
        <p:txBody>
          <a:bodyPr/>
          <a:lstStyle/>
          <a:p>
            <a:fld id="{D122DE76-A035-BF45-9DDD-99F77BB80E43}" type="slidenum">
              <a:rPr lang="en-US" smtClean="0"/>
              <a:t>11</a:t>
            </a:fld>
            <a:endParaRPr lang="en-US"/>
          </a:p>
        </p:txBody>
      </p:sp>
    </p:spTree>
    <p:extLst>
      <p:ext uri="{BB962C8B-B14F-4D97-AF65-F5344CB8AC3E}">
        <p14:creationId xmlns:p14="http://schemas.microsoft.com/office/powerpoint/2010/main" val="5397423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http://www4.unfccc.int/</a:t>
            </a:r>
            <a:r>
              <a:rPr lang="en-US" dirty="0" err="1" smtClean="0"/>
              <a:t>ndcregistry</a:t>
            </a:r>
            <a:r>
              <a:rPr lang="en-US" dirty="0" smtClean="0"/>
              <a:t>/</a:t>
            </a:r>
            <a:r>
              <a:rPr lang="en-US" dirty="0" err="1" smtClean="0"/>
              <a:t>PublishedDocuments</a:t>
            </a:r>
            <a:r>
              <a:rPr lang="en-US" dirty="0" smtClean="0"/>
              <a:t>/Viet%20Nam%20First/VIETNAM%27S%20INDC.pdf</a:t>
            </a:r>
          </a:p>
          <a:p>
            <a:r>
              <a:rPr lang="en-US" dirty="0" smtClean="0"/>
              <a:t>Example of a</a:t>
            </a:r>
            <a:r>
              <a:rPr lang="en-US" baseline="0" dirty="0" smtClean="0"/>
              <a:t> country whose plan is highly reliant on conditional funding </a:t>
            </a:r>
          </a:p>
          <a:p>
            <a:endParaRPr lang="en-US" dirty="0" smtClean="0"/>
          </a:p>
          <a:p>
            <a:r>
              <a:rPr lang="en-US" dirty="0" smtClean="0"/>
              <a:t>GHG</a:t>
            </a:r>
            <a:r>
              <a:rPr lang="en-US" baseline="0" dirty="0" smtClean="0"/>
              <a:t> emissions in 2010 = 246.8 MtCO2eq, 0.5% of GHG emissions in 2010</a:t>
            </a:r>
          </a:p>
          <a:p>
            <a:r>
              <a:rPr lang="en-US" baseline="0" dirty="0" smtClean="0"/>
              <a:t>According to BAU</a:t>
            </a:r>
          </a:p>
          <a:p>
            <a:pPr marL="171450" indent="-171450">
              <a:buFontTx/>
              <a:buChar char="-"/>
            </a:pPr>
            <a:r>
              <a:rPr lang="en-US" baseline="0" dirty="0" smtClean="0"/>
              <a:t>2020 = 474.1 MtCO2eq</a:t>
            </a:r>
          </a:p>
          <a:p>
            <a:pPr marL="171450" indent="-171450">
              <a:buFontTx/>
              <a:buChar char="-"/>
            </a:pPr>
            <a:r>
              <a:rPr lang="en-US" baseline="0" dirty="0" smtClean="0"/>
              <a:t>2030 = 787.4 MtCO2eq</a:t>
            </a:r>
          </a:p>
          <a:p>
            <a:pPr marL="0" indent="0">
              <a:buFontTx/>
              <a:buNone/>
            </a:pPr>
            <a:endParaRPr lang="en-US" baseline="0" dirty="0" smtClean="0"/>
          </a:p>
          <a:p>
            <a:pPr marL="0" indent="0">
              <a:buFontTx/>
              <a:buNone/>
            </a:pPr>
            <a:r>
              <a:rPr lang="en-US" baseline="0" dirty="0" smtClean="0"/>
              <a:t>Pledge is to reduce 8% from BAU by 2030 unconditionally = </a:t>
            </a:r>
            <a:r>
              <a:rPr lang="hr-HR" baseline="0" dirty="0" smtClean="0"/>
              <a:t>724.408 MtCO2eq </a:t>
            </a:r>
            <a:r>
              <a:rPr lang="hr-HR" baseline="0" dirty="0" err="1" smtClean="0"/>
              <a:t>emissions</a:t>
            </a:r>
            <a:r>
              <a:rPr lang="hr-HR" baseline="0" dirty="0" smtClean="0"/>
              <a:t>, 200% </a:t>
            </a:r>
            <a:r>
              <a:rPr lang="hr-HR" baseline="0" dirty="0" err="1" smtClean="0"/>
              <a:t>growth</a:t>
            </a:r>
            <a:r>
              <a:rPr lang="hr-HR" baseline="0" dirty="0" smtClean="0"/>
              <a:t> </a:t>
            </a:r>
            <a:r>
              <a:rPr lang="hr-HR" baseline="0" dirty="0" err="1" smtClean="0"/>
              <a:t>since</a:t>
            </a:r>
            <a:r>
              <a:rPr lang="hr-HR" baseline="0" dirty="0" smtClean="0"/>
              <a:t> 2010</a:t>
            </a:r>
            <a:endParaRPr lang="en-US" baseline="0" dirty="0" smtClean="0"/>
          </a:p>
          <a:p>
            <a:pPr marL="171450" indent="-171450">
              <a:buFontTx/>
              <a:buChar char="-"/>
            </a:pPr>
            <a:r>
              <a:rPr lang="en-US" baseline="0" dirty="0" smtClean="0"/>
              <a:t>Suggest they can achieve 25% reduction by 2030 with conditional contributions = </a:t>
            </a:r>
            <a:r>
              <a:rPr lang="nb-NO" baseline="0" dirty="0" smtClean="0"/>
              <a:t>590.55CO2eq</a:t>
            </a:r>
          </a:p>
          <a:p>
            <a:pPr marL="171450" indent="-171450">
              <a:buFontTx/>
              <a:buChar char="-"/>
            </a:pPr>
            <a:r>
              <a:rPr lang="nb-NO" baseline="0" dirty="0" err="1" smtClean="0"/>
              <a:t>Difference</a:t>
            </a:r>
            <a:r>
              <a:rPr lang="nb-NO" baseline="0" dirty="0" smtClean="0"/>
              <a:t> </a:t>
            </a:r>
            <a:r>
              <a:rPr lang="nb-NO" baseline="0" dirty="0" err="1" smtClean="0"/>
              <a:t>of</a:t>
            </a:r>
            <a:r>
              <a:rPr lang="nb-NO" baseline="0" dirty="0" smtClean="0"/>
              <a:t>: </a:t>
            </a:r>
            <a:r>
              <a:rPr lang="hr-HR" baseline="0" dirty="0" smtClean="0"/>
              <a:t>133.858 MtCO2eq</a:t>
            </a:r>
          </a:p>
          <a:p>
            <a:pPr marL="171450" indent="-171450">
              <a:buFontTx/>
              <a:buChar char="-"/>
            </a:pPr>
            <a:endParaRPr lang="en-US" dirty="0" smtClean="0"/>
          </a:p>
          <a:p>
            <a:pPr marL="0" indent="0">
              <a:buFontTx/>
              <a:buNone/>
            </a:pPr>
            <a:r>
              <a:rPr lang="en-US" dirty="0" smtClean="0"/>
              <a:t>Vietnam = 4</a:t>
            </a:r>
            <a:r>
              <a:rPr lang="en-US" baseline="30000" dirty="0" smtClean="0"/>
              <a:t>th</a:t>
            </a:r>
            <a:r>
              <a:rPr lang="en-US" dirty="0" smtClean="0"/>
              <a:t> largest recipient of CDM funds accounting for 137.4 MtCO2eq</a:t>
            </a:r>
            <a:r>
              <a:rPr lang="en-US" baseline="0" dirty="0" smtClean="0"/>
              <a:t> since creating to 2015 </a:t>
            </a:r>
          </a:p>
          <a:p>
            <a:pPr marL="171450" indent="-171450">
              <a:buFontTx/>
              <a:buChar char="-"/>
            </a:pPr>
            <a:r>
              <a:rPr lang="en-US" baseline="0" dirty="0" smtClean="0"/>
              <a:t>Most have gone to energy projects and waste treatment</a:t>
            </a:r>
          </a:p>
          <a:p>
            <a:pPr marL="0" indent="0">
              <a:buFontTx/>
              <a:buNone/>
            </a:pPr>
            <a:endParaRPr lang="en-US" baseline="0" dirty="0" smtClean="0"/>
          </a:p>
          <a:p>
            <a:pPr marL="0" indent="0">
              <a:buFontTx/>
              <a:buNone/>
            </a:pPr>
            <a:r>
              <a:rPr lang="en-US" baseline="0" dirty="0" smtClean="0"/>
              <a:t>Strategies</a:t>
            </a:r>
          </a:p>
          <a:p>
            <a:pPr marL="171450" indent="-171450">
              <a:buFontTx/>
              <a:buChar char="-"/>
            </a:pPr>
            <a:r>
              <a:rPr lang="en-US" baseline="0" dirty="0" smtClean="0"/>
              <a:t>Energy efficiency</a:t>
            </a:r>
          </a:p>
          <a:p>
            <a:pPr marL="171450" indent="-171450">
              <a:buFontTx/>
              <a:buChar char="-"/>
            </a:pPr>
            <a:r>
              <a:rPr lang="en-US" dirty="0" smtClean="0"/>
              <a:t>Sustainable agriculture,</a:t>
            </a:r>
            <a:r>
              <a:rPr lang="en-US" baseline="0" dirty="0" smtClean="0"/>
              <a:t> forestry</a:t>
            </a:r>
          </a:p>
          <a:p>
            <a:pPr marL="171450" indent="-171450">
              <a:buFontTx/>
              <a:buChar char="-"/>
            </a:pPr>
            <a:r>
              <a:rPr lang="en-US" baseline="0" dirty="0" smtClean="0"/>
              <a:t>Plan is vague and lacks specifics</a:t>
            </a:r>
          </a:p>
          <a:p>
            <a:pPr marL="171450" indent="-171450">
              <a:buFontTx/>
              <a:buChar char="-"/>
            </a:pPr>
            <a:endParaRPr lang="en-US" baseline="0" dirty="0"/>
          </a:p>
          <a:p>
            <a:pPr marL="0" indent="0">
              <a:buFontTx/>
              <a:buNone/>
            </a:pPr>
            <a:r>
              <a:rPr lang="en-US" baseline="0" dirty="0" smtClean="0"/>
              <a:t>Picture: https://</a:t>
            </a:r>
            <a:r>
              <a:rPr lang="en-US" baseline="0" dirty="0" err="1" smtClean="0"/>
              <a:t>img.washingtonpost.com</a:t>
            </a:r>
            <a:r>
              <a:rPr lang="en-US" baseline="0" dirty="0" smtClean="0"/>
              <a:t>/</a:t>
            </a:r>
            <a:r>
              <a:rPr lang="en-US" baseline="0" dirty="0" err="1" smtClean="0"/>
              <a:t>pbox.php?url</a:t>
            </a:r>
            <a:r>
              <a:rPr lang="en-US" baseline="0" dirty="0" smtClean="0"/>
              <a:t>=http://</a:t>
            </a:r>
            <a:r>
              <a:rPr lang="en-US" baseline="0" dirty="0" err="1" smtClean="0"/>
              <a:t>img.washingtonpost.com</a:t>
            </a:r>
            <a:r>
              <a:rPr lang="en-US" baseline="0" dirty="0" smtClean="0"/>
              <a:t>/news/energy-environment/</a:t>
            </a:r>
            <a:r>
              <a:rPr lang="en-US" baseline="0" dirty="0" err="1" smtClean="0"/>
              <a:t>wp</a:t>
            </a:r>
            <a:r>
              <a:rPr lang="en-US" baseline="0" dirty="0" smtClean="0"/>
              <a:t>-content/uploads/sites/43/2016/05/</a:t>
            </a:r>
            <a:r>
              <a:rPr lang="en-US" baseline="0" dirty="0" err="1" smtClean="0"/>
              <a:t>vietnamese-rice-farmer.jpg&amp;w</a:t>
            </a:r>
            <a:r>
              <a:rPr lang="en-US" baseline="0" dirty="0" smtClean="0"/>
              <a:t>=1484&amp;op=</a:t>
            </a:r>
            <a:r>
              <a:rPr lang="en-US" baseline="0" dirty="0" err="1" smtClean="0"/>
              <a:t>resize&amp;opt</a:t>
            </a:r>
            <a:r>
              <a:rPr lang="en-US" baseline="0" dirty="0" smtClean="0"/>
              <a:t>=1&amp;filter=</a:t>
            </a:r>
            <a:r>
              <a:rPr lang="en-US" baseline="0" dirty="0" err="1" smtClean="0"/>
              <a:t>antialias&amp;t</a:t>
            </a:r>
            <a:r>
              <a:rPr lang="en-US" baseline="0" dirty="0" smtClean="0"/>
              <a:t>=20170517</a:t>
            </a:r>
          </a:p>
          <a:p>
            <a:pPr marL="0" indent="0">
              <a:buFontTx/>
              <a:buNone/>
            </a:pPr>
            <a:r>
              <a:rPr lang="en-US" baseline="0" dirty="0" smtClean="0"/>
              <a:t>Vietnamese farmer irrigating rice patty</a:t>
            </a:r>
          </a:p>
          <a:p>
            <a:pPr marL="171450" indent="-171450">
              <a:buFontTx/>
              <a:buChar char="-"/>
            </a:pPr>
            <a:r>
              <a:rPr lang="en-US" baseline="0" dirty="0" smtClean="0"/>
              <a:t>N2O emissions from agriculture are very important but often under thought of compared to the electricity and transportation sectors</a:t>
            </a:r>
          </a:p>
        </p:txBody>
      </p:sp>
      <p:sp>
        <p:nvSpPr>
          <p:cNvPr id="4" name="Slide Number Placeholder 3"/>
          <p:cNvSpPr>
            <a:spLocks noGrp="1"/>
          </p:cNvSpPr>
          <p:nvPr>
            <p:ph type="sldNum" sz="quarter" idx="10"/>
          </p:nvPr>
        </p:nvSpPr>
        <p:spPr/>
        <p:txBody>
          <a:bodyPr/>
          <a:lstStyle/>
          <a:p>
            <a:fld id="{D122DE76-A035-BF45-9DDD-99F77BB80E43}" type="slidenum">
              <a:rPr lang="en-US" smtClean="0"/>
              <a:t>12</a:t>
            </a:fld>
            <a:endParaRPr lang="en-US"/>
          </a:p>
        </p:txBody>
      </p:sp>
    </p:spTree>
    <p:extLst>
      <p:ext uri="{BB962C8B-B14F-4D97-AF65-F5344CB8AC3E}">
        <p14:creationId xmlns:p14="http://schemas.microsoft.com/office/powerpoint/2010/main" val="9895391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Nauru: http://www4.unfccc.int/Submissions/INDC/Published%20Documents/Nauru/1/Nauru%20INDC%20Submission_Final.pdf</a:t>
            </a:r>
          </a:p>
          <a:p>
            <a:pPr marL="171450" indent="-171450">
              <a:buFontTx/>
              <a:buChar char="-"/>
            </a:pPr>
            <a:r>
              <a:rPr lang="en-US" dirty="0" smtClean="0"/>
              <a:t>Small Island Developing</a:t>
            </a:r>
            <a:r>
              <a:rPr lang="en-US" baseline="0" dirty="0" smtClean="0"/>
              <a:t> State (1.5°C was big push from these states)</a:t>
            </a:r>
          </a:p>
          <a:p>
            <a:pPr marL="171450" indent="-171450">
              <a:buFontTx/>
              <a:buChar char="-"/>
            </a:pPr>
            <a:r>
              <a:rPr lang="en-US" baseline="0" dirty="0" smtClean="0"/>
              <a:t>Accounts for 0.0002% of world emissions in 2014, lowest of any country on Earth</a:t>
            </a:r>
          </a:p>
          <a:p>
            <a:pPr marL="171450" indent="-171450">
              <a:buFontTx/>
              <a:buChar char="-"/>
            </a:pPr>
            <a:r>
              <a:rPr lang="en-US" baseline="0" dirty="0" smtClean="0"/>
              <a:t>Is a phosphate rock, mining of phosphate has slowed significantly in the 21</a:t>
            </a:r>
            <a:r>
              <a:rPr lang="en-US" baseline="30000" dirty="0" smtClean="0"/>
              <a:t>st</a:t>
            </a:r>
            <a:r>
              <a:rPr lang="en-US" baseline="0" dirty="0" smtClean="0"/>
              <a:t> century and their BAU scenario predicts 2030 emissions at the same mass as 1990 emissions</a:t>
            </a:r>
          </a:p>
          <a:p>
            <a:pPr marL="171450" indent="-171450">
              <a:buFontTx/>
              <a:buChar char="-"/>
            </a:pPr>
            <a:r>
              <a:rPr lang="en-US" baseline="0" dirty="0" smtClean="0"/>
              <a:t>Plan focuses on adaptation (small mitigation effort </a:t>
            </a:r>
            <a:r>
              <a:rPr lang="en-US" baseline="0" dirty="0" smtClean="0">
                <a:sym typeface="Wingdings"/>
              </a:rPr>
              <a:t> international financing of $50 million for solar, $5 million from domestic)</a:t>
            </a:r>
          </a:p>
          <a:p>
            <a:pPr marL="628650" lvl="1" indent="-171450">
              <a:buFontTx/>
              <a:buChar char="-"/>
            </a:pPr>
            <a:r>
              <a:rPr lang="en-US" baseline="0" dirty="0" smtClean="0">
                <a:sym typeface="Wingdings"/>
              </a:rPr>
              <a:t>Priorities:</a:t>
            </a:r>
          </a:p>
          <a:p>
            <a:pPr marL="1085850" lvl="2" indent="-171450">
              <a:buFontTx/>
              <a:buChar char="-"/>
            </a:pPr>
            <a:r>
              <a:rPr lang="en-US" baseline="0" dirty="0" smtClean="0">
                <a:sym typeface="Wingdings"/>
              </a:rPr>
              <a:t>Water security (has suffered from bad droughts)</a:t>
            </a:r>
          </a:p>
          <a:p>
            <a:pPr marL="1085850" lvl="2" indent="-171450">
              <a:buFontTx/>
              <a:buChar char="-"/>
            </a:pPr>
            <a:r>
              <a:rPr lang="en-US" baseline="0" dirty="0" smtClean="0">
                <a:sym typeface="Wingdings"/>
              </a:rPr>
              <a:t>Energy security</a:t>
            </a:r>
          </a:p>
          <a:p>
            <a:pPr marL="1085850" lvl="2" indent="-171450">
              <a:buFontTx/>
              <a:buChar char="-"/>
            </a:pPr>
            <a:r>
              <a:rPr lang="en-US" baseline="0" dirty="0" smtClean="0">
                <a:sym typeface="Wingdings"/>
              </a:rPr>
              <a:t>Food security</a:t>
            </a:r>
          </a:p>
          <a:p>
            <a:pPr marL="1085850" lvl="2" indent="-171450">
              <a:buFontTx/>
              <a:buChar char="-"/>
            </a:pPr>
            <a:r>
              <a:rPr lang="en-US" baseline="0" dirty="0" smtClean="0">
                <a:sym typeface="Wingdings"/>
              </a:rPr>
              <a:t>A healthy environment</a:t>
            </a:r>
          </a:p>
          <a:p>
            <a:pPr marL="1085850" lvl="2" indent="-171450">
              <a:buFontTx/>
              <a:buChar char="-"/>
            </a:pPr>
            <a:r>
              <a:rPr lang="en-US" baseline="0" dirty="0" smtClean="0">
                <a:sym typeface="Wingdings"/>
              </a:rPr>
              <a:t>A healthy people</a:t>
            </a:r>
          </a:p>
          <a:p>
            <a:pPr marL="1085850" lvl="2" indent="-171450">
              <a:buFontTx/>
              <a:buChar char="-"/>
            </a:pPr>
            <a:r>
              <a:rPr lang="en-US" baseline="0" dirty="0" smtClean="0">
                <a:sym typeface="Wingdings"/>
              </a:rPr>
              <a:t>Productive, secure land resources</a:t>
            </a:r>
          </a:p>
          <a:p>
            <a:pPr marL="171450" lvl="0" indent="-171450">
              <a:buFontTx/>
              <a:buChar char="-"/>
            </a:pPr>
            <a:r>
              <a:rPr lang="en-US" dirty="0" smtClean="0"/>
              <a:t>Losses and damages from climate change</a:t>
            </a:r>
          </a:p>
          <a:p>
            <a:pPr marL="628650" lvl="1" indent="-171450">
              <a:buFontTx/>
              <a:buChar char="-"/>
            </a:pPr>
            <a:r>
              <a:rPr lang="en-US" dirty="0" smtClean="0"/>
              <a:t>Idea</a:t>
            </a:r>
            <a:r>
              <a:rPr lang="en-US" baseline="0" dirty="0" smtClean="0"/>
              <a:t> first entered into UNFCCC at COP18 in Doha</a:t>
            </a:r>
          </a:p>
          <a:p>
            <a:pPr marL="628650" lvl="1" indent="-171450">
              <a:buFontTx/>
              <a:buChar char="-"/>
            </a:pPr>
            <a:r>
              <a:rPr lang="en-US" baseline="0" dirty="0" smtClean="0"/>
              <a:t>Contentious because some developed parities associate losses and damages with liability and compensation</a:t>
            </a:r>
            <a:endParaRPr lang="en-US" dirty="0" smtClean="0"/>
          </a:p>
          <a:p>
            <a:pPr marL="628650" lvl="1" indent="-171450">
              <a:buFontTx/>
              <a:buChar char="-"/>
            </a:pPr>
            <a:r>
              <a:rPr lang="en-US" dirty="0" smtClean="0"/>
              <a:t>SIDS see it as recognizing limits to adaptation</a:t>
            </a:r>
            <a:r>
              <a:rPr lang="en-US" baseline="0" dirty="0" smtClean="0"/>
              <a:t> measures acknowledged in 4</a:t>
            </a:r>
            <a:r>
              <a:rPr lang="en-US" baseline="30000" dirty="0" smtClean="0"/>
              <a:t>th</a:t>
            </a:r>
            <a:r>
              <a:rPr lang="en-US" baseline="0" dirty="0" smtClean="0"/>
              <a:t> and 5</a:t>
            </a:r>
            <a:r>
              <a:rPr lang="en-US" baseline="30000" dirty="0" smtClean="0"/>
              <a:t>th</a:t>
            </a:r>
            <a:r>
              <a:rPr lang="en-US" baseline="0" dirty="0" smtClean="0"/>
              <a:t> IPCC Assessment Report</a:t>
            </a:r>
            <a:endParaRPr lang="en-US" dirty="0" smtClean="0"/>
          </a:p>
          <a:p>
            <a:endParaRPr lang="en-US" dirty="0" smtClean="0"/>
          </a:p>
          <a:p>
            <a:r>
              <a:rPr lang="en-US" dirty="0" smtClean="0"/>
              <a:t>Image: Island nation of Nauru http://</a:t>
            </a:r>
            <a:r>
              <a:rPr lang="en-US" dirty="0" err="1" smtClean="0"/>
              <a:t>nauru-news.com</a:t>
            </a:r>
            <a:r>
              <a:rPr lang="en-US" dirty="0" smtClean="0"/>
              <a:t>/</a:t>
            </a:r>
            <a:r>
              <a:rPr lang="en-US" dirty="0" err="1" smtClean="0"/>
              <a:t>wp</a:t>
            </a:r>
            <a:r>
              <a:rPr lang="en-US" dirty="0" smtClean="0"/>
              <a:t>-content/uploads/2017/09/05Nauru-video-videoSmall.jpg</a:t>
            </a:r>
          </a:p>
          <a:p>
            <a:endParaRPr lang="en-US" dirty="0"/>
          </a:p>
        </p:txBody>
      </p:sp>
      <p:sp>
        <p:nvSpPr>
          <p:cNvPr id="4" name="Slide Number Placeholder 3"/>
          <p:cNvSpPr>
            <a:spLocks noGrp="1"/>
          </p:cNvSpPr>
          <p:nvPr>
            <p:ph type="sldNum" sz="quarter" idx="10"/>
          </p:nvPr>
        </p:nvSpPr>
        <p:spPr/>
        <p:txBody>
          <a:bodyPr/>
          <a:lstStyle/>
          <a:p>
            <a:fld id="{D122DE76-A035-BF45-9DDD-99F77BB80E43}" type="slidenum">
              <a:rPr lang="en-US" smtClean="0"/>
              <a:t>13</a:t>
            </a:fld>
            <a:endParaRPr lang="en-US"/>
          </a:p>
        </p:txBody>
      </p:sp>
    </p:spTree>
    <p:extLst>
      <p:ext uri="{BB962C8B-B14F-4D97-AF65-F5344CB8AC3E}">
        <p14:creationId xmlns:p14="http://schemas.microsoft.com/office/powerpoint/2010/main" val="1392106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North</a:t>
            </a:r>
            <a:r>
              <a:rPr lang="en-US" baseline="0" dirty="0" smtClean="0"/>
              <a:t> Korea: http://www4.unfccc.int/</a:t>
            </a:r>
            <a:r>
              <a:rPr lang="en-US" baseline="0" dirty="0" err="1" smtClean="0"/>
              <a:t>ndcregistry</a:t>
            </a:r>
            <a:r>
              <a:rPr lang="en-US" baseline="0" dirty="0" smtClean="0"/>
              <a:t>/</a:t>
            </a:r>
            <a:r>
              <a:rPr lang="en-US" baseline="0" dirty="0" err="1" smtClean="0"/>
              <a:t>PublishedDocuments</a:t>
            </a:r>
            <a:r>
              <a:rPr lang="en-US" baseline="0" dirty="0" smtClean="0"/>
              <a:t>/Democratic%20People%27s%20Republic%20of%20Korea%20First/DPRK-INDC%20by%202030.pdf</a:t>
            </a:r>
          </a:p>
          <a:p>
            <a:endParaRPr lang="en-US" baseline="0" dirty="0" smtClean="0"/>
          </a:p>
          <a:p>
            <a:pPr marL="171450" indent="-171450">
              <a:buFontTx/>
              <a:buChar char="-"/>
            </a:pPr>
            <a:r>
              <a:rPr lang="en-US" baseline="0" dirty="0" smtClean="0"/>
              <a:t>Non-Annex I Country</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Promises 8% reduction of CO2 emissions from BAU 2030 unconditionally (nationally financed)</a:t>
            </a:r>
          </a:p>
          <a:p>
            <a:pPr marL="171450" indent="-171450">
              <a:buFontTx/>
              <a:buChar char="-"/>
            </a:pPr>
            <a:r>
              <a:rPr lang="en-US" baseline="0" dirty="0" smtClean="0"/>
              <a:t>Believes they could cut emissions by 40.25% if international finance is leveraged through green climate fund</a:t>
            </a:r>
          </a:p>
          <a:p>
            <a:pPr marL="171450" indent="-171450">
              <a:buFontTx/>
              <a:buChar char="-"/>
            </a:pPr>
            <a:r>
              <a:rPr lang="en-US" baseline="0" dirty="0" smtClean="0"/>
              <a:t>Currently accounts for 0.16% of GHG emissions and has one of the lowest GHG/per capita of any country</a:t>
            </a:r>
          </a:p>
          <a:p>
            <a:pPr marL="171450" indent="-171450">
              <a:buFontTx/>
              <a:buChar char="-"/>
            </a:pPr>
            <a:r>
              <a:rPr lang="en-US" baseline="0" dirty="0" smtClean="0"/>
              <a:t>Strategies to meet targets:</a:t>
            </a:r>
          </a:p>
          <a:p>
            <a:pPr marL="628650" lvl="1" indent="-171450">
              <a:buFontTx/>
              <a:buChar char="-"/>
            </a:pPr>
            <a:r>
              <a:rPr lang="en-US" baseline="0" dirty="0" smtClean="0"/>
              <a:t>1. Reduce power transmission losses by 6%</a:t>
            </a:r>
          </a:p>
          <a:p>
            <a:pPr marL="628650" lvl="1" indent="-171450">
              <a:buFontTx/>
              <a:buChar char="-"/>
            </a:pPr>
            <a:r>
              <a:rPr lang="en-US" baseline="0" dirty="0" smtClean="0"/>
              <a:t>2. Build a 2000MW Nuclear Power Station</a:t>
            </a:r>
          </a:p>
          <a:p>
            <a:pPr marL="628650" lvl="1" indent="-171450">
              <a:buFontTx/>
              <a:buChar char="-"/>
            </a:pPr>
            <a:r>
              <a:rPr lang="en-US" baseline="0" dirty="0" smtClean="0"/>
              <a:t>3. Install 1000MW of solar PV connected to the grid</a:t>
            </a:r>
          </a:p>
          <a:p>
            <a:pPr marL="628650" lvl="1" indent="-171450">
              <a:buFontTx/>
              <a:buChar char="-"/>
            </a:pPr>
            <a:r>
              <a:rPr lang="en-US" baseline="0" dirty="0" smtClean="0"/>
              <a:t>9 (out of 19). To replace conventional wood stoves for cooking with efficient wood stoves at rural households</a:t>
            </a:r>
          </a:p>
          <a:p>
            <a:pPr marL="628650" lvl="1" indent="-171450">
              <a:buFontTx/>
              <a:buChar char="-"/>
            </a:pPr>
            <a:r>
              <a:rPr lang="en-US" baseline="0" dirty="0" smtClean="0"/>
              <a:t>18 (out of 19). To introduce Bus Rapid Transit in large cities</a:t>
            </a:r>
          </a:p>
          <a:p>
            <a:pPr marL="171450" lvl="0" indent="-171450">
              <a:buFontTx/>
              <a:buChar char="-"/>
            </a:pPr>
            <a:r>
              <a:rPr lang="en-US" baseline="0" dirty="0" smtClean="0"/>
              <a:t>Will provide update to UNFCCC every two years</a:t>
            </a:r>
          </a:p>
          <a:p>
            <a:pPr marL="171450" lvl="0" indent="-171450">
              <a:buFontTx/>
              <a:buChar char="-"/>
            </a:pPr>
            <a:endParaRPr lang="en-US" baseline="0" dirty="0" smtClean="0"/>
          </a:p>
          <a:p>
            <a:pPr marL="0" lvl="0" indent="0">
              <a:buFontTx/>
              <a:buNone/>
            </a:pPr>
            <a:r>
              <a:rPr lang="en-US" baseline="0" dirty="0" smtClean="0"/>
              <a:t>Figure: North Korea’s intended emissions reductions from 2030 Business as Usual baseline http://www4.unfccc.int/</a:t>
            </a:r>
            <a:r>
              <a:rPr lang="en-US" baseline="0" dirty="0" err="1" smtClean="0"/>
              <a:t>ndcregistry</a:t>
            </a:r>
            <a:r>
              <a:rPr lang="en-US" baseline="0" dirty="0" smtClean="0"/>
              <a:t>/</a:t>
            </a:r>
            <a:r>
              <a:rPr lang="en-US" baseline="0" dirty="0" err="1" smtClean="0"/>
              <a:t>PublishedDocuments</a:t>
            </a:r>
            <a:r>
              <a:rPr lang="en-US" baseline="0" dirty="0" smtClean="0"/>
              <a:t>/Democratic%20People%27s%20Republic%20of%20Korea%20First/DPRK-INDC%20by%202030.pdf</a:t>
            </a:r>
          </a:p>
          <a:p>
            <a:pPr marL="171450" indent="-171450">
              <a:buFontTx/>
              <a:buChar cha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122DE76-A035-BF45-9DDD-99F77BB80E43}" type="slidenum">
              <a:rPr lang="en-US" smtClean="0"/>
              <a:t>14</a:t>
            </a:fld>
            <a:endParaRPr lang="en-US"/>
          </a:p>
        </p:txBody>
      </p:sp>
    </p:spTree>
    <p:extLst>
      <p:ext uri="{BB962C8B-B14F-4D97-AF65-F5344CB8AC3E}">
        <p14:creationId xmlns:p14="http://schemas.microsoft.com/office/powerpoint/2010/main" val="9284089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Are pledges sufficient if fully</a:t>
            </a:r>
            <a:r>
              <a:rPr lang="en-US" baseline="0" dirty="0" smtClean="0"/>
              <a:t> executed</a:t>
            </a:r>
            <a:endParaRPr lang="en-US" dirty="0" smtClean="0"/>
          </a:p>
          <a:p>
            <a:endParaRPr lang="en-US" dirty="0" smtClean="0"/>
          </a:p>
          <a:p>
            <a:r>
              <a:rPr lang="en-US" dirty="0" smtClean="0"/>
              <a:t>Latest IPCC reports</a:t>
            </a:r>
            <a:r>
              <a:rPr lang="en-US" baseline="0" dirty="0" smtClean="0"/>
              <a:t> say:</a:t>
            </a:r>
          </a:p>
          <a:p>
            <a:pPr marL="171450" indent="-171450">
              <a:buFontTx/>
              <a:buChar char="-"/>
            </a:pPr>
            <a:r>
              <a:rPr lang="en-US" baseline="0" dirty="0" smtClean="0"/>
              <a:t>we need 40-70% reduction from 2010 baseline by 2050 and NET ZERO by end of 21</a:t>
            </a:r>
            <a:r>
              <a:rPr lang="en-US" baseline="30000" dirty="0" smtClean="0"/>
              <a:t>st</a:t>
            </a:r>
            <a:r>
              <a:rPr lang="en-US" baseline="0" dirty="0" smtClean="0"/>
              <a:t> century for 2°C cap</a:t>
            </a:r>
          </a:p>
          <a:p>
            <a:pPr marL="171450" indent="-171450">
              <a:buFontTx/>
              <a:buChar char="-"/>
            </a:pPr>
            <a:r>
              <a:rPr lang="en-US" dirty="0" smtClean="0"/>
              <a:t>70-95% reduction from 2010 baseline</a:t>
            </a:r>
            <a:r>
              <a:rPr lang="en-US" baseline="0" dirty="0" smtClean="0"/>
              <a:t> by 2050 and NET ZERO by 2060-2080 for 1.5°C cap</a:t>
            </a:r>
          </a:p>
          <a:p>
            <a:pPr marL="0" indent="0">
              <a:buFontTx/>
              <a:buNone/>
            </a:pPr>
            <a:r>
              <a:rPr lang="en-US" baseline="0" dirty="0" smtClean="0"/>
              <a:t>Recent UNFCCC report pre-Bonn says:</a:t>
            </a:r>
          </a:p>
          <a:p>
            <a:pPr marL="171450" lvl="0" indent="-171450">
              <a:buFontTx/>
              <a:buChar char="-"/>
            </a:pPr>
            <a:r>
              <a:rPr lang="en-US" baseline="0" dirty="0" smtClean="0"/>
              <a:t>gaps exist between temperature goals and commitments</a:t>
            </a:r>
          </a:p>
          <a:p>
            <a:pPr marL="628650" lvl="1" indent="-171450">
              <a:buFontTx/>
              <a:buChar char="-"/>
            </a:pPr>
            <a:r>
              <a:rPr lang="en-US" baseline="0" dirty="0" smtClean="0"/>
              <a:t>11-13.5 GtCO2eq by 2030 (=China’s yearly emissions) for 2°C</a:t>
            </a:r>
          </a:p>
          <a:p>
            <a:pPr marL="628650" lvl="1" indent="-171450">
              <a:buFontTx/>
              <a:buChar char="-"/>
            </a:pPr>
            <a:r>
              <a:rPr lang="en-US" baseline="0" dirty="0" smtClean="0"/>
              <a:t>16-19 GtCO2eq for 1.5°C</a:t>
            </a:r>
          </a:p>
          <a:p>
            <a:endParaRPr lang="en-US" dirty="0" smtClean="0"/>
          </a:p>
          <a:p>
            <a:r>
              <a:rPr lang="en-US" dirty="0" smtClean="0"/>
              <a:t>Overall,</a:t>
            </a:r>
            <a:r>
              <a:rPr lang="en-US" baseline="0" dirty="0" smtClean="0"/>
              <a:t> pledges would result in a 56 </a:t>
            </a:r>
            <a:r>
              <a:rPr lang="en-US" baseline="0" dirty="0" err="1" smtClean="0"/>
              <a:t>gigatons</a:t>
            </a:r>
            <a:r>
              <a:rPr lang="en-US" baseline="0" dirty="0" smtClean="0"/>
              <a:t> reduction of CO2 over BAU in the atmosphere if completely achieved but total CO2 emissions will have increased from the time of Paris</a:t>
            </a:r>
          </a:p>
          <a:p>
            <a:r>
              <a:rPr lang="en-US" baseline="0" dirty="0" smtClean="0"/>
              <a:t>Climate Interactive (MIT) estimates that in total these pledges if achieved would not be enough for the 2030 benchmark and notes that long-term, century plans are needed (https://</a:t>
            </a:r>
            <a:r>
              <a:rPr lang="en-US" baseline="0" dirty="0" err="1" smtClean="0"/>
              <a:t>www.climateinteractive.org</a:t>
            </a:r>
            <a:r>
              <a:rPr lang="en-US" baseline="0" dirty="0" smtClean="0"/>
              <a:t>/)</a:t>
            </a:r>
          </a:p>
          <a:p>
            <a:pPr marL="171450" indent="-171450">
              <a:buFontTx/>
              <a:buChar char="-"/>
            </a:pPr>
            <a:r>
              <a:rPr lang="en-US" baseline="0" dirty="0" smtClean="0"/>
              <a:t>Some countries like India and China have outperformed their goals already, for example in installed solar capacity</a:t>
            </a:r>
          </a:p>
          <a:p>
            <a:pPr marL="171450" indent="-171450">
              <a:buFontTx/>
              <a:buChar char="-"/>
            </a:pPr>
            <a:r>
              <a:rPr lang="en-US" dirty="0" smtClean="0"/>
              <a:t>Some countries will undoubtedly</a:t>
            </a:r>
            <a:r>
              <a:rPr lang="en-US" baseline="0" dirty="0" smtClean="0"/>
              <a:t> underperform their goals, USA repeals CAP and CPP</a:t>
            </a:r>
          </a:p>
          <a:p>
            <a:pPr marL="171450" indent="-171450">
              <a:buFontTx/>
              <a:buChar char="-"/>
            </a:pPr>
            <a:endParaRPr lang="en-US" dirty="0" smtClean="0"/>
          </a:p>
          <a:p>
            <a:r>
              <a:rPr lang="en-US" dirty="0" smtClean="0"/>
              <a:t>EU</a:t>
            </a:r>
            <a:r>
              <a:rPr lang="en-US" baseline="0" dirty="0" smtClean="0"/>
              <a:t> = 9.62% of emissions in 2015, 40% reduction by 1990 baseline by 2030 with eventual goal of 80-95% reduction by 2050</a:t>
            </a:r>
          </a:p>
          <a:p>
            <a:pPr marL="171450" indent="-171450">
              <a:buFontTx/>
              <a:buChar char="-"/>
            </a:pPr>
            <a:r>
              <a:rPr lang="en-US" baseline="0" dirty="0" smtClean="0"/>
              <a:t>EU wants a 60% cut of global emissions by 2050</a:t>
            </a:r>
          </a:p>
          <a:p>
            <a:pPr marL="171450" indent="-171450">
              <a:buFontTx/>
              <a:buChar char="-"/>
            </a:pPr>
            <a:r>
              <a:rPr lang="en-US" baseline="0" dirty="0" smtClean="0"/>
              <a:t>This goal is consistent with 2°C cap but not 1.5°C cap</a:t>
            </a:r>
          </a:p>
          <a:p>
            <a:pPr marL="171450" indent="-171450">
              <a:buFontTx/>
              <a:buChar char="-"/>
            </a:pPr>
            <a:r>
              <a:rPr lang="en-US" baseline="0" dirty="0" smtClean="0"/>
              <a:t>EU’s plan has been criticized as vague, unambitious, </a:t>
            </a:r>
            <a:r>
              <a:rPr lang="en-US" baseline="0" dirty="0" err="1" smtClean="0"/>
              <a:t>untransparent</a:t>
            </a:r>
            <a:r>
              <a:rPr lang="mr-IN" baseline="0" dirty="0" smtClean="0"/>
              <a:t>…</a:t>
            </a:r>
            <a:r>
              <a:rPr lang="en-US" baseline="0" dirty="0" smtClean="0"/>
              <a:t> WWF, Oxfam, Carbon Market Watch</a:t>
            </a:r>
          </a:p>
          <a:p>
            <a:pPr marL="171450" indent="-171450">
              <a:buFontTx/>
              <a:buChar char="-"/>
            </a:pPr>
            <a:r>
              <a:rPr lang="en-US" baseline="0" dirty="0" smtClean="0"/>
              <a:t>Would need to double its current rate of </a:t>
            </a:r>
            <a:r>
              <a:rPr lang="en-US" baseline="0" dirty="0" err="1" smtClean="0"/>
              <a:t>decarbonization</a:t>
            </a:r>
            <a:r>
              <a:rPr lang="en-US" baseline="0" dirty="0" smtClean="0"/>
              <a:t> (2%/year since 2000) to meet target</a:t>
            </a:r>
          </a:p>
          <a:p>
            <a:pPr marL="171450" indent="-171450">
              <a:buFontTx/>
              <a:buChar char="-"/>
            </a:pPr>
            <a:r>
              <a:rPr lang="en-US" baseline="0" dirty="0" smtClean="0"/>
              <a:t>Ranked by the Climate Action Tracker as Insufficient to meet even the 2°C Paris mark</a:t>
            </a:r>
          </a:p>
          <a:p>
            <a:pPr marL="171450" indent="-171450">
              <a:buFontTx/>
              <a:buChar char="-"/>
            </a:pPr>
            <a:endParaRPr lang="en-US" baseline="0" dirty="0" smtClean="0"/>
          </a:p>
          <a:p>
            <a:pPr marL="0" indent="0">
              <a:buFontTx/>
              <a:buNone/>
            </a:pPr>
            <a:r>
              <a:rPr lang="en-US" baseline="0" dirty="0" smtClean="0"/>
              <a:t>China = 29.51% of emissions in 2015, of emissions peak CO2 by 2030 (12 GtCO2/</a:t>
            </a:r>
            <a:r>
              <a:rPr lang="en-US" baseline="0" dirty="0" err="1" smtClean="0"/>
              <a:t>yr</a:t>
            </a:r>
            <a:r>
              <a:rPr lang="en-US" baseline="0" dirty="0" smtClean="0"/>
              <a:t>), 20% non</a:t>
            </a:r>
            <a:r>
              <a:rPr lang="mr-IN" baseline="0" dirty="0" smtClean="0"/>
              <a:t>–</a:t>
            </a:r>
            <a:r>
              <a:rPr lang="en-US" baseline="0" dirty="0" smtClean="0"/>
              <a:t>fossil fuel energy consumption by 2030, increase forested area by 4.5 billion cubic meters compared to 2005</a:t>
            </a:r>
          </a:p>
          <a:p>
            <a:pPr marL="171450" indent="-171450">
              <a:buFontTx/>
              <a:buChar char="-"/>
            </a:pPr>
            <a:r>
              <a:rPr lang="en-US" baseline="0" dirty="0" smtClean="0"/>
              <a:t>China’s CO2 emissions have already peaked due to ongoing reduction in coal use</a:t>
            </a:r>
          </a:p>
          <a:p>
            <a:pPr marL="171450" indent="-171450">
              <a:buFontTx/>
              <a:buChar char="-"/>
            </a:pPr>
            <a:r>
              <a:rPr lang="en-US" baseline="0" dirty="0" smtClean="0"/>
              <a:t>China’s non-CO2 gases are as uncertain as CO2 emission so CO2 equivalent could increase until at least 2030</a:t>
            </a:r>
          </a:p>
          <a:p>
            <a:pPr marL="171450" indent="-171450">
              <a:buFontTx/>
              <a:buChar char="-"/>
            </a:pPr>
            <a:r>
              <a:rPr lang="en-US" baseline="0" dirty="0" smtClean="0"/>
              <a:t>China has already met its solar targets for 2020</a:t>
            </a:r>
          </a:p>
          <a:p>
            <a:pPr marL="171450" indent="-171450">
              <a:buFontTx/>
              <a:buChar char="-"/>
            </a:pPr>
            <a:r>
              <a:rPr lang="en-US" baseline="0" dirty="0" smtClean="0"/>
              <a:t>Widely thought that submitted NDC is not sufficient to meet 2°C target, so overachieving its goals does not necessarily mean they are going above and beyond</a:t>
            </a:r>
          </a:p>
          <a:p>
            <a:pPr marL="171450" indent="-171450">
              <a:buFontTx/>
              <a:buChar char="-"/>
            </a:pPr>
            <a:r>
              <a:rPr lang="en-US" baseline="0" dirty="0" smtClean="0"/>
              <a:t>Ranked by climate action tracker as highly insufficient to critically insufficient</a:t>
            </a:r>
          </a:p>
          <a:p>
            <a:pPr marL="0" indent="0">
              <a:buFontTx/>
              <a:buNone/>
            </a:pPr>
            <a:endParaRPr lang="en-US" baseline="0" dirty="0" smtClean="0"/>
          </a:p>
          <a:p>
            <a:pPr marL="0" indent="0">
              <a:buFontTx/>
              <a:buNone/>
            </a:pPr>
            <a:r>
              <a:rPr lang="en-US" baseline="0" dirty="0" smtClean="0"/>
              <a:t>USA = 14.34% of emissions in 2015, implementation of plan for 28% below 2005 by 2025 (already likely insufficient for 2°C) has been halted by repeal of Clean Power Plan and Climate Action Plan by Trump admin</a:t>
            </a:r>
          </a:p>
          <a:p>
            <a:pPr marL="0" indent="0">
              <a:buFontTx/>
              <a:buNone/>
            </a:pPr>
            <a:endParaRPr lang="en-US" baseline="0" dirty="0" smtClean="0"/>
          </a:p>
          <a:p>
            <a:pPr marL="0" indent="0">
              <a:buFontTx/>
              <a:buNone/>
            </a:pPr>
            <a:r>
              <a:rPr lang="en-US" baseline="0" dirty="0" smtClean="0"/>
              <a:t>Figure: https://</a:t>
            </a:r>
            <a:r>
              <a:rPr lang="en-US" baseline="0" dirty="0" err="1" smtClean="0"/>
              <a:t>www.climateinteractive.org</a:t>
            </a:r>
            <a:r>
              <a:rPr lang="en-US" baseline="0" dirty="0" smtClean="0"/>
              <a:t>/programs/scoreboard/</a:t>
            </a:r>
          </a:p>
        </p:txBody>
      </p:sp>
      <p:sp>
        <p:nvSpPr>
          <p:cNvPr id="4" name="Slide Number Placeholder 3"/>
          <p:cNvSpPr>
            <a:spLocks noGrp="1"/>
          </p:cNvSpPr>
          <p:nvPr>
            <p:ph type="sldNum" sz="quarter" idx="10"/>
          </p:nvPr>
        </p:nvSpPr>
        <p:spPr/>
        <p:txBody>
          <a:bodyPr/>
          <a:lstStyle/>
          <a:p>
            <a:fld id="{D122DE76-A035-BF45-9DDD-99F77BB80E43}" type="slidenum">
              <a:rPr lang="en-US" smtClean="0"/>
              <a:t>15</a:t>
            </a:fld>
            <a:endParaRPr lang="en-US"/>
          </a:p>
        </p:txBody>
      </p:sp>
    </p:spTree>
    <p:extLst>
      <p:ext uri="{BB962C8B-B14F-4D97-AF65-F5344CB8AC3E}">
        <p14:creationId xmlns:p14="http://schemas.microsoft.com/office/powerpoint/2010/main" val="12406602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2015 was hottest year on record (since data collection in the 1880) according to NOAA and NASA</a:t>
            </a:r>
          </a:p>
          <a:p>
            <a:r>
              <a:rPr lang="en-US" sz="1200" b="0" i="0" kern="1200" dirty="0" smtClean="0">
                <a:solidFill>
                  <a:schemeClr val="tx1"/>
                </a:solidFill>
                <a:effectLst/>
                <a:latin typeface="+mn-lt"/>
                <a:ea typeface="+mn-ea"/>
                <a:cs typeface="+mn-cs"/>
              </a:rPr>
              <a:t>2016 was then the hottest</a:t>
            </a:r>
            <a:r>
              <a:rPr lang="en-US" sz="1200" b="0" i="0" kern="1200" baseline="0" dirty="0" smtClean="0">
                <a:solidFill>
                  <a:schemeClr val="tx1"/>
                </a:solidFill>
                <a:effectLst/>
                <a:latin typeface="+mn-lt"/>
                <a:ea typeface="+mn-ea"/>
                <a:cs typeface="+mn-cs"/>
              </a:rPr>
              <a:t> year on record according NOAA and NASA </a:t>
            </a:r>
          </a:p>
          <a:p>
            <a:pPr marL="171450" indent="-171450">
              <a:buFontTx/>
              <a:buChar char="-"/>
            </a:pPr>
            <a:r>
              <a:rPr lang="en-US" sz="1200" b="0" i="0" kern="1200" baseline="0" dirty="0" smtClean="0">
                <a:solidFill>
                  <a:schemeClr val="tx1"/>
                </a:solidFill>
                <a:effectLst/>
                <a:latin typeface="+mn-lt"/>
                <a:ea typeface="+mn-ea"/>
                <a:cs typeface="+mn-cs"/>
              </a:rPr>
              <a:t>Marks third year in a row to set a new record for global average surface temperatures</a:t>
            </a:r>
          </a:p>
          <a:p>
            <a:pPr marL="171450" indent="-171450">
              <a:buFontTx/>
              <a:buChar char="-"/>
            </a:pPr>
            <a:r>
              <a:rPr lang="en-US" sz="1200" b="0" i="0" kern="1200" baseline="0" dirty="0" smtClean="0">
                <a:solidFill>
                  <a:schemeClr val="tx1"/>
                </a:solidFill>
                <a:effectLst/>
                <a:latin typeface="+mn-lt"/>
                <a:ea typeface="+mn-ea"/>
                <a:cs typeface="+mn-cs"/>
              </a:rPr>
              <a:t>0.99°C hotter than mid-20</a:t>
            </a:r>
            <a:r>
              <a:rPr lang="en-US" sz="1200" b="0" i="0" kern="1200" baseline="30000" dirty="0" smtClean="0">
                <a:solidFill>
                  <a:schemeClr val="tx1"/>
                </a:solidFill>
                <a:effectLst/>
                <a:latin typeface="+mn-lt"/>
                <a:ea typeface="+mn-ea"/>
                <a:cs typeface="+mn-cs"/>
              </a:rPr>
              <a:t>th</a:t>
            </a:r>
            <a:r>
              <a:rPr lang="en-US" sz="1200" b="0" i="0" kern="1200" baseline="0" dirty="0" smtClean="0">
                <a:solidFill>
                  <a:schemeClr val="tx1"/>
                </a:solidFill>
                <a:effectLst/>
                <a:latin typeface="+mn-lt"/>
                <a:ea typeface="+mn-ea"/>
                <a:cs typeface="+mn-cs"/>
              </a:rPr>
              <a:t> century</a:t>
            </a:r>
          </a:p>
          <a:p>
            <a:pPr marL="628650" lvl="1" indent="-171450">
              <a:buFontTx/>
              <a:buChar char="-"/>
            </a:pPr>
            <a:r>
              <a:rPr lang="en-US" sz="1200" b="0" i="0" kern="1200" baseline="0" dirty="0" smtClean="0">
                <a:solidFill>
                  <a:schemeClr val="tx1"/>
                </a:solidFill>
                <a:effectLst/>
                <a:latin typeface="+mn-lt"/>
                <a:ea typeface="+mn-ea"/>
                <a:cs typeface="+mn-cs"/>
              </a:rPr>
              <a:t>We have already spent ½ of our temperature goal</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Larsen C Ice Sheet (4th</a:t>
            </a:r>
            <a:r>
              <a:rPr lang="en-US" sz="1200" b="0" i="0" kern="1200" baseline="0" dirty="0" smtClean="0">
                <a:solidFill>
                  <a:schemeClr val="tx1"/>
                </a:solidFill>
                <a:effectLst/>
                <a:latin typeface="+mn-lt"/>
                <a:ea typeface="+mn-ea"/>
                <a:cs typeface="+mn-cs"/>
              </a:rPr>
              <a:t> Largest in Antarctica) has begun to separate from the continent</a:t>
            </a:r>
          </a:p>
          <a:p>
            <a:pPr marL="171450" indent="-171450">
              <a:buFontTx/>
              <a:buChar char="-"/>
            </a:pPr>
            <a:r>
              <a:rPr lang="en-US" sz="1200" b="0" i="0" kern="1200" baseline="0" dirty="0" smtClean="0">
                <a:solidFill>
                  <a:schemeClr val="tx1"/>
                </a:solidFill>
                <a:effectLst/>
                <a:latin typeface="+mn-lt"/>
                <a:ea typeface="+mn-ea"/>
                <a:cs typeface="+mn-cs"/>
              </a:rPr>
              <a:t>Projections estimate that sea level could rise 10cm if all the ice Larsen C holds back enters the ocean</a:t>
            </a:r>
          </a:p>
          <a:p>
            <a:pPr marL="171450" indent="-171450">
              <a:buFontTx/>
              <a:buChar char="-"/>
            </a:pP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India: 2°C compatible http://</a:t>
            </a:r>
            <a:r>
              <a:rPr lang="en-US" sz="1200" b="0" i="0" kern="1200" dirty="0" err="1" smtClean="0">
                <a:solidFill>
                  <a:schemeClr val="tx1"/>
                </a:solidFill>
                <a:effectLst/>
                <a:latin typeface="+mn-lt"/>
                <a:ea typeface="+mn-ea"/>
                <a:cs typeface="+mn-cs"/>
              </a:rPr>
              <a:t>climateactiontracker.org</a:t>
            </a:r>
            <a:r>
              <a:rPr lang="en-US" sz="1200" b="0" i="0" kern="1200" dirty="0" smtClean="0">
                <a:solidFill>
                  <a:schemeClr val="tx1"/>
                </a:solidFill>
                <a:effectLst/>
                <a:latin typeface="+mn-lt"/>
                <a:ea typeface="+mn-ea"/>
                <a:cs typeface="+mn-cs"/>
              </a:rPr>
              <a:t>/countries/</a:t>
            </a:r>
            <a:r>
              <a:rPr lang="en-US" sz="1200" b="0" i="0" kern="1200" dirty="0" err="1" smtClean="0">
                <a:solidFill>
                  <a:schemeClr val="tx1"/>
                </a:solidFill>
                <a:effectLst/>
                <a:latin typeface="+mn-lt"/>
                <a:ea typeface="+mn-ea"/>
                <a:cs typeface="+mn-cs"/>
              </a:rPr>
              <a:t>india.html</a:t>
            </a:r>
            <a:endParaRPr lang="en-US" sz="1200" b="0" i="0" kern="1200" dirty="0" smtClean="0">
              <a:solidFill>
                <a:schemeClr val="tx1"/>
              </a:solidFill>
              <a:effectLst/>
              <a:latin typeface="+mn-lt"/>
              <a:ea typeface="+mn-ea"/>
              <a:cs typeface="+mn-cs"/>
            </a:endParaRPr>
          </a:p>
          <a:p>
            <a:pPr marL="171450" indent="-171450">
              <a:buFontTx/>
              <a:buChar char="-"/>
            </a:pPr>
            <a:r>
              <a:rPr lang="en-US" sz="1200" b="0" i="0" kern="1200" baseline="0" dirty="0" smtClean="0">
                <a:solidFill>
                  <a:schemeClr val="tx1"/>
                </a:solidFill>
                <a:effectLst/>
                <a:latin typeface="+mn-lt"/>
                <a:ea typeface="+mn-ea"/>
                <a:cs typeface="+mn-cs"/>
              </a:rPr>
              <a:t>On track to achieve its NDC with current policies</a:t>
            </a:r>
          </a:p>
          <a:p>
            <a:pPr marL="171450" indent="-171450">
              <a:buFontTx/>
              <a:buChar char="-"/>
            </a:pPr>
            <a:r>
              <a:rPr lang="en-US" sz="1200" b="0" i="0" kern="1200" baseline="0" dirty="0" smtClean="0">
                <a:solidFill>
                  <a:schemeClr val="tx1"/>
                </a:solidFill>
                <a:effectLst/>
                <a:latin typeface="+mn-lt"/>
                <a:ea typeface="+mn-ea"/>
                <a:cs typeface="+mn-cs"/>
              </a:rPr>
              <a:t>India is on track to be the worlds most populated country by 2030 and has the worlds fastest growing electricity market (5.2% according to IEA’s World Energy Outlook)</a:t>
            </a:r>
          </a:p>
          <a:p>
            <a:pPr marL="171450" indent="-171450">
              <a:buFontTx/>
              <a:buChar char="-"/>
            </a:pPr>
            <a:r>
              <a:rPr lang="en-US" sz="1200" b="0" i="0" kern="1200" baseline="0" dirty="0" smtClean="0">
                <a:solidFill>
                  <a:schemeClr val="tx1"/>
                </a:solidFill>
                <a:effectLst/>
                <a:latin typeface="+mn-lt"/>
                <a:ea typeface="+mn-ea"/>
                <a:cs typeface="+mn-cs"/>
              </a:rPr>
              <a:t>PM Modi has made climate change an important agenda for his government</a:t>
            </a:r>
          </a:p>
          <a:p>
            <a:pPr marL="171450" indent="-171450">
              <a:buFontTx/>
              <a:buChar char="-"/>
            </a:pPr>
            <a:r>
              <a:rPr lang="en-US" sz="1200" b="0" i="0" kern="1200" baseline="0" dirty="0" smtClean="0">
                <a:solidFill>
                  <a:schemeClr val="tx1"/>
                </a:solidFill>
                <a:effectLst/>
                <a:latin typeface="+mn-lt"/>
                <a:ea typeface="+mn-ea"/>
                <a:cs typeface="+mn-cs"/>
              </a:rPr>
              <a:t>Has surpassed solar target of 10GW by 2017 (12.2GW) and is planning to have 20GW installed by 2022</a:t>
            </a:r>
          </a:p>
          <a:p>
            <a:pPr marL="171450" indent="-171450">
              <a:buFontTx/>
              <a:buChar char="-"/>
            </a:pPr>
            <a:r>
              <a:rPr lang="en-US" sz="1200" b="0" i="0" kern="1200" baseline="0" dirty="0" smtClean="0">
                <a:solidFill>
                  <a:schemeClr val="tx1"/>
                </a:solidFill>
                <a:effectLst/>
                <a:latin typeface="+mn-lt"/>
                <a:ea typeface="+mn-ea"/>
                <a:cs typeface="+mn-cs"/>
              </a:rPr>
              <a:t>New coal installation has been effectively suspended until at least 2027</a:t>
            </a:r>
          </a:p>
          <a:p>
            <a:pPr marL="171450" indent="-171450">
              <a:buFontTx/>
              <a:buChar char="-"/>
            </a:pPr>
            <a:endParaRPr lang="en-US" sz="1200" b="0" i="0" kern="1200" baseline="0" dirty="0" smtClean="0">
              <a:solidFill>
                <a:schemeClr val="tx1"/>
              </a:solidFill>
              <a:effectLst/>
              <a:latin typeface="+mn-lt"/>
              <a:ea typeface="+mn-ea"/>
              <a:cs typeface="+mn-cs"/>
            </a:endParaRPr>
          </a:p>
          <a:p>
            <a:pPr marL="0" indent="0">
              <a:buFontTx/>
              <a:buNone/>
            </a:pPr>
            <a:r>
              <a:rPr lang="en-US" sz="1200" b="0" i="0" kern="1200" dirty="0" smtClean="0">
                <a:solidFill>
                  <a:schemeClr val="tx1"/>
                </a:solidFill>
                <a:effectLst/>
                <a:latin typeface="+mn-lt"/>
                <a:ea typeface="+mn-ea"/>
                <a:cs typeface="+mn-cs"/>
              </a:rPr>
              <a:t>Brazil: insufficient http://</a:t>
            </a:r>
            <a:r>
              <a:rPr lang="en-US" sz="1200" b="0" i="0" kern="1200" dirty="0" err="1" smtClean="0">
                <a:solidFill>
                  <a:schemeClr val="tx1"/>
                </a:solidFill>
                <a:effectLst/>
                <a:latin typeface="+mn-lt"/>
                <a:ea typeface="+mn-ea"/>
                <a:cs typeface="+mn-cs"/>
              </a:rPr>
              <a:t>climateactiontracker.org</a:t>
            </a:r>
            <a:r>
              <a:rPr lang="en-US" sz="1200" b="0" i="0" kern="1200" dirty="0" smtClean="0">
                <a:solidFill>
                  <a:schemeClr val="tx1"/>
                </a:solidFill>
                <a:effectLst/>
                <a:latin typeface="+mn-lt"/>
                <a:ea typeface="+mn-ea"/>
                <a:cs typeface="+mn-cs"/>
              </a:rPr>
              <a:t>/countries/</a:t>
            </a:r>
            <a:r>
              <a:rPr lang="en-US" sz="1200" b="0" i="0" kern="1200" dirty="0" err="1" smtClean="0">
                <a:solidFill>
                  <a:schemeClr val="tx1"/>
                </a:solidFill>
                <a:effectLst/>
                <a:latin typeface="+mn-lt"/>
                <a:ea typeface="+mn-ea"/>
                <a:cs typeface="+mn-cs"/>
              </a:rPr>
              <a:t>brazil.html</a:t>
            </a:r>
            <a:endParaRPr lang="en-US" sz="1200" b="0" i="0" kern="1200" dirty="0" smtClean="0">
              <a:solidFill>
                <a:schemeClr val="tx1"/>
              </a:solidFill>
              <a:effectLst/>
              <a:latin typeface="+mn-lt"/>
              <a:ea typeface="+mn-ea"/>
              <a:cs typeface="+mn-cs"/>
            </a:endParaRPr>
          </a:p>
          <a:p>
            <a:pPr marL="171450" indent="-171450">
              <a:buFontTx/>
              <a:buChar char="-"/>
            </a:pPr>
            <a:r>
              <a:rPr lang="en-US" sz="1200" b="0" i="0" kern="1200" dirty="0" smtClean="0">
                <a:solidFill>
                  <a:schemeClr val="tx1"/>
                </a:solidFill>
                <a:effectLst/>
                <a:latin typeface="+mn-lt"/>
                <a:ea typeface="+mn-ea"/>
                <a:cs typeface="+mn-cs"/>
              </a:rPr>
              <a:t>Political</a:t>
            </a:r>
            <a:r>
              <a:rPr lang="en-US" sz="1200" b="0" i="0" kern="1200" baseline="0" dirty="0" smtClean="0">
                <a:solidFill>
                  <a:schemeClr val="tx1"/>
                </a:solidFill>
                <a:effectLst/>
                <a:latin typeface="+mn-lt"/>
                <a:ea typeface="+mn-ea"/>
                <a:cs typeface="+mn-cs"/>
              </a:rPr>
              <a:t> turmoil and caused an economic recession</a:t>
            </a:r>
          </a:p>
          <a:p>
            <a:pPr marL="628650" lvl="1" indent="-171450">
              <a:buFontTx/>
              <a:buChar char="-"/>
            </a:pPr>
            <a:r>
              <a:rPr lang="en-US" sz="1200" b="0" i="0" kern="1200" baseline="0" dirty="0" smtClean="0">
                <a:solidFill>
                  <a:schemeClr val="tx1"/>
                </a:solidFill>
                <a:effectLst/>
                <a:latin typeface="+mn-lt"/>
                <a:ea typeface="+mn-ea"/>
                <a:cs typeface="+mn-cs"/>
              </a:rPr>
              <a:t>Impeachment of PM for corruption and now deeply unpopular new PM</a:t>
            </a:r>
          </a:p>
          <a:p>
            <a:pPr marL="628650" lvl="1" indent="-171450">
              <a:buFontTx/>
              <a:buChar char="-"/>
            </a:pPr>
            <a:r>
              <a:rPr lang="en-US" sz="1200" b="0" i="0" kern="1200" dirty="0" smtClean="0">
                <a:solidFill>
                  <a:schemeClr val="tx1"/>
                </a:solidFill>
                <a:effectLst/>
                <a:latin typeface="+mn-lt"/>
                <a:ea typeface="+mn-ea"/>
                <a:cs typeface="+mn-cs"/>
              </a:rPr>
              <a:t>Rise of alt-right</a:t>
            </a:r>
          </a:p>
          <a:p>
            <a:pPr marL="171450" lvl="0" indent="-171450">
              <a:buFontTx/>
              <a:buChar char="-"/>
            </a:pPr>
            <a:r>
              <a:rPr lang="en-US" sz="1200" b="0" i="0" kern="1200" dirty="0" smtClean="0">
                <a:solidFill>
                  <a:schemeClr val="tx1"/>
                </a:solidFill>
                <a:effectLst/>
                <a:latin typeface="+mn-lt"/>
                <a:ea typeface="+mn-ea"/>
                <a:cs typeface="+mn-cs"/>
              </a:rPr>
              <a:t>Reversal</a:t>
            </a:r>
            <a:r>
              <a:rPr lang="en-US" sz="1200" b="0" i="0" kern="1200" baseline="0" dirty="0" smtClean="0">
                <a:solidFill>
                  <a:schemeClr val="tx1"/>
                </a:solidFill>
                <a:effectLst/>
                <a:latin typeface="+mn-lt"/>
                <a:ea typeface="+mn-ea"/>
                <a:cs typeface="+mn-cs"/>
              </a:rPr>
              <a:t> of forestry laws that have decreased the rate of deforestation in the Amazon</a:t>
            </a:r>
          </a:p>
          <a:p>
            <a:pPr marL="171450" lvl="0" indent="-171450">
              <a:buFontTx/>
              <a:buChar char="-"/>
            </a:pPr>
            <a:endParaRPr lang="en-US" sz="1200" b="0" i="0" kern="1200" dirty="0" smtClean="0">
              <a:solidFill>
                <a:schemeClr val="tx1"/>
              </a:solidFill>
              <a:effectLst/>
              <a:latin typeface="+mn-lt"/>
              <a:ea typeface="+mn-ea"/>
              <a:cs typeface="+mn-cs"/>
            </a:endParaRPr>
          </a:p>
          <a:p>
            <a:pPr marL="0" indent="0">
              <a:buFontTx/>
              <a:buNone/>
            </a:pPr>
            <a:r>
              <a:rPr lang="en-US" sz="1200" b="0" i="0" kern="1200" dirty="0" smtClean="0">
                <a:solidFill>
                  <a:schemeClr val="tx1"/>
                </a:solidFill>
                <a:effectLst/>
                <a:latin typeface="+mn-lt"/>
                <a:ea typeface="+mn-ea"/>
                <a:cs typeface="+mn-cs"/>
              </a:rPr>
              <a:t>EU: insufficient</a:t>
            </a:r>
          </a:p>
          <a:p>
            <a:pPr marL="0" indent="0">
              <a:buFontTx/>
              <a:buNone/>
            </a:pPr>
            <a:r>
              <a:rPr lang="en-US" sz="1200" b="0" i="0" kern="1200" baseline="0" dirty="0" smtClean="0">
                <a:solidFill>
                  <a:schemeClr val="tx1"/>
                </a:solidFill>
                <a:effectLst/>
                <a:latin typeface="+mn-lt"/>
                <a:ea typeface="+mn-ea"/>
                <a:cs typeface="+mn-cs"/>
              </a:rPr>
              <a:t>http://</a:t>
            </a:r>
            <a:r>
              <a:rPr lang="en-US" sz="1200" b="0" i="0" kern="1200" baseline="0" dirty="0" err="1" smtClean="0">
                <a:solidFill>
                  <a:schemeClr val="tx1"/>
                </a:solidFill>
                <a:effectLst/>
                <a:latin typeface="+mn-lt"/>
                <a:ea typeface="+mn-ea"/>
                <a:cs typeface="+mn-cs"/>
              </a:rPr>
              <a:t>climateactiontracker.org</a:t>
            </a:r>
            <a:r>
              <a:rPr lang="en-US" sz="1200" b="0" i="0" kern="1200" baseline="0" dirty="0" smtClean="0">
                <a:solidFill>
                  <a:schemeClr val="tx1"/>
                </a:solidFill>
                <a:effectLst/>
                <a:latin typeface="+mn-lt"/>
                <a:ea typeface="+mn-ea"/>
                <a:cs typeface="+mn-cs"/>
              </a:rPr>
              <a:t>/countries/</a:t>
            </a:r>
            <a:r>
              <a:rPr lang="en-US" sz="1200" b="0" i="0" kern="1200" baseline="0" dirty="0" err="1" smtClean="0">
                <a:solidFill>
                  <a:schemeClr val="tx1"/>
                </a:solidFill>
                <a:effectLst/>
                <a:latin typeface="+mn-lt"/>
                <a:ea typeface="+mn-ea"/>
                <a:cs typeface="+mn-cs"/>
              </a:rPr>
              <a:t>eu.html</a:t>
            </a:r>
            <a:endParaRPr lang="en-US" sz="1200" b="0" i="0" kern="1200" baseline="0" dirty="0" smtClean="0">
              <a:solidFill>
                <a:schemeClr val="tx1"/>
              </a:solidFill>
              <a:effectLst/>
              <a:latin typeface="+mn-lt"/>
              <a:ea typeface="+mn-ea"/>
              <a:cs typeface="+mn-cs"/>
            </a:endParaRPr>
          </a:p>
          <a:p>
            <a:pPr marL="171450" indent="-171450">
              <a:buFontTx/>
              <a:buChar char="-"/>
            </a:pPr>
            <a:r>
              <a:rPr lang="en-US" sz="1200" b="0" i="0" kern="1200" baseline="0" dirty="0" smtClean="0">
                <a:solidFill>
                  <a:schemeClr val="tx1"/>
                </a:solidFill>
                <a:effectLst/>
                <a:latin typeface="+mn-lt"/>
                <a:ea typeface="+mn-ea"/>
                <a:cs typeface="+mn-cs"/>
              </a:rPr>
              <a:t>Trend away from coal plants to natural gas</a:t>
            </a:r>
          </a:p>
          <a:p>
            <a:pPr marL="171450" indent="-171450">
              <a:buFontTx/>
              <a:buChar char="-"/>
            </a:pPr>
            <a:r>
              <a:rPr lang="en-US" sz="1200" b="0" i="0" kern="1200" baseline="0" dirty="0" smtClean="0">
                <a:solidFill>
                  <a:schemeClr val="tx1"/>
                </a:solidFill>
                <a:effectLst/>
                <a:latin typeface="+mn-lt"/>
                <a:ea typeface="+mn-ea"/>
                <a:cs typeface="+mn-cs"/>
              </a:rPr>
              <a:t>Reform of the EU Emissions Trading System, the cornerstone of the EU’s plan in power and industry sectors</a:t>
            </a:r>
          </a:p>
          <a:p>
            <a:pPr marL="171450" indent="-171450">
              <a:buFontTx/>
              <a:buChar char="-"/>
            </a:pPr>
            <a:r>
              <a:rPr lang="en-US" sz="1200" b="0" i="0" kern="1200" baseline="0" dirty="0" smtClean="0">
                <a:solidFill>
                  <a:schemeClr val="tx1"/>
                </a:solidFill>
                <a:effectLst/>
                <a:latin typeface="+mn-lt"/>
                <a:ea typeface="+mn-ea"/>
                <a:cs typeface="+mn-cs"/>
              </a:rPr>
              <a:t>If you have time look up more</a:t>
            </a:r>
          </a:p>
          <a:p>
            <a:pPr marL="0" indent="0">
              <a:buFontTx/>
              <a:buNone/>
            </a:pPr>
            <a:endParaRPr lang="en-US" sz="1200" b="0" i="0" kern="1200" baseline="0" dirty="0" smtClean="0">
              <a:solidFill>
                <a:schemeClr val="tx1"/>
              </a:solidFill>
              <a:effectLst/>
              <a:latin typeface="+mn-lt"/>
              <a:ea typeface="+mn-ea"/>
              <a:cs typeface="+mn-cs"/>
            </a:endParaRPr>
          </a:p>
          <a:p>
            <a:pPr marL="0" indent="0">
              <a:buFontTx/>
              <a:buNone/>
            </a:pPr>
            <a:endParaRPr lang="en-US" sz="1200" b="0" i="0" kern="1200" baseline="0" dirty="0" smtClean="0">
              <a:solidFill>
                <a:schemeClr val="tx1"/>
              </a:solidFill>
              <a:effectLst/>
              <a:latin typeface="+mn-lt"/>
              <a:ea typeface="+mn-ea"/>
              <a:cs typeface="+mn-cs"/>
            </a:endParaRPr>
          </a:p>
          <a:p>
            <a:pPr marL="0" indent="0">
              <a:buFontTx/>
              <a:buNone/>
            </a:pPr>
            <a:r>
              <a:rPr lang="en-US" sz="1200" b="0" i="0" kern="1200" dirty="0" smtClean="0">
                <a:solidFill>
                  <a:schemeClr val="tx1"/>
                </a:solidFill>
                <a:effectLst/>
                <a:latin typeface="+mn-lt"/>
                <a:ea typeface="+mn-ea"/>
                <a:cs typeface="+mn-cs"/>
              </a:rPr>
              <a:t>China:</a:t>
            </a:r>
            <a:r>
              <a:rPr lang="en-US" sz="1200" b="0" i="0" kern="1200" baseline="0" dirty="0" smtClean="0">
                <a:solidFill>
                  <a:schemeClr val="tx1"/>
                </a:solidFill>
                <a:effectLst/>
                <a:latin typeface="+mn-lt"/>
                <a:ea typeface="+mn-ea"/>
                <a:cs typeface="+mn-cs"/>
              </a:rPr>
              <a:t> Highly insufficient http://</a:t>
            </a:r>
            <a:r>
              <a:rPr lang="en-US" sz="1200" b="0" i="0" kern="1200" baseline="0" dirty="0" err="1" smtClean="0">
                <a:solidFill>
                  <a:schemeClr val="tx1"/>
                </a:solidFill>
                <a:effectLst/>
                <a:latin typeface="+mn-lt"/>
                <a:ea typeface="+mn-ea"/>
                <a:cs typeface="+mn-cs"/>
              </a:rPr>
              <a:t>climateactiontracker.org</a:t>
            </a:r>
            <a:r>
              <a:rPr lang="en-US" sz="1200" b="0" i="0" kern="1200" baseline="0" dirty="0" smtClean="0">
                <a:solidFill>
                  <a:schemeClr val="tx1"/>
                </a:solidFill>
                <a:effectLst/>
                <a:latin typeface="+mn-lt"/>
                <a:ea typeface="+mn-ea"/>
                <a:cs typeface="+mn-cs"/>
              </a:rPr>
              <a:t>/countries/</a:t>
            </a:r>
            <a:r>
              <a:rPr lang="en-US" sz="1200" b="0" i="0" kern="1200" baseline="0" dirty="0" err="1" smtClean="0">
                <a:solidFill>
                  <a:schemeClr val="tx1"/>
                </a:solidFill>
                <a:effectLst/>
                <a:latin typeface="+mn-lt"/>
                <a:ea typeface="+mn-ea"/>
                <a:cs typeface="+mn-cs"/>
              </a:rPr>
              <a:t>china.html</a:t>
            </a:r>
            <a:endParaRPr lang="en-US" sz="1200" b="0" i="0" kern="1200" baseline="0" dirty="0" smtClean="0">
              <a:solidFill>
                <a:schemeClr val="tx1"/>
              </a:solidFill>
              <a:effectLst/>
              <a:latin typeface="+mn-lt"/>
              <a:ea typeface="+mn-ea"/>
              <a:cs typeface="+mn-cs"/>
            </a:endParaRPr>
          </a:p>
          <a:p>
            <a:pPr marL="171450" indent="-171450">
              <a:buFontTx/>
              <a:buChar char="-"/>
            </a:pPr>
            <a:r>
              <a:rPr lang="en-US" sz="1200" b="0" i="0" kern="1200" baseline="0" dirty="0" smtClean="0">
                <a:solidFill>
                  <a:schemeClr val="tx1"/>
                </a:solidFill>
                <a:effectLst/>
                <a:latin typeface="+mn-lt"/>
                <a:ea typeface="+mn-ea"/>
                <a:cs typeface="+mn-cs"/>
              </a:rPr>
              <a:t>Estimates that China will meet its 2020 pledge but still be increasing emissions</a:t>
            </a:r>
          </a:p>
          <a:p>
            <a:pPr marL="171450" indent="-171450">
              <a:buFontTx/>
              <a:buChar char="-"/>
            </a:pPr>
            <a:r>
              <a:rPr lang="en-US" sz="1200" b="0" i="0" kern="1200" baseline="0" dirty="0" smtClean="0">
                <a:solidFill>
                  <a:schemeClr val="tx1"/>
                </a:solidFill>
                <a:effectLst/>
                <a:latin typeface="+mn-lt"/>
                <a:ea typeface="+mn-ea"/>
                <a:cs typeface="+mn-cs"/>
              </a:rPr>
              <a:t>Reminder that coal has likely reached peak usage already</a:t>
            </a:r>
          </a:p>
          <a:p>
            <a:pPr marL="171450" indent="-171450">
              <a:buFontTx/>
              <a:buChar char="-"/>
            </a:pPr>
            <a:r>
              <a:rPr lang="en-US" sz="1200" b="0" i="0" kern="1200" baseline="0" dirty="0" smtClean="0">
                <a:solidFill>
                  <a:schemeClr val="tx1"/>
                </a:solidFill>
                <a:effectLst/>
                <a:latin typeface="+mn-lt"/>
                <a:ea typeface="+mn-ea"/>
                <a:cs typeface="+mn-cs"/>
              </a:rPr>
              <a:t>High rates of curtailment of installed renewable capacity because of grid integration lags</a:t>
            </a:r>
          </a:p>
          <a:p>
            <a:pPr marL="628650" lvl="1" indent="-171450">
              <a:buFontTx/>
              <a:buChar char="-"/>
            </a:pPr>
            <a:r>
              <a:rPr lang="en-US" sz="1200" b="0" i="0" kern="1200" baseline="0" dirty="0" smtClean="0">
                <a:solidFill>
                  <a:schemeClr val="tx1"/>
                </a:solidFill>
                <a:effectLst/>
                <a:latin typeface="+mn-lt"/>
                <a:ea typeface="+mn-ea"/>
                <a:cs typeface="+mn-cs"/>
              </a:rPr>
              <a:t>Estimated in some provinces this could be as high as 40% for wind</a:t>
            </a:r>
          </a:p>
          <a:p>
            <a:pPr marL="171450" lvl="0" indent="-171450">
              <a:buFontTx/>
              <a:buChar char="-"/>
            </a:pPr>
            <a:r>
              <a:rPr lang="en-US" sz="1200" b="0" i="0" kern="1200" baseline="0" dirty="0" smtClean="0">
                <a:solidFill>
                  <a:schemeClr val="tx1"/>
                </a:solidFill>
                <a:effectLst/>
                <a:latin typeface="+mn-lt"/>
                <a:ea typeface="+mn-ea"/>
                <a:cs typeface="+mn-cs"/>
              </a:rPr>
              <a:t>Estimates suggest they have already met their installed solar and wind targets</a:t>
            </a:r>
          </a:p>
          <a:p>
            <a:pPr marL="171450" lvl="0" indent="-171450">
              <a:buFontTx/>
              <a:buChar char="-"/>
            </a:pPr>
            <a:r>
              <a:rPr lang="en-US" sz="1200" b="0" i="0" kern="1200" baseline="0" dirty="0" smtClean="0">
                <a:solidFill>
                  <a:schemeClr val="tx1"/>
                </a:solidFill>
                <a:effectLst/>
                <a:latin typeface="+mn-lt"/>
                <a:ea typeface="+mn-ea"/>
                <a:cs typeface="+mn-cs"/>
              </a:rPr>
              <a:t>Started tracking HFC emissions in 2015</a:t>
            </a:r>
          </a:p>
          <a:p>
            <a:pPr marL="171450" lvl="0" indent="-171450">
              <a:buFontTx/>
              <a:buChar char="-"/>
            </a:pPr>
            <a:endParaRPr lang="en-US" sz="1200" b="0" i="0" kern="1200" baseline="0" dirty="0" smtClean="0">
              <a:solidFill>
                <a:schemeClr val="tx1"/>
              </a:solidFill>
              <a:effectLst/>
              <a:latin typeface="+mn-lt"/>
              <a:ea typeface="+mn-ea"/>
              <a:cs typeface="+mn-cs"/>
            </a:endParaRPr>
          </a:p>
          <a:p>
            <a:pPr marL="0" indent="0">
              <a:buFontTx/>
              <a:buNone/>
            </a:pPr>
            <a:r>
              <a:rPr lang="en-US" sz="1200" b="0" i="0" kern="1200" baseline="0" dirty="0" smtClean="0">
                <a:solidFill>
                  <a:schemeClr val="tx1"/>
                </a:solidFill>
                <a:effectLst/>
                <a:latin typeface="+mn-lt"/>
                <a:ea typeface="+mn-ea"/>
                <a:cs typeface="+mn-cs"/>
              </a:rPr>
              <a:t>Russia: </a:t>
            </a:r>
            <a:r>
              <a:rPr lang="en-US" sz="1200" b="0" i="0" kern="1200" baseline="0" dirty="0" err="1" smtClean="0">
                <a:solidFill>
                  <a:schemeClr val="tx1"/>
                </a:solidFill>
                <a:effectLst/>
                <a:latin typeface="+mn-lt"/>
                <a:ea typeface="+mn-ea"/>
                <a:cs typeface="+mn-cs"/>
              </a:rPr>
              <a:t>Criticaly</a:t>
            </a:r>
            <a:r>
              <a:rPr lang="en-US" sz="1200" b="0" i="0" kern="1200" baseline="0" dirty="0" smtClean="0">
                <a:solidFill>
                  <a:schemeClr val="tx1"/>
                </a:solidFill>
                <a:effectLst/>
                <a:latin typeface="+mn-lt"/>
                <a:ea typeface="+mn-ea"/>
                <a:cs typeface="+mn-cs"/>
              </a:rPr>
              <a:t> Insufficient http://</a:t>
            </a:r>
            <a:r>
              <a:rPr lang="en-US" sz="1200" b="0" i="0" kern="1200" baseline="0" dirty="0" err="1" smtClean="0">
                <a:solidFill>
                  <a:schemeClr val="tx1"/>
                </a:solidFill>
                <a:effectLst/>
                <a:latin typeface="+mn-lt"/>
                <a:ea typeface="+mn-ea"/>
                <a:cs typeface="+mn-cs"/>
              </a:rPr>
              <a:t>climateactiontracker.org</a:t>
            </a:r>
            <a:r>
              <a:rPr lang="en-US" sz="1200" b="0" i="0" kern="1200" baseline="0" dirty="0" smtClean="0">
                <a:solidFill>
                  <a:schemeClr val="tx1"/>
                </a:solidFill>
                <a:effectLst/>
                <a:latin typeface="+mn-lt"/>
                <a:ea typeface="+mn-ea"/>
                <a:cs typeface="+mn-cs"/>
              </a:rPr>
              <a:t>/countries/</a:t>
            </a:r>
            <a:r>
              <a:rPr lang="en-US" sz="1200" b="0" i="0" kern="1200" baseline="0" dirty="0" err="1" smtClean="0">
                <a:solidFill>
                  <a:schemeClr val="tx1"/>
                </a:solidFill>
                <a:effectLst/>
                <a:latin typeface="+mn-lt"/>
                <a:ea typeface="+mn-ea"/>
                <a:cs typeface="+mn-cs"/>
              </a:rPr>
              <a:t>russianfederation.html</a:t>
            </a:r>
            <a:endParaRPr lang="en-US" sz="1200" b="0" i="0" kern="1200" baseline="0" dirty="0" smtClean="0">
              <a:solidFill>
                <a:schemeClr val="tx1"/>
              </a:solidFill>
              <a:effectLst/>
              <a:latin typeface="+mn-lt"/>
              <a:ea typeface="+mn-ea"/>
              <a:cs typeface="+mn-cs"/>
            </a:endParaRPr>
          </a:p>
          <a:p>
            <a:pPr marL="171450" indent="-171450">
              <a:buFontTx/>
              <a:buChar char="-"/>
            </a:pPr>
            <a:r>
              <a:rPr lang="en-US" sz="1200" b="0" i="0" kern="1200" baseline="0" dirty="0" smtClean="0">
                <a:solidFill>
                  <a:schemeClr val="tx1"/>
                </a:solidFill>
                <a:effectLst/>
                <a:latin typeface="+mn-lt"/>
                <a:ea typeface="+mn-ea"/>
                <a:cs typeface="+mn-cs"/>
              </a:rPr>
              <a:t>Emissions will be lower than 1990 because of the collapse of the soviet union </a:t>
            </a:r>
          </a:p>
          <a:p>
            <a:pPr marL="171450" indent="-171450">
              <a:buFontTx/>
              <a:buChar char="-"/>
            </a:pPr>
            <a:r>
              <a:rPr lang="en-US" sz="1200" b="0" i="0" kern="1200" baseline="0" dirty="0" smtClean="0">
                <a:solidFill>
                  <a:schemeClr val="tx1"/>
                </a:solidFill>
                <a:effectLst/>
                <a:latin typeface="+mn-lt"/>
                <a:ea typeface="+mn-ea"/>
                <a:cs typeface="+mn-cs"/>
              </a:rPr>
              <a:t>Their pledge is based on 1990 (Kyoto legacy)</a:t>
            </a:r>
          </a:p>
          <a:p>
            <a:pPr marL="171450" indent="-171450">
              <a:buFontTx/>
              <a:buChar char="-"/>
            </a:pPr>
            <a:r>
              <a:rPr lang="en-US" sz="1200" b="0" i="0" kern="1200" baseline="0" dirty="0" smtClean="0">
                <a:solidFill>
                  <a:schemeClr val="tx1"/>
                </a:solidFill>
                <a:effectLst/>
                <a:latin typeface="+mn-lt"/>
                <a:ea typeface="+mn-ea"/>
                <a:cs typeface="+mn-cs"/>
              </a:rPr>
              <a:t>Emissions projected to rise</a:t>
            </a:r>
          </a:p>
          <a:p>
            <a:pPr marL="171450" indent="-171450">
              <a:buFontTx/>
              <a:buChar char="-"/>
            </a:pPr>
            <a:r>
              <a:rPr lang="en-US" sz="1200" b="0" i="0" kern="1200" baseline="0" dirty="0" smtClean="0">
                <a:solidFill>
                  <a:schemeClr val="tx1"/>
                </a:solidFill>
                <a:effectLst/>
                <a:latin typeface="+mn-lt"/>
                <a:ea typeface="+mn-ea"/>
                <a:cs typeface="+mn-cs"/>
              </a:rPr>
              <a:t>Putin is a climate skeptic</a:t>
            </a:r>
          </a:p>
          <a:p>
            <a:pPr marL="171450" indent="-171450">
              <a:buFontTx/>
              <a:buChar char="-"/>
            </a:pPr>
            <a:endParaRPr lang="en-US" sz="1200" b="0" i="0" kern="1200" baseline="0" dirty="0" smtClean="0">
              <a:solidFill>
                <a:schemeClr val="tx1"/>
              </a:solidFill>
              <a:effectLst/>
              <a:latin typeface="+mn-lt"/>
              <a:ea typeface="+mn-ea"/>
              <a:cs typeface="+mn-cs"/>
            </a:endParaRPr>
          </a:p>
          <a:p>
            <a:pPr marL="0" indent="0">
              <a:buFontTx/>
              <a:buNone/>
            </a:pPr>
            <a:r>
              <a:rPr lang="en-US" sz="1200" b="0" i="0" kern="1200" baseline="0" dirty="0" smtClean="0">
                <a:solidFill>
                  <a:schemeClr val="tx1"/>
                </a:solidFill>
                <a:effectLst/>
                <a:latin typeface="+mn-lt"/>
                <a:ea typeface="+mn-ea"/>
                <a:cs typeface="+mn-cs"/>
              </a:rPr>
              <a:t>USA: Critically insufficient http://</a:t>
            </a:r>
            <a:r>
              <a:rPr lang="en-US" sz="1200" b="0" i="0" kern="1200" baseline="0" dirty="0" err="1" smtClean="0">
                <a:solidFill>
                  <a:schemeClr val="tx1"/>
                </a:solidFill>
                <a:effectLst/>
                <a:latin typeface="+mn-lt"/>
                <a:ea typeface="+mn-ea"/>
                <a:cs typeface="+mn-cs"/>
              </a:rPr>
              <a:t>climateactiontracker.org</a:t>
            </a:r>
            <a:r>
              <a:rPr lang="en-US" sz="1200" b="0" i="0" kern="1200" baseline="0" dirty="0" smtClean="0">
                <a:solidFill>
                  <a:schemeClr val="tx1"/>
                </a:solidFill>
                <a:effectLst/>
                <a:latin typeface="+mn-lt"/>
                <a:ea typeface="+mn-ea"/>
                <a:cs typeface="+mn-cs"/>
              </a:rPr>
              <a:t>/countries/</a:t>
            </a:r>
            <a:r>
              <a:rPr lang="en-US" sz="1200" b="0" i="0" kern="1200" baseline="0" dirty="0" err="1" smtClean="0">
                <a:solidFill>
                  <a:schemeClr val="tx1"/>
                </a:solidFill>
                <a:effectLst/>
                <a:latin typeface="+mn-lt"/>
                <a:ea typeface="+mn-ea"/>
                <a:cs typeface="+mn-cs"/>
              </a:rPr>
              <a:t>usa.html</a:t>
            </a:r>
            <a:endParaRPr lang="en-US" sz="1200" b="0" i="0" kern="1200" dirty="0" smtClean="0">
              <a:solidFill>
                <a:schemeClr val="tx1"/>
              </a:solidFill>
              <a:effectLst/>
              <a:latin typeface="+mn-lt"/>
              <a:ea typeface="+mn-ea"/>
              <a:cs typeface="+mn-cs"/>
            </a:endParaRPr>
          </a:p>
          <a:p>
            <a:pPr marL="171450" indent="-171450">
              <a:buFontTx/>
              <a:buChar char="-"/>
            </a:pPr>
            <a:r>
              <a:rPr lang="en-US" sz="1200" b="0" i="0" kern="1200" dirty="0" smtClean="0">
                <a:solidFill>
                  <a:schemeClr val="tx1"/>
                </a:solidFill>
                <a:effectLst/>
                <a:latin typeface="+mn-lt"/>
                <a:ea typeface="+mn-ea"/>
                <a:cs typeface="+mn-cs"/>
              </a:rPr>
              <a:t>Election of US president</a:t>
            </a:r>
            <a:r>
              <a:rPr lang="en-US" sz="1200" b="0" i="0" kern="1200" baseline="0" dirty="0" smtClean="0">
                <a:solidFill>
                  <a:schemeClr val="tx1"/>
                </a:solidFill>
                <a:effectLst/>
                <a:latin typeface="+mn-lt"/>
                <a:ea typeface="+mn-ea"/>
                <a:cs typeface="+mn-cs"/>
              </a:rPr>
              <a:t> Donald Trump, climate skeptic and anti-international trade agreements he sees as weakening the US</a:t>
            </a:r>
          </a:p>
          <a:p>
            <a:pPr marL="171450" indent="-171450">
              <a:buFontTx/>
              <a:buChar char="-"/>
            </a:pPr>
            <a:r>
              <a:rPr lang="en-US" sz="1200" b="0" i="0" kern="1200" baseline="0" dirty="0" smtClean="0">
                <a:solidFill>
                  <a:schemeClr val="tx1"/>
                </a:solidFill>
                <a:effectLst/>
                <a:latin typeface="+mn-lt"/>
                <a:ea typeface="+mn-ea"/>
                <a:cs typeface="+mn-cs"/>
              </a:rPr>
              <a:t>Zeroed out the funds in state department budget for the Green Climate Fund so US will not meet its $3 billion dollar pledge</a:t>
            </a:r>
          </a:p>
          <a:p>
            <a:pPr marL="171450" indent="-171450">
              <a:buFontTx/>
              <a:buChar char="-"/>
            </a:pPr>
            <a:r>
              <a:rPr lang="en-US" sz="1200" b="0" i="0" kern="1200" baseline="0" dirty="0" smtClean="0">
                <a:solidFill>
                  <a:schemeClr val="tx1"/>
                </a:solidFill>
                <a:effectLst/>
                <a:latin typeface="+mn-lt"/>
                <a:ea typeface="+mn-ea"/>
                <a:cs typeface="+mn-cs"/>
              </a:rPr>
              <a:t>Repeal of CPP and CAP</a:t>
            </a:r>
          </a:p>
          <a:p>
            <a:pPr marL="171450" indent="-171450">
              <a:buFontTx/>
              <a:buChar char="-"/>
            </a:pPr>
            <a:r>
              <a:rPr lang="en-US" sz="1200" b="0" i="0" kern="1200" baseline="0" dirty="0" smtClean="0">
                <a:solidFill>
                  <a:schemeClr val="tx1"/>
                </a:solidFill>
                <a:effectLst/>
                <a:latin typeface="+mn-lt"/>
                <a:ea typeface="+mn-ea"/>
                <a:cs typeface="+mn-cs"/>
              </a:rPr>
              <a:t>States and market pressure</a:t>
            </a:r>
          </a:p>
          <a:p>
            <a:pPr marL="628650" lvl="1" indent="-171450">
              <a:buFontTx/>
              <a:buChar char="-"/>
            </a:pPr>
            <a:r>
              <a:rPr lang="en-US" sz="1200" b="0" i="0" kern="1200" baseline="0" dirty="0" smtClean="0">
                <a:solidFill>
                  <a:schemeClr val="tx1"/>
                </a:solidFill>
                <a:effectLst/>
                <a:latin typeface="+mn-lt"/>
                <a:ea typeface="+mn-ea"/>
                <a:cs typeface="+mn-cs"/>
              </a:rPr>
              <a:t>Some studies have shown that non-state actors have already taken us to 50% of our 2020 pledge</a:t>
            </a:r>
          </a:p>
          <a:p>
            <a:pPr marL="171450" lvl="0" indent="-171450">
              <a:buFontTx/>
              <a:buChar char="-"/>
            </a:pPr>
            <a:r>
              <a:rPr lang="en-US" sz="1200" b="0" i="0" kern="1200" baseline="0" dirty="0" smtClean="0">
                <a:solidFill>
                  <a:schemeClr val="tx1"/>
                </a:solidFill>
                <a:effectLst/>
                <a:latin typeface="+mn-lt"/>
                <a:ea typeface="+mn-ea"/>
                <a:cs typeface="+mn-cs"/>
              </a:rPr>
              <a:t>Shift to natural gas economy</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Pictures:</a:t>
            </a:r>
          </a:p>
          <a:p>
            <a:r>
              <a:rPr lang="en-US" sz="1200" b="0" i="0" kern="1200" dirty="0" smtClean="0">
                <a:solidFill>
                  <a:schemeClr val="tx1"/>
                </a:solidFill>
                <a:effectLst/>
                <a:latin typeface="+mn-lt"/>
                <a:ea typeface="+mn-ea"/>
                <a:cs typeface="+mn-cs"/>
              </a:rPr>
              <a:t>Donald</a:t>
            </a:r>
            <a:r>
              <a:rPr lang="en-US" sz="1200" b="0" i="0" kern="1200" baseline="0" dirty="0" smtClean="0">
                <a:solidFill>
                  <a:schemeClr val="tx1"/>
                </a:solidFill>
                <a:effectLst/>
                <a:latin typeface="+mn-lt"/>
                <a:ea typeface="+mn-ea"/>
                <a:cs typeface="+mn-cs"/>
              </a:rPr>
              <a:t> Trump: https://</a:t>
            </a:r>
            <a:r>
              <a:rPr lang="en-US" sz="1200" b="0" i="0" kern="1200" baseline="0" dirty="0" err="1" smtClean="0">
                <a:solidFill>
                  <a:schemeClr val="tx1"/>
                </a:solidFill>
                <a:effectLst/>
                <a:latin typeface="+mn-lt"/>
                <a:ea typeface="+mn-ea"/>
                <a:cs typeface="+mn-cs"/>
              </a:rPr>
              <a:t>i.ndtvimg.com</a:t>
            </a:r>
            <a:r>
              <a:rPr lang="en-US" sz="1200" b="0" i="0" kern="1200" baseline="0" dirty="0" smtClean="0">
                <a:solidFill>
                  <a:schemeClr val="tx1"/>
                </a:solidFill>
                <a:effectLst/>
                <a:latin typeface="+mn-lt"/>
                <a:ea typeface="+mn-ea"/>
                <a:cs typeface="+mn-cs"/>
              </a:rPr>
              <a:t>/</a:t>
            </a:r>
            <a:r>
              <a:rPr lang="en-US" sz="1200" b="0" i="0" kern="1200" baseline="0" dirty="0" err="1" smtClean="0">
                <a:solidFill>
                  <a:schemeClr val="tx1"/>
                </a:solidFill>
                <a:effectLst/>
                <a:latin typeface="+mn-lt"/>
                <a:ea typeface="+mn-ea"/>
                <a:cs typeface="+mn-cs"/>
              </a:rPr>
              <a:t>i</a:t>
            </a:r>
            <a:r>
              <a:rPr lang="en-US" sz="1200" b="0" i="0" kern="1200" baseline="0" dirty="0" smtClean="0">
                <a:solidFill>
                  <a:schemeClr val="tx1"/>
                </a:solidFill>
                <a:effectLst/>
                <a:latin typeface="+mn-lt"/>
                <a:ea typeface="+mn-ea"/>
                <a:cs typeface="+mn-cs"/>
              </a:rPr>
              <a:t>/2017-06/donald-trump-reuters_650x400_81496346817.jpg</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Impeachment parade: </a:t>
            </a:r>
            <a:r>
              <a:rPr lang="mr-IN" sz="1200" b="0" i="0" kern="1200" baseline="0" dirty="0" err="1" smtClean="0">
                <a:solidFill>
                  <a:schemeClr val="tx1"/>
                </a:solidFill>
                <a:effectLst/>
                <a:latin typeface="+mn-lt"/>
                <a:ea typeface="+mn-ea"/>
                <a:cs typeface="+mn-cs"/>
              </a:rPr>
              <a:t>http</a:t>
            </a:r>
            <a:r>
              <a:rPr lang="mr-IN" sz="1200" b="0" i="0" kern="1200" baseline="0" dirty="0" smtClean="0">
                <a:solidFill>
                  <a:schemeClr val="tx1"/>
                </a:solidFill>
                <a:effectLst/>
                <a:latin typeface="+mn-lt"/>
                <a:ea typeface="+mn-ea"/>
                <a:cs typeface="+mn-cs"/>
              </a:rPr>
              <a:t>://</a:t>
            </a:r>
            <a:r>
              <a:rPr lang="mr-IN" sz="1200" b="0" i="0" kern="1200" baseline="0" dirty="0" err="1" smtClean="0">
                <a:solidFill>
                  <a:schemeClr val="tx1"/>
                </a:solidFill>
                <a:effectLst/>
                <a:latin typeface="+mn-lt"/>
                <a:ea typeface="+mn-ea"/>
                <a:cs typeface="+mn-cs"/>
              </a:rPr>
              <a:t>media.npr.org</a:t>
            </a:r>
            <a:r>
              <a:rPr lang="mr-IN" sz="1200" b="0" i="0" kern="1200" baseline="0" dirty="0" smtClean="0">
                <a:solidFill>
                  <a:schemeClr val="tx1"/>
                </a:solidFill>
                <a:effectLst/>
                <a:latin typeface="+mn-lt"/>
                <a:ea typeface="+mn-ea"/>
                <a:cs typeface="+mn-cs"/>
              </a:rPr>
              <a:t>/</a:t>
            </a:r>
            <a:r>
              <a:rPr lang="mr-IN" sz="1200" b="0" i="0" kern="1200" baseline="0" dirty="0" err="1" smtClean="0">
                <a:solidFill>
                  <a:schemeClr val="tx1"/>
                </a:solidFill>
                <a:effectLst/>
                <a:latin typeface="+mn-lt"/>
                <a:ea typeface="+mn-ea"/>
                <a:cs typeface="+mn-cs"/>
              </a:rPr>
              <a:t>assets</a:t>
            </a:r>
            <a:r>
              <a:rPr lang="mr-IN" sz="1200" b="0" i="0" kern="1200" baseline="0" dirty="0" smtClean="0">
                <a:solidFill>
                  <a:schemeClr val="tx1"/>
                </a:solidFill>
                <a:effectLst/>
                <a:latin typeface="+mn-lt"/>
                <a:ea typeface="+mn-ea"/>
                <a:cs typeface="+mn-cs"/>
              </a:rPr>
              <a:t>/</a:t>
            </a:r>
            <a:r>
              <a:rPr lang="mr-IN" sz="1200" b="0" i="0" kern="1200" baseline="0" dirty="0" err="1" smtClean="0">
                <a:solidFill>
                  <a:schemeClr val="tx1"/>
                </a:solidFill>
                <a:effectLst/>
                <a:latin typeface="+mn-lt"/>
                <a:ea typeface="+mn-ea"/>
                <a:cs typeface="+mn-cs"/>
              </a:rPr>
              <a:t>img</a:t>
            </a:r>
            <a:r>
              <a:rPr lang="mr-IN" sz="1200" b="0" i="0" kern="1200" baseline="0" dirty="0" smtClean="0">
                <a:solidFill>
                  <a:schemeClr val="tx1"/>
                </a:solidFill>
                <a:effectLst/>
                <a:latin typeface="+mn-lt"/>
                <a:ea typeface="+mn-ea"/>
                <a:cs typeface="+mn-cs"/>
              </a:rPr>
              <a:t>/2016/03/14/ap_252523447697-63c1d6443da35a2115bb5dab602630d990263d7d-s900-c85.jpg</a:t>
            </a:r>
            <a:endParaRPr lang="en-US" sz="1200" b="0" i="0" kern="1200" baseline="0" dirty="0" smtClean="0">
              <a:solidFill>
                <a:schemeClr val="tx1"/>
              </a:solidFill>
              <a:effectLst/>
              <a:latin typeface="+mn-lt"/>
              <a:ea typeface="+mn-ea"/>
              <a:cs typeface="+mn-cs"/>
            </a:endParaRPr>
          </a:p>
          <a:p>
            <a:r>
              <a:rPr lang="mr-IN" sz="1200" b="0" i="0" kern="1200" baseline="0" dirty="0" err="1" smtClean="0">
                <a:solidFill>
                  <a:schemeClr val="tx1"/>
                </a:solidFill>
                <a:effectLst/>
                <a:latin typeface="+mn-lt"/>
                <a:ea typeface="+mn-ea"/>
                <a:cs typeface="+mn-cs"/>
              </a:rPr>
              <a:t>http</a:t>
            </a:r>
            <a:r>
              <a:rPr lang="mr-IN" sz="1200" b="0" i="0" kern="1200" baseline="0" dirty="0" smtClean="0">
                <a:solidFill>
                  <a:schemeClr val="tx1"/>
                </a:solidFill>
                <a:effectLst/>
                <a:latin typeface="+mn-lt"/>
                <a:ea typeface="+mn-ea"/>
                <a:cs typeface="+mn-cs"/>
              </a:rPr>
              <a:t>://</a:t>
            </a:r>
            <a:r>
              <a:rPr lang="mr-IN" sz="1200" b="0" i="0" kern="1200" baseline="0" dirty="0" err="1" smtClean="0">
                <a:solidFill>
                  <a:schemeClr val="tx1"/>
                </a:solidFill>
                <a:effectLst/>
                <a:latin typeface="+mn-lt"/>
                <a:ea typeface="+mn-ea"/>
                <a:cs typeface="+mn-cs"/>
              </a:rPr>
              <a:t>media.npr.org</a:t>
            </a:r>
            <a:r>
              <a:rPr lang="mr-IN" sz="1200" b="0" i="0" kern="1200" baseline="0" dirty="0" smtClean="0">
                <a:solidFill>
                  <a:schemeClr val="tx1"/>
                </a:solidFill>
                <a:effectLst/>
                <a:latin typeface="+mn-lt"/>
                <a:ea typeface="+mn-ea"/>
                <a:cs typeface="+mn-cs"/>
              </a:rPr>
              <a:t>/</a:t>
            </a:r>
            <a:r>
              <a:rPr lang="mr-IN" sz="1200" b="0" i="0" kern="1200" baseline="0" dirty="0" err="1" smtClean="0">
                <a:solidFill>
                  <a:schemeClr val="tx1"/>
                </a:solidFill>
                <a:effectLst/>
                <a:latin typeface="+mn-lt"/>
                <a:ea typeface="+mn-ea"/>
                <a:cs typeface="+mn-cs"/>
              </a:rPr>
              <a:t>assets</a:t>
            </a:r>
            <a:r>
              <a:rPr lang="mr-IN" sz="1200" b="0" i="0" kern="1200" baseline="0" dirty="0" smtClean="0">
                <a:solidFill>
                  <a:schemeClr val="tx1"/>
                </a:solidFill>
                <a:effectLst/>
                <a:latin typeface="+mn-lt"/>
                <a:ea typeface="+mn-ea"/>
                <a:cs typeface="+mn-cs"/>
              </a:rPr>
              <a:t>/</a:t>
            </a:r>
            <a:r>
              <a:rPr lang="mr-IN" sz="1200" b="0" i="0" kern="1200" baseline="0" dirty="0" err="1" smtClean="0">
                <a:solidFill>
                  <a:schemeClr val="tx1"/>
                </a:solidFill>
                <a:effectLst/>
                <a:latin typeface="+mn-lt"/>
                <a:ea typeface="+mn-ea"/>
                <a:cs typeface="+mn-cs"/>
              </a:rPr>
              <a:t>img</a:t>
            </a:r>
            <a:r>
              <a:rPr lang="mr-IN" sz="1200" b="0" i="0" kern="1200" baseline="0" dirty="0" smtClean="0">
                <a:solidFill>
                  <a:schemeClr val="tx1"/>
                </a:solidFill>
                <a:effectLst/>
                <a:latin typeface="+mn-lt"/>
                <a:ea typeface="+mn-ea"/>
                <a:cs typeface="+mn-cs"/>
              </a:rPr>
              <a:t>/2016/03/14/ap_252523447697-63c1d6443da35a2115bb5dab602630d990263d7d-s900-c85.jpg</a:t>
            </a:r>
            <a:endParaRPr lang="en-US" sz="1200" b="0" i="0" kern="1200" baseline="0" dirty="0" smtClean="0">
              <a:solidFill>
                <a:schemeClr val="tx1"/>
              </a:solidFill>
              <a:effectLst/>
              <a:latin typeface="+mn-lt"/>
              <a:ea typeface="+mn-ea"/>
              <a:cs typeface="+mn-cs"/>
            </a:endParaRPr>
          </a:p>
          <a:p>
            <a:endParaRPr lang="en-US" sz="1200" b="0" i="0" kern="1200" baseline="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Brexit: http://c3.nrostatic.com/sites/default/files/styles/</a:t>
            </a:r>
            <a:r>
              <a:rPr lang="en-US" sz="1200" b="0" i="0" kern="1200" dirty="0" err="1" smtClean="0">
                <a:solidFill>
                  <a:schemeClr val="tx1"/>
                </a:solidFill>
                <a:effectLst/>
                <a:latin typeface="+mn-lt"/>
                <a:ea typeface="+mn-ea"/>
                <a:cs typeface="+mn-cs"/>
              </a:rPr>
              <a:t>original_image_with_cropping</a:t>
            </a:r>
            <a:r>
              <a:rPr lang="en-US" sz="1200" b="0" i="0" kern="1200" dirty="0" smtClean="0">
                <a:solidFill>
                  <a:schemeClr val="tx1"/>
                </a:solidFill>
                <a:effectLst/>
                <a:latin typeface="+mn-lt"/>
                <a:ea typeface="+mn-ea"/>
                <a:cs typeface="+mn-cs"/>
              </a:rPr>
              <a:t>/public/uploaded/</a:t>
            </a:r>
            <a:r>
              <a:rPr lang="en-US" sz="1200" b="0" i="0" kern="1200" dirty="0" err="1" smtClean="0">
                <a:solidFill>
                  <a:schemeClr val="tx1"/>
                </a:solidFill>
                <a:effectLst/>
                <a:latin typeface="+mn-lt"/>
                <a:ea typeface="+mn-ea"/>
                <a:cs typeface="+mn-cs"/>
              </a:rPr>
              <a:t>brexit-vote-liberal-cosmopolitan-anger.jpg?itok</a:t>
            </a:r>
            <a:r>
              <a:rPr lang="en-US" sz="1200" b="0" i="0" kern="1200" dirty="0" smtClean="0">
                <a:solidFill>
                  <a:schemeClr val="tx1"/>
                </a:solidFill>
                <a:effectLst/>
                <a:latin typeface="+mn-lt"/>
                <a:ea typeface="+mn-ea"/>
                <a:cs typeface="+mn-cs"/>
              </a:rPr>
              <a:t>=sD4i-Hwfdemoc</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Larsen C Ice sheet Crack:</a:t>
            </a:r>
          </a:p>
          <a:p>
            <a:r>
              <a:rPr lang="en-US" sz="1200" b="0" i="0" kern="1200" baseline="0" dirty="0" smtClean="0">
                <a:solidFill>
                  <a:schemeClr val="tx1"/>
                </a:solidFill>
                <a:effectLst/>
                <a:latin typeface="+mn-lt"/>
                <a:ea typeface="+mn-ea"/>
                <a:cs typeface="+mn-cs"/>
              </a:rPr>
              <a:t>https://</a:t>
            </a:r>
            <a:r>
              <a:rPr lang="en-US" sz="1200" b="0" i="0" kern="1200" baseline="0" dirty="0" err="1" smtClean="0">
                <a:solidFill>
                  <a:schemeClr val="tx1"/>
                </a:solidFill>
                <a:effectLst/>
                <a:latin typeface="+mn-lt"/>
                <a:ea typeface="+mn-ea"/>
                <a:cs typeface="+mn-cs"/>
              </a:rPr>
              <a:t>en.wikipedia.org</a:t>
            </a:r>
            <a:r>
              <a:rPr lang="en-US" sz="1200" b="0" i="0" kern="1200" baseline="0" dirty="0" smtClean="0">
                <a:solidFill>
                  <a:schemeClr val="tx1"/>
                </a:solidFill>
                <a:effectLst/>
                <a:latin typeface="+mn-lt"/>
                <a:ea typeface="+mn-ea"/>
                <a:cs typeface="+mn-cs"/>
              </a:rPr>
              <a:t>/wiki/</a:t>
            </a:r>
            <a:r>
              <a:rPr lang="en-US" sz="1200" b="0" i="0" kern="1200" baseline="0" dirty="0" err="1" smtClean="0">
                <a:solidFill>
                  <a:schemeClr val="tx1"/>
                </a:solidFill>
                <a:effectLst/>
                <a:latin typeface="+mn-lt"/>
                <a:ea typeface="+mn-ea"/>
                <a:cs typeface="+mn-cs"/>
              </a:rPr>
              <a:t>Larsen_Ice_Shelf</a:t>
            </a:r>
            <a:r>
              <a:rPr lang="en-US" sz="1200" b="0" i="0" kern="1200" baseline="0" dirty="0" smtClean="0">
                <a:solidFill>
                  <a:schemeClr val="tx1"/>
                </a:solidFill>
                <a:effectLst/>
                <a:latin typeface="+mn-lt"/>
                <a:ea typeface="+mn-ea"/>
                <a:cs typeface="+mn-cs"/>
              </a:rPr>
              <a:t>#/media/File:LarsenC_photo_2016315_lrg.jpg</a:t>
            </a:r>
          </a:p>
          <a:p>
            <a:r>
              <a:rPr lang="en-US" sz="1200" b="0" i="0" kern="1200" baseline="0" dirty="0" smtClean="0">
                <a:solidFill>
                  <a:schemeClr val="tx1"/>
                </a:solidFill>
                <a:effectLst/>
                <a:latin typeface="+mn-lt"/>
                <a:ea typeface="+mn-ea"/>
                <a:cs typeface="+mn-cs"/>
              </a:rPr>
              <a:t> </a:t>
            </a:r>
          </a:p>
          <a:p>
            <a:r>
              <a:rPr lang="en-US" sz="1200" b="0" i="0" kern="1200" baseline="0" dirty="0" smtClean="0">
                <a:solidFill>
                  <a:schemeClr val="tx1"/>
                </a:solidFill>
                <a:effectLst/>
                <a:latin typeface="+mn-lt"/>
                <a:ea typeface="+mn-ea"/>
                <a:cs typeface="+mn-cs"/>
              </a:rPr>
              <a:t>Earth temperature change:</a:t>
            </a:r>
          </a:p>
          <a:p>
            <a:r>
              <a:rPr lang="en-US" sz="1200" b="0" i="0" kern="1200" dirty="0" smtClean="0">
                <a:solidFill>
                  <a:schemeClr val="tx1"/>
                </a:solidFill>
                <a:effectLst/>
                <a:latin typeface="+mn-lt"/>
                <a:ea typeface="+mn-ea"/>
                <a:cs typeface="+mn-cs"/>
              </a:rPr>
              <a:t>https://</a:t>
            </a:r>
            <a:r>
              <a:rPr lang="en-US" sz="1200" b="0" i="0" kern="1200" dirty="0" err="1" smtClean="0">
                <a:solidFill>
                  <a:schemeClr val="tx1"/>
                </a:solidFill>
                <a:effectLst/>
                <a:latin typeface="+mn-lt"/>
                <a:ea typeface="+mn-ea"/>
                <a:cs typeface="+mn-cs"/>
              </a:rPr>
              <a:t>www.nasa.gov</a:t>
            </a:r>
            <a:r>
              <a:rPr lang="en-US" sz="1200" b="0" i="0" kern="1200" dirty="0" smtClean="0">
                <a:solidFill>
                  <a:schemeClr val="tx1"/>
                </a:solidFill>
                <a:effectLst/>
                <a:latin typeface="+mn-lt"/>
                <a:ea typeface="+mn-ea"/>
                <a:cs typeface="+mn-cs"/>
              </a:rPr>
              <a:t>/sites/default/files/thumbnails/image/2016globaltempstill.jpg</a:t>
            </a:r>
          </a:p>
          <a:p>
            <a:endParaRPr lang="en-US" dirty="0"/>
          </a:p>
        </p:txBody>
      </p:sp>
      <p:sp>
        <p:nvSpPr>
          <p:cNvPr id="4" name="Slide Number Placeholder 3"/>
          <p:cNvSpPr>
            <a:spLocks noGrp="1"/>
          </p:cNvSpPr>
          <p:nvPr>
            <p:ph type="sldNum" sz="quarter" idx="10"/>
          </p:nvPr>
        </p:nvSpPr>
        <p:spPr/>
        <p:txBody>
          <a:bodyPr/>
          <a:lstStyle/>
          <a:p>
            <a:fld id="{D122DE76-A035-BF45-9DDD-99F77BB80E43}" type="slidenum">
              <a:rPr lang="en-US" smtClean="0"/>
              <a:t>16</a:t>
            </a:fld>
            <a:endParaRPr lang="en-US"/>
          </a:p>
        </p:txBody>
      </p:sp>
    </p:spTree>
    <p:extLst>
      <p:ext uri="{BB962C8B-B14F-4D97-AF65-F5344CB8AC3E}">
        <p14:creationId xmlns:p14="http://schemas.microsoft.com/office/powerpoint/2010/main" val="20321098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Bonn</a:t>
            </a:r>
          </a:p>
          <a:p>
            <a:pPr marL="171450" indent="-171450">
              <a:buFontTx/>
              <a:buChar char="-"/>
            </a:pPr>
            <a:r>
              <a:rPr lang="en-US" dirty="0" smtClean="0"/>
              <a:t>President</a:t>
            </a:r>
            <a:r>
              <a:rPr lang="en-US" baseline="0" dirty="0" smtClean="0"/>
              <a:t> of meeting for first time is lead by one of the small island developing countries (Fiji)</a:t>
            </a:r>
            <a:endParaRPr lang="en-US" dirty="0" smtClean="0"/>
          </a:p>
          <a:p>
            <a:pPr marL="171450" indent="-171450">
              <a:buFontTx/>
              <a:buChar char="-"/>
            </a:pPr>
            <a:r>
              <a:rPr lang="en-US" baseline="0" dirty="0" smtClean="0"/>
              <a:t>goal is to discuss guidelines for making national pledges and policies more transparent so outsiders can see progress precisely</a:t>
            </a:r>
          </a:p>
          <a:p>
            <a:pPr marL="628650" lvl="1" indent="-171450">
              <a:buFontTx/>
              <a:buChar char="-"/>
            </a:pPr>
            <a:r>
              <a:rPr lang="en-US" baseline="0" dirty="0" smtClean="0"/>
              <a:t>Most Paris pledges (2 years after commitment) are still opaque and have no policy specifics</a:t>
            </a:r>
          </a:p>
          <a:p>
            <a:pPr marL="171450" lvl="0" indent="-171450">
              <a:buFontTx/>
              <a:buChar char="-"/>
            </a:pPr>
            <a:r>
              <a:rPr lang="en-US" baseline="0" dirty="0" smtClean="0"/>
              <a:t>Germany has pledged an addition $50 million to the adaptation fund</a:t>
            </a:r>
          </a:p>
          <a:p>
            <a:pPr marL="628650" lvl="1" indent="-171450">
              <a:buFontTx/>
              <a:buChar char="-"/>
            </a:pPr>
            <a:r>
              <a:rPr lang="en-US" baseline="0" dirty="0" smtClean="0"/>
              <a:t>Oxfam “Good start to conference but still insufficient</a:t>
            </a:r>
          </a:p>
          <a:p>
            <a:pPr marL="171450" lvl="0" indent="-171450">
              <a:buFontTx/>
              <a:buChar char="-"/>
            </a:pPr>
            <a:r>
              <a:rPr lang="en-US" baseline="0" dirty="0" smtClean="0"/>
              <a:t>Countries seem insistent on honoring commitments despite USA withdrawal</a:t>
            </a:r>
            <a:r>
              <a:rPr lang="mr-IN" baseline="0" dirty="0" smtClean="0"/>
              <a:t>…</a:t>
            </a:r>
            <a:r>
              <a:rPr lang="en-US" baseline="0" dirty="0" smtClean="0"/>
              <a:t> except Turkey who wants to be taken out of Annex I classification</a:t>
            </a:r>
          </a:p>
          <a:p>
            <a:pPr marL="628650" lvl="1" indent="-171450">
              <a:buFontTx/>
              <a:buChar char="-"/>
            </a:pPr>
            <a:r>
              <a:rPr lang="en-US" baseline="0" dirty="0" smtClean="0"/>
              <a:t>Some believe Rex </a:t>
            </a:r>
            <a:r>
              <a:rPr lang="en-US" baseline="0" dirty="0" err="1" smtClean="0"/>
              <a:t>Tillerson</a:t>
            </a:r>
            <a:r>
              <a:rPr lang="en-US" baseline="0" dirty="0" smtClean="0"/>
              <a:t> has different opinions than Trump and he will be more willing to negotiate</a:t>
            </a:r>
          </a:p>
          <a:p>
            <a:pPr marL="628650" lvl="1" indent="-171450">
              <a:buFontTx/>
              <a:buChar char="-"/>
            </a:pPr>
            <a:r>
              <a:rPr lang="en-US" baseline="0" dirty="0" smtClean="0"/>
              <a:t>African delegations want to eject USA delegation</a:t>
            </a:r>
          </a:p>
          <a:p>
            <a:pPr marL="171450" lvl="0" indent="-171450">
              <a:buFontTx/>
              <a:buChar char="-"/>
            </a:pPr>
            <a:r>
              <a:rPr lang="en-US" baseline="0" dirty="0" smtClean="0"/>
              <a:t>Coalition of large German businesses call for Germany to come up with a coal exit strategy</a:t>
            </a:r>
          </a:p>
          <a:p>
            <a:pPr marL="171450" lvl="0" indent="-171450">
              <a:buFontTx/>
              <a:buChar char="-"/>
            </a:pPr>
            <a:endParaRPr lang="en-US" dirty="0" smtClean="0"/>
          </a:p>
          <a:p>
            <a:pPr marL="0" lvl="0" indent="0">
              <a:buFontTx/>
              <a:buNone/>
            </a:pPr>
            <a:r>
              <a:rPr lang="en-US" dirty="0" smtClean="0"/>
              <a:t>Picture: https://</a:t>
            </a:r>
            <a:r>
              <a:rPr lang="en-US" dirty="0" err="1" smtClean="0"/>
              <a:t>www.cleanenergywire.org</a:t>
            </a:r>
            <a:r>
              <a:rPr lang="en-US" dirty="0" smtClean="0"/>
              <a:t>/news/cop23-day-1-more-german-money-adaptation-fund</a:t>
            </a:r>
          </a:p>
          <a:p>
            <a:pPr marL="0" lvl="0" indent="0">
              <a:buFontTx/>
              <a:buNone/>
            </a:pPr>
            <a:r>
              <a:rPr lang="en-US" dirty="0" smtClean="0"/>
              <a:t>Shown is</a:t>
            </a:r>
            <a:r>
              <a:rPr lang="en-US" baseline="0" dirty="0" smtClean="0"/>
              <a:t> Bonn mayor Ashok </a:t>
            </a:r>
            <a:r>
              <a:rPr lang="en-US" baseline="0" dirty="0" err="1" smtClean="0"/>
              <a:t>Sridharan</a:t>
            </a:r>
            <a:r>
              <a:rPr lang="en-US" baseline="0" dirty="0" smtClean="0"/>
              <a:t>, UNFCCC executive </a:t>
            </a:r>
            <a:r>
              <a:rPr lang="en-US" baseline="0" dirty="0" err="1" smtClean="0"/>
              <a:t>sectretary</a:t>
            </a:r>
            <a:r>
              <a:rPr lang="en-US" baseline="0" dirty="0" smtClean="0"/>
              <a:t> Patricia Espinosa, Fiji president Frank Bainimarama, and German development cooperation minister </a:t>
            </a:r>
            <a:r>
              <a:rPr lang="en-US" baseline="0" dirty="0" err="1" smtClean="0"/>
              <a:t>Gerd</a:t>
            </a:r>
            <a:r>
              <a:rPr lang="en-US" baseline="0" dirty="0" smtClean="0"/>
              <a:t> Muller.</a:t>
            </a:r>
            <a:endParaRPr lang="en-US" dirty="0"/>
          </a:p>
        </p:txBody>
      </p:sp>
      <p:sp>
        <p:nvSpPr>
          <p:cNvPr id="4" name="Slide Number Placeholder 3"/>
          <p:cNvSpPr>
            <a:spLocks noGrp="1"/>
          </p:cNvSpPr>
          <p:nvPr>
            <p:ph type="sldNum" sz="quarter" idx="10"/>
          </p:nvPr>
        </p:nvSpPr>
        <p:spPr/>
        <p:txBody>
          <a:bodyPr/>
          <a:lstStyle/>
          <a:p>
            <a:fld id="{D122DE76-A035-BF45-9DDD-99F77BB80E43}" type="slidenum">
              <a:rPr lang="en-US" smtClean="0"/>
              <a:t>17</a:t>
            </a:fld>
            <a:endParaRPr lang="en-US"/>
          </a:p>
        </p:txBody>
      </p:sp>
    </p:spTree>
    <p:extLst>
      <p:ext uri="{BB962C8B-B14F-4D97-AF65-F5344CB8AC3E}">
        <p14:creationId xmlns:p14="http://schemas.microsoft.com/office/powerpoint/2010/main" val="12142433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22DE76-A035-BF45-9DDD-99F77BB80E43}" type="slidenum">
              <a:rPr lang="en-US" smtClean="0"/>
              <a:t>18</a:t>
            </a:fld>
            <a:endParaRPr lang="en-US"/>
          </a:p>
        </p:txBody>
      </p:sp>
    </p:spTree>
    <p:extLst>
      <p:ext uri="{BB962C8B-B14F-4D97-AF65-F5344CB8AC3E}">
        <p14:creationId xmlns:p14="http://schemas.microsoft.com/office/powerpoint/2010/main" val="7271813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22DE76-A035-BF45-9DDD-99F77BB80E43}" type="slidenum">
              <a:rPr lang="en-US" smtClean="0"/>
              <a:t>19</a:t>
            </a:fld>
            <a:endParaRPr lang="en-US"/>
          </a:p>
        </p:txBody>
      </p:sp>
    </p:spTree>
    <p:extLst>
      <p:ext uri="{BB962C8B-B14F-4D97-AF65-F5344CB8AC3E}">
        <p14:creationId xmlns:p14="http://schemas.microsoft.com/office/powerpoint/2010/main" val="741421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Current state of CO2 in the</a:t>
            </a:r>
            <a:r>
              <a:rPr lang="en-US" baseline="0" dirty="0" smtClean="0"/>
              <a:t> environment:</a:t>
            </a:r>
          </a:p>
          <a:p>
            <a:endParaRPr lang="en-US" dirty="0" smtClean="0"/>
          </a:p>
          <a:p>
            <a:r>
              <a:rPr lang="en-US" dirty="0" smtClean="0"/>
              <a:t>- Carbon dioxide</a:t>
            </a:r>
            <a:r>
              <a:rPr lang="en-US" baseline="0" dirty="0" smtClean="0"/>
              <a:t> levels in the environment have been in between 180 and 300 ppm for the past several hundreds of thousands of years</a:t>
            </a:r>
          </a:p>
          <a:p>
            <a:pPr marL="171450" indent="-171450">
              <a:buFontTx/>
              <a:buChar char="-"/>
            </a:pPr>
            <a:r>
              <a:rPr lang="en-US" dirty="0" smtClean="0"/>
              <a:t>Starting</a:t>
            </a:r>
            <a:r>
              <a:rPr lang="en-US" baseline="0" dirty="0" smtClean="0"/>
              <a:t> in the 1800s with the industrial revolution, concentration has risen past historical levels due to anthropogenic activities</a:t>
            </a:r>
          </a:p>
          <a:p>
            <a:pPr marL="171450" indent="-171450">
              <a:buFontTx/>
              <a:buChar char="-"/>
            </a:pPr>
            <a:r>
              <a:rPr lang="en-US" baseline="0" dirty="0" smtClean="0"/>
              <a:t>The largest sources of carbon dioxide emissions include electricity, transportation, industry, agriculture, and land use change</a:t>
            </a:r>
          </a:p>
          <a:p>
            <a:pPr marL="171450" indent="-171450">
              <a:buFontTx/>
              <a:buChar char="-"/>
            </a:pPr>
            <a:r>
              <a:rPr lang="en-US" baseline="0" dirty="0" smtClean="0"/>
              <a:t>In 2015, the United States emitted 6,587 million metric tons of CO2 equivalent, the world’s second largest emitter</a:t>
            </a:r>
          </a:p>
          <a:p>
            <a:pPr marL="171450" indent="-171450">
              <a:buFontTx/>
              <a:buChar char="-"/>
            </a:pPr>
            <a:r>
              <a:rPr lang="en-US" baseline="0" dirty="0" smtClean="0"/>
              <a:t>July 2017 </a:t>
            </a:r>
            <a:r>
              <a:rPr lang="mr-IN" baseline="0" dirty="0" smtClean="0"/>
              <a:t>–</a:t>
            </a:r>
            <a:r>
              <a:rPr lang="en-US" baseline="0" dirty="0" smtClean="0"/>
              <a:t> CO2 levels at Mauna Loa station in Hawaii = 407.25ppm, concentrations not observed in over 800,000 years</a:t>
            </a:r>
          </a:p>
          <a:p>
            <a:pPr marL="171450" indent="-171450">
              <a:buFontTx/>
              <a:buChar char="-"/>
            </a:pPr>
            <a:endParaRPr lang="en-US" dirty="0" smtClean="0"/>
          </a:p>
          <a:p>
            <a:pPr marL="0" indent="0">
              <a:buFontTx/>
              <a:buNone/>
            </a:pPr>
            <a:r>
              <a:rPr lang="en-US" dirty="0" smtClean="0"/>
              <a:t>Figure: https://</a:t>
            </a:r>
            <a:r>
              <a:rPr lang="en-US" dirty="0" err="1" smtClean="0"/>
              <a:t>climate.nasa.gov</a:t>
            </a:r>
            <a:r>
              <a:rPr lang="en-US" dirty="0" smtClean="0"/>
              <a:t>/</a:t>
            </a:r>
            <a:r>
              <a:rPr lang="en-US" dirty="0" err="1" smtClean="0"/>
              <a:t>climate_resources</a:t>
            </a:r>
            <a:r>
              <a:rPr lang="en-US" dirty="0" smtClean="0"/>
              <a:t>/24/</a:t>
            </a:r>
            <a:endParaRPr lang="en-US" dirty="0"/>
          </a:p>
        </p:txBody>
      </p:sp>
      <p:sp>
        <p:nvSpPr>
          <p:cNvPr id="4" name="Slide Number Placeholder 3"/>
          <p:cNvSpPr>
            <a:spLocks noGrp="1"/>
          </p:cNvSpPr>
          <p:nvPr>
            <p:ph type="sldNum" sz="quarter" idx="10"/>
          </p:nvPr>
        </p:nvSpPr>
        <p:spPr/>
        <p:txBody>
          <a:bodyPr/>
          <a:lstStyle/>
          <a:p>
            <a:fld id="{D122DE76-A035-BF45-9DDD-99F77BB80E43}" type="slidenum">
              <a:rPr lang="en-US" smtClean="0"/>
              <a:t>2</a:t>
            </a:fld>
            <a:endParaRPr lang="en-US"/>
          </a:p>
        </p:txBody>
      </p:sp>
    </p:spTree>
    <p:extLst>
      <p:ext uri="{BB962C8B-B14F-4D97-AF65-F5344CB8AC3E}">
        <p14:creationId xmlns:p14="http://schemas.microsoft.com/office/powerpoint/2010/main" val="1600490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date</a:t>
            </a:r>
            <a:r>
              <a:rPr lang="en-US" baseline="0" dirty="0" smtClean="0"/>
              <a:t> there have been 23 United Nations Framework Convention on Climate Change (UNFCCC) Conference of Parties, including COP23 which is presently going on in Bonn, Germany (3rd time Bonn will be host)</a:t>
            </a:r>
          </a:p>
          <a:p>
            <a:r>
              <a:rPr lang="en-US" baseline="0" dirty="0" smtClean="0"/>
              <a:t>First established to organize for the Kyoto Protocol</a:t>
            </a:r>
          </a:p>
          <a:p>
            <a:r>
              <a:rPr lang="en-US" baseline="0" dirty="0" smtClean="0"/>
              <a:t>The first COP was held in 1995 in Berlin, Germany</a:t>
            </a:r>
          </a:p>
          <a:p>
            <a:r>
              <a:rPr lang="en-US" dirty="0" smtClean="0"/>
              <a:t>Kyoto Protocol</a:t>
            </a:r>
            <a:r>
              <a:rPr lang="en-US" baseline="0" dirty="0" smtClean="0"/>
              <a:t> in 1997 </a:t>
            </a:r>
          </a:p>
          <a:p>
            <a:r>
              <a:rPr lang="en-US" baseline="0" dirty="0" smtClean="0"/>
              <a:t>COP6.2 in Bonn 2001, idea of Green Climate Fund first developed</a:t>
            </a:r>
          </a:p>
          <a:p>
            <a:r>
              <a:rPr lang="en-US" baseline="0" dirty="0" smtClean="0"/>
              <a:t>Talks about a successor to the Kyoto Protocol first start in COP14, 2008 in </a:t>
            </a:r>
            <a:r>
              <a:rPr lang="en-US" baseline="0" dirty="0" err="1" smtClean="0"/>
              <a:t>Ponzan</a:t>
            </a:r>
            <a:r>
              <a:rPr lang="en-US" baseline="0" dirty="0" smtClean="0"/>
              <a:t>, Poland</a:t>
            </a:r>
          </a:p>
          <a:p>
            <a:r>
              <a:rPr lang="en-US" baseline="0" dirty="0" smtClean="0"/>
              <a:t>COP 16 in </a:t>
            </a:r>
            <a:r>
              <a:rPr lang="en-US" baseline="0" dirty="0" err="1" smtClean="0"/>
              <a:t>Cancún</a:t>
            </a:r>
            <a:r>
              <a:rPr lang="en-US" baseline="0" dirty="0" smtClean="0"/>
              <a:t>, Mexico </a:t>
            </a:r>
            <a:r>
              <a:rPr lang="en-US" baseline="0" dirty="0" smtClean="0">
                <a:sym typeface="Wingdings"/>
              </a:rPr>
              <a:t> 100 billion for the Green Climate Fund but no mechanism to fund it, recognize IPCC 4</a:t>
            </a:r>
            <a:r>
              <a:rPr lang="en-US" baseline="30000" dirty="0" smtClean="0">
                <a:sym typeface="Wingdings"/>
              </a:rPr>
              <a:t>th</a:t>
            </a:r>
            <a:r>
              <a:rPr lang="en-US" baseline="0" dirty="0" smtClean="0">
                <a:sym typeface="Wingdings"/>
              </a:rPr>
              <a:t> report that we should keep temperature from rising &lt;2°C</a:t>
            </a:r>
            <a:endParaRPr lang="en-US" baseline="0" dirty="0" smtClean="0"/>
          </a:p>
          <a:p>
            <a:r>
              <a:rPr lang="en-US" dirty="0" smtClean="0"/>
              <a:t>COP21</a:t>
            </a:r>
            <a:r>
              <a:rPr lang="en-US" baseline="0" dirty="0" smtClean="0"/>
              <a:t> in Paris </a:t>
            </a:r>
            <a:r>
              <a:rPr lang="en-US" baseline="0" dirty="0" smtClean="0">
                <a:sym typeface="Wingdings"/>
              </a:rPr>
              <a:t> Paris Accord</a:t>
            </a:r>
          </a:p>
          <a:p>
            <a:r>
              <a:rPr lang="en-US" baseline="0" dirty="0" smtClean="0">
                <a:sym typeface="Wingdings"/>
              </a:rPr>
              <a:t> </a:t>
            </a:r>
          </a:p>
          <a:p>
            <a:r>
              <a:rPr lang="en-US" baseline="0" dirty="0" smtClean="0">
                <a:sym typeface="Wingdings"/>
              </a:rPr>
              <a:t>Keeling curve = 1960 </a:t>
            </a:r>
          </a:p>
          <a:p>
            <a:endParaRPr lang="en-US" baseline="0" dirty="0" smtClean="0">
              <a:sym typeface="Wingdings"/>
            </a:endParaRPr>
          </a:p>
          <a:p>
            <a:r>
              <a:rPr lang="en-US" baseline="0" dirty="0" smtClean="0">
                <a:sym typeface="Wingdings"/>
              </a:rPr>
              <a:t>1965 report by Lindon Administration:</a:t>
            </a:r>
          </a:p>
          <a:p>
            <a:r>
              <a:rPr lang="en-US" sz="1200" b="0" i="0" kern="1200" dirty="0" smtClean="0">
                <a:solidFill>
                  <a:schemeClr val="tx1"/>
                </a:solidFill>
                <a:effectLst/>
                <a:latin typeface="+mn-lt"/>
                <a:ea typeface="+mn-ea"/>
                <a:cs typeface="+mn-cs"/>
              </a:rPr>
              <a:t>“The part that remains in the atmosphere may have a significant effect on climate; carbon dioxide is nearly transparent to visible light, but it is a strong absorber and back radiator of infrared radiation, particularly in the wave lengths from 12 to 18 microns; consequently, an increase of atmospheric carbon dioxide could act, much like the glass in a greenhouse, to raise the temperature of the lower air”</a:t>
            </a:r>
            <a:endParaRPr lang="en-US" dirty="0"/>
          </a:p>
        </p:txBody>
      </p:sp>
      <p:sp>
        <p:nvSpPr>
          <p:cNvPr id="4" name="Slide Number Placeholder 3"/>
          <p:cNvSpPr>
            <a:spLocks noGrp="1"/>
          </p:cNvSpPr>
          <p:nvPr>
            <p:ph type="sldNum" sz="quarter" idx="10"/>
          </p:nvPr>
        </p:nvSpPr>
        <p:spPr/>
        <p:txBody>
          <a:bodyPr/>
          <a:lstStyle/>
          <a:p>
            <a:fld id="{D122DE76-A035-BF45-9DDD-99F77BB80E43}" type="slidenum">
              <a:rPr lang="en-US" smtClean="0"/>
              <a:t>3</a:t>
            </a:fld>
            <a:endParaRPr lang="en-US"/>
          </a:p>
        </p:txBody>
      </p:sp>
    </p:spTree>
    <p:extLst>
      <p:ext uri="{BB962C8B-B14F-4D97-AF65-F5344CB8AC3E}">
        <p14:creationId xmlns:p14="http://schemas.microsoft.com/office/powerpoint/2010/main" val="736904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Signatories commit to:</a:t>
            </a:r>
          </a:p>
          <a:p>
            <a:pPr marL="171450" indent="-171450">
              <a:buFontTx/>
              <a:buChar char="-"/>
            </a:pPr>
            <a:r>
              <a:rPr lang="en-US" dirty="0" smtClean="0"/>
              <a:t>Global</a:t>
            </a:r>
            <a:r>
              <a:rPr lang="en-US" baseline="0" dirty="0" smtClean="0"/>
              <a:t> warming is occurring </a:t>
            </a:r>
          </a:p>
          <a:p>
            <a:pPr marL="171450" indent="-171450">
              <a:buFontTx/>
              <a:buChar char="-"/>
            </a:pPr>
            <a:r>
              <a:rPr lang="en-US" baseline="0" dirty="0" smtClean="0"/>
              <a:t>Our CO2 emissions are extremely likely the cause</a:t>
            </a:r>
          </a:p>
          <a:p>
            <a:pPr marL="171450" indent="-171450">
              <a:buFontTx/>
              <a:buChar char="-"/>
            </a:pPr>
            <a:r>
              <a:rPr lang="en-US" baseline="0" dirty="0" smtClean="0"/>
              <a:t>Reduce greenhouse gas concentration in atmosphere to “a level that would prevent dangerous anthropogenic interference with the climate system”</a:t>
            </a:r>
          </a:p>
          <a:p>
            <a:pPr marL="171450" indent="-171450">
              <a:buFontTx/>
              <a:buChar char="-"/>
            </a:pPr>
            <a:endParaRPr lang="en-US" baseline="0" dirty="0" smtClean="0"/>
          </a:p>
          <a:p>
            <a:pPr marL="0" indent="0">
              <a:buFontTx/>
              <a:buNone/>
            </a:pPr>
            <a:r>
              <a:rPr lang="en-US" baseline="0" dirty="0" smtClean="0"/>
              <a:t>Annex I </a:t>
            </a:r>
            <a:r>
              <a:rPr lang="mr-IN" baseline="0" dirty="0" smtClean="0"/>
              <a:t>–</a:t>
            </a:r>
            <a:r>
              <a:rPr lang="en-US" baseline="0" dirty="0" smtClean="0"/>
              <a:t> developed countries or economies in transition (mostly old Soviet Union countries) that are bound to meet targets, 43 parties </a:t>
            </a:r>
          </a:p>
          <a:p>
            <a:pPr marL="0" indent="0">
              <a:buFontTx/>
              <a:buNone/>
            </a:pPr>
            <a:r>
              <a:rPr lang="en-US" baseline="0" dirty="0" smtClean="0"/>
              <a:t>Annex II </a:t>
            </a:r>
            <a:r>
              <a:rPr lang="mr-IN" baseline="0" dirty="0" smtClean="0"/>
              <a:t>–</a:t>
            </a:r>
            <a:r>
              <a:rPr lang="en-US" baseline="0" dirty="0" smtClean="0"/>
              <a:t> 24 of the Annex I countries that are part of the OECD, responsible for financial and technical support to other countries</a:t>
            </a:r>
          </a:p>
          <a:p>
            <a:pPr marL="0" indent="0">
              <a:buFontTx/>
              <a:buNone/>
            </a:pPr>
            <a:r>
              <a:rPr lang="en-US" baseline="0" dirty="0" smtClean="0"/>
              <a:t>Non-Annex I  -- developing countries that can voluntarily propose targets </a:t>
            </a:r>
          </a:p>
          <a:p>
            <a:pPr marL="0" indent="0">
              <a:buFontTx/>
              <a:buNone/>
            </a:pPr>
            <a:r>
              <a:rPr lang="en-US" baseline="0" dirty="0" smtClean="0"/>
              <a:t>There are many sub-groups within the Conference of Parties as well such as the Alliance of Small Island States. These aren’t legally defined but often act together in negotiations</a:t>
            </a:r>
          </a:p>
          <a:p>
            <a:pPr marL="0" indent="0">
              <a:buFontTx/>
              <a:buNone/>
            </a:pPr>
            <a:endParaRPr lang="en-US" baseline="0" dirty="0" smtClean="0"/>
          </a:p>
          <a:p>
            <a:pPr marL="0" indent="0">
              <a:buFontTx/>
              <a:buNone/>
            </a:pPr>
            <a:r>
              <a:rPr lang="en-US" baseline="0" dirty="0" smtClean="0"/>
              <a:t>Structure:</a:t>
            </a:r>
          </a:p>
          <a:p>
            <a:pPr marL="171450" indent="-171450">
              <a:buFontTx/>
              <a:buChar char="-"/>
            </a:pPr>
            <a:r>
              <a:rPr lang="en-US" baseline="0" dirty="0" smtClean="0"/>
              <a:t>1st round of emissions targets 2008-2012</a:t>
            </a:r>
          </a:p>
          <a:p>
            <a:pPr marL="628650" lvl="1" indent="-171450">
              <a:buFontTx/>
              <a:buChar char="-"/>
            </a:pPr>
            <a:r>
              <a:rPr lang="en-US" baseline="0" dirty="0" smtClean="0"/>
              <a:t>Binding targets </a:t>
            </a:r>
            <a:r>
              <a:rPr lang="mr-IN" baseline="0" dirty="0" smtClean="0"/>
              <a:t>–</a:t>
            </a:r>
            <a:r>
              <a:rPr lang="en-US" baseline="0" dirty="0" smtClean="0"/>
              <a:t> quantified emission limitation and reduction objectives (QELRO)</a:t>
            </a:r>
          </a:p>
          <a:p>
            <a:pPr marL="1085850" lvl="2" indent="-171450">
              <a:buFontTx/>
              <a:buChar char="-"/>
            </a:pPr>
            <a:r>
              <a:rPr lang="en-US" baseline="0" dirty="0" smtClean="0"/>
              <a:t>How: thru reductions or three flexibility mechanisms </a:t>
            </a:r>
            <a:r>
              <a:rPr lang="mr-IN" baseline="0" dirty="0" smtClean="0"/>
              <a:t>–</a:t>
            </a:r>
            <a:r>
              <a:rPr lang="en-US" baseline="0" dirty="0" smtClean="0"/>
              <a:t> emissions trading, clean development (Annex 1 </a:t>
            </a:r>
            <a:r>
              <a:rPr lang="en-US" baseline="0" dirty="0" smtClean="0">
                <a:sym typeface="Wingdings"/>
              </a:rPr>
              <a:t> non-Annex 1) focusing on mitigation and adaptation</a:t>
            </a:r>
            <a:r>
              <a:rPr lang="en-US" baseline="0" dirty="0" smtClean="0"/>
              <a:t>, and joint implementation (Annex 1 </a:t>
            </a:r>
            <a:r>
              <a:rPr lang="en-US" baseline="0" dirty="0" smtClean="0">
                <a:sym typeface="Wingdings"/>
              </a:rPr>
              <a:t> Annex 1)</a:t>
            </a:r>
            <a:endParaRPr lang="en-US" baseline="0" dirty="0" smtClean="0"/>
          </a:p>
          <a:p>
            <a:pPr marL="628650" lvl="1" indent="-171450">
              <a:buFontTx/>
              <a:buChar char="-"/>
            </a:pPr>
            <a:r>
              <a:rPr lang="en-US" baseline="0" dirty="0" smtClean="0"/>
              <a:t>Greenhouse gases considered: CO2, methane, nitrous oxide, Sulphur hexafluoride, hydrofluorocarbons (HFCs), and </a:t>
            </a:r>
            <a:r>
              <a:rPr lang="en-US" baseline="0" dirty="0" err="1" smtClean="0"/>
              <a:t>perflourocarbons</a:t>
            </a:r>
            <a:r>
              <a:rPr lang="en-US" baseline="0" dirty="0" smtClean="0"/>
              <a:t> (PFCs)</a:t>
            </a:r>
          </a:p>
          <a:p>
            <a:pPr marL="628650" lvl="1" indent="-171450">
              <a:buFontTx/>
              <a:buChar char="-"/>
            </a:pPr>
            <a:r>
              <a:rPr lang="en-US" baseline="0" dirty="0" smtClean="0"/>
              <a:t>Russia and Canada ratify in 2002 (55% emitters achieved) and protocol goes into force in 2005</a:t>
            </a:r>
          </a:p>
          <a:p>
            <a:pPr marL="628650" lvl="1" indent="-171450">
              <a:buFontTx/>
              <a:buChar char="-"/>
            </a:pPr>
            <a:r>
              <a:rPr lang="en-US" baseline="0" dirty="0" smtClean="0"/>
              <a:t>Like what we will see with Paris, even if targets were achieved, they would not be enough</a:t>
            </a:r>
          </a:p>
          <a:p>
            <a:pPr marL="628650" lvl="1" indent="-171450">
              <a:buFontTx/>
              <a:buChar char="-"/>
            </a:pPr>
            <a:r>
              <a:rPr lang="en-US" baseline="0" dirty="0" smtClean="0"/>
              <a:t>Ex: EU commits to 6.7% reduction from 1990 base years</a:t>
            </a:r>
          </a:p>
          <a:p>
            <a:pPr marL="628650" lvl="1" indent="-171450">
              <a:buFontTx/>
              <a:buChar char="-"/>
            </a:pPr>
            <a:r>
              <a:rPr lang="en-US" baseline="0" dirty="0" smtClean="0"/>
              <a:t>Not all countries used the same base year and some countries (ex: France) did not commit to reduction but rather no increase</a:t>
            </a:r>
          </a:p>
          <a:p>
            <a:pPr marL="628650" lvl="1" indent="-171450">
              <a:buFontTx/>
              <a:buChar char="-"/>
            </a:pPr>
            <a:r>
              <a:rPr lang="en-US" baseline="0" dirty="0" smtClean="0"/>
              <a:t>Targets did not include international aviation and shipping </a:t>
            </a:r>
          </a:p>
          <a:p>
            <a:pPr marL="171450" indent="-171450">
              <a:buFontTx/>
              <a:buChar char="-"/>
            </a:pPr>
            <a:r>
              <a:rPr lang="en-US" baseline="0" dirty="0" smtClean="0"/>
              <a:t>2</a:t>
            </a:r>
            <a:r>
              <a:rPr lang="en-US" baseline="30000" dirty="0" smtClean="0"/>
              <a:t>nd</a:t>
            </a:r>
            <a:r>
              <a:rPr lang="en-US" baseline="0" dirty="0" smtClean="0"/>
              <a:t> round of targets from 2012 (extended in Doha conference)</a:t>
            </a:r>
          </a:p>
          <a:p>
            <a:pPr marL="628650" lvl="1" indent="-171450">
              <a:buFontTx/>
              <a:buChar char="-"/>
            </a:pPr>
            <a:r>
              <a:rPr lang="en-US" baseline="0" dirty="0" smtClean="0"/>
              <a:t>Was not widely accepted and never went into force outside of Europe (exception: Kazakhstan, Australia)</a:t>
            </a:r>
          </a:p>
          <a:p>
            <a:pPr marL="171450" lvl="0" indent="-171450">
              <a:buFontTx/>
              <a:buChar char="-"/>
            </a:pPr>
            <a:r>
              <a:rPr lang="en-US" baseline="0" dirty="0" smtClean="0"/>
              <a:t>Ends in 2020, Paris (starting in 2020) is a separate instrument and not an amendment like Doha</a:t>
            </a:r>
          </a:p>
          <a:p>
            <a:pPr marL="171450" lvl="0" indent="-171450">
              <a:buFontTx/>
              <a:buChar char="-"/>
            </a:pPr>
            <a:endParaRPr lang="en-US" baseline="0" dirty="0" smtClean="0"/>
          </a:p>
          <a:p>
            <a:pPr marL="0" lvl="0" indent="0">
              <a:buFontTx/>
              <a:buNone/>
            </a:pPr>
            <a:r>
              <a:rPr lang="en-US" baseline="0" dirty="0" smtClean="0"/>
              <a:t>Picture: https://</a:t>
            </a:r>
            <a:r>
              <a:rPr lang="en-US" baseline="0" dirty="0" err="1" smtClean="0"/>
              <a:t>www.britannica.com</a:t>
            </a:r>
            <a:r>
              <a:rPr lang="en-US" baseline="0" dirty="0" smtClean="0"/>
              <a:t>/event/Kyoto-Protocol</a:t>
            </a:r>
          </a:p>
          <a:p>
            <a:pPr marL="0" lvl="0" indent="0">
              <a:buFontTx/>
              <a:buNone/>
            </a:pPr>
            <a:r>
              <a:rPr lang="en-US" baseline="0" dirty="0" smtClean="0"/>
              <a:t>Map: https://</a:t>
            </a:r>
            <a:r>
              <a:rPr lang="en-US" baseline="0" dirty="0" err="1" smtClean="0"/>
              <a:t>en.wikipedia.org</a:t>
            </a:r>
            <a:r>
              <a:rPr lang="en-US" baseline="0" dirty="0" smtClean="0"/>
              <a:t>/wiki/</a:t>
            </a:r>
            <a:r>
              <a:rPr lang="en-US" baseline="0" dirty="0" err="1" smtClean="0"/>
              <a:t>United_Nations_Framework_Convention_on_Climate_Change</a:t>
            </a:r>
            <a:r>
              <a:rPr lang="en-US" baseline="0" dirty="0" smtClean="0"/>
              <a:t>#/media/</a:t>
            </a:r>
            <a:r>
              <a:rPr lang="en-US" baseline="0" dirty="0" err="1" smtClean="0"/>
              <a:t>File:UNFCCC_parties.svg</a:t>
            </a:r>
            <a:endParaRPr lang="en-US" baseline="0" dirty="0" smtClean="0"/>
          </a:p>
          <a:p>
            <a:pPr marL="0" lvl="0" indent="0">
              <a:buFontTx/>
              <a:buNone/>
            </a:pPr>
            <a:endParaRPr lang="en-US" baseline="0" dirty="0" smtClean="0"/>
          </a:p>
        </p:txBody>
      </p:sp>
      <p:sp>
        <p:nvSpPr>
          <p:cNvPr id="4" name="Slide Number Placeholder 3"/>
          <p:cNvSpPr>
            <a:spLocks noGrp="1"/>
          </p:cNvSpPr>
          <p:nvPr>
            <p:ph type="sldNum" sz="quarter" idx="10"/>
          </p:nvPr>
        </p:nvSpPr>
        <p:spPr/>
        <p:txBody>
          <a:bodyPr/>
          <a:lstStyle/>
          <a:p>
            <a:fld id="{D122DE76-A035-BF45-9DDD-99F77BB80E43}" type="slidenum">
              <a:rPr lang="en-US" smtClean="0"/>
              <a:t>4</a:t>
            </a:fld>
            <a:endParaRPr lang="en-US"/>
          </a:p>
        </p:txBody>
      </p:sp>
    </p:spTree>
    <p:extLst>
      <p:ext uri="{BB962C8B-B14F-4D97-AF65-F5344CB8AC3E}">
        <p14:creationId xmlns:p14="http://schemas.microsoft.com/office/powerpoint/2010/main" val="316650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CO2eq emissions from fossil-fuel use and industry since Kyoto</a:t>
            </a:r>
            <a:r>
              <a:rPr lang="mr-IN" baseline="0" dirty="0" smtClean="0"/>
              <a:t>…</a:t>
            </a:r>
            <a:r>
              <a:rPr lang="en-US" baseline="0" dirty="0" smtClean="0"/>
              <a:t> has the Kyoto protocol been effective?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Negotiations initially wanted emissions to be stabilized to 1990 levels by 2000, which most industrialized countries didn’t want </a:t>
            </a:r>
            <a:r>
              <a:rPr lang="en-US" baseline="0" dirty="0" smtClean="0">
                <a:sym typeface="Wingdings"/>
              </a:rPr>
              <a:t> this lead to binding commitments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sym typeface="Wingdings"/>
              </a:rPr>
              <a:t>Final targets negotiated on last minute political compromises based mostly on Argentinian Raul Estrada’s plan (chair of negotiations)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sym typeface="Wingdings"/>
              </a:rPr>
              <a:t>All COPs can be described loosely as developing countries offering more than what should be expected, and developed countries offering less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sym typeface="Wingdings"/>
              </a:rPr>
              <a:t>Compliance: “monitoring compliance with the commitments and penalties for non-compliance”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sym typeface="Wingdings"/>
              </a:rPr>
              <a:t>Scholars note that consequences are actually weak despite the great stir they caused in negotiation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sym typeface="Wingding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sym typeface="Wingdings"/>
              </a:rPr>
              <a:t>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sym typeface="Wingdings"/>
              </a:rPr>
              <a:t>Signed by President Clinton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sym typeface="Wingdings"/>
              </a:rPr>
              <a:t>Senate passes Byrd-Hagel Resolution (95-0) that expressed disapproval for agreement because it didn’t require developing countries (China especially) to make binding emissions reductions. They believed this would seriously harm the economy of the US. </a:t>
            </a:r>
            <a:r>
              <a:rPr lang="en-US" baseline="0" dirty="0" err="1" smtClean="0">
                <a:sym typeface="Wingdings"/>
              </a:rPr>
              <a:t>Echos</a:t>
            </a:r>
            <a:r>
              <a:rPr lang="en-US" baseline="0" dirty="0" smtClean="0">
                <a:sym typeface="Wingdings"/>
              </a:rPr>
              <a:t> of Trump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sym typeface="Wingdings"/>
              </a:rPr>
              <a:t>Because of Senate Resolution, the treaty was never submitted to the Senate for approval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sym typeface="Wingdings"/>
              </a:rPr>
              <a:t>Article 2, Section 2 of the Constitution: ”The President shall have power, by and with the advice and consent of the Senate, to make treaties, provided two-thirds of senators present concur”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sym typeface="Wingdings"/>
              </a:rPr>
              <a:t>Precursor to some choices made at Paris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sym typeface="Wingdings"/>
              </a:rPr>
              <a:t>For treaty to go into effect without the US (36% of 1990 emissions), almost all other Annex 1 countries would have to become signatories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sym typeface="Wingding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sym typeface="Wingdings"/>
              </a:rPr>
              <a:t>Emissions: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sym typeface="Wingdings"/>
              </a:rPr>
              <a:t>Did not stabilize in 2000 as originally hoped for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sym typeface="Wingdings"/>
              </a:rPr>
              <a:t>According the Jackson paper in Nature Climate Change, 2015 is the first year that CO2 emissions didn’t grow </a:t>
            </a:r>
            <a:r>
              <a:rPr lang="mr-IN" baseline="0" dirty="0" smtClean="0">
                <a:sym typeface="Wingdings"/>
              </a:rPr>
              <a:t>–</a:t>
            </a:r>
            <a:r>
              <a:rPr lang="en-US" baseline="0" dirty="0" smtClean="0">
                <a:sym typeface="Wingdings"/>
              </a:rPr>
              <a:t> main reason is attributed to slowdown of the Chinese economy, which has seen an enormous rise in energy use/development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sym typeface="Wingdings"/>
              </a:rPr>
              <a:t>Remember that China wasn’t even classified as a EIT and was a non-Annex I country</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sym typeface="Wingdings"/>
              </a:rPr>
              <a:t>This was the primary objection of much of Congress and Bush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sym typeface="Wingdings"/>
              </a:rPr>
              <a:t>Much uncertainty in Chinese emissions: studies have come out revising historical CO2 emissions both up and down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sym typeface="Wingdings"/>
              </a:rPr>
              <a:t>What about Annex I and II emissions? For 1990-2008 excluding/including LULUCF: http://</a:t>
            </a:r>
            <a:r>
              <a:rPr lang="en-US" baseline="0" dirty="0" err="1" smtClean="0">
                <a:sym typeface="Wingdings"/>
              </a:rPr>
              <a:t>unfccc.int</a:t>
            </a:r>
            <a:r>
              <a:rPr lang="en-US" baseline="0" dirty="0" smtClean="0">
                <a:sym typeface="Wingdings"/>
              </a:rPr>
              <a:t>/resource/docs/2011/</a:t>
            </a:r>
            <a:r>
              <a:rPr lang="en-US" baseline="0" dirty="0" err="1" smtClean="0">
                <a:sym typeface="Wingdings"/>
              </a:rPr>
              <a:t>sbi</a:t>
            </a:r>
            <a:r>
              <a:rPr lang="en-US" baseline="0" dirty="0" smtClean="0">
                <a:sym typeface="Wingdings"/>
              </a:rPr>
              <a:t>/</a:t>
            </a:r>
            <a:r>
              <a:rPr lang="en-US" baseline="0" dirty="0" err="1" smtClean="0">
                <a:sym typeface="Wingdings"/>
              </a:rPr>
              <a:t>eng</a:t>
            </a:r>
            <a:r>
              <a:rPr lang="en-US" baseline="0" dirty="0" smtClean="0">
                <a:sym typeface="Wingdings"/>
              </a:rPr>
              <a:t>/inf01.pdf</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sym typeface="Wingdings"/>
              </a:rPr>
              <a:t>United States (remember didn’t actually commit to any targets) = +13.3/15.3%</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sym typeface="Wingdings"/>
              </a:rPr>
              <a:t>Norway = 9.4/-32.8</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sym typeface="Wingdings"/>
              </a:rPr>
              <a:t>EU = -11.3/-13.3</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sym typeface="Wingdings"/>
              </a:rPr>
              <a:t>Germany = -23.4/-17.6</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sym typeface="Wingdings"/>
              </a:rPr>
              <a:t>Spain = 42.5/ 44.0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sym typeface="Wingdings"/>
              </a:rPr>
              <a:t>For those countries that did make decreases, UNFCCC credits: “</a:t>
            </a:r>
            <a:r>
              <a:rPr lang="en-US" dirty="0" smtClean="0"/>
              <a:t>considerable credit is due to their implementation of effective policies that, mainly, promote energy efficiency, renewable energy sources and fuel switching”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sym typeface="Wingding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sym typeface="Wingdings"/>
              </a:rPr>
              <a:t>Figure: https://</a:t>
            </a:r>
            <a:r>
              <a:rPr lang="en-US" baseline="0" dirty="0" err="1" smtClean="0">
                <a:sym typeface="Wingdings"/>
              </a:rPr>
              <a:t>cdn.static-economist.com</a:t>
            </a:r>
            <a:r>
              <a:rPr lang="en-US" baseline="0" dirty="0" smtClean="0">
                <a:sym typeface="Wingdings"/>
              </a:rPr>
              <a:t>/sites/default/files/images/2015/12/blogs/graphic-detail/20151212_woc737_0.png</a:t>
            </a:r>
          </a:p>
        </p:txBody>
      </p:sp>
      <p:sp>
        <p:nvSpPr>
          <p:cNvPr id="4" name="Slide Number Placeholder 3"/>
          <p:cNvSpPr>
            <a:spLocks noGrp="1"/>
          </p:cNvSpPr>
          <p:nvPr>
            <p:ph type="sldNum" sz="quarter" idx="10"/>
          </p:nvPr>
        </p:nvSpPr>
        <p:spPr/>
        <p:txBody>
          <a:bodyPr/>
          <a:lstStyle/>
          <a:p>
            <a:fld id="{D122DE76-A035-BF45-9DDD-99F77BB80E43}" type="slidenum">
              <a:rPr lang="en-US" smtClean="0"/>
              <a:t>5</a:t>
            </a:fld>
            <a:endParaRPr lang="en-US"/>
          </a:p>
        </p:txBody>
      </p:sp>
    </p:spTree>
    <p:extLst>
      <p:ext uri="{BB962C8B-B14F-4D97-AF65-F5344CB8AC3E}">
        <p14:creationId xmlns:p14="http://schemas.microsoft.com/office/powerpoint/2010/main" val="887810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lang="en-US" baseline="0" dirty="0" smtClean="0"/>
              <a:t>Thought that clean development would be more popular</a:t>
            </a:r>
            <a:r>
              <a:rPr lang="mr-IN" baseline="0" dirty="0" smtClean="0"/>
              <a:t>…</a:t>
            </a:r>
            <a:r>
              <a:rPr lang="en-US" baseline="0" dirty="0" smtClean="0"/>
              <a:t> cheaper to cut emissions in developing countries than developed countries... But there has low demand outside of China</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Hard to prove additionality: whether the project truly makes additional savings to GHG emissions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Environmental = emissions from project lower than baseline (HFC-23 destruction) VS. Project = would it happen or not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Problems: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Exclusion of forest conservation and agricultural projects</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Note that countries could meet targets thru LULUCF in their own lands, but couldn’t use this for CDM</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Economic allocation was inefficient with significant overhead, fraud (ex: projects already completed)</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destruction of HFC-23 refrigerant (38% of all emission credits went to this)</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However, it was so cheap to destroy (cheaper than credit), it incentivized leakage and for some companies to produce even more to then flip a profit</a:t>
            </a:r>
          </a:p>
          <a:p>
            <a:endParaRPr lang="en-US" dirty="0" smtClean="0"/>
          </a:p>
          <a:p>
            <a:r>
              <a:rPr lang="en-US" dirty="0" smtClean="0"/>
              <a:t>Picture: </a:t>
            </a:r>
            <a:r>
              <a:rPr lang="en-US" dirty="0" err="1" smtClean="0"/>
              <a:t>Changuinola</a:t>
            </a:r>
            <a:r>
              <a:rPr lang="en-US" dirty="0" smtClean="0"/>
              <a:t> Dam</a:t>
            </a:r>
            <a:r>
              <a:rPr lang="en-US" baseline="0" dirty="0" smtClean="0"/>
              <a:t> in Panama: http://</a:t>
            </a:r>
            <a:r>
              <a:rPr lang="en-US" baseline="0" dirty="0" err="1" smtClean="0"/>
              <a:t>begira.ulma.com</a:t>
            </a:r>
            <a:r>
              <a:rPr lang="en-US" baseline="0" dirty="0" smtClean="0"/>
              <a:t>/</a:t>
            </a:r>
            <a:r>
              <a:rPr lang="en-US" baseline="0" dirty="0" err="1" smtClean="0"/>
              <a:t>en</a:t>
            </a:r>
            <a:r>
              <a:rPr lang="en-US" baseline="0" dirty="0" smtClean="0"/>
              <a:t>/news/ulma-construccion-uses-advanced-engineering-in-the-changuinola-i-dam-in-panama/image</a:t>
            </a:r>
          </a:p>
          <a:p>
            <a:r>
              <a:rPr lang="en-US" baseline="0" dirty="0" smtClean="0"/>
              <a:t>- Built in 2007, a 223MW power station</a:t>
            </a:r>
          </a:p>
          <a:p>
            <a:pPr marL="171450" indent="-171450">
              <a:buFontTx/>
              <a:buChar char="-"/>
            </a:pPr>
            <a:r>
              <a:rPr lang="en-US" baseline="0" dirty="0" smtClean="0"/>
              <a:t>Cost $563 million built by AES Corporation, a US power generator and distributor, Fortune 200 company </a:t>
            </a:r>
          </a:p>
          <a:p>
            <a:pPr marL="171450" indent="-171450">
              <a:buFontTx/>
              <a:buChar char="-"/>
            </a:pPr>
            <a:r>
              <a:rPr lang="en-US" baseline="0" dirty="0" smtClean="0"/>
              <a:t>Built in the middle of a UNESCO biosphere: La Amistad </a:t>
            </a:r>
            <a:endParaRPr lang="en-US" dirty="0"/>
          </a:p>
        </p:txBody>
      </p:sp>
      <p:sp>
        <p:nvSpPr>
          <p:cNvPr id="4" name="Slide Number Placeholder 3"/>
          <p:cNvSpPr>
            <a:spLocks noGrp="1"/>
          </p:cNvSpPr>
          <p:nvPr>
            <p:ph type="sldNum" sz="quarter" idx="10"/>
          </p:nvPr>
        </p:nvSpPr>
        <p:spPr/>
        <p:txBody>
          <a:bodyPr/>
          <a:lstStyle/>
          <a:p>
            <a:fld id="{D122DE76-A035-BF45-9DDD-99F77BB80E43}" type="slidenum">
              <a:rPr lang="en-US" smtClean="0"/>
              <a:t>6</a:t>
            </a:fld>
            <a:endParaRPr lang="en-US"/>
          </a:p>
        </p:txBody>
      </p:sp>
    </p:spTree>
    <p:extLst>
      <p:ext uri="{BB962C8B-B14F-4D97-AF65-F5344CB8AC3E}">
        <p14:creationId xmlns:p14="http://schemas.microsoft.com/office/powerpoint/2010/main" val="153048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Green</a:t>
            </a:r>
            <a:r>
              <a:rPr lang="en-US" baseline="0" dirty="0" smtClean="0"/>
              <a:t> Climate Fund</a:t>
            </a:r>
          </a:p>
          <a:p>
            <a:pPr marL="171450" indent="-171450">
              <a:buFontTx/>
              <a:buChar char="-"/>
            </a:pPr>
            <a:r>
              <a:rPr lang="en-US" baseline="0" dirty="0" smtClean="0"/>
              <a:t>“Supports the efforts of developing countries to respond to the challenges of climate change”</a:t>
            </a:r>
          </a:p>
          <a:p>
            <a:pPr marL="171450" indent="-171450">
              <a:buFontTx/>
              <a:buChar char="-"/>
            </a:pPr>
            <a:r>
              <a:rPr lang="en-US" baseline="0" dirty="0" smtClean="0"/>
              <a:t>Set up in COP16 in Cancun, Mexico 2010</a:t>
            </a:r>
          </a:p>
          <a:p>
            <a:pPr marL="171450" indent="-171450">
              <a:buFontTx/>
              <a:buChar char="-"/>
            </a:pPr>
            <a:r>
              <a:rPr lang="en-US" baseline="0" dirty="0" smtClean="0"/>
              <a:t>Aims to deliver equal amount of funding to mitigation and adaptation</a:t>
            </a:r>
          </a:p>
          <a:p>
            <a:pPr marL="628650" lvl="1" indent="-171450">
              <a:buFontTx/>
              <a:buChar char="-"/>
            </a:pPr>
            <a:r>
              <a:rPr lang="en-US" baseline="0" dirty="0" smtClean="0"/>
              <a:t>Mitigation = reduce the magnitude of climate change itself: reduce emissions, geoengineering</a:t>
            </a:r>
          </a:p>
          <a:p>
            <a:pPr marL="628650" lvl="1" indent="-171450">
              <a:buFontTx/>
              <a:buChar char="-"/>
            </a:pPr>
            <a:r>
              <a:rPr lang="en-US" baseline="0" dirty="0" smtClean="0"/>
              <a:t>Adaptation = reduce vulnerability to climate change impacts</a:t>
            </a:r>
          </a:p>
          <a:p>
            <a:pPr marL="171450" lvl="0" indent="-171450">
              <a:buFontTx/>
              <a:buChar char="-"/>
            </a:pPr>
            <a:r>
              <a:rPr lang="en-US" baseline="0" dirty="0" smtClean="0"/>
              <a:t>Internal goal was to raise $100 billion a year by 2020</a:t>
            </a:r>
            <a:r>
              <a:rPr lang="mr-IN" baseline="0" dirty="0" smtClean="0"/>
              <a:t>…</a:t>
            </a:r>
            <a:r>
              <a:rPr lang="en-US" baseline="0" dirty="0" smtClean="0"/>
              <a:t> as of 2017, only $10.3 billion has been pledged</a:t>
            </a:r>
          </a:p>
          <a:p>
            <a:pPr marL="628650" lvl="1" indent="-171450">
              <a:buFontTx/>
              <a:buChar char="-"/>
            </a:pPr>
            <a:r>
              <a:rPr lang="en-US" baseline="0" dirty="0" smtClean="0"/>
              <a:t>EU does not contribute, individual countries can donate individually (accounting for approx. half of current donations)</a:t>
            </a:r>
          </a:p>
          <a:p>
            <a:pPr marL="628650" lvl="1" indent="-171450">
              <a:buFontTx/>
              <a:buChar char="-"/>
            </a:pPr>
            <a:r>
              <a:rPr lang="en-US" baseline="0" dirty="0" smtClean="0"/>
              <a:t>US committed to $3 billion under Obama, one of his final acts as president was to deliver the second $500million installment (total given so far is $1 billion)</a:t>
            </a:r>
          </a:p>
          <a:p>
            <a:pPr marL="628650" lvl="1" indent="-171450">
              <a:buFontTx/>
              <a:buChar char="-"/>
            </a:pPr>
            <a:r>
              <a:rPr lang="en-US" baseline="0" dirty="0" smtClean="0"/>
              <a:t>Trump has stated that he will not honor the rest of the pledge and has criticized the fund as wealth distribution</a:t>
            </a:r>
          </a:p>
          <a:p>
            <a:pPr marL="1085850" lvl="2" indent="-171450">
              <a:buFontTx/>
              <a:buChar char="-"/>
            </a:pPr>
            <a:r>
              <a:rPr lang="en-US" baseline="0" dirty="0" smtClean="0"/>
              <a:t>The Trump proposed budget, the state </a:t>
            </a:r>
            <a:r>
              <a:rPr lang="en-US" baseline="0" dirty="0" err="1" smtClean="0"/>
              <a:t>dept</a:t>
            </a:r>
            <a:r>
              <a:rPr lang="en-US" baseline="0" dirty="0" smtClean="0"/>
              <a:t> budget, and both congressional budgets allocate 0 to GCF</a:t>
            </a:r>
          </a:p>
          <a:p>
            <a:pPr marL="1085850" lvl="2" indent="-171450">
              <a:buFontTx/>
              <a:buChar char="-"/>
            </a:pPr>
            <a:r>
              <a:rPr lang="en-US" baseline="0" dirty="0" smtClean="0"/>
              <a:t>Only the senate budget allocates money to the IPCC</a:t>
            </a:r>
          </a:p>
          <a:p>
            <a:pPr marL="171450" lvl="0" indent="-171450">
              <a:buFontTx/>
              <a:buChar char="-"/>
            </a:pPr>
            <a:r>
              <a:rPr lang="en-US" baseline="0" dirty="0" smtClean="0"/>
              <a:t>Lack of funding has lead to worry in developing countries who made nationally determined contributions counting on finance from the green climate fund</a:t>
            </a:r>
          </a:p>
          <a:p>
            <a:pPr marL="628650" lvl="1" indent="-171450">
              <a:buFontTx/>
              <a:buChar char="-"/>
            </a:pPr>
            <a:r>
              <a:rPr lang="en-US" baseline="0" dirty="0" smtClean="0"/>
              <a:t>Either projects won’t be funded and they won’t achieve their NDCs</a:t>
            </a:r>
          </a:p>
          <a:p>
            <a:pPr marL="628650" lvl="1" indent="-171450">
              <a:buFontTx/>
              <a:buChar char="-"/>
            </a:pPr>
            <a:r>
              <a:rPr lang="en-US" baseline="0" dirty="0" smtClean="0"/>
              <a:t>OR</a:t>
            </a:r>
          </a:p>
          <a:p>
            <a:pPr marL="628650" lvl="1" indent="-171450">
              <a:buFontTx/>
              <a:buChar char="-"/>
            </a:pPr>
            <a:r>
              <a:rPr lang="en-US" baseline="0" dirty="0" smtClean="0"/>
              <a:t>Private sector will have to step up </a:t>
            </a:r>
          </a:p>
          <a:p>
            <a:pPr marL="628650" lvl="1" indent="-171450">
              <a:buFontTx/>
              <a:buChar char="-"/>
            </a:pPr>
            <a:r>
              <a:rPr lang="en-US" baseline="0" dirty="0" smtClean="0">
                <a:sym typeface="Wingdings"/>
              </a:rPr>
              <a:t>Adaptation </a:t>
            </a:r>
            <a:r>
              <a:rPr lang="mr-IN" baseline="0" dirty="0" smtClean="0">
                <a:sym typeface="Wingdings"/>
              </a:rPr>
              <a:t>–</a:t>
            </a:r>
            <a:r>
              <a:rPr lang="en-US" baseline="0" dirty="0" smtClean="0">
                <a:sym typeface="Wingdings"/>
              </a:rPr>
              <a:t> integrated flood management to enhance climate resilience of the </a:t>
            </a:r>
            <a:r>
              <a:rPr lang="en-US" baseline="0" dirty="0" err="1" smtClean="0">
                <a:sym typeface="Wingdings"/>
              </a:rPr>
              <a:t>Vaisigano</a:t>
            </a:r>
            <a:r>
              <a:rPr lang="en-US" baseline="0" dirty="0" smtClean="0">
                <a:sym typeface="Wingdings"/>
              </a:rPr>
              <a:t> River Catchment in Samoa ($65 million)</a:t>
            </a:r>
          </a:p>
          <a:p>
            <a:pPr marL="628650" lvl="1" indent="-171450">
              <a:buFontTx/>
              <a:buChar char="-"/>
            </a:pPr>
            <a:r>
              <a:rPr lang="en-US" baseline="0" dirty="0" smtClean="0">
                <a:sym typeface="Wingdings"/>
              </a:rPr>
              <a:t>Mitigation </a:t>
            </a:r>
            <a:r>
              <a:rPr lang="mr-IN" baseline="0" dirty="0" smtClean="0">
                <a:sym typeface="Wingdings"/>
              </a:rPr>
              <a:t>–</a:t>
            </a:r>
            <a:r>
              <a:rPr lang="en-US" baseline="0" dirty="0" smtClean="0">
                <a:sym typeface="Wingdings"/>
              </a:rPr>
              <a:t> Accelerating the transformational shift to a low-carbon economy in the Republic of Mauritius</a:t>
            </a:r>
          </a:p>
          <a:p>
            <a:pPr marL="628650" lvl="1" indent="-171450">
              <a:buFontTx/>
              <a:buChar char="-"/>
            </a:pPr>
            <a:r>
              <a:rPr lang="en-US" baseline="0" dirty="0" smtClean="0">
                <a:sym typeface="Wingdings"/>
              </a:rPr>
              <a:t>Still a lot of focus on dams/hydroelectric </a:t>
            </a:r>
            <a:endParaRPr lang="en-US" baseline="0" dirty="0" smtClean="0"/>
          </a:p>
          <a:p>
            <a:pPr marL="171450" lvl="0" indent="-171450">
              <a:buFontTx/>
              <a:buChar char="-"/>
            </a:pPr>
            <a:endParaRPr lang="en-US" baseline="0" dirty="0" smtClean="0"/>
          </a:p>
          <a:p>
            <a:pPr marL="0" lvl="0" indent="0">
              <a:buFontTx/>
              <a:buNone/>
            </a:pPr>
            <a:r>
              <a:rPr lang="en-US" baseline="0" dirty="0" smtClean="0"/>
              <a:t>Not to be confused with the Adaptation fund</a:t>
            </a:r>
          </a:p>
          <a:p>
            <a:pPr marL="171450" lvl="0" indent="-171450">
              <a:buFontTx/>
              <a:buChar char="-"/>
            </a:pPr>
            <a:r>
              <a:rPr lang="en-US" baseline="0" dirty="0" smtClean="0"/>
              <a:t>Established in the Kyoto protocol</a:t>
            </a:r>
          </a:p>
          <a:p>
            <a:pPr marL="171450" lvl="0" indent="-171450">
              <a:buFontTx/>
              <a:buChar char="-"/>
            </a:pPr>
            <a:r>
              <a:rPr lang="en-US" dirty="0" smtClean="0"/>
              <a:t>Associated</a:t>
            </a:r>
            <a:r>
              <a:rPr lang="en-US" baseline="0" dirty="0" smtClean="0"/>
              <a:t> with the clean development mechanism</a:t>
            </a:r>
          </a:p>
          <a:p>
            <a:pPr marL="171450" lvl="0" indent="-171450">
              <a:buFontTx/>
              <a:buChar char="-"/>
            </a:pPr>
            <a:r>
              <a:rPr lang="en-US" baseline="0" dirty="0" smtClean="0"/>
              <a:t>Has spent $462 million in 73 countries since 2010 </a:t>
            </a:r>
          </a:p>
          <a:p>
            <a:pPr marL="171450" lvl="0" indent="-171450">
              <a:buFontTx/>
              <a:buChar char="-"/>
            </a:pPr>
            <a:r>
              <a:rPr lang="en-US" baseline="0" dirty="0" smtClean="0"/>
              <a:t>Funded through donations (government and private) and revenue (2%) from the certified emission reductions in the CDM</a:t>
            </a:r>
          </a:p>
          <a:p>
            <a:pPr marL="171450" lvl="0" indent="-171450">
              <a:buFontTx/>
              <a:buChar char="-"/>
            </a:pPr>
            <a:r>
              <a:rPr lang="en-US" baseline="0" dirty="0" smtClean="0"/>
              <a:t>Focus on adaptation </a:t>
            </a:r>
            <a:endParaRPr lang="en-US" dirty="0" smtClean="0"/>
          </a:p>
          <a:p>
            <a:endParaRPr lang="en-US" dirty="0" smtClean="0"/>
          </a:p>
          <a:p>
            <a:r>
              <a:rPr lang="en-US" dirty="0" smtClean="0"/>
              <a:t>Other UNFCCC</a:t>
            </a:r>
            <a:r>
              <a:rPr lang="en-US" baseline="0" dirty="0" smtClean="0"/>
              <a:t> funds</a:t>
            </a:r>
          </a:p>
          <a:p>
            <a:pPr marL="171450" indent="-171450">
              <a:buFontTx/>
              <a:buChar char="-"/>
            </a:pPr>
            <a:r>
              <a:rPr lang="en-US" baseline="0" dirty="0" smtClean="0"/>
              <a:t>Special Climate Change Fund: complementary funding mechanism </a:t>
            </a:r>
          </a:p>
          <a:p>
            <a:pPr marL="171450" indent="-171450">
              <a:buFontTx/>
              <a:buChar char="-"/>
            </a:pPr>
            <a:r>
              <a:rPr lang="en-US" baseline="0" dirty="0" smtClean="0"/>
              <a:t>Least Developed Countries Fund: focus on special programs targeted at the LDCs</a:t>
            </a:r>
          </a:p>
          <a:p>
            <a:pPr marL="0" indent="0">
              <a:buFontTx/>
              <a:buNone/>
            </a:pPr>
            <a:endParaRPr lang="en-US" baseline="0" dirty="0" smtClean="0"/>
          </a:p>
          <a:p>
            <a:pPr marL="0" indent="0">
              <a:buFontTx/>
              <a:buNone/>
            </a:pPr>
            <a:r>
              <a:rPr lang="en-US" baseline="0" dirty="0" smtClean="0"/>
              <a:t>In total, UNFCC estimates that $200-210 billion per year will be needed by 2030 for the funds to be successful (http://</a:t>
            </a:r>
            <a:r>
              <a:rPr lang="en-US" baseline="0" dirty="0" err="1" smtClean="0"/>
              <a:t>unfccc.int</a:t>
            </a:r>
            <a:r>
              <a:rPr lang="en-US" baseline="0" dirty="0" smtClean="0"/>
              <a:t>/press/</a:t>
            </a:r>
            <a:r>
              <a:rPr lang="en-US" baseline="0" dirty="0" err="1" smtClean="0"/>
              <a:t>fact_sheets</a:t>
            </a:r>
            <a:r>
              <a:rPr lang="en-US" baseline="0" dirty="0" smtClean="0"/>
              <a:t>/items/4982.php)</a:t>
            </a:r>
          </a:p>
          <a:p>
            <a:pPr marL="0" indent="0">
              <a:buFontTx/>
              <a:buNone/>
            </a:pPr>
            <a:endParaRPr lang="en-US" dirty="0" smtClean="0"/>
          </a:p>
          <a:p>
            <a:r>
              <a:rPr lang="en-US" dirty="0" smtClean="0"/>
              <a:t>Images: http://</a:t>
            </a:r>
            <a:r>
              <a:rPr lang="en-US" dirty="0" err="1" smtClean="0"/>
              <a:t>www.samoaplanet.com</a:t>
            </a:r>
            <a:r>
              <a:rPr lang="en-US" dirty="0" smtClean="0"/>
              <a:t>/will-65m-usd-vaisigano-flood-management-project/</a:t>
            </a:r>
          </a:p>
          <a:p>
            <a:r>
              <a:rPr lang="en-US" dirty="0" smtClean="0"/>
              <a:t>Image</a:t>
            </a:r>
            <a:r>
              <a:rPr lang="en-US" baseline="0" dirty="0" smtClean="0"/>
              <a:t> shows a flood of the </a:t>
            </a:r>
            <a:r>
              <a:rPr lang="en-US" baseline="0" dirty="0" err="1" smtClean="0"/>
              <a:t>Vaisigano</a:t>
            </a:r>
            <a:r>
              <a:rPr lang="en-US" baseline="0" dirty="0" smtClean="0"/>
              <a:t> River in Samoa. In Samoa, the </a:t>
            </a:r>
            <a:r>
              <a:rPr lang="en-US" baseline="0" dirty="0" err="1" smtClean="0"/>
              <a:t>Vaisigano</a:t>
            </a:r>
            <a:r>
              <a:rPr lang="en-US" baseline="0" dirty="0" smtClean="0"/>
              <a:t> Catchment Area, which includes the nation’s capital, has the highest concentration of infrastructure in the country. It is estimated that recent cyclones have cause 200 million dollar of damage per event. In 2012, Cyclone Evan caused damage equivalent to 40% of the country’s GDP (http://</a:t>
            </a:r>
            <a:r>
              <a:rPr lang="en-US" baseline="0" dirty="0" err="1" smtClean="0"/>
              <a:t>www.greenclimate.fund</a:t>
            </a:r>
            <a:r>
              <a:rPr lang="en-US" baseline="0" dirty="0" smtClean="0"/>
              <a:t>/-/integrated-flood-management-to-enhance-climate-resilience-of-the-vaisigano-river-catchment-in-samoa)</a:t>
            </a:r>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D122DE76-A035-BF45-9DDD-99F77BB80E43}" type="slidenum">
              <a:rPr lang="en-US" smtClean="0"/>
              <a:t>7</a:t>
            </a:fld>
            <a:endParaRPr lang="en-US"/>
          </a:p>
        </p:txBody>
      </p:sp>
    </p:spTree>
    <p:extLst>
      <p:ext uri="{BB962C8B-B14F-4D97-AF65-F5344CB8AC3E}">
        <p14:creationId xmlns:p14="http://schemas.microsoft.com/office/powerpoint/2010/main" val="1987432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Equity </a:t>
            </a:r>
            <a:r>
              <a:rPr lang="en-US" dirty="0" smtClean="0">
                <a:sym typeface="Wingdings"/>
              </a:rPr>
              <a:t> </a:t>
            </a:r>
          </a:p>
          <a:p>
            <a:pPr marL="171450" lvl="0" indent="-171450">
              <a:buFontTx/>
              <a:buChar char="-"/>
            </a:pPr>
            <a:r>
              <a:rPr lang="en-US" baseline="0" dirty="0" smtClean="0"/>
              <a:t>Nationally appropriate mitigation actions: COP13 in Bali in 2007</a:t>
            </a:r>
          </a:p>
          <a:p>
            <a:pPr marL="628650" lvl="1" indent="-171450">
              <a:buFontTx/>
              <a:buChar char="-"/>
            </a:pPr>
            <a:r>
              <a:rPr lang="en-US" baseline="0" dirty="0" smtClean="0"/>
              <a:t>Based on equity, recognizing that each country is at different stages of development and have contributed varying degrees to current crisis</a:t>
            </a:r>
          </a:p>
          <a:p>
            <a:pPr marL="628650" lvl="1" indent="-171450">
              <a:buFontTx/>
              <a:buChar char="-"/>
            </a:pPr>
            <a:r>
              <a:rPr lang="en-US" baseline="0" dirty="0" smtClean="0"/>
              <a:t>Developed countries will subsidize and provide technology to developing countries (such as through the green climate fund, or the clean development mechanism)</a:t>
            </a:r>
          </a:p>
          <a:p>
            <a:pPr marL="628650" lvl="1" indent="-171450">
              <a:buFontTx/>
              <a:buChar char="-"/>
            </a:pPr>
            <a:r>
              <a:rPr lang="en-US" baseline="0" dirty="0" smtClean="0"/>
              <a:t>NAMA was part of the COP15 fiasco in Copenhagen in 2009</a:t>
            </a:r>
          </a:p>
          <a:p>
            <a:endParaRPr lang="en-US" dirty="0" smtClean="0"/>
          </a:p>
          <a:p>
            <a:r>
              <a:rPr lang="en-US" dirty="0" smtClean="0"/>
              <a:t>Pictures</a:t>
            </a:r>
            <a:endParaRPr lang="en-US" baseline="0" dirty="0" smtClean="0"/>
          </a:p>
          <a:p>
            <a:r>
              <a:rPr lang="en-US" baseline="0" dirty="0" smtClean="0"/>
              <a:t>Egypt Renewable Energy Financing Network: http://</a:t>
            </a:r>
            <a:r>
              <a:rPr lang="en-US" baseline="0" dirty="0" err="1" smtClean="0"/>
              <a:t>www.greenclimate.fund</a:t>
            </a:r>
            <a:r>
              <a:rPr lang="en-US" baseline="0" dirty="0" smtClean="0"/>
              <a:t>/documents/20182/301053/header-project-039.jpg/cccb685c-14fb-4b8e-8d84-7ba7ed21b7c4?t=1492744861347</a:t>
            </a:r>
          </a:p>
          <a:p>
            <a:pPr marL="171450" indent="-171450">
              <a:buFontTx/>
              <a:buChar char="-"/>
            </a:pPr>
            <a:r>
              <a:rPr lang="en-US" baseline="0" dirty="0" smtClean="0"/>
              <a:t>shown:</a:t>
            </a:r>
          </a:p>
          <a:p>
            <a:pPr marL="628650" lvl="1" indent="-171450">
              <a:buFontTx/>
              <a:buChar char="-"/>
            </a:pPr>
            <a:r>
              <a:rPr lang="en-US" baseline="0" dirty="0" smtClean="0"/>
              <a:t>$1 billion project funded by the European Bank for Reconstruction and Development</a:t>
            </a:r>
          </a:p>
          <a:p>
            <a:pPr marL="628650" lvl="1" indent="-171450">
              <a:buFontTx/>
              <a:buChar char="-"/>
            </a:pPr>
            <a:r>
              <a:rPr lang="en-US" baseline="0" dirty="0" smtClean="0"/>
              <a:t>Support Egypt’s NDC of 20% renewable energy generation by 2022 through technical assistance and scale up investments/capital funding</a:t>
            </a:r>
          </a:p>
          <a:p>
            <a:pPr marL="0" indent="0">
              <a:buFontTx/>
              <a:buNone/>
            </a:pPr>
            <a:endParaRPr lang="en-US" baseline="0" dirty="0" smtClean="0"/>
          </a:p>
          <a:p>
            <a:pPr marL="0" indent="0">
              <a:buFontTx/>
              <a:buNone/>
            </a:pPr>
            <a:r>
              <a:rPr lang="en-US" dirty="0" smtClean="0"/>
              <a:t>Enhancing Climate Change</a:t>
            </a:r>
            <a:r>
              <a:rPr lang="en-US" baseline="0" dirty="0" smtClean="0"/>
              <a:t> Adaptation in the North Coast and Nile Delta Regions in Egypt: </a:t>
            </a:r>
            <a:r>
              <a:rPr lang="en-US" dirty="0" smtClean="0"/>
              <a:t>http://</a:t>
            </a:r>
            <a:r>
              <a:rPr lang="en-US" dirty="0" err="1" smtClean="0"/>
              <a:t>www.greenclimate.fund</a:t>
            </a:r>
            <a:r>
              <a:rPr lang="en-US" dirty="0" smtClean="0"/>
              <a:t>/documents/20182/301053/header-project-053.jpg/09751d09-5541-4188-8792-709dc0731223?t=1509087268187</a:t>
            </a:r>
          </a:p>
          <a:p>
            <a:pPr marL="171450" indent="-171450">
              <a:buFontTx/>
              <a:buChar char="-"/>
            </a:pPr>
            <a:r>
              <a:rPr lang="en-US" dirty="0" smtClean="0"/>
              <a:t>shown: </a:t>
            </a:r>
          </a:p>
          <a:p>
            <a:pPr marL="628650" lvl="1" indent="-171450">
              <a:buFontTx/>
              <a:buChar char="-"/>
            </a:pPr>
            <a:r>
              <a:rPr lang="en-US" dirty="0" smtClean="0"/>
              <a:t>$105.2 million project funded</a:t>
            </a:r>
            <a:r>
              <a:rPr lang="en-US" baseline="0" dirty="0" smtClean="0"/>
              <a:t> by the United Nations Development </a:t>
            </a:r>
            <a:r>
              <a:rPr lang="en-US" baseline="0" dirty="0" err="1" smtClean="0"/>
              <a:t>Programme</a:t>
            </a:r>
            <a:endParaRPr lang="en-US" baseline="0" dirty="0" smtClean="0"/>
          </a:p>
          <a:p>
            <a:pPr marL="628650" lvl="1" indent="-171450">
              <a:buFontTx/>
              <a:buChar char="-"/>
            </a:pPr>
            <a:r>
              <a:rPr lang="en-US" baseline="0" dirty="0" smtClean="0"/>
              <a:t>Provide coastal defense soft structures and coastal management program to adapt Nile River from flooding due to sea level rise</a:t>
            </a:r>
          </a:p>
          <a:p>
            <a:pPr marL="628650" lvl="1" indent="-171450">
              <a:buFontTx/>
              <a:buChar char="-"/>
            </a:pPr>
            <a:r>
              <a:rPr lang="en-US" baseline="0" dirty="0" smtClean="0"/>
              <a:t>Estimated 1 meter rise will submerge 20% of the Nile Delta</a:t>
            </a:r>
            <a:endParaRPr lang="en-US" dirty="0"/>
          </a:p>
        </p:txBody>
      </p:sp>
      <p:sp>
        <p:nvSpPr>
          <p:cNvPr id="4" name="Slide Number Placeholder 3"/>
          <p:cNvSpPr>
            <a:spLocks noGrp="1"/>
          </p:cNvSpPr>
          <p:nvPr>
            <p:ph type="sldNum" sz="quarter" idx="10"/>
          </p:nvPr>
        </p:nvSpPr>
        <p:spPr/>
        <p:txBody>
          <a:bodyPr/>
          <a:lstStyle/>
          <a:p>
            <a:fld id="{D122DE76-A035-BF45-9DDD-99F77BB80E43}" type="slidenum">
              <a:rPr lang="en-US" smtClean="0"/>
              <a:t>8</a:t>
            </a:fld>
            <a:endParaRPr lang="en-US"/>
          </a:p>
        </p:txBody>
      </p:sp>
    </p:spTree>
    <p:extLst>
      <p:ext uri="{BB962C8B-B14F-4D97-AF65-F5344CB8AC3E}">
        <p14:creationId xmlns:p14="http://schemas.microsoft.com/office/powerpoint/2010/main" val="597820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COP21 </a:t>
            </a:r>
            <a:r>
              <a:rPr lang="mr-IN" dirty="0" smtClean="0"/>
              <a:t>–</a:t>
            </a:r>
            <a:r>
              <a:rPr lang="en-US" dirty="0" smtClean="0"/>
              <a:t> Paris, November 30-December</a:t>
            </a:r>
            <a:r>
              <a:rPr lang="en-US" baseline="0" dirty="0" smtClean="0"/>
              <a:t> 12, 2015</a:t>
            </a:r>
            <a:endParaRPr lang="en-US" dirty="0" smtClean="0"/>
          </a:p>
          <a:p>
            <a:endParaRPr lang="en-US" dirty="0" smtClean="0"/>
          </a:p>
          <a:p>
            <a:r>
              <a:rPr lang="en-US" dirty="0" smtClean="0"/>
              <a:t>Big arguments:</a:t>
            </a:r>
            <a:r>
              <a:rPr lang="en-US" baseline="0" dirty="0" smtClean="0"/>
              <a:t> </a:t>
            </a:r>
          </a:p>
          <a:p>
            <a:pPr marL="171450" indent="-171450">
              <a:buFontTx/>
              <a:buChar char="-"/>
            </a:pPr>
            <a:r>
              <a:rPr lang="en-US" baseline="0" dirty="0" smtClean="0"/>
              <a:t>1.5 v 2 degree (SIDS = push for 1.5, developed countries want 2)</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Shall vs. should</a:t>
            </a:r>
          </a:p>
          <a:p>
            <a:endParaRPr lang="en-US" baseline="0" dirty="0" smtClean="0"/>
          </a:p>
          <a:p>
            <a:r>
              <a:rPr lang="en-US" baseline="0" dirty="0" smtClean="0"/>
              <a:t>Agreement does not participation through ratification of treaties in each country</a:t>
            </a:r>
          </a:p>
          <a:p>
            <a:pPr marL="171450" indent="-171450">
              <a:buFontTx/>
              <a:buChar char="-"/>
            </a:pPr>
            <a:r>
              <a:rPr lang="en-US" baseline="0" dirty="0" smtClean="0"/>
              <a:t>Avoid the mistake of Kyoto, recognize that Paris would not be ratified by US Congress (Article 2, Section 2)</a:t>
            </a:r>
          </a:p>
          <a:p>
            <a:pPr marL="171450" indent="-171450">
              <a:buFontTx/>
              <a:buChar char="-"/>
            </a:pPr>
            <a:r>
              <a:rPr lang="en-US" baseline="0" dirty="0" smtClean="0"/>
              <a:t>Requires 55 parties accounting for at least 55% of global GHG emissions to sign to go into force</a:t>
            </a:r>
          </a:p>
          <a:p>
            <a:pPr marL="171450" indent="-171450">
              <a:buFontTx/>
              <a:buChar char="-"/>
            </a:pPr>
            <a:r>
              <a:rPr lang="en-US" baseline="0" dirty="0" smtClean="0"/>
              <a:t>US and China jointly announce they would sign on April 1, 2016</a:t>
            </a:r>
          </a:p>
          <a:p>
            <a:pPr marL="171450" indent="-171450">
              <a:buFontTx/>
              <a:buChar char="-"/>
            </a:pPr>
            <a:r>
              <a:rPr lang="en-US" baseline="0" dirty="0" smtClean="0"/>
              <a:t>Agreement enters force when EU joins on November 4, 2016</a:t>
            </a:r>
          </a:p>
          <a:p>
            <a:pPr marL="0" indent="0">
              <a:buFontTx/>
              <a:buNone/>
            </a:pPr>
            <a:r>
              <a:rPr lang="en-US" baseline="0" dirty="0" smtClean="0"/>
              <a:t> </a:t>
            </a:r>
          </a:p>
          <a:p>
            <a:r>
              <a:rPr lang="en-US" baseline="0" dirty="0" smtClean="0"/>
              <a:t>How is double counting taken into effect:</a:t>
            </a:r>
          </a:p>
          <a:p>
            <a:pPr marL="171450" indent="-171450">
              <a:buFontTx/>
              <a:buChar char="-"/>
            </a:pPr>
            <a:r>
              <a:rPr lang="en-US" baseline="0" dirty="0" smtClean="0"/>
              <a:t>Ex: A single greenhouse gas emission reduction is credited to both the financing country and host country</a:t>
            </a:r>
          </a:p>
          <a:p>
            <a:pPr marL="171450" indent="-171450">
              <a:buFontTx/>
              <a:buChar char="-"/>
            </a:pPr>
            <a:r>
              <a:rPr lang="en-US" dirty="0" smtClean="0"/>
              <a:t>Other examples include double issuance, double purpose, double finance, double use</a:t>
            </a:r>
          </a:p>
          <a:p>
            <a:pPr marL="171450" indent="-171450">
              <a:buFontTx/>
              <a:buChar char="-"/>
            </a:pPr>
            <a:r>
              <a:rPr lang="en-US" dirty="0" smtClean="0"/>
              <a:t>Article 6 of the agreement discusses</a:t>
            </a:r>
            <a:r>
              <a:rPr lang="en-US" baseline="0" dirty="0" smtClean="0"/>
              <a:t> double counting/joint cooperation </a:t>
            </a:r>
          </a:p>
          <a:p>
            <a:pPr marL="628650" lvl="1" indent="-171450">
              <a:buFontTx/>
              <a:buChar char="-"/>
            </a:pPr>
            <a:r>
              <a:rPr lang="en-US" baseline="0" dirty="0" smtClean="0"/>
              <a:t>Either host or financing country can benefit from project but both cannot</a:t>
            </a:r>
          </a:p>
          <a:p>
            <a:pPr marL="628650" lvl="1" indent="-171450">
              <a:buFontTx/>
              <a:buChar char="-"/>
            </a:pPr>
            <a:r>
              <a:rPr lang="en-US" baseline="0" dirty="0" smtClean="0"/>
              <a:t>No specific actions are taken to prevent double counting, thus the need for transparency is critical</a:t>
            </a:r>
          </a:p>
          <a:p>
            <a:pPr marL="628650" lvl="1" indent="-171450">
              <a:buFontTx/>
              <a:buChar char="-"/>
            </a:pPr>
            <a:r>
              <a:rPr lang="en-US" baseline="0" dirty="0" smtClean="0"/>
              <a:t>http://</a:t>
            </a:r>
            <a:r>
              <a:rPr lang="en-US" baseline="0" dirty="0" err="1" smtClean="0"/>
              <a:t>www.climatefocus.com</a:t>
            </a:r>
            <a:r>
              <a:rPr lang="en-US" baseline="0" dirty="0" smtClean="0"/>
              <a:t>/sites/default/files/20160105%20-v.2.0%20Double%20Counting%20and%20Paris%20Agreement%20FIN.pdf.pdf</a:t>
            </a:r>
          </a:p>
          <a:p>
            <a:pPr marL="628650" lvl="1" indent="-171450">
              <a:buFontTx/>
              <a:buChar char="-"/>
            </a:pPr>
            <a:endParaRPr lang="en-US" dirty="0" smtClean="0"/>
          </a:p>
          <a:p>
            <a:pPr marL="0" lvl="0" indent="0">
              <a:buFontTx/>
              <a:buNone/>
            </a:pPr>
            <a:r>
              <a:rPr lang="en-US" dirty="0" smtClean="0"/>
              <a:t>Picture: </a:t>
            </a:r>
          </a:p>
          <a:p>
            <a:pPr marL="0" lvl="0" indent="0">
              <a:buFontTx/>
              <a:buNone/>
            </a:pPr>
            <a:r>
              <a:rPr lang="en-US" dirty="0" smtClean="0"/>
              <a:t>@</a:t>
            </a:r>
            <a:r>
              <a:rPr lang="en-US" baseline="0" dirty="0" smtClean="0"/>
              <a:t> COP, announcement of agreement - https://</a:t>
            </a:r>
            <a:r>
              <a:rPr lang="en-US" baseline="0" dirty="0" err="1" smtClean="0"/>
              <a:t>www.desmog.ca</a:t>
            </a:r>
            <a:r>
              <a:rPr lang="en-US" baseline="0" dirty="0" smtClean="0"/>
              <a:t>/sites/</a:t>
            </a:r>
            <a:r>
              <a:rPr lang="en-US" baseline="0" dirty="0" err="1" smtClean="0"/>
              <a:t>beta.desmogblog.com</a:t>
            </a:r>
            <a:r>
              <a:rPr lang="en-US" baseline="0" dirty="0" smtClean="0"/>
              <a:t>/files/styles/</a:t>
            </a:r>
            <a:r>
              <a:rPr lang="en-US" baseline="0" dirty="0" err="1" smtClean="0"/>
              <a:t>full_width_blog_image</a:t>
            </a:r>
            <a:r>
              <a:rPr lang="en-US" baseline="0" dirty="0" smtClean="0"/>
              <a:t>/public/</a:t>
            </a:r>
            <a:r>
              <a:rPr lang="en-US" baseline="0" dirty="0" err="1" smtClean="0"/>
              <a:t>blogimages</a:t>
            </a:r>
            <a:r>
              <a:rPr lang="en-US" baseline="0" dirty="0" smtClean="0"/>
              <a:t>/UN%20Paris%20Agreement.png?itok=E5WovxHs</a:t>
            </a:r>
          </a:p>
          <a:p>
            <a:pPr marL="0" lvl="0" indent="0">
              <a:buFontTx/>
              <a:buNone/>
            </a:pPr>
            <a:r>
              <a:rPr lang="en-US" baseline="0" dirty="0" smtClean="0"/>
              <a:t>People @ COP rally - http://</a:t>
            </a:r>
            <a:r>
              <a:rPr lang="en-US" baseline="0" dirty="0" err="1" smtClean="0"/>
              <a:t>www.thehindu.com</a:t>
            </a:r>
            <a:r>
              <a:rPr lang="en-US" baseline="0" dirty="0" smtClean="0"/>
              <a:t>/</a:t>
            </a:r>
            <a:r>
              <a:rPr lang="en-US" baseline="0" dirty="0" err="1" smtClean="0"/>
              <a:t>migration_catalog</a:t>
            </a:r>
            <a:r>
              <a:rPr lang="en-US" baseline="0" dirty="0" smtClean="0"/>
              <a:t>/article13952632.ece/alternates/FREE_660/4TH_PARIS_</a:t>
            </a:r>
          </a:p>
          <a:p>
            <a:pPr marL="0" lvl="0" indent="0">
              <a:buFontTx/>
              <a:buNone/>
            </a:pPr>
            <a:endParaRPr lang="en-US" dirty="0"/>
          </a:p>
        </p:txBody>
      </p:sp>
      <p:sp>
        <p:nvSpPr>
          <p:cNvPr id="4" name="Slide Number Placeholder 3"/>
          <p:cNvSpPr>
            <a:spLocks noGrp="1"/>
          </p:cNvSpPr>
          <p:nvPr>
            <p:ph type="sldNum" sz="quarter" idx="10"/>
          </p:nvPr>
        </p:nvSpPr>
        <p:spPr/>
        <p:txBody>
          <a:bodyPr/>
          <a:lstStyle/>
          <a:p>
            <a:fld id="{D122DE76-A035-BF45-9DDD-99F77BB80E43}" type="slidenum">
              <a:rPr lang="en-US" smtClean="0"/>
              <a:t>9</a:t>
            </a:fld>
            <a:endParaRPr lang="en-US"/>
          </a:p>
        </p:txBody>
      </p:sp>
    </p:spTree>
    <p:extLst>
      <p:ext uri="{BB962C8B-B14F-4D97-AF65-F5344CB8AC3E}">
        <p14:creationId xmlns:p14="http://schemas.microsoft.com/office/powerpoint/2010/main" val="20694252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9742E20-89C2-C849-8551-4D24A32AB254}" type="datetimeFigureOut">
              <a:rPr lang="en-US" smtClean="0"/>
              <a:t>11/11/17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D86F4C-71B9-9341-8BF5-0CB71DC12C25}" type="slidenum">
              <a:rPr lang="en-US" smtClean="0"/>
              <a:t>‹#›</a:t>
            </a:fld>
            <a:endParaRPr lang="en-US"/>
          </a:p>
        </p:txBody>
      </p:sp>
    </p:spTree>
  </p:cSld>
  <p:clrMapOvr>
    <a:masterClrMapping/>
  </p:clrMapOvr>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742E20-89C2-C849-8551-4D24A32AB254}" type="datetimeFigureOut">
              <a:rPr lang="en-US" smtClean="0"/>
              <a:t>11/11/17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D86F4C-71B9-9341-8BF5-0CB71DC12C2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742E20-89C2-C849-8551-4D24A32AB254}" type="datetimeFigureOut">
              <a:rPr lang="en-US" smtClean="0"/>
              <a:t>11/11/17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D86F4C-71B9-9341-8BF5-0CB71DC12C25}" type="slidenum">
              <a:rPr lang="en-US" smtClean="0"/>
              <a:t>‹#›</a:t>
            </a:fld>
            <a:endParaRPr lang="en-US"/>
          </a:p>
        </p:txBody>
      </p:sp>
    </p:spTree>
  </p:cSld>
  <p:clrMapOvr>
    <a:masterClrMapping/>
  </p:clrMapOvr>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742E20-89C2-C849-8551-4D24A32AB254}" type="datetimeFigureOut">
              <a:rPr lang="en-US" smtClean="0"/>
              <a:t>11/11/17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D86F4C-71B9-9341-8BF5-0CB71DC12C2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9742E20-89C2-C849-8551-4D24A32AB254}" type="datetimeFigureOut">
              <a:rPr lang="en-US" smtClean="0"/>
              <a:t>11/11/17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D86F4C-71B9-9341-8BF5-0CB71DC12C25}" type="slidenum">
              <a:rPr lang="en-US" smtClean="0"/>
              <a:t>‹#›</a:t>
            </a:fld>
            <a:endParaRPr lang="en-US"/>
          </a:p>
        </p:txBody>
      </p:sp>
    </p:spTree>
  </p:cSld>
  <p:clrMapOvr>
    <a:masterClrMapping/>
  </p:clrMapOvr>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9742E20-89C2-C849-8551-4D24A32AB254}" type="datetimeFigureOut">
              <a:rPr lang="en-US" smtClean="0"/>
              <a:t>11/11/17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D86F4C-71B9-9341-8BF5-0CB71DC12C25}" type="slidenum">
              <a:rPr lang="en-US" smtClean="0"/>
              <a:t>‹#›</a:t>
            </a:fld>
            <a:endParaRPr lang="en-US"/>
          </a:p>
        </p:txBody>
      </p:sp>
    </p:spTree>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9742E20-89C2-C849-8551-4D24A32AB254}" type="datetimeFigureOut">
              <a:rPr lang="en-US" smtClean="0"/>
              <a:t>11/11/17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D86F4C-71B9-9341-8BF5-0CB71DC12C25}" type="slidenum">
              <a:rPr lang="en-US" smtClean="0"/>
              <a:t>‹#›</a:t>
            </a:fld>
            <a:endParaRPr lang="en-US"/>
          </a:p>
        </p:txBody>
      </p:sp>
    </p:spTree>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9742E20-89C2-C849-8551-4D24A32AB254}" type="datetimeFigureOut">
              <a:rPr lang="en-US" smtClean="0"/>
              <a:t>11/11/17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D86F4C-71B9-9341-8BF5-0CB71DC12C2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742E20-89C2-C849-8551-4D24A32AB254}" type="datetimeFigureOut">
              <a:rPr lang="en-US" smtClean="0"/>
              <a:t>11/11/17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D86F4C-71B9-9341-8BF5-0CB71DC12C2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742E20-89C2-C849-8551-4D24A32AB254}" type="datetimeFigureOut">
              <a:rPr lang="en-US" smtClean="0"/>
              <a:t>11/11/17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D86F4C-71B9-9341-8BF5-0CB71DC12C25}" type="slidenum">
              <a:rPr lang="en-US" smtClean="0"/>
              <a:t>‹#›</a:t>
            </a:fld>
            <a:endParaRPr lang="en-US"/>
          </a:p>
        </p:txBody>
      </p:sp>
    </p:spTree>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742E20-89C2-C849-8551-4D24A32AB254}" type="datetimeFigureOut">
              <a:rPr lang="en-US" smtClean="0"/>
              <a:t>11/11/17</a:t>
            </a:fld>
            <a:endParaRPr lang="en-US"/>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ACD86F4C-71B9-9341-8BF5-0CB71DC12C2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742E20-89C2-C849-8551-4D24A32AB254}" type="datetimeFigureOut">
              <a:rPr lang="en-US" smtClean="0"/>
              <a:t>11/11/17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D86F4C-71B9-9341-8BF5-0CB71DC12C25}" type="slidenum">
              <a:rPr lang="en-US" smtClean="0"/>
              <a:t>‹#›</a:t>
            </a:fld>
            <a:endParaRPr lang="en-US"/>
          </a:p>
        </p:txBody>
      </p:sp>
    </p:spTree>
    <p:extLst>
      <p:ext uri="{BB962C8B-B14F-4D97-AF65-F5344CB8AC3E}">
        <p14:creationId xmlns:p14="http://schemas.microsoft.com/office/powerpoint/2010/main" val="411877546"/>
      </p:ext>
    </p:extLst>
  </p:cSld>
  <p:clrMap bg1="lt1" tx1="dk1" bg2="lt2" tx2="dk2" accent1="accent1" accent2="accent2" accent3="accent3" accent4="accent4" accent5="accent5" accent6="accent6" hlink="hlink" folHlink="folHlink"/>
  <p:sldLayoutIdLst>
    <p:sldLayoutId id="2147484103" r:id="rId1"/>
    <p:sldLayoutId id="2147484104" r:id="rId2"/>
    <p:sldLayoutId id="2147484105" r:id="rId3"/>
    <p:sldLayoutId id="2147484106" r:id="rId4"/>
    <p:sldLayoutId id="2147484107" r:id="rId5"/>
    <p:sldLayoutId id="2147484108" r:id="rId6"/>
    <p:sldLayoutId id="2147484109" r:id="rId7"/>
    <p:sldLayoutId id="2147484110" r:id="rId8"/>
    <p:sldLayoutId id="2147484111" r:id="rId9"/>
    <p:sldLayoutId id="2147484112" r:id="rId10"/>
    <p:sldLayoutId id="21474841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2.tif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tif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7.tiff"/><Relationship Id="rId4" Type="http://schemas.openxmlformats.org/officeDocument/2006/relationships/image" Target="../media/image18.jp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0.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4.jpg"/><Relationship Id="rId5" Type="http://schemas.openxmlformats.org/officeDocument/2006/relationships/image" Target="../media/image25.jpg"/><Relationship Id="rId6" Type="http://schemas.openxmlformats.org/officeDocument/2006/relationships/image" Target="../media/image26.tiff"/><Relationship Id="rId7" Type="http://schemas.openxmlformats.org/officeDocument/2006/relationships/image" Target="../media/image27.tiff"/><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tiff"/></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jp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1.tiff"/><Relationship Id="rId4" Type="http://schemas.openxmlformats.org/officeDocument/2006/relationships/image" Target="../media/image12.tif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jp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44522" y="168107"/>
            <a:ext cx="11053011" cy="2217823"/>
          </a:xfrm>
        </p:spPr>
        <p:txBody>
          <a:bodyPr>
            <a:normAutofit/>
          </a:bodyPr>
          <a:lstStyle/>
          <a:p>
            <a:pPr algn="ctr"/>
            <a:r>
              <a:rPr lang="en-US" sz="6000" dirty="0" smtClean="0">
                <a:solidFill>
                  <a:schemeClr val="accent1"/>
                </a:solidFill>
                <a:latin typeface="Helvetica Neue" charset="0"/>
                <a:ea typeface="Helvetica Neue" charset="0"/>
                <a:cs typeface="Helvetica Neue" charset="0"/>
              </a:rPr>
              <a:t>The Carbon Clock is Ticking:</a:t>
            </a:r>
            <a:r>
              <a:rPr lang="en-US" dirty="0" smtClean="0"/>
              <a:t/>
            </a:r>
            <a:br>
              <a:rPr lang="en-US" dirty="0" smtClean="0"/>
            </a:br>
            <a:r>
              <a:rPr lang="en-US" sz="4400" dirty="0" smtClean="0">
                <a:solidFill>
                  <a:schemeClr val="accent6">
                    <a:lumMod val="75000"/>
                  </a:schemeClr>
                </a:solidFill>
                <a:latin typeface="Helvetica Neue" charset="0"/>
                <a:ea typeface="Helvetica Neue" charset="0"/>
                <a:cs typeface="Helvetica Neue" charset="0"/>
              </a:rPr>
              <a:t>An Update on the Implementation of the Paris Agreement</a:t>
            </a:r>
            <a:endParaRPr lang="en-US" sz="4400" dirty="0">
              <a:solidFill>
                <a:schemeClr val="accent6">
                  <a:lumMod val="75000"/>
                </a:schemeClr>
              </a:solidFill>
              <a:latin typeface="Helvetica Neue" charset="0"/>
              <a:ea typeface="Helvetica Neue" charset="0"/>
              <a:cs typeface="Helvetica Neue" charset="0"/>
            </a:endParaRPr>
          </a:p>
        </p:txBody>
      </p:sp>
      <p:sp>
        <p:nvSpPr>
          <p:cNvPr id="3" name="Subtitle 2"/>
          <p:cNvSpPr>
            <a:spLocks noGrp="1"/>
          </p:cNvSpPr>
          <p:nvPr>
            <p:ph type="subTitle" idx="1"/>
          </p:nvPr>
        </p:nvSpPr>
        <p:spPr>
          <a:xfrm>
            <a:off x="1677592" y="5939590"/>
            <a:ext cx="8586870" cy="1691640"/>
          </a:xfrm>
        </p:spPr>
        <p:txBody>
          <a:bodyPr>
            <a:normAutofit/>
          </a:bodyPr>
          <a:lstStyle/>
          <a:p>
            <a:pPr algn="ctr"/>
            <a:r>
              <a:rPr lang="en-US" dirty="0" smtClean="0">
                <a:solidFill>
                  <a:schemeClr val="accent1"/>
                </a:solidFill>
                <a:latin typeface="Helvetica" charset="0"/>
                <a:ea typeface="Helvetica" charset="0"/>
                <a:cs typeface="Helvetica" charset="0"/>
              </a:rPr>
              <a:t>Bridger Ruyle — Energy Journal Club </a:t>
            </a:r>
            <a:r>
              <a:rPr lang="en-US" dirty="0">
                <a:solidFill>
                  <a:schemeClr val="accent1"/>
                </a:solidFill>
                <a:latin typeface="Helvetica" charset="0"/>
                <a:ea typeface="Helvetica" charset="0"/>
                <a:cs typeface="Helvetica" charset="0"/>
              </a:rPr>
              <a:t>—</a:t>
            </a:r>
            <a:r>
              <a:rPr lang="en-US" dirty="0" smtClean="0">
                <a:solidFill>
                  <a:schemeClr val="accent1"/>
                </a:solidFill>
                <a:latin typeface="Helvetica" charset="0"/>
                <a:ea typeface="Helvetica" charset="0"/>
                <a:cs typeface="Helvetica" charset="0"/>
              </a:rPr>
              <a:t> November 10, </a:t>
            </a:r>
            <a:r>
              <a:rPr lang="en-US" dirty="0" smtClean="0">
                <a:solidFill>
                  <a:schemeClr val="accent1"/>
                </a:solidFill>
                <a:latin typeface="Helvetica" charset="0"/>
                <a:ea typeface="Helvetica" charset="0"/>
                <a:cs typeface="Helvetica" charset="0"/>
              </a:rPr>
              <a:t>2017</a:t>
            </a:r>
          </a:p>
          <a:p>
            <a:pPr algn="ctr"/>
            <a:r>
              <a:rPr lang="en-US" dirty="0" err="1" smtClean="0">
                <a:solidFill>
                  <a:schemeClr val="accent1"/>
                </a:solidFill>
                <a:latin typeface="Helvetica" charset="0"/>
                <a:ea typeface="Helvetica" charset="0"/>
                <a:cs typeface="Helvetica" charset="0"/>
              </a:rPr>
              <a:t>bruyle@g.harvard.edu</a:t>
            </a:r>
            <a:endParaRPr lang="en-US" dirty="0">
              <a:solidFill>
                <a:schemeClr val="accent1"/>
              </a:solidFill>
              <a:latin typeface="Helvetica" charset="0"/>
              <a:ea typeface="Helvetica" charset="0"/>
              <a:cs typeface="Helvetica" charset="0"/>
            </a:endParaRPr>
          </a:p>
        </p:txBody>
      </p:sp>
      <p:pic>
        <p:nvPicPr>
          <p:cNvPr id="5" name="Picture 4"/>
          <p:cNvPicPr>
            <a:picLocks noChangeAspect="1"/>
          </p:cNvPicPr>
          <p:nvPr/>
        </p:nvPicPr>
        <p:blipFill>
          <a:blip r:embed="rId3"/>
          <a:stretch>
            <a:fillRect/>
          </a:stretch>
        </p:blipFill>
        <p:spPr>
          <a:xfrm>
            <a:off x="1315453" y="2427606"/>
            <a:ext cx="4655576" cy="3487323"/>
          </a:xfrm>
          <a:prstGeom prst="rect">
            <a:avLst/>
          </a:prstGeom>
        </p:spPr>
      </p:pic>
      <p:pic>
        <p:nvPicPr>
          <p:cNvPr id="6" name="Picture 5"/>
          <p:cNvPicPr>
            <a:picLocks noChangeAspect="1"/>
          </p:cNvPicPr>
          <p:nvPr/>
        </p:nvPicPr>
        <p:blipFill rotWithShape="1">
          <a:blip r:embed="rId4"/>
          <a:srcRect r="11348"/>
          <a:stretch/>
        </p:blipFill>
        <p:spPr>
          <a:xfrm>
            <a:off x="5971029" y="2426633"/>
            <a:ext cx="4656874" cy="3488296"/>
          </a:xfrm>
          <a:prstGeom prst="rect">
            <a:avLst/>
          </a:prstGeom>
        </p:spPr>
      </p:pic>
    </p:spTree>
    <p:extLst>
      <p:ext uri="{BB962C8B-B14F-4D97-AF65-F5344CB8AC3E}">
        <p14:creationId xmlns:p14="http://schemas.microsoft.com/office/powerpoint/2010/main" val="14919756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solidFill>
                  <a:schemeClr val="accent1"/>
                </a:solidFill>
                <a:latin typeface="Helvetica Neue" charset="0"/>
                <a:ea typeface="Helvetica Neue" charset="0"/>
                <a:cs typeface="Helvetica Neue" charset="0"/>
              </a:rPr>
              <a:t>Implementation of commitments</a:t>
            </a:r>
            <a:endParaRPr lang="en-US" dirty="0">
              <a:solidFill>
                <a:schemeClr val="accent1"/>
              </a:solidFill>
              <a:latin typeface="Helvetica Neue" charset="0"/>
              <a:ea typeface="Helvetica Neue" charset="0"/>
              <a:cs typeface="Helvetica Neue" charset="0"/>
            </a:endParaRPr>
          </a:p>
        </p:txBody>
      </p:sp>
      <p:sp>
        <p:nvSpPr>
          <p:cNvPr id="5" name="Title 1"/>
          <p:cNvSpPr>
            <a:spLocks noGrp="1"/>
          </p:cNvSpPr>
          <p:nvPr>
            <p:ph idx="1"/>
          </p:nvPr>
        </p:nvSpPr>
        <p:spPr>
          <a:xfrm>
            <a:off x="838200" y="1769642"/>
            <a:ext cx="10515600" cy="4351338"/>
          </a:xfrm>
        </p:spPr>
        <p:txBody>
          <a:bodyPr/>
          <a:lstStyle/>
          <a:p>
            <a:r>
              <a:rPr lang="en-US" dirty="0" smtClean="0">
                <a:latin typeface="Helvetica Neue" charset="0"/>
                <a:ea typeface="Helvetica Neue" charset="0"/>
                <a:cs typeface="Helvetica Neue" charset="0"/>
              </a:rPr>
              <a:t>Each country required to submit an Intended Nationally Determined Contribution (INDC)</a:t>
            </a:r>
          </a:p>
          <a:p>
            <a:pPr lvl="1"/>
            <a:r>
              <a:rPr lang="en-US" dirty="0" smtClean="0">
                <a:latin typeface="Helvetica Neue" charset="0"/>
                <a:ea typeface="Helvetica Neue" charset="0"/>
                <a:cs typeface="Helvetica Neue" charset="0"/>
              </a:rPr>
              <a:t>Applies to developed and developing countries</a:t>
            </a:r>
          </a:p>
          <a:p>
            <a:r>
              <a:rPr lang="en-US" dirty="0" smtClean="0">
                <a:latin typeface="Helvetica Neue" charset="0"/>
                <a:ea typeface="Helvetica Neue" charset="0"/>
                <a:cs typeface="Helvetica Neue" charset="0"/>
              </a:rPr>
              <a:t>Outlines country-specific GHG reduction targets</a:t>
            </a:r>
          </a:p>
          <a:p>
            <a:r>
              <a:rPr lang="en-US" dirty="0" smtClean="0">
                <a:latin typeface="Helvetica Neue" charset="0"/>
                <a:ea typeface="Helvetica Neue" charset="0"/>
                <a:cs typeface="Helvetica Neue" charset="0"/>
              </a:rPr>
              <a:t>Unlike Kyoto, </a:t>
            </a:r>
            <a:r>
              <a:rPr lang="en-US" dirty="0" smtClean="0">
                <a:solidFill>
                  <a:srgbClr val="EA1E09"/>
                </a:solidFill>
                <a:latin typeface="Helvetica Neue" charset="0"/>
                <a:ea typeface="Helvetica Neue" charset="0"/>
                <a:cs typeface="Helvetica Neue" charset="0"/>
              </a:rPr>
              <a:t>NDCs are non-binding</a:t>
            </a:r>
            <a:r>
              <a:rPr lang="en-US" dirty="0" smtClean="0">
                <a:latin typeface="Helvetica Neue" charset="0"/>
                <a:ea typeface="Helvetica Neue" charset="0"/>
                <a:cs typeface="Helvetica Neue" charset="0"/>
              </a:rPr>
              <a:t> targets</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493" t="3956" b="5582"/>
          <a:stretch/>
        </p:blipFill>
        <p:spPr>
          <a:xfrm>
            <a:off x="6247195" y="4228834"/>
            <a:ext cx="4110990" cy="2366010"/>
          </a:xfrm>
          <a:prstGeom prst="rect">
            <a:avLst/>
          </a:prstGeom>
        </p:spPr>
      </p:pic>
      <p:pic>
        <p:nvPicPr>
          <p:cNvPr id="3" name="Picture 2"/>
          <p:cNvPicPr>
            <a:picLocks noChangeAspect="1"/>
          </p:cNvPicPr>
          <p:nvPr/>
        </p:nvPicPr>
        <p:blipFill>
          <a:blip r:embed="rId4"/>
          <a:stretch>
            <a:fillRect/>
          </a:stretch>
        </p:blipFill>
        <p:spPr>
          <a:xfrm>
            <a:off x="1716833" y="4228834"/>
            <a:ext cx="4530362" cy="2356452"/>
          </a:xfrm>
          <a:prstGeom prst="rect">
            <a:avLst/>
          </a:prstGeom>
        </p:spPr>
      </p:pic>
    </p:spTree>
    <p:extLst>
      <p:ext uri="{BB962C8B-B14F-4D97-AF65-F5344CB8AC3E}">
        <p14:creationId xmlns:p14="http://schemas.microsoft.com/office/powerpoint/2010/main" val="17881739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solidFill>
                  <a:schemeClr val="accent1"/>
                </a:solidFill>
                <a:latin typeface="Helvetica Neue" charset="0"/>
                <a:ea typeface="Helvetica Neue" charset="0"/>
                <a:cs typeface="Helvetica Neue" charset="0"/>
              </a:rPr>
              <a:t>Examples of plans: Brazil</a:t>
            </a:r>
            <a:endParaRPr lang="en-US" dirty="0">
              <a:solidFill>
                <a:schemeClr val="accent1"/>
              </a:solidFill>
              <a:latin typeface="Helvetica Neue" charset="0"/>
              <a:ea typeface="Helvetica Neue" charset="0"/>
              <a:cs typeface="Helvetica Neue" charset="0"/>
            </a:endParaRPr>
          </a:p>
        </p:txBody>
      </p:sp>
      <p:sp>
        <p:nvSpPr>
          <p:cNvPr id="5" name="Title 1"/>
          <p:cNvSpPr>
            <a:spLocks noGrp="1"/>
          </p:cNvSpPr>
          <p:nvPr>
            <p:ph idx="1"/>
          </p:nvPr>
        </p:nvSpPr>
        <p:spPr>
          <a:xfrm>
            <a:off x="838200" y="1681247"/>
            <a:ext cx="10515600" cy="4351338"/>
          </a:xfrm>
        </p:spPr>
        <p:txBody>
          <a:bodyPr/>
          <a:lstStyle/>
          <a:p>
            <a:pPr>
              <a:lnSpc>
                <a:spcPct val="100000"/>
              </a:lnSpc>
              <a:spcBef>
                <a:spcPts val="0"/>
              </a:spcBef>
            </a:pPr>
            <a:r>
              <a:rPr lang="en-US" dirty="0" smtClean="0">
                <a:latin typeface="Helvetica Neue" charset="0"/>
                <a:ea typeface="Helvetica Neue" charset="0"/>
                <a:cs typeface="Helvetica Neue" charset="0"/>
              </a:rPr>
              <a:t>Reduction of 37% from 2005 baseline by 2025</a:t>
            </a:r>
          </a:p>
          <a:p>
            <a:pPr lvl="1">
              <a:lnSpc>
                <a:spcPct val="100000"/>
              </a:lnSpc>
              <a:spcBef>
                <a:spcPts val="0"/>
              </a:spcBef>
            </a:pPr>
            <a:r>
              <a:rPr lang="en-US" dirty="0" smtClean="0">
                <a:latin typeface="Helvetica Neue" charset="0"/>
                <a:ea typeface="Helvetica Neue" charset="0"/>
                <a:cs typeface="Helvetica Neue" charset="0"/>
              </a:rPr>
              <a:t>43% by 2030</a:t>
            </a:r>
          </a:p>
          <a:p>
            <a:pPr>
              <a:lnSpc>
                <a:spcPct val="100000"/>
              </a:lnSpc>
              <a:spcBef>
                <a:spcPts val="0"/>
              </a:spcBef>
            </a:pPr>
            <a:r>
              <a:rPr lang="en-US" dirty="0" smtClean="0">
                <a:latin typeface="Helvetica Neue" charset="0"/>
                <a:ea typeface="Helvetica Neue" charset="0"/>
                <a:cs typeface="Helvetica Neue" charset="0"/>
              </a:rPr>
              <a:t>Plan focuses on proven biofuel program and reforestation</a:t>
            </a:r>
            <a:endParaRPr lang="en-US" dirty="0">
              <a:latin typeface="Helvetica Neue" charset="0"/>
              <a:ea typeface="Helvetica Neue" charset="0"/>
              <a:cs typeface="Helvetica Neue" charset="0"/>
            </a:endParaRPr>
          </a:p>
        </p:txBody>
      </p:sp>
      <p:pic>
        <p:nvPicPr>
          <p:cNvPr id="6" name="Picture 5"/>
          <p:cNvPicPr>
            <a:picLocks noChangeAspect="1"/>
          </p:cNvPicPr>
          <p:nvPr/>
        </p:nvPicPr>
        <p:blipFill>
          <a:blip r:embed="rId3"/>
          <a:stretch>
            <a:fillRect/>
          </a:stretch>
        </p:blipFill>
        <p:spPr>
          <a:xfrm>
            <a:off x="1135613" y="3096729"/>
            <a:ext cx="5170714" cy="291037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6327" y="3096729"/>
            <a:ext cx="4391608" cy="2911827"/>
          </a:xfrm>
          <a:prstGeom prst="rect">
            <a:avLst/>
          </a:prstGeom>
        </p:spPr>
      </p:pic>
      <p:sp>
        <p:nvSpPr>
          <p:cNvPr id="8" name="Rectangle 7"/>
          <p:cNvSpPr/>
          <p:nvPr/>
        </p:nvSpPr>
        <p:spPr>
          <a:xfrm>
            <a:off x="1078753" y="6007102"/>
            <a:ext cx="4203395" cy="369332"/>
          </a:xfrm>
          <a:prstGeom prst="rect">
            <a:avLst/>
          </a:prstGeom>
        </p:spPr>
        <p:txBody>
          <a:bodyPr wrap="none">
            <a:spAutoFit/>
          </a:bodyPr>
          <a:lstStyle/>
          <a:p>
            <a:r>
              <a:rPr lang="en-US" dirty="0" smtClean="0">
                <a:latin typeface="Helvetica Neue" charset="0"/>
                <a:ea typeface="Helvetica Neue" charset="0"/>
                <a:cs typeface="Helvetica Neue" charset="0"/>
              </a:rPr>
              <a:t>Sugar cane is used for ethanol in Brazil</a:t>
            </a:r>
            <a:endParaRPr lang="en-US" dirty="0">
              <a:latin typeface="Helvetica Neue" charset="0"/>
              <a:ea typeface="Helvetica Neue" charset="0"/>
              <a:cs typeface="Helvetica Neue" charset="0"/>
            </a:endParaRPr>
          </a:p>
        </p:txBody>
      </p:sp>
      <p:sp>
        <p:nvSpPr>
          <p:cNvPr id="9" name="Rectangle 8"/>
          <p:cNvSpPr/>
          <p:nvPr/>
        </p:nvSpPr>
        <p:spPr>
          <a:xfrm>
            <a:off x="6851689" y="6007102"/>
            <a:ext cx="3846246" cy="646331"/>
          </a:xfrm>
          <a:prstGeom prst="rect">
            <a:avLst/>
          </a:prstGeom>
        </p:spPr>
        <p:txBody>
          <a:bodyPr wrap="none">
            <a:spAutoFit/>
          </a:bodyPr>
          <a:lstStyle/>
          <a:p>
            <a:pPr algn="r"/>
            <a:r>
              <a:rPr lang="en-US" dirty="0" smtClean="0">
                <a:latin typeface="Helvetica Neue" charset="0"/>
                <a:ea typeface="Helvetica Neue" charset="0"/>
                <a:cs typeface="Helvetica Neue" charset="0"/>
              </a:rPr>
              <a:t>Brazil hopes to reforest approx. 2%</a:t>
            </a:r>
          </a:p>
          <a:p>
            <a:pPr algn="r"/>
            <a:r>
              <a:rPr lang="en-US" dirty="0" smtClean="0">
                <a:latin typeface="Helvetica Neue" charset="0"/>
                <a:ea typeface="Helvetica Neue" charset="0"/>
                <a:cs typeface="Helvetica Neue" charset="0"/>
              </a:rPr>
              <a:t> of Amazon by 2030</a:t>
            </a:r>
            <a:endParaRPr lang="en-US" dirty="0">
              <a:latin typeface="Helvetica Neue" charset="0"/>
              <a:ea typeface="Helvetica Neue" charset="0"/>
              <a:cs typeface="Helvetica Neue" charset="0"/>
            </a:endParaRPr>
          </a:p>
        </p:txBody>
      </p:sp>
    </p:spTree>
    <p:extLst>
      <p:ext uri="{BB962C8B-B14F-4D97-AF65-F5344CB8AC3E}">
        <p14:creationId xmlns:p14="http://schemas.microsoft.com/office/powerpoint/2010/main" val="5255414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3388895" y="0"/>
            <a:ext cx="10515600" cy="1325563"/>
          </a:xfrm>
        </p:spPr>
        <p:txBody>
          <a:bodyPr/>
          <a:lstStyle/>
          <a:p>
            <a:r>
              <a:rPr lang="en-US" dirty="0" smtClean="0">
                <a:solidFill>
                  <a:srgbClr val="FF0000"/>
                </a:solidFill>
                <a:latin typeface="Helvetica Neue" charset="0"/>
                <a:ea typeface="Helvetica Neue" charset="0"/>
                <a:cs typeface="Helvetica Neue" charset="0"/>
              </a:rPr>
              <a:t>Examples of plans: Vietnam</a:t>
            </a:r>
            <a:endParaRPr lang="en-US" dirty="0">
              <a:solidFill>
                <a:srgbClr val="FF0000"/>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3497268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solidFill>
                  <a:schemeClr val="accent1"/>
                </a:solidFill>
                <a:latin typeface="Helvetica Neue" charset="0"/>
                <a:ea typeface="Helvetica Neue" charset="0"/>
                <a:cs typeface="Helvetica Neue" charset="0"/>
              </a:rPr>
              <a:t>Examples of plans: Nauru</a:t>
            </a:r>
            <a:endParaRPr lang="en-US" dirty="0">
              <a:solidFill>
                <a:schemeClr val="accent1"/>
              </a:solidFill>
              <a:latin typeface="Helvetica Neue" charset="0"/>
              <a:ea typeface="Helvetica Neue" charset="0"/>
              <a:cs typeface="Helvetica Neue" charset="0"/>
            </a:endParaRPr>
          </a:p>
        </p:txBody>
      </p:sp>
      <p:sp>
        <p:nvSpPr>
          <p:cNvPr id="5" name="Title 1"/>
          <p:cNvSpPr>
            <a:spLocks noGrp="1"/>
          </p:cNvSpPr>
          <p:nvPr>
            <p:ph idx="1"/>
          </p:nvPr>
        </p:nvSpPr>
        <p:spPr>
          <a:xfrm>
            <a:off x="838200" y="1665205"/>
            <a:ext cx="10515600" cy="4351338"/>
          </a:xfrm>
        </p:spPr>
        <p:txBody>
          <a:bodyPr/>
          <a:lstStyle/>
          <a:p>
            <a:r>
              <a:rPr lang="en-US" dirty="0" smtClean="0">
                <a:latin typeface="Helvetica Neue" charset="0"/>
                <a:ea typeface="Helvetica Neue" charset="0"/>
                <a:cs typeface="Helvetica Neue" charset="0"/>
              </a:rPr>
              <a:t>“</a:t>
            </a:r>
            <a:r>
              <a:rPr lang="en-US" dirty="0">
                <a:latin typeface="Helvetica Neue" charset="0"/>
                <a:ea typeface="Helvetica Neue" charset="0"/>
                <a:cs typeface="Helvetica Neue" charset="0"/>
              </a:rPr>
              <a:t>In </a:t>
            </a:r>
            <a:r>
              <a:rPr lang="en-US" dirty="0" smtClean="0">
                <a:latin typeface="Helvetica Neue" charset="0"/>
                <a:ea typeface="Helvetica Neue" charset="0"/>
                <a:cs typeface="Helvetica Neue" charset="0"/>
              </a:rPr>
              <a:t>Nauru’s case the threat is to its very existence”</a:t>
            </a:r>
          </a:p>
          <a:p>
            <a:r>
              <a:rPr lang="en-US" dirty="0" smtClean="0">
                <a:latin typeface="Helvetica Neue" charset="0"/>
                <a:ea typeface="Helvetica Neue" charset="0"/>
                <a:cs typeface="Helvetica Neue" charset="0"/>
              </a:rPr>
              <a:t>Highest elevation: 200ft </a:t>
            </a:r>
            <a:endParaRPr lang="en-US" dirty="0">
              <a:latin typeface="Helvetica Neue" charset="0"/>
              <a:ea typeface="Helvetica Neue" charset="0"/>
              <a:cs typeface="Helvetica Neue" charset="0"/>
            </a:endParaRPr>
          </a:p>
        </p:txBody>
      </p:sp>
      <p:pic>
        <p:nvPicPr>
          <p:cNvPr id="2" name="Picture 1"/>
          <p:cNvPicPr>
            <a:picLocks noChangeAspect="1"/>
          </p:cNvPicPr>
          <p:nvPr/>
        </p:nvPicPr>
        <p:blipFill>
          <a:blip r:embed="rId3"/>
          <a:stretch>
            <a:fillRect/>
          </a:stretch>
        </p:blipFill>
        <p:spPr>
          <a:xfrm>
            <a:off x="1638300" y="2810288"/>
            <a:ext cx="8915400" cy="3552825"/>
          </a:xfrm>
          <a:prstGeom prst="rect">
            <a:avLst/>
          </a:prstGeom>
        </p:spPr>
      </p:pic>
      <p:sp>
        <p:nvSpPr>
          <p:cNvPr id="6" name="Rectangle 5"/>
          <p:cNvSpPr/>
          <p:nvPr/>
        </p:nvSpPr>
        <p:spPr>
          <a:xfrm>
            <a:off x="1638300" y="6411239"/>
            <a:ext cx="8545929" cy="369332"/>
          </a:xfrm>
          <a:prstGeom prst="rect">
            <a:avLst/>
          </a:prstGeom>
        </p:spPr>
        <p:txBody>
          <a:bodyPr wrap="none">
            <a:spAutoFit/>
          </a:bodyPr>
          <a:lstStyle/>
          <a:p>
            <a:r>
              <a:rPr lang="en-US" dirty="0" smtClean="0">
                <a:latin typeface="Helvetica Neue" charset="0"/>
                <a:ea typeface="Helvetica Neue" charset="0"/>
                <a:cs typeface="Helvetica Neue" charset="0"/>
              </a:rPr>
              <a:t>Nauru, a small island developing state, is particularly vulnerable to climate change</a:t>
            </a:r>
            <a:endParaRPr lang="en-US" dirty="0">
              <a:latin typeface="Helvetica Neue" charset="0"/>
              <a:ea typeface="Helvetica Neue" charset="0"/>
              <a:cs typeface="Helvetica Neue" charset="0"/>
            </a:endParaRPr>
          </a:p>
        </p:txBody>
      </p:sp>
    </p:spTree>
    <p:extLst>
      <p:ext uri="{BB962C8B-B14F-4D97-AF65-F5344CB8AC3E}">
        <p14:creationId xmlns:p14="http://schemas.microsoft.com/office/powerpoint/2010/main" val="9617569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solidFill>
                  <a:schemeClr val="accent1"/>
                </a:solidFill>
                <a:latin typeface="Helvetica Neue" charset="0"/>
                <a:ea typeface="Helvetica Neue" charset="0"/>
                <a:cs typeface="Helvetica Neue" charset="0"/>
              </a:rPr>
              <a:t>Examples of plans: North Korea</a:t>
            </a:r>
            <a:endParaRPr lang="en-US" dirty="0">
              <a:solidFill>
                <a:schemeClr val="accent1"/>
              </a:solidFill>
              <a:latin typeface="Helvetica Neue" charset="0"/>
              <a:ea typeface="Helvetica Neue" charset="0"/>
              <a:cs typeface="Helvetica Neue" charset="0"/>
            </a:endParaRPr>
          </a:p>
        </p:txBody>
      </p:sp>
      <p:sp>
        <p:nvSpPr>
          <p:cNvPr id="5" name="Title 1"/>
          <p:cNvSpPr>
            <a:spLocks noGrp="1"/>
          </p:cNvSpPr>
          <p:nvPr>
            <p:ph idx="1"/>
          </p:nvPr>
        </p:nvSpPr>
        <p:spPr>
          <a:xfrm>
            <a:off x="665786" y="2506662"/>
            <a:ext cx="4592216" cy="4351338"/>
          </a:xfrm>
        </p:spPr>
        <p:txBody>
          <a:bodyPr/>
          <a:lstStyle/>
          <a:p>
            <a:r>
              <a:rPr lang="en-US" dirty="0" smtClean="0">
                <a:latin typeface="Helvetica Neue" charset="0"/>
                <a:ea typeface="Helvetica Neue" charset="0"/>
                <a:cs typeface="Helvetica Neue" charset="0"/>
              </a:rPr>
              <a:t>Yes, North Korea signed the Paris Agreement</a:t>
            </a:r>
          </a:p>
          <a:p>
            <a:pPr lvl="1"/>
            <a:r>
              <a:rPr lang="en-US" dirty="0" smtClean="0">
                <a:latin typeface="Helvetica Neue" charset="0"/>
                <a:ea typeface="Helvetica Neue" charset="0"/>
                <a:cs typeface="Helvetica Neue" charset="0"/>
              </a:rPr>
              <a:t>they also signed Kyoto</a:t>
            </a:r>
          </a:p>
          <a:p>
            <a:r>
              <a:rPr lang="en-US" dirty="0" smtClean="0">
                <a:latin typeface="Helvetica Neue" charset="0"/>
                <a:ea typeface="Helvetica Neue" charset="0"/>
                <a:cs typeface="Helvetica Neue" charset="0"/>
              </a:rPr>
              <a:t>8% emission reduction from 2030 Business-as-Usual baseline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0338" y="1831026"/>
            <a:ext cx="6845895" cy="4312025"/>
          </a:xfrm>
          <a:prstGeom prst="rect">
            <a:avLst/>
          </a:prstGeom>
        </p:spPr>
      </p:pic>
      <p:sp>
        <p:nvSpPr>
          <p:cNvPr id="6" name="TextBox 5"/>
          <p:cNvSpPr txBox="1"/>
          <p:nvPr/>
        </p:nvSpPr>
        <p:spPr>
          <a:xfrm>
            <a:off x="5070338" y="6143051"/>
            <a:ext cx="3147181" cy="369332"/>
          </a:xfrm>
          <a:prstGeom prst="rect">
            <a:avLst/>
          </a:prstGeom>
          <a:noFill/>
        </p:spPr>
        <p:txBody>
          <a:bodyPr wrap="square" rtlCol="0">
            <a:spAutoFit/>
          </a:bodyPr>
          <a:lstStyle/>
          <a:p>
            <a:r>
              <a:rPr lang="en-US" dirty="0" smtClean="0">
                <a:latin typeface="Helvetica Neue" charset="0"/>
                <a:ea typeface="Helvetica Neue" charset="0"/>
                <a:cs typeface="Helvetica Neue" charset="0"/>
              </a:rPr>
              <a:t>Courtesy </a:t>
            </a:r>
            <a:r>
              <a:rPr lang="en-US" smtClean="0">
                <a:latin typeface="Helvetica Neue" charset="0"/>
                <a:ea typeface="Helvetica Neue" charset="0"/>
                <a:cs typeface="Helvetica Neue" charset="0"/>
              </a:rPr>
              <a:t>of the UNFCCC</a:t>
            </a:r>
            <a:endParaRPr lang="en-US" dirty="0">
              <a:latin typeface="Helvetica Neue" charset="0"/>
              <a:ea typeface="Helvetica Neue" charset="0"/>
              <a:cs typeface="Helvetica Neue" charset="0"/>
            </a:endParaRPr>
          </a:p>
        </p:txBody>
      </p:sp>
    </p:spTree>
    <p:extLst>
      <p:ext uri="{BB962C8B-B14F-4D97-AF65-F5344CB8AC3E}">
        <p14:creationId xmlns:p14="http://schemas.microsoft.com/office/powerpoint/2010/main" val="11045265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9346" y="0"/>
            <a:ext cx="7756914" cy="6858000"/>
          </a:xfrm>
          <a:prstGeom prst="rect">
            <a:avLst/>
          </a:prstGeom>
        </p:spPr>
      </p:pic>
    </p:spTree>
    <p:extLst>
      <p:ext uri="{BB962C8B-B14F-4D97-AF65-F5344CB8AC3E}">
        <p14:creationId xmlns:p14="http://schemas.microsoft.com/office/powerpoint/2010/main" val="4172532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1511560" y="-144210"/>
            <a:ext cx="10515600" cy="1325563"/>
          </a:xfrm>
        </p:spPr>
        <p:txBody>
          <a:bodyPr/>
          <a:lstStyle/>
          <a:p>
            <a:r>
              <a:rPr lang="en-US" dirty="0" smtClean="0">
                <a:solidFill>
                  <a:schemeClr val="accent1"/>
                </a:solidFill>
                <a:latin typeface="Helvetica Neue" charset="0"/>
                <a:ea typeface="Helvetica Neue" charset="0"/>
                <a:cs typeface="Helvetica Neue" charset="0"/>
              </a:rPr>
              <a:t>Since Paris</a:t>
            </a:r>
            <a:endParaRPr lang="en-US" dirty="0">
              <a:solidFill>
                <a:schemeClr val="accent1"/>
              </a:solidFill>
              <a:latin typeface="Helvetica Neue" charset="0"/>
              <a:ea typeface="Helvetica Neue" charset="0"/>
              <a:cs typeface="Helvetica Neue"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7257" y="0"/>
            <a:ext cx="5834743" cy="437605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62499"/>
            <a:ext cx="6395615" cy="3733093"/>
          </a:xfrm>
          <a:prstGeom prst="rect">
            <a:avLst/>
          </a:prstGeom>
        </p:spPr>
      </p:pic>
      <p:pic>
        <p:nvPicPr>
          <p:cNvPr id="2" name="Content Placeholder 1"/>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021563" y="3887690"/>
            <a:ext cx="4826755" cy="2970310"/>
          </a:xfrm>
        </p:spPr>
      </p:pic>
      <p:pic>
        <p:nvPicPr>
          <p:cNvPr id="5" name="Picture 4"/>
          <p:cNvPicPr>
            <a:picLocks noChangeAspect="1"/>
          </p:cNvPicPr>
          <p:nvPr/>
        </p:nvPicPr>
        <p:blipFill>
          <a:blip r:embed="rId6"/>
          <a:stretch>
            <a:fillRect/>
          </a:stretch>
        </p:blipFill>
        <p:spPr>
          <a:xfrm>
            <a:off x="0" y="4677491"/>
            <a:ext cx="3876460" cy="2180509"/>
          </a:xfrm>
          <a:prstGeom prst="rect">
            <a:avLst/>
          </a:prstGeom>
        </p:spPr>
      </p:pic>
      <p:pic>
        <p:nvPicPr>
          <p:cNvPr id="8" name="Picture 7"/>
          <p:cNvPicPr>
            <a:picLocks noChangeAspect="1"/>
          </p:cNvPicPr>
          <p:nvPr/>
        </p:nvPicPr>
        <p:blipFill>
          <a:blip r:embed="rId7"/>
          <a:stretch>
            <a:fillRect/>
          </a:stretch>
        </p:blipFill>
        <p:spPr>
          <a:xfrm>
            <a:off x="7738709" y="3887690"/>
            <a:ext cx="4453291" cy="2970310"/>
          </a:xfrm>
          <a:prstGeom prst="rect">
            <a:avLst/>
          </a:prstGeom>
        </p:spPr>
      </p:pic>
    </p:spTree>
    <p:extLst>
      <p:ext uri="{BB962C8B-B14F-4D97-AF65-F5344CB8AC3E}">
        <p14:creationId xmlns:p14="http://schemas.microsoft.com/office/powerpoint/2010/main" val="1178624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latin typeface="Helvetica Neue" charset="0"/>
                <a:ea typeface="Helvetica Neue" charset="0"/>
                <a:cs typeface="Helvetica Neue" charset="0"/>
              </a:rPr>
              <a:t>Happening this week: Bonn</a:t>
            </a:r>
            <a:endParaRPr lang="en-US" dirty="0">
              <a:solidFill>
                <a:srgbClr val="FF0000"/>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5248949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solidFill>
                  <a:schemeClr val="accent1"/>
                </a:solidFill>
                <a:latin typeface="Helvetica Neue" charset="0"/>
                <a:ea typeface="Helvetica Neue" charset="0"/>
                <a:cs typeface="Helvetica Neue" charset="0"/>
              </a:rPr>
              <a:t>Questions moving forward?</a:t>
            </a:r>
            <a:endParaRPr lang="en-US" dirty="0">
              <a:solidFill>
                <a:schemeClr val="accent1"/>
              </a:solidFill>
              <a:latin typeface="Helvetica Neue" charset="0"/>
              <a:ea typeface="Helvetica Neue" charset="0"/>
              <a:cs typeface="Helvetica Neue" charset="0"/>
            </a:endParaRPr>
          </a:p>
        </p:txBody>
      </p:sp>
      <p:sp>
        <p:nvSpPr>
          <p:cNvPr id="5" name="Title 1"/>
          <p:cNvSpPr>
            <a:spLocks noGrp="1"/>
          </p:cNvSpPr>
          <p:nvPr>
            <p:ph idx="1"/>
          </p:nvPr>
        </p:nvSpPr>
        <p:spPr/>
        <p:txBody>
          <a:bodyPr/>
          <a:lstStyle/>
          <a:p>
            <a:r>
              <a:rPr lang="en-US" dirty="0" smtClean="0">
                <a:latin typeface="Helvetica Neue" charset="0"/>
                <a:ea typeface="Helvetica Neue" charset="0"/>
                <a:cs typeface="Helvetica Neue" charset="0"/>
              </a:rPr>
              <a:t>Will countries honor their commitments in light of US withdrawal? </a:t>
            </a:r>
          </a:p>
          <a:p>
            <a:endParaRPr lang="en-US" dirty="0" smtClean="0">
              <a:latin typeface="Helvetica Neue" charset="0"/>
              <a:ea typeface="Helvetica Neue" charset="0"/>
              <a:cs typeface="Helvetica Neue" charset="0"/>
            </a:endParaRPr>
          </a:p>
          <a:p>
            <a:r>
              <a:rPr lang="en-US" dirty="0" smtClean="0">
                <a:latin typeface="Helvetica Neue" charset="0"/>
                <a:ea typeface="Helvetica Neue" charset="0"/>
                <a:cs typeface="Helvetica Neue" charset="0"/>
              </a:rPr>
              <a:t>How will developing countries finance plans without adequate support from Annex I countries?</a:t>
            </a:r>
          </a:p>
          <a:p>
            <a:endParaRPr lang="en-US" dirty="0" smtClean="0">
              <a:latin typeface="Helvetica Neue" charset="0"/>
              <a:ea typeface="Helvetica Neue" charset="0"/>
              <a:cs typeface="Helvetica Neue" charset="0"/>
            </a:endParaRPr>
          </a:p>
          <a:p>
            <a:r>
              <a:rPr lang="en-US" dirty="0" smtClean="0">
                <a:latin typeface="Helvetica Neue" charset="0"/>
                <a:ea typeface="Helvetica Neue" charset="0"/>
                <a:cs typeface="Helvetica Neue" charset="0"/>
              </a:rPr>
              <a:t>Can we keep global temperature rise below 1.5°C?</a:t>
            </a:r>
          </a:p>
          <a:p>
            <a:pPr lvl="1"/>
            <a:r>
              <a:rPr lang="en-US" dirty="0" smtClean="0">
                <a:latin typeface="Helvetica Neue" charset="0"/>
                <a:ea typeface="Helvetica Neue" charset="0"/>
                <a:cs typeface="Helvetica Neue" charset="0"/>
              </a:rPr>
              <a:t>What about 2? or 3?</a:t>
            </a:r>
            <a:endParaRPr lang="en-US" dirty="0">
              <a:latin typeface="Helvetica Neue" charset="0"/>
              <a:ea typeface="Helvetica Neue" charset="0"/>
              <a:cs typeface="Helvetica Neue" charset="0"/>
            </a:endParaRPr>
          </a:p>
        </p:txBody>
      </p:sp>
    </p:spTree>
    <p:extLst>
      <p:ext uri="{BB962C8B-B14F-4D97-AF65-F5344CB8AC3E}">
        <p14:creationId xmlns:p14="http://schemas.microsoft.com/office/powerpoint/2010/main" val="18654037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4327850" y="2697778"/>
            <a:ext cx="3453881" cy="1325563"/>
          </a:xfrm>
        </p:spPr>
        <p:txBody>
          <a:bodyPr/>
          <a:lstStyle/>
          <a:p>
            <a:pPr algn="ctr"/>
            <a:r>
              <a:rPr lang="en-US" dirty="0" smtClean="0">
                <a:solidFill>
                  <a:schemeClr val="accent1"/>
                </a:solidFill>
                <a:latin typeface="Helvetica Neue" charset="0"/>
                <a:ea typeface="Helvetica Neue" charset="0"/>
                <a:cs typeface="Helvetica Neue" charset="0"/>
              </a:rPr>
              <a:t>Questions?</a:t>
            </a:r>
            <a:endParaRPr lang="en-US" dirty="0">
              <a:solidFill>
                <a:schemeClr val="accent1"/>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696024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climate science</a:t>
            </a:r>
            <a:endParaRPr lang="en-US" dirty="0"/>
          </a:p>
        </p:txBody>
      </p:sp>
      <p:sp>
        <p:nvSpPr>
          <p:cNvPr id="8" name="TextBox 7"/>
          <p:cNvSpPr txBox="1"/>
          <p:nvPr/>
        </p:nvSpPr>
        <p:spPr>
          <a:xfrm>
            <a:off x="10176933" y="5862135"/>
            <a:ext cx="2709333" cy="369332"/>
          </a:xfrm>
          <a:prstGeom prst="rect">
            <a:avLst/>
          </a:prstGeom>
          <a:noFill/>
        </p:spPr>
        <p:txBody>
          <a:bodyPr wrap="square" rtlCol="0">
            <a:spAutoFit/>
          </a:bodyPr>
          <a:lstStyle/>
          <a:p>
            <a:r>
              <a:rPr lang="en-US" smtClean="0">
                <a:latin typeface="Helvetica Neue" charset="0"/>
                <a:ea typeface="Helvetica Neue" charset="0"/>
                <a:cs typeface="Helvetica Neue" charset="0"/>
              </a:rPr>
              <a:t>Courtesy of NASA</a:t>
            </a:r>
            <a:endParaRPr lang="en-US">
              <a:latin typeface="Helvetica Neue" charset="0"/>
              <a:ea typeface="Helvetica Neue" charset="0"/>
              <a:cs typeface="Helvetica Neue" charset="0"/>
            </a:endParaRPr>
          </a:p>
        </p:txBody>
      </p:sp>
      <p:sp>
        <p:nvSpPr>
          <p:cNvPr id="9" name="TextBox 8"/>
          <p:cNvSpPr txBox="1"/>
          <p:nvPr/>
        </p:nvSpPr>
        <p:spPr>
          <a:xfrm>
            <a:off x="3098800" y="4538696"/>
            <a:ext cx="5994400" cy="1323439"/>
          </a:xfrm>
          <a:prstGeom prst="rect">
            <a:avLst/>
          </a:prstGeom>
          <a:noFill/>
        </p:spPr>
        <p:txBody>
          <a:bodyPr wrap="square" rtlCol="0">
            <a:spAutoFit/>
          </a:bodyPr>
          <a:lstStyle/>
          <a:p>
            <a:pPr algn="ctr"/>
            <a:r>
              <a:rPr lang="en-US" sz="4000" dirty="0" smtClean="0">
                <a:solidFill>
                  <a:srgbClr val="FF0000"/>
                </a:solidFill>
                <a:latin typeface="Helvetica Neue" charset="0"/>
                <a:ea typeface="Helvetica Neue" charset="0"/>
                <a:cs typeface="Helvetica Neue" charset="0"/>
              </a:rPr>
              <a:t>407.25 ppm</a:t>
            </a:r>
          </a:p>
          <a:p>
            <a:pPr algn="ctr"/>
            <a:r>
              <a:rPr lang="en-US" sz="4000" dirty="0" smtClean="0">
                <a:solidFill>
                  <a:srgbClr val="FF0000"/>
                </a:solidFill>
                <a:latin typeface="Helvetica Neue" charset="0"/>
                <a:ea typeface="Helvetica Neue" charset="0"/>
                <a:cs typeface="Helvetica Neue" charset="0"/>
              </a:rPr>
              <a:t>July 2017 </a:t>
            </a:r>
            <a:r>
              <a:rPr lang="mr-IN" sz="4000" dirty="0" smtClean="0">
                <a:solidFill>
                  <a:srgbClr val="FF0000"/>
                </a:solidFill>
                <a:latin typeface="Helvetica Neue" charset="0"/>
                <a:ea typeface="Helvetica Neue" charset="0"/>
                <a:cs typeface="Helvetica Neue" charset="0"/>
              </a:rPr>
              <a:t>–</a:t>
            </a:r>
            <a:r>
              <a:rPr lang="en-US" sz="4000" dirty="0" smtClean="0">
                <a:solidFill>
                  <a:srgbClr val="FF0000"/>
                </a:solidFill>
                <a:latin typeface="Helvetica Neue" charset="0"/>
                <a:ea typeface="Helvetica Neue" charset="0"/>
                <a:cs typeface="Helvetica Neue" charset="0"/>
              </a:rPr>
              <a:t> Mauna Loa </a:t>
            </a:r>
            <a:endParaRPr lang="en-US" sz="4000" dirty="0">
              <a:solidFill>
                <a:srgbClr val="FF0000"/>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3899248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748" y="209134"/>
            <a:ext cx="10515600" cy="1325563"/>
          </a:xfrm>
        </p:spPr>
        <p:txBody>
          <a:bodyPr/>
          <a:lstStyle/>
          <a:p>
            <a:r>
              <a:rPr lang="en-US" dirty="0" smtClean="0">
                <a:solidFill>
                  <a:schemeClr val="accent1"/>
                </a:solidFill>
                <a:latin typeface="Helvetica Neue" charset="0"/>
                <a:ea typeface="Helvetica Neue" charset="0"/>
                <a:cs typeface="Helvetica Neue" charset="0"/>
              </a:rPr>
              <a:t>Paris: 27 years in the making</a:t>
            </a:r>
            <a:endParaRPr lang="en-US" dirty="0">
              <a:solidFill>
                <a:schemeClr val="accent1"/>
              </a:solidFill>
              <a:latin typeface="Helvetica Neue" charset="0"/>
              <a:ea typeface="Helvetica Neue" charset="0"/>
              <a:cs typeface="Helvetica Neue" charset="0"/>
            </a:endParaRPr>
          </a:p>
        </p:txBody>
      </p:sp>
      <p:sp>
        <p:nvSpPr>
          <p:cNvPr id="8" name="Content Placeholder 2"/>
          <p:cNvSpPr>
            <a:spLocks noGrp="1"/>
          </p:cNvSpPr>
          <p:nvPr>
            <p:ph idx="1"/>
          </p:nvPr>
        </p:nvSpPr>
        <p:spPr>
          <a:xfrm>
            <a:off x="838200" y="1534697"/>
            <a:ext cx="10515600" cy="4351338"/>
          </a:xfrm>
        </p:spPr>
        <p:txBody>
          <a:bodyPr/>
          <a:lstStyle/>
          <a:p>
            <a:r>
              <a:rPr lang="en-US" smtClean="0">
                <a:latin typeface="Helvetica Neue" charset="0"/>
                <a:ea typeface="Helvetica Neue" charset="0"/>
                <a:cs typeface="Helvetica Neue" charset="0"/>
              </a:rPr>
              <a:t>Anthropogenic greenhouse gas problem </a:t>
            </a:r>
            <a:r>
              <a:rPr lang="en-US" dirty="0" smtClean="0">
                <a:latin typeface="Helvetica Neue" charset="0"/>
                <a:ea typeface="Helvetica Neue" charset="0"/>
                <a:cs typeface="Helvetica Neue" charset="0"/>
              </a:rPr>
              <a:t>understood as early as the 1950s</a:t>
            </a:r>
          </a:p>
          <a:p>
            <a:r>
              <a:rPr lang="en-US" dirty="0" smtClean="0">
                <a:latin typeface="Helvetica Neue" charset="0"/>
                <a:ea typeface="Helvetica Neue" charset="0"/>
                <a:cs typeface="Helvetica Neue" charset="0"/>
              </a:rPr>
              <a:t>Paris Agreement achieved after 20 previous conferences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67" y="3433666"/>
            <a:ext cx="12240067" cy="3032449"/>
          </a:xfrm>
          <a:prstGeom prst="rect">
            <a:avLst/>
          </a:prstGeom>
        </p:spPr>
      </p:pic>
    </p:spTree>
    <p:extLst>
      <p:ext uri="{BB962C8B-B14F-4D97-AF65-F5344CB8AC3E}">
        <p14:creationId xmlns:p14="http://schemas.microsoft.com/office/powerpoint/2010/main" val="16153342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solidFill>
                  <a:schemeClr val="accent1"/>
                </a:solidFill>
                <a:latin typeface="Helvetica Neue" charset="0"/>
                <a:ea typeface="Helvetica Neue" charset="0"/>
                <a:cs typeface="Helvetica Neue" charset="0"/>
              </a:rPr>
              <a:t>Kyoto Protocol</a:t>
            </a:r>
            <a:endParaRPr lang="en-US" dirty="0">
              <a:solidFill>
                <a:schemeClr val="accent1"/>
              </a:solidFill>
              <a:latin typeface="Helvetica Neue" charset="0"/>
              <a:ea typeface="Helvetica Neue" charset="0"/>
              <a:cs typeface="Helvetica Neue"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2419324"/>
            <a:ext cx="4519566" cy="291717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0244" y="2413850"/>
            <a:ext cx="5693556" cy="2922648"/>
          </a:xfrm>
          <a:prstGeom prst="rect">
            <a:avLst/>
          </a:prstGeom>
        </p:spPr>
      </p:pic>
      <p:sp>
        <p:nvSpPr>
          <p:cNvPr id="8" name="Rectangle 7"/>
          <p:cNvSpPr/>
          <p:nvPr/>
        </p:nvSpPr>
        <p:spPr>
          <a:xfrm>
            <a:off x="6261904" y="5762053"/>
            <a:ext cx="289367" cy="289367"/>
          </a:xfrm>
          <a:prstGeom prst="rect">
            <a:avLst/>
          </a:prstGeom>
          <a:solidFill>
            <a:srgbClr val="0036FF"/>
          </a:solidFill>
          <a:ln>
            <a:solidFill>
              <a:srgbClr val="003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9" name="Rectangle 8"/>
          <p:cNvSpPr/>
          <p:nvPr/>
        </p:nvSpPr>
        <p:spPr>
          <a:xfrm>
            <a:off x="6261904" y="6115394"/>
            <a:ext cx="289367" cy="289367"/>
          </a:xfrm>
          <a:prstGeom prst="rect">
            <a:avLst/>
          </a:prstGeom>
          <a:solidFill>
            <a:srgbClr val="FFA500"/>
          </a:solidFill>
          <a:ln>
            <a:solidFill>
              <a:srgbClr val="FFA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0" name="Rectangle 9"/>
          <p:cNvSpPr/>
          <p:nvPr/>
        </p:nvSpPr>
        <p:spPr>
          <a:xfrm>
            <a:off x="6261904" y="5408712"/>
            <a:ext cx="289367" cy="289367"/>
          </a:xfrm>
          <a:prstGeom prst="rect">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1" name="Rectangle 10"/>
          <p:cNvSpPr/>
          <p:nvPr/>
        </p:nvSpPr>
        <p:spPr>
          <a:xfrm>
            <a:off x="6261904" y="6468735"/>
            <a:ext cx="289367" cy="289367"/>
          </a:xfrm>
          <a:prstGeom prst="rect">
            <a:avLst/>
          </a:prstGeom>
          <a:solidFill>
            <a:srgbClr val="EA1E09"/>
          </a:solidFill>
          <a:ln>
            <a:solidFill>
              <a:srgbClr val="EA1E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2" name="TextBox 11"/>
          <p:cNvSpPr txBox="1"/>
          <p:nvPr/>
        </p:nvSpPr>
        <p:spPr>
          <a:xfrm>
            <a:off x="6551271" y="5394785"/>
            <a:ext cx="5335929" cy="338554"/>
          </a:xfrm>
          <a:prstGeom prst="rect">
            <a:avLst/>
          </a:prstGeom>
          <a:noFill/>
        </p:spPr>
        <p:txBody>
          <a:bodyPr wrap="square" rtlCol="0">
            <a:spAutoFit/>
          </a:bodyPr>
          <a:lstStyle/>
          <a:p>
            <a:r>
              <a:rPr lang="en-US" sz="1600" dirty="0" smtClean="0">
                <a:latin typeface="Helvetica Neue" charset="0"/>
                <a:ea typeface="Helvetica Neue" charset="0"/>
                <a:cs typeface="Helvetica Neue" charset="0"/>
              </a:rPr>
              <a:t>Annex I and II parties — United States, Northern Europe</a:t>
            </a:r>
            <a:endParaRPr lang="en-US" sz="1600" dirty="0">
              <a:latin typeface="Helvetica Neue" charset="0"/>
              <a:ea typeface="Helvetica Neue" charset="0"/>
              <a:cs typeface="Helvetica Neue" charset="0"/>
            </a:endParaRPr>
          </a:p>
        </p:txBody>
      </p:sp>
      <p:sp>
        <p:nvSpPr>
          <p:cNvPr id="13" name="TextBox 12"/>
          <p:cNvSpPr txBox="1"/>
          <p:nvPr/>
        </p:nvSpPr>
        <p:spPr>
          <a:xfrm>
            <a:off x="6551271" y="5733339"/>
            <a:ext cx="3988392" cy="338554"/>
          </a:xfrm>
          <a:prstGeom prst="rect">
            <a:avLst/>
          </a:prstGeom>
          <a:noFill/>
        </p:spPr>
        <p:txBody>
          <a:bodyPr wrap="square" rtlCol="0">
            <a:spAutoFit/>
          </a:bodyPr>
          <a:lstStyle/>
          <a:p>
            <a:r>
              <a:rPr lang="en-US" sz="1600" dirty="0" smtClean="0">
                <a:latin typeface="Helvetica Neue" charset="0"/>
                <a:ea typeface="Helvetica Neue" charset="0"/>
                <a:cs typeface="Helvetica Neue" charset="0"/>
              </a:rPr>
              <a:t>Annex I only parties — ex: Russia, Turkey</a:t>
            </a:r>
            <a:endParaRPr lang="en-US" sz="1600" dirty="0">
              <a:latin typeface="Helvetica Neue" charset="0"/>
              <a:ea typeface="Helvetica Neue" charset="0"/>
              <a:cs typeface="Helvetica Neue" charset="0"/>
            </a:endParaRPr>
          </a:p>
        </p:txBody>
      </p:sp>
      <p:sp>
        <p:nvSpPr>
          <p:cNvPr id="14" name="TextBox 13"/>
          <p:cNvSpPr txBox="1"/>
          <p:nvPr/>
        </p:nvSpPr>
        <p:spPr>
          <a:xfrm>
            <a:off x="6551271" y="6082995"/>
            <a:ext cx="4501740" cy="338554"/>
          </a:xfrm>
          <a:prstGeom prst="rect">
            <a:avLst/>
          </a:prstGeom>
          <a:noFill/>
        </p:spPr>
        <p:txBody>
          <a:bodyPr wrap="square" rtlCol="0">
            <a:spAutoFit/>
          </a:bodyPr>
          <a:lstStyle/>
          <a:p>
            <a:r>
              <a:rPr lang="en-US" sz="1600" dirty="0" smtClean="0">
                <a:latin typeface="Helvetica Neue" charset="0"/>
                <a:ea typeface="Helvetica Neue" charset="0"/>
                <a:cs typeface="Helvetica Neue" charset="0"/>
              </a:rPr>
              <a:t>Non-Annex I parties — ex: China, Brazi</a:t>
            </a:r>
            <a:r>
              <a:rPr lang="en-US" sz="1600" dirty="0">
                <a:latin typeface="Helvetica Neue" charset="0"/>
                <a:ea typeface="Helvetica Neue" charset="0"/>
                <a:cs typeface="Helvetica Neue" charset="0"/>
              </a:rPr>
              <a:t>l</a:t>
            </a:r>
            <a:r>
              <a:rPr lang="en-US" sz="1600" dirty="0" smtClean="0">
                <a:latin typeface="Helvetica Neue" charset="0"/>
                <a:ea typeface="Helvetica Neue" charset="0"/>
                <a:cs typeface="Helvetica Neue" charset="0"/>
              </a:rPr>
              <a:t>, India</a:t>
            </a:r>
            <a:endParaRPr lang="en-US" sz="1600" dirty="0">
              <a:latin typeface="Helvetica Neue" charset="0"/>
              <a:ea typeface="Helvetica Neue" charset="0"/>
              <a:cs typeface="Helvetica Neue" charset="0"/>
            </a:endParaRPr>
          </a:p>
        </p:txBody>
      </p:sp>
      <p:sp>
        <p:nvSpPr>
          <p:cNvPr id="15" name="TextBox 14"/>
          <p:cNvSpPr txBox="1"/>
          <p:nvPr/>
        </p:nvSpPr>
        <p:spPr>
          <a:xfrm>
            <a:off x="6551271" y="6419548"/>
            <a:ext cx="3460830" cy="338554"/>
          </a:xfrm>
          <a:prstGeom prst="rect">
            <a:avLst/>
          </a:prstGeom>
          <a:noFill/>
        </p:spPr>
        <p:txBody>
          <a:bodyPr wrap="square" rtlCol="0">
            <a:spAutoFit/>
          </a:bodyPr>
          <a:lstStyle/>
          <a:p>
            <a:r>
              <a:rPr lang="en-US" sz="1600" smtClean="0">
                <a:latin typeface="Helvetica Neue" charset="0"/>
                <a:ea typeface="Helvetica Neue" charset="0"/>
                <a:cs typeface="Helvetica Neue" charset="0"/>
              </a:rPr>
              <a:t>Observer states — ex: the Holy See</a:t>
            </a:r>
            <a:endParaRPr lang="en-US" sz="1600">
              <a:latin typeface="Helvetica Neue" charset="0"/>
              <a:ea typeface="Helvetica Neue" charset="0"/>
              <a:cs typeface="Helvetica Neue" charset="0"/>
            </a:endParaRPr>
          </a:p>
        </p:txBody>
      </p:sp>
      <p:sp>
        <p:nvSpPr>
          <p:cNvPr id="16" name="Title 1"/>
          <p:cNvSpPr>
            <a:spLocks noGrp="1"/>
          </p:cNvSpPr>
          <p:nvPr>
            <p:ph idx="1"/>
          </p:nvPr>
        </p:nvSpPr>
        <p:spPr>
          <a:xfrm>
            <a:off x="838200" y="1595780"/>
            <a:ext cx="10515600" cy="4351338"/>
          </a:xfrm>
        </p:spPr>
        <p:txBody>
          <a:bodyPr/>
          <a:lstStyle/>
          <a:p>
            <a:r>
              <a:rPr lang="en-US" dirty="0" smtClean="0">
                <a:solidFill>
                  <a:srgbClr val="008000"/>
                </a:solidFill>
                <a:latin typeface="Helvetica Neue" charset="0"/>
                <a:ea typeface="Helvetica Neue" charset="0"/>
                <a:cs typeface="Helvetica Neue" charset="0"/>
              </a:rPr>
              <a:t>QELRO</a:t>
            </a:r>
            <a:r>
              <a:rPr lang="en-US" dirty="0" smtClean="0">
                <a:latin typeface="Helvetica Neue" charset="0"/>
                <a:ea typeface="Helvetica Neue" charset="0"/>
                <a:cs typeface="Helvetica Neue" charset="0"/>
              </a:rPr>
              <a:t> = </a:t>
            </a:r>
            <a:r>
              <a:rPr lang="en-US" dirty="0" smtClean="0">
                <a:solidFill>
                  <a:srgbClr val="008000"/>
                </a:solidFill>
                <a:latin typeface="Helvetica Neue" charset="0"/>
                <a:ea typeface="Helvetica Neue" charset="0"/>
                <a:cs typeface="Helvetica Neue" charset="0"/>
              </a:rPr>
              <a:t>Q</a:t>
            </a:r>
            <a:r>
              <a:rPr lang="en-US" dirty="0" smtClean="0">
                <a:latin typeface="Helvetica Neue" charset="0"/>
                <a:ea typeface="Helvetica Neue" charset="0"/>
                <a:cs typeface="Helvetica Neue" charset="0"/>
              </a:rPr>
              <a:t>uantified </a:t>
            </a:r>
            <a:r>
              <a:rPr lang="en-US" dirty="0" smtClean="0">
                <a:solidFill>
                  <a:srgbClr val="008000"/>
                </a:solidFill>
                <a:latin typeface="Helvetica Neue" charset="0"/>
                <a:ea typeface="Helvetica Neue" charset="0"/>
                <a:cs typeface="Helvetica Neue" charset="0"/>
              </a:rPr>
              <a:t>E</a:t>
            </a:r>
            <a:r>
              <a:rPr lang="en-US" dirty="0" smtClean="0">
                <a:latin typeface="Helvetica Neue" charset="0"/>
                <a:ea typeface="Helvetica Neue" charset="0"/>
                <a:cs typeface="Helvetica Neue" charset="0"/>
              </a:rPr>
              <a:t>missions </a:t>
            </a:r>
            <a:r>
              <a:rPr lang="en-US" dirty="0" smtClean="0">
                <a:solidFill>
                  <a:srgbClr val="008000"/>
                </a:solidFill>
                <a:latin typeface="Helvetica Neue" charset="0"/>
                <a:ea typeface="Helvetica Neue" charset="0"/>
                <a:cs typeface="Helvetica Neue" charset="0"/>
              </a:rPr>
              <a:t>L</a:t>
            </a:r>
            <a:r>
              <a:rPr lang="en-US" dirty="0" smtClean="0">
                <a:latin typeface="Helvetica Neue" charset="0"/>
                <a:ea typeface="Helvetica Neue" charset="0"/>
                <a:cs typeface="Helvetica Neue" charset="0"/>
              </a:rPr>
              <a:t>imitation and </a:t>
            </a:r>
            <a:r>
              <a:rPr lang="en-US" dirty="0" smtClean="0">
                <a:solidFill>
                  <a:srgbClr val="008000"/>
                </a:solidFill>
                <a:latin typeface="Helvetica Neue" charset="0"/>
                <a:ea typeface="Helvetica Neue" charset="0"/>
                <a:cs typeface="Helvetica Neue" charset="0"/>
              </a:rPr>
              <a:t>R</a:t>
            </a:r>
            <a:r>
              <a:rPr lang="en-US" dirty="0" smtClean="0">
                <a:latin typeface="Helvetica Neue" charset="0"/>
                <a:ea typeface="Helvetica Neue" charset="0"/>
                <a:cs typeface="Helvetica Neue" charset="0"/>
              </a:rPr>
              <a:t>eduction </a:t>
            </a:r>
            <a:r>
              <a:rPr lang="en-US" dirty="0" smtClean="0">
                <a:solidFill>
                  <a:srgbClr val="008000"/>
                </a:solidFill>
                <a:latin typeface="Helvetica Neue" charset="0"/>
                <a:ea typeface="Helvetica Neue" charset="0"/>
                <a:cs typeface="Helvetica Neue" charset="0"/>
              </a:rPr>
              <a:t>O</a:t>
            </a:r>
            <a:r>
              <a:rPr lang="en-US" dirty="0" smtClean="0">
                <a:latin typeface="Helvetica Neue" charset="0"/>
                <a:ea typeface="Helvetica Neue" charset="0"/>
                <a:cs typeface="Helvetica Neue" charset="0"/>
              </a:rPr>
              <a:t>bjectives </a:t>
            </a:r>
          </a:p>
        </p:txBody>
      </p:sp>
    </p:spTree>
    <p:extLst>
      <p:ext uri="{BB962C8B-B14F-4D97-AF65-F5344CB8AC3E}">
        <p14:creationId xmlns:p14="http://schemas.microsoft.com/office/powerpoint/2010/main" val="6395289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068932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838199" y="226228"/>
            <a:ext cx="10515600" cy="1325563"/>
          </a:xfrm>
        </p:spPr>
        <p:txBody>
          <a:bodyPr>
            <a:normAutofit/>
          </a:bodyPr>
          <a:lstStyle/>
          <a:p>
            <a:r>
              <a:rPr lang="en-US" sz="4000" dirty="0" smtClean="0">
                <a:solidFill>
                  <a:schemeClr val="accent1"/>
                </a:solidFill>
                <a:latin typeface="Helvetica Neue" charset="0"/>
                <a:ea typeface="Helvetica Neue" charset="0"/>
                <a:cs typeface="Helvetica Neue" charset="0"/>
              </a:rPr>
              <a:t>Is Clean Development Mechanism Effective?</a:t>
            </a:r>
            <a:endParaRPr lang="en-US" sz="4000" dirty="0">
              <a:solidFill>
                <a:schemeClr val="accent1"/>
              </a:solidFill>
              <a:latin typeface="Helvetica Neue" charset="0"/>
              <a:ea typeface="Helvetica Neue" charset="0"/>
              <a:cs typeface="Helvetica Neue" charset="0"/>
            </a:endParaRPr>
          </a:p>
        </p:txBody>
      </p:sp>
      <p:pic>
        <p:nvPicPr>
          <p:cNvPr id="6" name="Picture 5"/>
          <p:cNvPicPr>
            <a:picLocks noChangeAspect="1"/>
          </p:cNvPicPr>
          <p:nvPr/>
        </p:nvPicPr>
        <p:blipFill>
          <a:blip r:embed="rId3"/>
          <a:stretch>
            <a:fillRect/>
          </a:stretch>
        </p:blipFill>
        <p:spPr>
          <a:xfrm>
            <a:off x="2234818" y="1308724"/>
            <a:ext cx="7722361" cy="5167312"/>
          </a:xfrm>
          <a:prstGeom prst="rect">
            <a:avLst/>
          </a:prstGeom>
        </p:spPr>
      </p:pic>
      <p:sp>
        <p:nvSpPr>
          <p:cNvPr id="8" name="TextBox 7"/>
          <p:cNvSpPr txBox="1"/>
          <p:nvPr/>
        </p:nvSpPr>
        <p:spPr>
          <a:xfrm>
            <a:off x="7306577" y="6476036"/>
            <a:ext cx="2754775" cy="369332"/>
          </a:xfrm>
          <a:prstGeom prst="rect">
            <a:avLst/>
          </a:prstGeom>
          <a:noFill/>
        </p:spPr>
        <p:txBody>
          <a:bodyPr wrap="square" rtlCol="0">
            <a:spAutoFit/>
          </a:bodyPr>
          <a:lstStyle/>
          <a:p>
            <a:pPr algn="r"/>
            <a:r>
              <a:rPr lang="en-US" dirty="0" err="1" smtClean="0"/>
              <a:t>Changuinola</a:t>
            </a:r>
            <a:r>
              <a:rPr lang="en-US" dirty="0" smtClean="0"/>
              <a:t> Dam, Panama</a:t>
            </a:r>
            <a:endParaRPr lang="en-US" dirty="0"/>
          </a:p>
        </p:txBody>
      </p:sp>
    </p:spTree>
    <p:extLst>
      <p:ext uri="{BB962C8B-B14F-4D97-AF65-F5344CB8AC3E}">
        <p14:creationId xmlns:p14="http://schemas.microsoft.com/office/powerpoint/2010/main" val="5962188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solidFill>
                  <a:schemeClr val="accent1"/>
                </a:solidFill>
                <a:latin typeface="Helvetica Neue" charset="0"/>
                <a:ea typeface="Helvetica Neue" charset="0"/>
                <a:cs typeface="Helvetica Neue" charset="0"/>
              </a:rPr>
              <a:t>Green Climate Fund</a:t>
            </a:r>
            <a:endParaRPr lang="en-US" dirty="0">
              <a:solidFill>
                <a:schemeClr val="accent1"/>
              </a:solidFill>
              <a:latin typeface="Helvetica Neue" charset="0"/>
              <a:ea typeface="Helvetica Neue" charset="0"/>
              <a:cs typeface="Helvetica Neue" charset="0"/>
            </a:endParaRPr>
          </a:p>
        </p:txBody>
      </p:sp>
      <p:sp>
        <p:nvSpPr>
          <p:cNvPr id="5" name="Title 1"/>
          <p:cNvSpPr>
            <a:spLocks noGrp="1"/>
          </p:cNvSpPr>
          <p:nvPr>
            <p:ph idx="1"/>
          </p:nvPr>
        </p:nvSpPr>
        <p:spPr/>
        <p:txBody>
          <a:bodyPr/>
          <a:lstStyle/>
          <a:p>
            <a:r>
              <a:rPr lang="en-US" dirty="0" smtClean="0">
                <a:latin typeface="Helvetica Neue" charset="0"/>
                <a:ea typeface="Helvetica Neue" charset="0"/>
                <a:cs typeface="Helvetica Neue" charset="0"/>
              </a:rPr>
              <a:t>Established at COP16 </a:t>
            </a:r>
            <a:r>
              <a:rPr lang="en-US" dirty="0" err="1" smtClean="0">
                <a:latin typeface="Helvetica Neue" charset="0"/>
                <a:ea typeface="Helvetica Neue" charset="0"/>
                <a:cs typeface="Helvetica Neue" charset="0"/>
              </a:rPr>
              <a:t>Cancún</a:t>
            </a:r>
            <a:r>
              <a:rPr lang="en-US" dirty="0" smtClean="0">
                <a:latin typeface="Helvetica Neue" charset="0"/>
                <a:ea typeface="Helvetica Neue" charset="0"/>
                <a:cs typeface="Helvetica Neue" charset="0"/>
              </a:rPr>
              <a:t> in 2010</a:t>
            </a:r>
          </a:p>
          <a:p>
            <a:r>
              <a:rPr lang="en-US" dirty="0" smtClean="0">
                <a:latin typeface="Helvetica Neue" charset="0"/>
                <a:ea typeface="Helvetica Neue" charset="0"/>
                <a:cs typeface="Helvetica Neue" charset="0"/>
              </a:rPr>
              <a:t>Goal to raise </a:t>
            </a:r>
            <a:r>
              <a:rPr lang="en-US" dirty="0" smtClean="0">
                <a:solidFill>
                  <a:schemeClr val="accent6"/>
                </a:solidFill>
                <a:latin typeface="Helvetica Neue" charset="0"/>
                <a:ea typeface="Helvetica Neue" charset="0"/>
                <a:cs typeface="Helvetica Neue" charset="0"/>
              </a:rPr>
              <a:t>$100 billion/</a:t>
            </a:r>
            <a:r>
              <a:rPr lang="en-US" dirty="0" err="1" smtClean="0">
                <a:solidFill>
                  <a:schemeClr val="accent6"/>
                </a:solidFill>
                <a:latin typeface="Helvetica Neue" charset="0"/>
                <a:ea typeface="Helvetica Neue" charset="0"/>
                <a:cs typeface="Helvetica Neue" charset="0"/>
              </a:rPr>
              <a:t>yr</a:t>
            </a:r>
            <a:r>
              <a:rPr lang="en-US" dirty="0" smtClean="0">
                <a:solidFill>
                  <a:schemeClr val="accent6"/>
                </a:solidFill>
                <a:latin typeface="Helvetica Neue" charset="0"/>
                <a:ea typeface="Helvetica Neue" charset="0"/>
                <a:cs typeface="Helvetica Neue" charset="0"/>
              </a:rPr>
              <a:t> </a:t>
            </a:r>
            <a:r>
              <a:rPr lang="en-US" dirty="0" smtClean="0">
                <a:latin typeface="Helvetica Neue" charset="0"/>
                <a:ea typeface="Helvetica Neue" charset="0"/>
                <a:cs typeface="Helvetica Neue" charset="0"/>
              </a:rPr>
              <a:t>by 2020</a:t>
            </a:r>
          </a:p>
          <a:p>
            <a:r>
              <a:rPr lang="en-US" dirty="0" smtClean="0">
                <a:latin typeface="Helvetica Neue" charset="0"/>
                <a:ea typeface="Helvetica Neue" charset="0"/>
                <a:cs typeface="Helvetica Neue" charset="0"/>
              </a:rPr>
              <a:t>Total donations to date =  </a:t>
            </a:r>
            <a:r>
              <a:rPr lang="en-US" dirty="0" smtClean="0">
                <a:solidFill>
                  <a:srgbClr val="FF0000"/>
                </a:solidFill>
                <a:latin typeface="Helvetica Neue" charset="0"/>
                <a:ea typeface="Helvetica Neue" charset="0"/>
                <a:cs typeface="Helvetica Neue" charset="0"/>
              </a:rPr>
              <a:t>$10.3 billion</a:t>
            </a:r>
            <a:endParaRPr lang="en-US" dirty="0">
              <a:solidFill>
                <a:srgbClr val="FF0000"/>
              </a:solidFill>
              <a:latin typeface="Helvetica Neue" charset="0"/>
              <a:ea typeface="Helvetica Neue" charset="0"/>
              <a:cs typeface="Helvetica Neue"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4460" y="3872230"/>
            <a:ext cx="3302000" cy="20828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7369" y="3515360"/>
            <a:ext cx="4046553" cy="2796540"/>
          </a:xfrm>
          <a:prstGeom prst="rect">
            <a:avLst/>
          </a:prstGeom>
        </p:spPr>
      </p:pic>
      <p:sp>
        <p:nvSpPr>
          <p:cNvPr id="8" name="TextBox 7"/>
          <p:cNvSpPr txBox="1"/>
          <p:nvPr/>
        </p:nvSpPr>
        <p:spPr>
          <a:xfrm>
            <a:off x="2205121" y="6266180"/>
            <a:ext cx="4011930" cy="369332"/>
          </a:xfrm>
          <a:prstGeom prst="rect">
            <a:avLst/>
          </a:prstGeom>
          <a:noFill/>
        </p:spPr>
        <p:txBody>
          <a:bodyPr wrap="square" rtlCol="0">
            <a:spAutoFit/>
          </a:bodyPr>
          <a:lstStyle/>
          <a:p>
            <a:r>
              <a:rPr lang="en-US" dirty="0" smtClean="0"/>
              <a:t>Flooding on the </a:t>
            </a:r>
            <a:r>
              <a:rPr lang="en-US" dirty="0" err="1" smtClean="0"/>
              <a:t>Vaisigano</a:t>
            </a:r>
            <a:r>
              <a:rPr lang="en-US" dirty="0" smtClean="0"/>
              <a:t> River, Samoa</a:t>
            </a:r>
            <a:endParaRPr lang="en-US" dirty="0"/>
          </a:p>
        </p:txBody>
      </p:sp>
    </p:spTree>
    <p:extLst>
      <p:ext uri="{BB962C8B-B14F-4D97-AF65-F5344CB8AC3E}">
        <p14:creationId xmlns:p14="http://schemas.microsoft.com/office/powerpoint/2010/main" val="544218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solidFill>
                  <a:schemeClr val="accent1"/>
                </a:solidFill>
                <a:latin typeface="Helvetica Neue" charset="0"/>
                <a:ea typeface="Helvetica Neue" charset="0"/>
                <a:cs typeface="Helvetica Neue" charset="0"/>
              </a:rPr>
              <a:t>Public v. private sector funding</a:t>
            </a:r>
            <a:endParaRPr lang="en-US" dirty="0">
              <a:solidFill>
                <a:schemeClr val="accent1"/>
              </a:solidFill>
              <a:latin typeface="Helvetica Neue" charset="0"/>
              <a:ea typeface="Helvetica Neue" charset="0"/>
              <a:cs typeface="Helvetica Neue" charset="0"/>
            </a:endParaRPr>
          </a:p>
        </p:txBody>
      </p:sp>
      <p:sp>
        <p:nvSpPr>
          <p:cNvPr id="5" name="Title 1"/>
          <p:cNvSpPr>
            <a:spLocks noGrp="1"/>
          </p:cNvSpPr>
          <p:nvPr>
            <p:ph idx="1"/>
          </p:nvPr>
        </p:nvSpPr>
        <p:spPr>
          <a:xfrm>
            <a:off x="838200" y="1788303"/>
            <a:ext cx="10515600" cy="4351338"/>
          </a:xfrm>
        </p:spPr>
        <p:txBody>
          <a:bodyPr/>
          <a:lstStyle/>
          <a:p>
            <a:r>
              <a:rPr lang="en-US" dirty="0" smtClean="0">
                <a:latin typeface="Helvetica Neue" charset="0"/>
                <a:ea typeface="Helvetica Neue" charset="0"/>
                <a:cs typeface="Helvetica Neue" charset="0"/>
              </a:rPr>
              <a:t>The United States has repeatedly advocated for large private sector funding for GCF</a:t>
            </a:r>
          </a:p>
          <a:p>
            <a:r>
              <a:rPr lang="en-US" dirty="0" smtClean="0">
                <a:latin typeface="Helvetica Neue" charset="0"/>
                <a:ea typeface="Helvetica Neue" charset="0"/>
                <a:cs typeface="Helvetica Neue" charset="0"/>
              </a:rPr>
              <a:t>Some developing countries resistant of private sector</a:t>
            </a:r>
          </a:p>
          <a:p>
            <a:pPr lvl="1"/>
            <a:r>
              <a:rPr lang="en-US" dirty="0" smtClean="0">
                <a:latin typeface="Helvetica Neue" charset="0"/>
                <a:ea typeface="Helvetica Neue" charset="0"/>
                <a:cs typeface="Helvetica Neue" charset="0"/>
              </a:rPr>
              <a:t>Developed countries get out of equitable contributions</a:t>
            </a:r>
          </a:p>
        </p:txBody>
      </p:sp>
      <p:pic>
        <p:nvPicPr>
          <p:cNvPr id="2" name="Picture 1"/>
          <p:cNvPicPr>
            <a:picLocks noChangeAspect="1"/>
          </p:cNvPicPr>
          <p:nvPr/>
        </p:nvPicPr>
        <p:blipFill>
          <a:blip r:embed="rId3"/>
          <a:stretch>
            <a:fillRect/>
          </a:stretch>
        </p:blipFill>
        <p:spPr>
          <a:xfrm>
            <a:off x="398676" y="3661293"/>
            <a:ext cx="5697324" cy="2563796"/>
          </a:xfrm>
          <a:prstGeom prst="rect">
            <a:avLst/>
          </a:prstGeom>
        </p:spPr>
      </p:pic>
      <p:pic>
        <p:nvPicPr>
          <p:cNvPr id="6" name="Picture 5"/>
          <p:cNvPicPr>
            <a:picLocks noChangeAspect="1"/>
          </p:cNvPicPr>
          <p:nvPr/>
        </p:nvPicPr>
        <p:blipFill>
          <a:blip r:embed="rId4"/>
          <a:stretch>
            <a:fillRect/>
          </a:stretch>
        </p:blipFill>
        <p:spPr>
          <a:xfrm>
            <a:off x="6096000" y="3661293"/>
            <a:ext cx="5697324" cy="2563796"/>
          </a:xfrm>
          <a:prstGeom prst="rect">
            <a:avLst/>
          </a:prstGeom>
        </p:spPr>
      </p:pic>
      <p:sp>
        <p:nvSpPr>
          <p:cNvPr id="7" name="TextBox 6"/>
          <p:cNvSpPr txBox="1"/>
          <p:nvPr/>
        </p:nvSpPr>
        <p:spPr>
          <a:xfrm>
            <a:off x="295158" y="6225089"/>
            <a:ext cx="5655651" cy="369332"/>
          </a:xfrm>
          <a:prstGeom prst="rect">
            <a:avLst/>
          </a:prstGeom>
          <a:noFill/>
        </p:spPr>
        <p:txBody>
          <a:bodyPr wrap="none" rtlCol="0">
            <a:spAutoFit/>
          </a:bodyPr>
          <a:lstStyle/>
          <a:p>
            <a:r>
              <a:rPr lang="en-US" dirty="0" smtClean="0">
                <a:latin typeface="Helvetica Neue" charset="0"/>
                <a:ea typeface="Helvetica Neue" charset="0"/>
                <a:cs typeface="Helvetica Neue" charset="0"/>
              </a:rPr>
              <a:t>Egypt Renewable Energy Financing Network (Private)</a:t>
            </a:r>
            <a:endParaRPr lang="en-US" dirty="0">
              <a:latin typeface="Helvetica Neue" charset="0"/>
              <a:ea typeface="Helvetica Neue" charset="0"/>
              <a:cs typeface="Helvetica Neue" charset="0"/>
            </a:endParaRPr>
          </a:p>
        </p:txBody>
      </p:sp>
      <p:sp>
        <p:nvSpPr>
          <p:cNvPr id="9" name="TextBox 8"/>
          <p:cNvSpPr txBox="1"/>
          <p:nvPr/>
        </p:nvSpPr>
        <p:spPr>
          <a:xfrm>
            <a:off x="6616058" y="6194416"/>
            <a:ext cx="5253445" cy="646331"/>
          </a:xfrm>
          <a:prstGeom prst="rect">
            <a:avLst/>
          </a:prstGeom>
          <a:noFill/>
        </p:spPr>
        <p:txBody>
          <a:bodyPr wrap="square" rtlCol="0">
            <a:spAutoFit/>
          </a:bodyPr>
          <a:lstStyle/>
          <a:p>
            <a:pPr algn="r"/>
            <a:r>
              <a:rPr lang="en-US" dirty="0" smtClean="0">
                <a:latin typeface="Helvetica Neue" charset="0"/>
                <a:ea typeface="Helvetica Neue" charset="0"/>
                <a:cs typeface="Helvetica Neue" charset="0"/>
              </a:rPr>
              <a:t>Enhancing Climate Change Adaption in the North </a:t>
            </a:r>
          </a:p>
          <a:p>
            <a:pPr algn="r"/>
            <a:r>
              <a:rPr lang="en-US" dirty="0" smtClean="0">
                <a:latin typeface="Helvetica Neue" charset="0"/>
                <a:ea typeface="Helvetica Neue" charset="0"/>
                <a:cs typeface="Helvetica Neue" charset="0"/>
              </a:rPr>
              <a:t>Coast</a:t>
            </a:r>
            <a:r>
              <a:rPr lang="en-US" dirty="0">
                <a:latin typeface="Helvetica Neue" charset="0"/>
                <a:ea typeface="Helvetica Neue" charset="0"/>
                <a:cs typeface="Helvetica Neue" charset="0"/>
              </a:rPr>
              <a:t> </a:t>
            </a:r>
            <a:r>
              <a:rPr lang="en-US" dirty="0" smtClean="0">
                <a:latin typeface="Helvetica Neue" charset="0"/>
                <a:ea typeface="Helvetica Neue" charset="0"/>
                <a:cs typeface="Helvetica Neue" charset="0"/>
              </a:rPr>
              <a:t>and Nile Delta Regions in Egypt (Public)</a:t>
            </a:r>
            <a:endParaRPr lang="en-US" dirty="0">
              <a:latin typeface="Helvetica Neue" charset="0"/>
              <a:ea typeface="Helvetica Neue" charset="0"/>
              <a:cs typeface="Helvetica Neue" charset="0"/>
            </a:endParaRPr>
          </a:p>
        </p:txBody>
      </p:sp>
    </p:spTree>
    <p:extLst>
      <p:ext uri="{BB962C8B-B14F-4D97-AF65-F5344CB8AC3E}">
        <p14:creationId xmlns:p14="http://schemas.microsoft.com/office/powerpoint/2010/main" val="6425534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solidFill>
                  <a:schemeClr val="accent1"/>
                </a:solidFill>
                <a:latin typeface="Helvetica Neue" charset="0"/>
                <a:ea typeface="Helvetica Neue" charset="0"/>
                <a:cs typeface="Helvetica Neue" charset="0"/>
              </a:rPr>
              <a:t>Paris Agreement</a:t>
            </a:r>
            <a:endParaRPr lang="en-US" dirty="0">
              <a:solidFill>
                <a:schemeClr val="accent1"/>
              </a:solidFill>
              <a:latin typeface="Helvetica Neue" charset="0"/>
              <a:ea typeface="Helvetica Neue" charset="0"/>
              <a:cs typeface="Helvetica Neue" charset="0"/>
            </a:endParaRPr>
          </a:p>
        </p:txBody>
      </p:sp>
      <p:sp>
        <p:nvSpPr>
          <p:cNvPr id="5" name="Title 1"/>
          <p:cNvSpPr>
            <a:spLocks noGrp="1"/>
          </p:cNvSpPr>
          <p:nvPr>
            <p:ph idx="1"/>
          </p:nvPr>
        </p:nvSpPr>
        <p:spPr/>
        <p:txBody>
          <a:bodyPr/>
          <a:lstStyle/>
          <a:p>
            <a:r>
              <a:rPr lang="en-US" dirty="0"/>
              <a:t>“Holding the increase in the global average temperature to well below 2°C above pre-industrial levels and pursuing efforts to limit the temperature increase to 1.5°C above pre-industrial levels</a:t>
            </a:r>
            <a:r>
              <a:rPr lang="en-US" dirty="0" smtClean="0"/>
              <a:t>”</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232" y="3262529"/>
            <a:ext cx="4962358" cy="328933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9590" y="3262529"/>
            <a:ext cx="4934002" cy="3289334"/>
          </a:xfrm>
          <a:prstGeom prst="rect">
            <a:avLst/>
          </a:prstGeom>
        </p:spPr>
      </p:pic>
    </p:spTree>
    <p:extLst>
      <p:ext uri="{BB962C8B-B14F-4D97-AF65-F5344CB8AC3E}">
        <p14:creationId xmlns:p14="http://schemas.microsoft.com/office/powerpoint/2010/main" val="159932564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1524</TotalTime>
  <Words>4550</Words>
  <Application>Microsoft Macintosh PowerPoint</Application>
  <PresentationFormat>Widescreen</PresentationFormat>
  <Paragraphs>454</Paragraphs>
  <Slides>19</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Calibri</vt:lpstr>
      <vt:lpstr>Calibri Light</vt:lpstr>
      <vt:lpstr>Helvetica</vt:lpstr>
      <vt:lpstr>Helvetica Neue</vt:lpstr>
      <vt:lpstr>Mangal</vt:lpstr>
      <vt:lpstr>Wingdings</vt:lpstr>
      <vt:lpstr>Arial</vt:lpstr>
      <vt:lpstr>Office Theme</vt:lpstr>
      <vt:lpstr>The Carbon Clock is Ticking: An Update on the Implementation of the Paris Agreement</vt:lpstr>
      <vt:lpstr>Current climate science</vt:lpstr>
      <vt:lpstr>Paris: 27 years in the making</vt:lpstr>
      <vt:lpstr>Kyoto Protocol</vt:lpstr>
      <vt:lpstr>PowerPoint Presentation</vt:lpstr>
      <vt:lpstr>Is Clean Development Mechanism Effective?</vt:lpstr>
      <vt:lpstr>Green Climate Fund</vt:lpstr>
      <vt:lpstr>Public v. private sector funding</vt:lpstr>
      <vt:lpstr>Paris Agreement</vt:lpstr>
      <vt:lpstr>Implementation of commitments</vt:lpstr>
      <vt:lpstr>Examples of plans: Brazil</vt:lpstr>
      <vt:lpstr>Examples of plans: Vietnam</vt:lpstr>
      <vt:lpstr>Examples of plans: Nauru</vt:lpstr>
      <vt:lpstr>Examples of plans: North Korea</vt:lpstr>
      <vt:lpstr>PowerPoint Presentation</vt:lpstr>
      <vt:lpstr>Since Paris</vt:lpstr>
      <vt:lpstr>Happening this week: Bonn</vt:lpstr>
      <vt:lpstr>Questions moving forward?</vt:lpstr>
      <vt:lpstr>Questions?</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Bridger Jacob Ruyle</dc:creator>
  <cp:lastModifiedBy>Bridger Jacob Ruyle</cp:lastModifiedBy>
  <cp:revision>112</cp:revision>
  <dcterms:created xsi:type="dcterms:W3CDTF">2017-11-05T13:22:23Z</dcterms:created>
  <dcterms:modified xsi:type="dcterms:W3CDTF">2017-11-11T15:23:41Z</dcterms:modified>
</cp:coreProperties>
</file>