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90" r:id="rId4"/>
    <p:sldId id="291" r:id="rId5"/>
    <p:sldId id="294" r:id="rId6"/>
    <p:sldId id="258" r:id="rId7"/>
    <p:sldId id="293" r:id="rId8"/>
    <p:sldId id="292" r:id="rId9"/>
    <p:sldId id="259" r:id="rId10"/>
    <p:sldId id="262" r:id="rId11"/>
    <p:sldId id="296" r:id="rId12"/>
    <p:sldId id="295" r:id="rId13"/>
    <p:sldId id="298" r:id="rId14"/>
    <p:sldId id="300" r:id="rId15"/>
    <p:sldId id="299" r:id="rId16"/>
    <p:sldId id="301" r:id="rId17"/>
    <p:sldId id="261" r:id="rId18"/>
    <p:sldId id="263" r:id="rId19"/>
    <p:sldId id="302" r:id="rId20"/>
    <p:sldId id="303" r:id="rId21"/>
    <p:sldId id="304" r:id="rId22"/>
    <p:sldId id="266" r:id="rId23"/>
    <p:sldId id="265" r:id="rId24"/>
    <p:sldId id="305" r:id="rId25"/>
    <p:sldId id="306" r:id="rId26"/>
    <p:sldId id="307" r:id="rId27"/>
    <p:sldId id="270" r:id="rId28"/>
    <p:sldId id="267" r:id="rId29"/>
    <p:sldId id="269" r:id="rId30"/>
    <p:sldId id="308" r:id="rId31"/>
    <p:sldId id="268" r:id="rId32"/>
    <p:sldId id="310" r:id="rId33"/>
    <p:sldId id="309" r:id="rId34"/>
    <p:sldId id="312" r:id="rId35"/>
    <p:sldId id="311" r:id="rId36"/>
    <p:sldId id="313" r:id="rId37"/>
    <p:sldId id="273" r:id="rId38"/>
    <p:sldId id="314" r:id="rId39"/>
    <p:sldId id="271" r:id="rId40"/>
    <p:sldId id="272" r:id="rId41"/>
    <p:sldId id="274" r:id="rId42"/>
    <p:sldId id="275" r:id="rId43"/>
    <p:sldId id="276" r:id="rId44"/>
    <p:sldId id="315" r:id="rId45"/>
    <p:sldId id="316" r:id="rId46"/>
    <p:sldId id="277" r:id="rId47"/>
    <p:sldId id="320" r:id="rId48"/>
    <p:sldId id="319" r:id="rId49"/>
    <p:sldId id="278" r:id="rId50"/>
    <p:sldId id="281" r:id="rId51"/>
    <p:sldId id="280" r:id="rId52"/>
    <p:sldId id="279" r:id="rId53"/>
    <p:sldId id="282" r:id="rId54"/>
    <p:sldId id="321" r:id="rId55"/>
    <p:sldId id="283" r:id="rId56"/>
    <p:sldId id="284" r:id="rId57"/>
    <p:sldId id="322" r:id="rId58"/>
    <p:sldId id="323" r:id="rId59"/>
    <p:sldId id="285" r:id="rId60"/>
    <p:sldId id="286" r:id="rId61"/>
    <p:sldId id="324" r:id="rId62"/>
    <p:sldId id="287" r:id="rId63"/>
    <p:sldId id="288" r:id="rId64"/>
    <p:sldId id="289" r:id="rId65"/>
    <p:sldId id="317" r:id="rId66"/>
    <p:sldId id="31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FC1AB0-817A-4CD6-8833-6FCCA9287BE4}">
          <p14:sldIdLst>
            <p14:sldId id="256"/>
            <p14:sldId id="257"/>
            <p14:sldId id="290"/>
            <p14:sldId id="291"/>
            <p14:sldId id="294"/>
            <p14:sldId id="258"/>
            <p14:sldId id="293"/>
            <p14:sldId id="292"/>
            <p14:sldId id="259"/>
            <p14:sldId id="262"/>
            <p14:sldId id="296"/>
            <p14:sldId id="295"/>
            <p14:sldId id="298"/>
            <p14:sldId id="300"/>
            <p14:sldId id="299"/>
            <p14:sldId id="301"/>
            <p14:sldId id="261"/>
            <p14:sldId id="263"/>
            <p14:sldId id="302"/>
            <p14:sldId id="303"/>
            <p14:sldId id="304"/>
            <p14:sldId id="266"/>
            <p14:sldId id="265"/>
            <p14:sldId id="305"/>
            <p14:sldId id="306"/>
            <p14:sldId id="307"/>
            <p14:sldId id="270"/>
            <p14:sldId id="267"/>
            <p14:sldId id="269"/>
            <p14:sldId id="308"/>
            <p14:sldId id="268"/>
            <p14:sldId id="310"/>
            <p14:sldId id="309"/>
            <p14:sldId id="312"/>
            <p14:sldId id="311"/>
            <p14:sldId id="313"/>
            <p14:sldId id="273"/>
            <p14:sldId id="314"/>
            <p14:sldId id="271"/>
            <p14:sldId id="272"/>
            <p14:sldId id="274"/>
            <p14:sldId id="275"/>
            <p14:sldId id="276"/>
            <p14:sldId id="315"/>
            <p14:sldId id="316"/>
            <p14:sldId id="277"/>
            <p14:sldId id="320"/>
            <p14:sldId id="319"/>
            <p14:sldId id="278"/>
            <p14:sldId id="281"/>
            <p14:sldId id="280"/>
            <p14:sldId id="279"/>
            <p14:sldId id="282"/>
            <p14:sldId id="321"/>
            <p14:sldId id="283"/>
            <p14:sldId id="284"/>
            <p14:sldId id="322"/>
            <p14:sldId id="323"/>
            <p14:sldId id="285"/>
            <p14:sldId id="286"/>
            <p14:sldId id="324"/>
            <p14:sldId id="287"/>
            <p14:sldId id="288"/>
            <p14:sldId id="289"/>
            <p14:sldId id="317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5CD35-B7CE-43F8-A981-9E6F09616BC5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86BB-41AB-40A5-A5CE-55921946C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6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 smtClean="0"/>
              <a:t>atm</a:t>
            </a:r>
            <a:r>
              <a:rPr lang="en-US" dirty="0" smtClean="0"/>
              <a:t> in catalyst chamber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486BB-41AB-40A5-A5CE-55921946CB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 smtClean="0"/>
              <a:t>atm</a:t>
            </a:r>
            <a:r>
              <a:rPr lang="en-US" dirty="0" smtClean="0"/>
              <a:t> in catalyst chamber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486BB-41AB-40A5-A5CE-55921946CB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E3B7-28FE-40A1-B7E1-3ED01FEB56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6220-78E2-4A4C-A632-F62D4367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ology.matthey.com/article/61/3/172-182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ology.matthey.com/article/61/3/172-182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technology.matthey.com/article/61/3/172-182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gaschem.com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13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13.tif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Industrial Catalysis </a:t>
            </a:r>
            <a:br>
              <a:rPr lang="en-US" dirty="0" smtClean="0"/>
            </a:br>
            <a:r>
              <a:rPr lang="en-US" sz="3100" dirty="0" smtClean="0"/>
              <a:t>How Dirt and Sand Catalyze Some of the Most Important Transformations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Justin J. </a:t>
            </a:r>
            <a:r>
              <a:rPr lang="en-US" sz="2400" dirty="0" err="1" smtClean="0"/>
              <a:t>Teesdale</a:t>
            </a:r>
            <a:endParaRPr lang="en-US" sz="2400" dirty="0" smtClean="0"/>
          </a:p>
          <a:p>
            <a:r>
              <a:rPr lang="en-US" sz="2400" dirty="0" smtClean="0"/>
              <a:t>Harvard Energy Journal Club</a:t>
            </a:r>
          </a:p>
          <a:p>
            <a:r>
              <a:rPr lang="en-US" sz="2400" dirty="0" smtClean="0"/>
              <a:t>September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2017</a:t>
            </a:r>
            <a:endParaRPr lang="en-US" sz="2400" dirty="0"/>
          </a:p>
        </p:txBody>
      </p:sp>
      <p:pic>
        <p:nvPicPr>
          <p:cNvPr id="1026" name="Picture 2" descr="Precious metal catalysts produced by Johnson Matth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0250"/>
            <a:ext cx="5486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0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US DOE (2013). </a:t>
            </a:r>
            <a:r>
              <a:rPr lang="en-US" sz="1400" i="1" dirty="0" smtClean="0"/>
              <a:t>Report of the Hydrogen Production Expert Panel.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8998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almost 95% of annual production of hydrogen</a:t>
            </a:r>
          </a:p>
        </p:txBody>
      </p:sp>
    </p:spTree>
    <p:extLst>
      <p:ext uri="{BB962C8B-B14F-4D97-AF65-F5344CB8AC3E}">
        <p14:creationId xmlns:p14="http://schemas.microsoft.com/office/powerpoint/2010/main" val="148815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US DOE (2013). </a:t>
            </a:r>
            <a:r>
              <a:rPr lang="en-US" sz="1400" i="1" dirty="0" smtClean="0"/>
              <a:t>Report of the Hydrogen Production Expert Panel.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8998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almost 95% of annual production of hydrogen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371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 50 million tons of hydrogen produced annually (worldwide)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US DOE (2013). </a:t>
            </a:r>
            <a:r>
              <a:rPr lang="en-US" sz="1400" i="1" dirty="0" smtClean="0"/>
              <a:t>Report of the Hydrogen Production Expert Panel.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8998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almost 95% of annual production of hydrogen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371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 50 million tons of hydrogen produced annually (worldwide)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740932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Primarily used immediately in petroleum industry for the synthesis of other chemicals and ammonia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2362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Largest production of any chemical in industry on a per mole basis by a large margin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9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The Setup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ECN (2004). </a:t>
            </a:r>
            <a:r>
              <a:rPr lang="en-US" sz="1400" i="1" dirty="0" smtClean="0"/>
              <a:t>On the Catalytic Aspects of Steam-Methane Reforming.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64" y="873807"/>
            <a:ext cx="5043872" cy="9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The Setup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ECN (2004). </a:t>
            </a:r>
            <a:r>
              <a:rPr lang="en-US" sz="1400" i="1" dirty="0" smtClean="0"/>
              <a:t>On the Catalytic Aspects of Steam-Methane Reforming.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64" y="873807"/>
            <a:ext cx="5043872" cy="995727"/>
          </a:xfrm>
          <a:prstGeom prst="rect">
            <a:avLst/>
          </a:prstGeom>
        </p:spPr>
      </p:pic>
      <p:pic>
        <p:nvPicPr>
          <p:cNvPr id="4098" name="Picture 2" descr="http://www.linde-engineering.com/internet.global.lindeengineering.global/en/images/D01005_44319_4535.jpg?v=1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34" y="2245407"/>
            <a:ext cx="5637732" cy="27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5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The Setup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ECN (2004). </a:t>
            </a:r>
            <a:r>
              <a:rPr lang="en-US" sz="1400" i="1" dirty="0" smtClean="0"/>
              <a:t>On the Catalytic Aspects of Steam-Methane Reforming.</a:t>
            </a:r>
            <a:endParaRPr lang="en-US" sz="1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72234" y="5467350"/>
            <a:ext cx="479953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process 50-80% efficient, but highly dependent on plant design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64" y="873807"/>
            <a:ext cx="5043872" cy="995727"/>
          </a:xfrm>
          <a:prstGeom prst="rect">
            <a:avLst/>
          </a:prstGeom>
        </p:spPr>
      </p:pic>
      <p:pic>
        <p:nvPicPr>
          <p:cNvPr id="4098" name="Picture 2" descr="http://www.linde-engineering.com/internet.global.lindeengineering.global/en/images/D01005_44319_4535.jpg?v=1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34" y="2245407"/>
            <a:ext cx="5637732" cy="27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7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Reaction Conditions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ECN (2004). </a:t>
            </a:r>
            <a:r>
              <a:rPr lang="en-US" sz="1400" i="1" dirty="0" smtClean="0"/>
              <a:t>On the Catalytic Aspects of Steam-Methane Reforming.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8998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Mix of steam and methane pass over catalyst @ 700-1000 °C and 3-25 bar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6346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Catalyst typically metal supported on a high surface area material (silica,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MgO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Reaction Conditions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ECN (2004). </a:t>
            </a:r>
            <a:r>
              <a:rPr lang="en-US" sz="1400" i="1" dirty="0" smtClean="0"/>
              <a:t>On the Catalytic Aspects of Steam-Methane Reforming.</a:t>
            </a:r>
            <a:endParaRPr lang="en-US" sz="1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72234" y="5219700"/>
            <a:ext cx="479953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this chemistry was developed in 1960s and is still being employed today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8998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Mix of steam and methane pass over catalyst @ 700-1000 °C and 3-25 bar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5900" y="2545712"/>
            <a:ext cx="6172200" cy="2080901"/>
            <a:chOff x="1219200" y="2545712"/>
            <a:chExt cx="6172200" cy="2080901"/>
          </a:xfrm>
        </p:grpSpPr>
        <p:pic>
          <p:nvPicPr>
            <p:cNvPr id="6146" name="Picture 2" descr="Image result for steam reforming cataly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743200"/>
              <a:ext cx="4419600" cy="1685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Image result for steam reforming catalys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3" t="43768" r="42289" b="9520"/>
            <a:stretch/>
          </p:blipFill>
          <p:spPr bwMode="auto">
            <a:xfrm>
              <a:off x="5715000" y="2545712"/>
              <a:ext cx="1676400" cy="2080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838200" y="156346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Catalyst typically metal (nickel) supported on a high surface area material (silica,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MgO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9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Catalyst Design</a:t>
            </a:r>
            <a:endParaRPr lang="en-US" sz="3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6096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Target: New catalysts that can operate at lower temperatures</a:t>
            </a:r>
          </a:p>
        </p:txBody>
      </p:sp>
    </p:spTree>
    <p:extLst>
      <p:ext uri="{BB962C8B-B14F-4D97-AF65-F5344CB8AC3E}">
        <p14:creationId xmlns:p14="http://schemas.microsoft.com/office/powerpoint/2010/main" val="417799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Catalyst Design</a:t>
            </a:r>
            <a:endParaRPr lang="en-US" sz="3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6096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Target: New catalysts that can operate at lower temperatures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8139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Typically employing the same catalyst (Mn/Fe/Co/Ni) but with more sophisticated/expensive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Industrial (Petro)Chemical Energy Use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2014,</a:t>
            </a:r>
          </a:p>
          <a:p>
            <a:pPr marL="457200" lvl="1" indent="0">
              <a:buNone/>
            </a:pPr>
            <a:r>
              <a:rPr lang="en-US" sz="2400" dirty="0" smtClean="0"/>
              <a:t>Total Primary Energy Supply (TPES) = </a:t>
            </a:r>
            <a:r>
              <a:rPr lang="en-US" sz="2400" b="1" dirty="0" smtClean="0"/>
              <a:t>155,000 </a:t>
            </a:r>
            <a:r>
              <a:rPr lang="en-US" sz="2400" b="1" dirty="0" err="1" smtClean="0"/>
              <a:t>TWh</a:t>
            </a:r>
            <a:r>
              <a:rPr lang="en-US" sz="2400" b="1" dirty="0" smtClean="0"/>
              <a:t> (560 EJ)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62484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(2011). </a:t>
            </a:r>
            <a:r>
              <a:rPr lang="en-US" sz="1400" i="1" dirty="0" smtClean="0"/>
              <a:t>Key world energy statistics-2011</a:t>
            </a:r>
            <a:r>
              <a:rPr lang="en-US" sz="1400" dirty="0" smtClean="0"/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080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Catalyst Design</a:t>
            </a:r>
            <a:endParaRPr lang="en-US" sz="3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6096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Target: New catalysts that can operate at lower temperatures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8139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Typically employing the same catalyst (Mn/Fe/Co/Ni) but with more sophisticated/expensive supports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169099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 on La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–ZrO</a:t>
            </a:r>
            <a:r>
              <a:rPr lang="en-US" baseline="-25000" dirty="0" smtClean="0"/>
              <a:t>2</a:t>
            </a:r>
            <a:r>
              <a:rPr lang="en-US" dirty="0" smtClean="0"/>
              <a:t>–CeO</a:t>
            </a:r>
            <a:r>
              <a:rPr lang="en-US" baseline="-25000" dirty="0" smtClean="0"/>
              <a:t>2</a:t>
            </a:r>
            <a:r>
              <a:rPr lang="en-US" dirty="0" smtClean="0"/>
              <a:t> support/promoter can go as low as 400 °C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0"/>
          <a:stretch/>
        </p:blipFill>
        <p:spPr bwMode="auto">
          <a:xfrm>
            <a:off x="1566863" y="2072000"/>
            <a:ext cx="6010275" cy="16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1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Steam Reforming: Catalyst Design</a:t>
            </a:r>
            <a:endParaRPr lang="en-US" sz="3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6096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Target: New catalysts that can operate at lower temperatures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8139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Typically employing the same catalyst (Mn/Fe/Co/Ni) but with more sophisticated/expensive supports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169099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 on La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–ZrO</a:t>
            </a:r>
            <a:r>
              <a:rPr lang="en-US" baseline="-25000" dirty="0" smtClean="0"/>
              <a:t>2</a:t>
            </a:r>
            <a:r>
              <a:rPr lang="en-US" dirty="0" smtClean="0"/>
              <a:t>–CeO</a:t>
            </a:r>
            <a:r>
              <a:rPr lang="en-US" baseline="-25000" dirty="0" smtClean="0"/>
              <a:t>2</a:t>
            </a:r>
            <a:r>
              <a:rPr lang="en-US" dirty="0" smtClean="0"/>
              <a:t> support/promoter can go as low as 400 °C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0"/>
          <a:stretch/>
        </p:blipFill>
        <p:spPr bwMode="auto">
          <a:xfrm>
            <a:off x="1566863" y="2072000"/>
            <a:ext cx="6010275" cy="16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" y="3912467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Preventing catalyst degradation (sintering) via different metal precursors (affects particle size and spacing)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3"/>
          <a:stretch/>
        </p:blipFill>
        <p:spPr bwMode="auto">
          <a:xfrm>
            <a:off x="1612392" y="4546621"/>
            <a:ext cx="6007608" cy="194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1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3810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114300"/>
            <a:ext cx="0" cy="6629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1475" y="34290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pubs.rsc.org/en/Image/Get?imageInfo.ImageType=GA&amp;imageInfo.ImageIdentifier.ManuscriptID=C3RA45961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3599" r="2467" b="3357"/>
          <a:stretch/>
        </p:blipFill>
        <p:spPr bwMode="auto">
          <a:xfrm>
            <a:off x="990600" y="1295400"/>
            <a:ext cx="2819400" cy="18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763068" y="4572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Reforming of Methane and Water-Gas Shift (WGS)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00600" y="3810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106468" y="3810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Haber-Bosch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37338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63068" y="38100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Methanol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Image result for methan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1771"/>
            <a:ext cx="1828800" cy="21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4808299" y="37338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114167" y="38862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Fischer-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89" y="4826132"/>
            <a:ext cx="3670819" cy="11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age result for haber bosch world popul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 bwMode="auto">
          <a:xfrm>
            <a:off x="5067837" y="762000"/>
            <a:ext cx="32741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5334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1-1.5% of annual energy consumption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00519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 140 million tons of ammonia produced annually (worldwide)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62484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USGS (2017). </a:t>
            </a:r>
            <a:r>
              <a:rPr lang="en-US" sz="1400" i="1" dirty="0" smtClean="0"/>
              <a:t>Minerals commodity Summaries–Nitrogen (fixed)–Ammonia 2017.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err="1" smtClean="0"/>
              <a:t>Smil</a:t>
            </a:r>
            <a:r>
              <a:rPr lang="en-US" sz="1400" dirty="0" smtClean="0"/>
              <a:t>, Vaclav </a:t>
            </a:r>
            <a:r>
              <a:rPr lang="en-US" sz="1400" i="1" dirty="0" smtClean="0"/>
              <a:t>World Agriculture</a:t>
            </a:r>
            <a:r>
              <a:rPr lang="en-US" sz="1400" dirty="0" smtClean="0"/>
              <a:t>, </a:t>
            </a:r>
            <a:r>
              <a:rPr lang="en-US" sz="1400" b="1" dirty="0" smtClean="0"/>
              <a:t>2011</a:t>
            </a:r>
            <a:r>
              <a:rPr lang="en-US" sz="1400" dirty="0" smtClean="0"/>
              <a:t>, </a:t>
            </a:r>
            <a:r>
              <a:rPr lang="en-US" sz="1400" i="1" dirty="0" smtClean="0"/>
              <a:t>2</a:t>
            </a:r>
            <a:r>
              <a:rPr lang="en-US" sz="1400" dirty="0" smtClean="0"/>
              <a:t>, 9-13.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71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5334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1-1.5% of annual energy consumption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00519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 140 million tons of ammonia produced annually (worldwide)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1474067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88% of produced ammonia used for the synthesis of fertilizers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62484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USGS (2017). </a:t>
            </a:r>
            <a:r>
              <a:rPr lang="en-US" sz="1400" i="1" dirty="0" smtClean="0"/>
              <a:t>Minerals commodity Summaries–Nitrogen (fixed)–Ammonia 2017.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err="1" smtClean="0"/>
              <a:t>Smil</a:t>
            </a:r>
            <a:r>
              <a:rPr lang="en-US" sz="1400" dirty="0" smtClean="0"/>
              <a:t>, Vaclav </a:t>
            </a:r>
            <a:r>
              <a:rPr lang="en-US" sz="1400" i="1" dirty="0" smtClean="0"/>
              <a:t>World Agriculture</a:t>
            </a:r>
            <a:r>
              <a:rPr lang="en-US" sz="1400" dirty="0" smtClean="0"/>
              <a:t>, </a:t>
            </a:r>
            <a:r>
              <a:rPr lang="en-US" sz="1400" b="1" dirty="0" smtClean="0"/>
              <a:t>2011</a:t>
            </a:r>
            <a:r>
              <a:rPr lang="en-US" sz="1400" dirty="0" smtClean="0"/>
              <a:t>, </a:t>
            </a:r>
            <a:r>
              <a:rPr lang="en-US" sz="1400" i="1" dirty="0" smtClean="0"/>
              <a:t>2</a:t>
            </a:r>
            <a:r>
              <a:rPr lang="en-US" sz="1400" dirty="0" smtClean="0"/>
              <a:t>, 9-13.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661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5334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1-1.5% of annual energy consumption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00519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 140 million tons of ammonia produced annually (worldwide)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1474067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88% of produced ammonia used for the synthesis of fertilizers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1919599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Quadrupling of arable land on ice-free continents. At 1900 level production, to produce 2011 quantity of ammonia would require ~50% of total land on ice-free continents (as opposed to 15% now).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62484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USGS (2017). </a:t>
            </a:r>
            <a:r>
              <a:rPr lang="en-US" sz="1400" i="1" dirty="0" smtClean="0"/>
              <a:t>Minerals commodity Summaries–Nitrogen (fixed)–Ammonia 2017.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err="1" smtClean="0"/>
              <a:t>Smil</a:t>
            </a:r>
            <a:r>
              <a:rPr lang="en-US" sz="1400" dirty="0" smtClean="0"/>
              <a:t>, Vaclav </a:t>
            </a:r>
            <a:r>
              <a:rPr lang="en-US" sz="1400" i="1" dirty="0" smtClean="0"/>
              <a:t>World Agriculture</a:t>
            </a:r>
            <a:r>
              <a:rPr lang="en-US" sz="1400" dirty="0" smtClean="0"/>
              <a:t>, </a:t>
            </a:r>
            <a:r>
              <a:rPr lang="en-US" sz="1400" b="1" dirty="0" smtClean="0"/>
              <a:t>2011</a:t>
            </a:r>
            <a:r>
              <a:rPr lang="en-US" sz="1400" dirty="0" smtClean="0"/>
              <a:t>, </a:t>
            </a:r>
            <a:r>
              <a:rPr lang="en-US" sz="1400" i="1" dirty="0" smtClean="0"/>
              <a:t>2</a:t>
            </a:r>
            <a:r>
              <a:rPr lang="en-US" sz="1400" dirty="0" smtClean="0"/>
              <a:t>, 9-13.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946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5334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1-1.5% of annual energy consumption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00519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 140 million tons of ammonia produced annually (worldwide)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1474067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88% of produced ammonia used for the synthesis of fertilizers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1919599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Quadrupling of arable land on ice-free continents. At 1900 level production, to produce 2011 quantity of ammonia would require ~50% of total land on ice-free continents (as opposed to 15% now).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62484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USGS (2017). </a:t>
            </a:r>
            <a:r>
              <a:rPr lang="en-US" sz="1400" i="1" dirty="0" smtClean="0"/>
              <a:t>Minerals commodity Summaries–Nitrogen (fixed)–Ammonia 2017.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err="1" smtClean="0"/>
              <a:t>Smil</a:t>
            </a:r>
            <a:r>
              <a:rPr lang="en-US" sz="1400" dirty="0" smtClean="0"/>
              <a:t>, Vaclav </a:t>
            </a:r>
            <a:r>
              <a:rPr lang="en-US" sz="1400" i="1" dirty="0" smtClean="0"/>
              <a:t>World Agriculture</a:t>
            </a:r>
            <a:r>
              <a:rPr lang="en-US" sz="1400" dirty="0" smtClean="0"/>
              <a:t>, </a:t>
            </a:r>
            <a:r>
              <a:rPr lang="en-US" sz="1400" b="1" dirty="0" smtClean="0"/>
              <a:t>2011</a:t>
            </a:r>
            <a:r>
              <a:rPr lang="en-US" sz="1400" dirty="0" smtClean="0"/>
              <a:t>, </a:t>
            </a:r>
            <a:r>
              <a:rPr lang="en-US" sz="1400" i="1" dirty="0" smtClean="0"/>
              <a:t>2</a:t>
            </a:r>
            <a:r>
              <a:rPr lang="en-US" sz="1400" dirty="0" smtClean="0"/>
              <a:t>, 9-13.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7600"/>
            <a:ext cx="3810000" cy="3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Stats</a:t>
            </a:r>
            <a:endParaRPr lang="en-US" sz="3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err="1" smtClean="0"/>
              <a:t>Quadrelli</a:t>
            </a:r>
            <a:r>
              <a:rPr lang="en-US" sz="1400" dirty="0" smtClean="0"/>
              <a:t>, E. A. </a:t>
            </a:r>
            <a:r>
              <a:rPr lang="en-US" sz="1400" i="1" dirty="0" smtClean="0"/>
              <a:t>Chem. Soc. Rev.</a:t>
            </a:r>
            <a:r>
              <a:rPr lang="en-US" sz="1400" dirty="0" smtClean="0"/>
              <a:t>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43</a:t>
            </a:r>
            <a:r>
              <a:rPr lang="en-US" sz="1400" dirty="0" smtClean="0"/>
              <a:t>, 547.</a:t>
            </a:r>
            <a:endParaRPr lang="en-US" sz="1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7620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Energy-intensive process because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extremely inert</a:t>
            </a:r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2399"/>
            <a:ext cx="6248400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0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8998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1-1.5% of annual energy consumption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371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~ 140 million tons of ammonia produced annually (worldwide)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1840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88% of produced ammonia used for the synthesis of fertilizers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2860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Quadrupling of arable land on ice-free continents. At 1900 level production, to produce 2011 quantity of ammonia would require ~50% of total land on ice-free continents (as opposed to 15% now).</a:t>
            </a:r>
            <a:endParaRPr lang="en-US" dirty="0"/>
          </a:p>
        </p:txBody>
      </p:sp>
      <p:pic>
        <p:nvPicPr>
          <p:cNvPr id="8194" name="Picture 2" descr="Image result for haber bosch world 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8" y="663775"/>
            <a:ext cx="8617084" cy="60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1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The Setup</a:t>
            </a:r>
            <a:endParaRPr lang="en-US" sz="3400" dirty="0"/>
          </a:p>
        </p:txBody>
      </p:sp>
      <p:pic>
        <p:nvPicPr>
          <p:cNvPr id="14338" name="Picture 2" descr="Image result for haber bosch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74800"/>
            <a:ext cx="6781800" cy="54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8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Industrial (Petro)Chemical Energy Use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2014,</a:t>
            </a:r>
          </a:p>
          <a:p>
            <a:pPr marL="457200" lvl="1" indent="0">
              <a:buNone/>
            </a:pPr>
            <a:r>
              <a:rPr lang="en-US" sz="2400" dirty="0" smtClean="0"/>
              <a:t>Total Primary Energy Supply (TPES) = </a:t>
            </a:r>
            <a:r>
              <a:rPr lang="en-US" sz="2400" b="1" dirty="0" smtClean="0"/>
              <a:t>155,000 </a:t>
            </a:r>
            <a:r>
              <a:rPr lang="en-US" sz="2400" b="1" dirty="0" err="1" smtClean="0"/>
              <a:t>TWh</a:t>
            </a:r>
            <a:r>
              <a:rPr lang="en-US" sz="2400" b="1" dirty="0" smtClean="0"/>
              <a:t> (560 EJ)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1752600"/>
            <a:ext cx="4800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Industry uses ~20% of the TPES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62484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(2011). </a:t>
            </a:r>
            <a:r>
              <a:rPr lang="en-US" sz="1400" i="1" dirty="0" smtClean="0"/>
              <a:t>Key world energy statistics-2011</a:t>
            </a:r>
            <a:r>
              <a:rPr lang="en-US" sz="1400" dirty="0" smtClean="0"/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83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The Setup</a:t>
            </a:r>
            <a:endParaRPr lang="en-US" sz="3400" dirty="0"/>
          </a:p>
        </p:txBody>
      </p:sp>
      <p:pic>
        <p:nvPicPr>
          <p:cNvPr id="14338" name="Picture 2" descr="Image result for haber bosch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74800"/>
            <a:ext cx="6781800" cy="54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95400" y="5939327"/>
            <a:ext cx="7239000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Haber-Bosch benefitted from 100 years of optimization, as a result efficiencies are typically &gt;95%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90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What’s the catch?</a:t>
            </a:r>
            <a:endParaRPr lang="en-US" sz="3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DOE Roundtable Report (2016). </a:t>
            </a:r>
            <a:r>
              <a:rPr lang="en-US" sz="1400" i="1" dirty="0" smtClean="0"/>
              <a:t>Sustainable Ammonia Synthesis</a:t>
            </a:r>
            <a:endParaRPr lang="en-US" sz="1400" dirty="0"/>
          </a:p>
        </p:txBody>
      </p:sp>
      <p:pic>
        <p:nvPicPr>
          <p:cNvPr id="12292" name="Picture 4" descr="Ammonia synthesis catalysts Johnson Matth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3" y="3733800"/>
            <a:ext cx="49938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Catalyst is simply metallic iron doped with potassium (K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 and supported on either silica or alumina</a:t>
            </a:r>
          </a:p>
        </p:txBody>
      </p:sp>
    </p:spTree>
    <p:extLst>
      <p:ext uri="{BB962C8B-B14F-4D97-AF65-F5344CB8AC3E}">
        <p14:creationId xmlns:p14="http://schemas.microsoft.com/office/powerpoint/2010/main" val="356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What’s the catch?</a:t>
            </a:r>
            <a:endParaRPr lang="en-US" sz="3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1462399"/>
            <a:ext cx="8229600" cy="97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energy intensive components are the heat and pressure necessary in the steam reformer to produce pure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be fed into Haber-Bosch reactor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DOE Roundtable Report (2016). </a:t>
            </a:r>
            <a:r>
              <a:rPr lang="en-US" sz="1400" i="1" dirty="0" smtClean="0"/>
              <a:t>Sustainable Ammonia Synthesis</a:t>
            </a:r>
            <a:endParaRPr lang="en-US" sz="1400" dirty="0"/>
          </a:p>
        </p:txBody>
      </p:sp>
      <p:pic>
        <p:nvPicPr>
          <p:cNvPr id="12292" name="Picture 4" descr="Ammonia synthesis catalysts Johnson Matth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3" y="3733800"/>
            <a:ext cx="49938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Catalyst is simply metallic iron doped with potassium (K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 and supported on either silica or alumina</a:t>
            </a:r>
          </a:p>
        </p:txBody>
      </p:sp>
    </p:spTree>
    <p:extLst>
      <p:ext uri="{BB962C8B-B14F-4D97-AF65-F5344CB8AC3E}">
        <p14:creationId xmlns:p14="http://schemas.microsoft.com/office/powerpoint/2010/main" val="15397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What’s the catch?</a:t>
            </a:r>
            <a:endParaRPr lang="en-US" sz="3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1462399"/>
            <a:ext cx="8229600" cy="97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energy intensive components are the heat and pressure necessary in the steam reformer to produce pure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be fed into Haber-Bosch reactor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7279" y="2286000"/>
            <a:ext cx="8229600" cy="97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Also heat and pressure necessary for the Haber-Bosch reactor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DOE Roundtable Report (2016). </a:t>
            </a:r>
            <a:r>
              <a:rPr lang="en-US" sz="1400" i="1" dirty="0" smtClean="0"/>
              <a:t>Sustainable Ammonia Synthesis</a:t>
            </a:r>
            <a:endParaRPr lang="en-US" sz="1400" dirty="0"/>
          </a:p>
        </p:txBody>
      </p:sp>
      <p:pic>
        <p:nvPicPr>
          <p:cNvPr id="12292" name="Picture 4" descr="Ammonia synthesis catalysts Johnson Matth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3" y="3733800"/>
            <a:ext cx="49938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Catalyst is simply metallic iron doped with potassium (K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 and supported on either silica or alumina</a:t>
            </a:r>
          </a:p>
        </p:txBody>
      </p:sp>
    </p:spTree>
    <p:extLst>
      <p:ext uri="{BB962C8B-B14F-4D97-AF65-F5344CB8AC3E}">
        <p14:creationId xmlns:p14="http://schemas.microsoft.com/office/powerpoint/2010/main" val="215751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What’s the catch?</a:t>
            </a:r>
            <a:endParaRPr lang="en-US" sz="3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Catalyst is simply metallic iron doped with potassium (K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 and supported on either silica or alumina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1462399"/>
            <a:ext cx="8229600" cy="97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energy intensive components are the heat and pressure necessary in the steam reformer to produce pure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be fed into Haber-Bosch reactor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7279" y="2286000"/>
            <a:ext cx="8229600" cy="97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Also heat and pressure necessary for the Haber-Bosch reactor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8640" y="2667000"/>
            <a:ext cx="9052560" cy="97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Significant cost to achieve high purity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as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CO,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other oxygen containing compounds poison the catalyst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DOE Roundtable Report (2016). </a:t>
            </a:r>
            <a:r>
              <a:rPr lang="en-US" sz="1400" i="1" dirty="0" smtClean="0"/>
              <a:t>Sustainable Ammonia Synthesis</a:t>
            </a:r>
            <a:endParaRPr lang="en-US" sz="1400" dirty="0"/>
          </a:p>
        </p:txBody>
      </p:sp>
      <p:pic>
        <p:nvPicPr>
          <p:cNvPr id="12292" name="Picture 4" descr="Ammonia synthesis catalysts Johnson Matth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3" y="3733800"/>
            <a:ext cx="49938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What’s the catch?</a:t>
            </a:r>
            <a:endParaRPr lang="en-US" sz="3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1462399"/>
            <a:ext cx="8229600" cy="97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energy intensive components are the heat and pressure necessary in the steam reformer to produce pure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be fed into Haber-Bosch reactor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7279" y="2286000"/>
            <a:ext cx="8229600" cy="97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Also heat and pressure necessary for the Haber-Bosch reactor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8640" y="2667000"/>
            <a:ext cx="9052560" cy="97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Significant cost to achieve high purity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as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CO,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other oxygen containing compounds poison the catalyst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52500" y="5715000"/>
            <a:ext cx="7239000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catalysts must aim to operate at lower temperature and pressure and/or be more selective for N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conversion to NH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DOE Roundtable Report (2016). </a:t>
            </a:r>
            <a:r>
              <a:rPr lang="en-US" sz="1400" i="1" dirty="0" smtClean="0"/>
              <a:t>Sustainable Ammonia Synthesis</a:t>
            </a:r>
            <a:endParaRPr lang="en-US" sz="1400" dirty="0"/>
          </a:p>
        </p:txBody>
      </p:sp>
      <p:pic>
        <p:nvPicPr>
          <p:cNvPr id="12292" name="Picture 4" descr="Ammonia synthesis catalysts Johnson Matth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3" y="3733800"/>
            <a:ext cx="49938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Catalyst is simply metallic iron doped with potassium (K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 and supported on either silica or alumina</a:t>
            </a:r>
          </a:p>
        </p:txBody>
      </p:sp>
    </p:spTree>
    <p:extLst>
      <p:ext uri="{BB962C8B-B14F-4D97-AF65-F5344CB8AC3E}">
        <p14:creationId xmlns:p14="http://schemas.microsoft.com/office/powerpoint/2010/main" val="48390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New Catalyst Design</a:t>
            </a:r>
            <a:endParaRPr lang="en-US" sz="3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Move towards more sophisticated materials and designs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0100" y="20574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Fe/K mixtures supported on carbon nanotubes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88349" y="15240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Extremely high bar set by very cheap materials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err="1" smtClean="0"/>
              <a:t>Giddey</a:t>
            </a:r>
            <a:r>
              <a:rPr lang="en-US" sz="1400" dirty="0" smtClean="0"/>
              <a:t>, S. </a:t>
            </a:r>
            <a:r>
              <a:rPr lang="en-US" sz="1400" i="1" dirty="0" smtClean="0"/>
              <a:t>Int. J. </a:t>
            </a:r>
            <a:r>
              <a:rPr lang="en-US" sz="1400" i="1" dirty="0" err="1" smtClean="0"/>
              <a:t>Hydrog</a:t>
            </a:r>
            <a:r>
              <a:rPr lang="en-US" sz="1400" i="1" dirty="0" smtClean="0"/>
              <a:t>. Energy</a:t>
            </a:r>
            <a:r>
              <a:rPr lang="en-US" sz="1400" dirty="0" smtClean="0"/>
              <a:t>, </a:t>
            </a:r>
            <a:r>
              <a:rPr lang="en-US" sz="1400" b="1" dirty="0" smtClean="0"/>
              <a:t>2013</a:t>
            </a:r>
            <a:r>
              <a:rPr lang="en-US" sz="1400" dirty="0" smtClean="0"/>
              <a:t>, </a:t>
            </a:r>
            <a:r>
              <a:rPr lang="en-US" sz="1400" i="1" dirty="0" smtClean="0"/>
              <a:t>38</a:t>
            </a:r>
            <a:r>
              <a:rPr lang="en-US" sz="1400" dirty="0" smtClean="0"/>
              <a:t>, 14576.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166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New Catalyst Design</a:t>
            </a:r>
            <a:endParaRPr lang="en-US" sz="3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Jaramillo, T. F. </a:t>
            </a:r>
            <a:r>
              <a:rPr lang="en-US" sz="1400" i="1" dirty="0" smtClean="0"/>
              <a:t>Nat. Mater.</a:t>
            </a:r>
            <a:r>
              <a:rPr lang="en-US" sz="1400" dirty="0" smtClean="0"/>
              <a:t> </a:t>
            </a:r>
            <a:r>
              <a:rPr lang="en-US" sz="1400" b="1" dirty="0" smtClean="0"/>
              <a:t>2017</a:t>
            </a:r>
            <a:r>
              <a:rPr lang="en-US" sz="1400" dirty="0" smtClean="0"/>
              <a:t>, </a:t>
            </a:r>
            <a:r>
              <a:rPr lang="en-US" sz="1400" i="1" dirty="0" smtClean="0"/>
              <a:t>16</a:t>
            </a:r>
            <a:r>
              <a:rPr lang="en-US" sz="1400" dirty="0" smtClean="0"/>
              <a:t>, 70.</a:t>
            </a:r>
            <a:endParaRPr lang="en-US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71525"/>
            <a:ext cx="509995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5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New Catalyst Design</a:t>
            </a:r>
            <a:endParaRPr lang="en-US" sz="3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Move towards more sophisticated materials and designs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0100" y="20574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Fe/K mixtures supported on carbon nanotubes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95470" y="25908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Using ruthenium/activated carbon-based catalysts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88349" y="15240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Extremely high bar set by very cheap materials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5382"/>
            <a:ext cx="8534400" cy="211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err="1" smtClean="0"/>
              <a:t>Giddey</a:t>
            </a:r>
            <a:r>
              <a:rPr lang="en-US" sz="1400" dirty="0" smtClean="0"/>
              <a:t>, S. </a:t>
            </a:r>
            <a:r>
              <a:rPr lang="en-US" sz="1400" i="1" dirty="0" smtClean="0"/>
              <a:t>Int. J. </a:t>
            </a:r>
            <a:r>
              <a:rPr lang="en-US" sz="1400" i="1" dirty="0" err="1" smtClean="0"/>
              <a:t>Hydrog</a:t>
            </a:r>
            <a:r>
              <a:rPr lang="en-US" sz="1400" i="1" dirty="0" smtClean="0"/>
              <a:t>. Energy</a:t>
            </a:r>
            <a:r>
              <a:rPr lang="en-US" sz="1400" dirty="0" smtClean="0"/>
              <a:t>, </a:t>
            </a:r>
            <a:r>
              <a:rPr lang="en-US" sz="1400" b="1" dirty="0" smtClean="0"/>
              <a:t>2013</a:t>
            </a:r>
            <a:r>
              <a:rPr lang="en-US" sz="1400" dirty="0" smtClean="0"/>
              <a:t>, </a:t>
            </a:r>
            <a:r>
              <a:rPr lang="en-US" sz="1400" i="1" dirty="0" smtClean="0"/>
              <a:t>38</a:t>
            </a:r>
            <a:r>
              <a:rPr lang="en-US" sz="1400" dirty="0" smtClean="0"/>
              <a:t>, 14576.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458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New Catalyst Design</a:t>
            </a:r>
            <a:endParaRPr lang="en-US" sz="3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Move towards more sophisticated materials and designs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0100" y="20574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Fe/K mixtures supported on carbon nanotubes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95470" y="25908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Using ruthenium/activated carbon-based catalysts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5606219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steam reforming efficiency or replacing it entirely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88349" y="15240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Extremely high bar set by very cheap materials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5382"/>
            <a:ext cx="8534400" cy="211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err="1" smtClean="0"/>
              <a:t>Giddey</a:t>
            </a:r>
            <a:r>
              <a:rPr lang="en-US" sz="1400" dirty="0" smtClean="0"/>
              <a:t>, S. </a:t>
            </a:r>
            <a:r>
              <a:rPr lang="en-US" sz="1400" i="1" dirty="0" smtClean="0"/>
              <a:t>Int. J. </a:t>
            </a:r>
            <a:r>
              <a:rPr lang="en-US" sz="1400" i="1" dirty="0" err="1" smtClean="0"/>
              <a:t>Hydrog</a:t>
            </a:r>
            <a:r>
              <a:rPr lang="en-US" sz="1400" i="1" dirty="0" smtClean="0"/>
              <a:t>. Energy</a:t>
            </a:r>
            <a:r>
              <a:rPr lang="en-US" sz="1400" dirty="0" smtClean="0"/>
              <a:t>, </a:t>
            </a:r>
            <a:r>
              <a:rPr lang="en-US" sz="1400" b="1" dirty="0" smtClean="0"/>
              <a:t>2013</a:t>
            </a:r>
            <a:r>
              <a:rPr lang="en-US" sz="1400" dirty="0" smtClean="0"/>
              <a:t>, </a:t>
            </a:r>
            <a:r>
              <a:rPr lang="en-US" sz="1400" i="1" dirty="0" smtClean="0"/>
              <a:t>38</a:t>
            </a:r>
            <a:r>
              <a:rPr lang="en-US" sz="1400" dirty="0" smtClean="0"/>
              <a:t>, 14576.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841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Industrial (Petro)Chemical Energy Use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2014,</a:t>
            </a:r>
          </a:p>
          <a:p>
            <a:pPr marL="457200" lvl="1" indent="0">
              <a:buNone/>
            </a:pPr>
            <a:r>
              <a:rPr lang="en-US" sz="2400" dirty="0" smtClean="0"/>
              <a:t>Total Primary Energy Supply (TPES) = </a:t>
            </a:r>
            <a:r>
              <a:rPr lang="en-US" sz="2400" b="1" dirty="0" smtClean="0"/>
              <a:t>155,000 </a:t>
            </a:r>
            <a:r>
              <a:rPr lang="en-US" sz="2400" b="1" dirty="0" err="1" smtClean="0"/>
              <a:t>TWh</a:t>
            </a:r>
            <a:r>
              <a:rPr lang="en-US" sz="2400" b="1" dirty="0" smtClean="0"/>
              <a:t> (560 EJ)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1752600"/>
            <a:ext cx="4800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Industry uses ~20% of the TPES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2286000"/>
            <a:ext cx="5181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Chemical and Petrochemical (30%)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Iron and Steel (20%)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Non-ferrous metals and minerals (10%)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Paper, pulp, and print (5%)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Food and tobacco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62484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(2011). </a:t>
            </a:r>
            <a:r>
              <a:rPr lang="en-US" sz="1400" i="1" dirty="0" smtClean="0"/>
              <a:t>Key world energy statistics-2011</a:t>
            </a:r>
            <a:r>
              <a:rPr lang="en-US" sz="1400" dirty="0" smtClean="0"/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756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New Catalyst Design</a:t>
            </a:r>
            <a:endParaRPr lang="en-US" sz="3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8382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Move towards more sophisticated materials and designs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Jaramillo, T. F. </a:t>
            </a:r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2017</a:t>
            </a:r>
            <a:r>
              <a:rPr lang="en-US" sz="1400" dirty="0" smtClean="0"/>
              <a:t>, </a:t>
            </a:r>
            <a:r>
              <a:rPr lang="en-US" sz="1400" i="1" dirty="0" smtClean="0"/>
              <a:t>355</a:t>
            </a:r>
            <a:r>
              <a:rPr lang="en-US" sz="1400" dirty="0" smtClean="0"/>
              <a:t>, 146.</a:t>
            </a: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0100" y="12954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Fe/K mixtures supported on carbon nanotubes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95470" y="1752600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Using ruthenium/activated carbon-based catalysts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21952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Improving steam reforming efficiency or replacing it entirely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819400"/>
            <a:ext cx="65722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4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Haber-Bosch: New Catalyst Design</a:t>
            </a:r>
            <a:endParaRPr lang="en-US" sz="3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83267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6553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Jaramillo, T. F. </a:t>
            </a:r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2017</a:t>
            </a:r>
            <a:r>
              <a:rPr lang="en-US" sz="1400" dirty="0" smtClean="0"/>
              <a:t>, </a:t>
            </a:r>
            <a:r>
              <a:rPr lang="en-US" sz="1400" i="1" dirty="0" smtClean="0"/>
              <a:t>355</a:t>
            </a:r>
            <a:r>
              <a:rPr lang="en-US" sz="1400" dirty="0" smtClean="0"/>
              <a:t>, 146.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797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3810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114300"/>
            <a:ext cx="0" cy="6629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1475" y="34290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pubs.rsc.org/en/Image/Get?imageInfo.ImageType=GA&amp;imageInfo.ImageIdentifier.ManuscriptID=C3RA45961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3599" r="2467" b="3357"/>
          <a:stretch/>
        </p:blipFill>
        <p:spPr bwMode="auto">
          <a:xfrm>
            <a:off x="990600" y="1295400"/>
            <a:ext cx="2819400" cy="18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763068" y="4572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Reforming of Methane and Water-Gas Shift (WGS)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00600" y="3810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106468" y="3810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Haber-Bosch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37338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63068" y="38100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Methanol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Image result for methan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1771"/>
            <a:ext cx="1828800" cy="21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4808299" y="37338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114167" y="38862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Fischer-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89" y="4826132"/>
            <a:ext cx="3670819" cy="11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age result for haber bosch world popul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 bwMode="auto">
          <a:xfrm>
            <a:off x="5067837" y="762000"/>
            <a:ext cx="32741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6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40% of methanol is converted to formaldehyde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418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40% of methanol is converted to formaldehyde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327" y="144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Remaining methanol is used in the synthesis of fine chemicals or as a fuel additive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429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40% of methanol is converted to formaldehyde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56" y="3657600"/>
            <a:ext cx="4361688" cy="13258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2327" y="144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Remaining methanol is used in the synthesis of fine chemicals or as a fuel additive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2438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Responsible for ~0.4 % of world energy use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391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Catalyst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10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Industrial catalyst is an alumina pellet (Al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coated in copper/zinc oxides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327" y="1600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Catalyst is &gt;99.5% efficient (not overall energy efficiency)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hlinkClick r:id="rId2"/>
              </a:rPr>
              <a:t>http://www.technology.matthey.com/article/61/3/172-182/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013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Catalyst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10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Industrial catalyst is an alumina pellet (Al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coated in copper/zinc oxides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327" y="1600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Catalyst is &gt;99.5% efficient (not overall energy efficiency)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2133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Requires temperatures 400-600 °C and pressures of 40-100 atm.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hlinkClick r:id="rId2"/>
              </a:rPr>
              <a:t>http://www.technology.matthey.com/article/61/3/172-182/</a:t>
            </a:r>
            <a:endParaRPr lang="en-US" sz="1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1886" y="2590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Energy efficiency and cost is gated by steam reformation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42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Catalyst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10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Industrial catalyst is an alumina pellet (Al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coated in copper/zinc oxides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327" y="1600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Catalyst is &gt;99.5% efficient (not overall energy efficiency)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2133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Requires temperatures 400-600 °C and pressures of 40-100 atm.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hlinkClick r:id="rId2"/>
              </a:rPr>
              <a:t>http://www.technology.matthey.com/article/61/3/172-182/</a:t>
            </a:r>
            <a:endParaRPr lang="en-US" sz="1400" dirty="0"/>
          </a:p>
        </p:txBody>
      </p:sp>
      <p:pic>
        <p:nvPicPr>
          <p:cNvPr id="19458" name="Picture 2" descr="Image result for methanol production catalyst c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4" y="3276600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81600" y="4086225"/>
            <a:ext cx="381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catalyst that was first used in 1960s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1886" y="2590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Energy efficiency and cost is gated by steam reformation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736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Catalyst Design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10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Develop catalysts that operate at lower T and P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come up with a new system entirely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172200"/>
            <a:ext cx="8458200" cy="71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err="1" smtClean="0"/>
              <a:t>Norskov</a:t>
            </a:r>
            <a:r>
              <a:rPr lang="en-US" sz="1400" dirty="0" smtClean="0"/>
              <a:t>, J. K. </a:t>
            </a:r>
            <a:r>
              <a:rPr lang="en-US" sz="1400" i="1" dirty="0" smtClean="0"/>
              <a:t>Nat. Chem.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6</a:t>
            </a:r>
            <a:r>
              <a:rPr lang="en-US" sz="1400" dirty="0" smtClean="0"/>
              <a:t>, 320.</a:t>
            </a:r>
          </a:p>
          <a:p>
            <a:pPr marL="0" indent="0" algn="r">
              <a:buNone/>
            </a:pPr>
            <a:r>
              <a:rPr lang="en-US" sz="1400" dirty="0" smtClean="0"/>
              <a:t>Jaramillo, T. F. </a:t>
            </a:r>
            <a:r>
              <a:rPr lang="en-US" sz="1400" b="1" dirty="0" smtClean="0"/>
              <a:t>2017</a:t>
            </a:r>
            <a:r>
              <a:rPr lang="en-US" sz="1400" dirty="0" smtClean="0"/>
              <a:t>, </a:t>
            </a:r>
            <a:r>
              <a:rPr lang="en-US" sz="1400" i="1" dirty="0" smtClean="0"/>
              <a:t>5</a:t>
            </a:r>
            <a:r>
              <a:rPr lang="en-US" sz="1400" dirty="0" smtClean="0"/>
              <a:t>, 955.</a:t>
            </a:r>
          </a:p>
          <a:p>
            <a:pPr marL="0" indent="0" algn="r">
              <a:buNone/>
            </a:pPr>
            <a:r>
              <a:rPr lang="en-US" sz="1400" dirty="0" smtClean="0"/>
              <a:t>Jaramillo, T. F.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136</a:t>
            </a:r>
            <a:r>
              <a:rPr lang="en-US" sz="1400" dirty="0" smtClean="0"/>
              <a:t>, 14107.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205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3"/>
          <a:stretch/>
        </p:blipFill>
        <p:spPr bwMode="auto">
          <a:xfrm>
            <a:off x="152401" y="593493"/>
            <a:ext cx="4098920" cy="58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Importance of Catalysis in Industry (2004)</a:t>
            </a:r>
            <a:endParaRPr lang="en-US" sz="3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2"/>
          <a:stretch/>
        </p:blipFill>
        <p:spPr bwMode="auto">
          <a:xfrm>
            <a:off x="4201653" y="593493"/>
            <a:ext cx="1191455" cy="58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575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Catalyst Design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10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Develop catalysts that operate at lower T and P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come up with a new system entirely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172200"/>
            <a:ext cx="8458200" cy="71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err="1" smtClean="0"/>
              <a:t>Norskov</a:t>
            </a:r>
            <a:r>
              <a:rPr lang="en-US" sz="1400" dirty="0" smtClean="0"/>
              <a:t>, J. K. </a:t>
            </a:r>
            <a:r>
              <a:rPr lang="en-US" sz="1400" i="1" dirty="0" smtClean="0"/>
              <a:t>Nat. Chem.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6</a:t>
            </a:r>
            <a:r>
              <a:rPr lang="en-US" sz="1400" dirty="0" smtClean="0"/>
              <a:t>, 320.</a:t>
            </a:r>
          </a:p>
          <a:p>
            <a:pPr marL="0" indent="0" algn="r">
              <a:buNone/>
            </a:pPr>
            <a:r>
              <a:rPr lang="en-US" sz="1400" dirty="0" smtClean="0"/>
              <a:t>Jaramillo, T. F. </a:t>
            </a:r>
            <a:r>
              <a:rPr lang="en-US" sz="1400" b="1" dirty="0" smtClean="0"/>
              <a:t>2017</a:t>
            </a:r>
            <a:r>
              <a:rPr lang="en-US" sz="1400" dirty="0" smtClean="0"/>
              <a:t>, </a:t>
            </a:r>
            <a:r>
              <a:rPr lang="en-US" sz="1400" i="1" dirty="0" smtClean="0"/>
              <a:t>5</a:t>
            </a:r>
            <a:r>
              <a:rPr lang="en-US" sz="1400" dirty="0" smtClean="0"/>
              <a:t>, 955.</a:t>
            </a:r>
          </a:p>
          <a:p>
            <a:pPr marL="0" indent="0" algn="r">
              <a:buNone/>
            </a:pPr>
            <a:r>
              <a:rPr lang="en-US" sz="1400" dirty="0" smtClean="0"/>
              <a:t>Jaramillo, T. F.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136</a:t>
            </a:r>
            <a:r>
              <a:rPr lang="en-US" sz="1400" dirty="0" smtClean="0"/>
              <a:t>, 14107.</a:t>
            </a:r>
            <a:endParaRPr lang="en-US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077200" cy="25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24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Catalyst Design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10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Develop catalysts that operate at lower T and P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come up with a new system entirely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172200"/>
            <a:ext cx="8458200" cy="71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err="1" smtClean="0"/>
              <a:t>Norskov</a:t>
            </a:r>
            <a:r>
              <a:rPr lang="en-US" sz="1400" dirty="0" smtClean="0"/>
              <a:t>, J. K. </a:t>
            </a:r>
            <a:r>
              <a:rPr lang="en-US" sz="1400" i="1" dirty="0" smtClean="0"/>
              <a:t>Nat. Chem.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6</a:t>
            </a:r>
            <a:r>
              <a:rPr lang="en-US" sz="1400" dirty="0" smtClean="0"/>
              <a:t>, 320.</a:t>
            </a:r>
          </a:p>
          <a:p>
            <a:pPr marL="0" indent="0" algn="r">
              <a:buNone/>
            </a:pPr>
            <a:r>
              <a:rPr lang="en-US" sz="1400" dirty="0" smtClean="0"/>
              <a:t>Jaramillo, T. F. </a:t>
            </a:r>
            <a:r>
              <a:rPr lang="en-US" sz="1400" b="1" dirty="0" smtClean="0"/>
              <a:t>2017</a:t>
            </a:r>
            <a:r>
              <a:rPr lang="en-US" sz="1400" dirty="0" smtClean="0"/>
              <a:t>, </a:t>
            </a:r>
            <a:r>
              <a:rPr lang="en-US" sz="1400" i="1" dirty="0" smtClean="0"/>
              <a:t>5</a:t>
            </a:r>
            <a:r>
              <a:rPr lang="en-US" sz="1400" dirty="0" smtClean="0"/>
              <a:t>, 955.</a:t>
            </a:r>
          </a:p>
          <a:p>
            <a:pPr marL="0" indent="0" algn="r">
              <a:buNone/>
            </a:pPr>
            <a:r>
              <a:rPr lang="en-US" sz="1400" dirty="0" smtClean="0"/>
              <a:t>Jaramillo, T. F.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136</a:t>
            </a:r>
            <a:r>
              <a:rPr lang="en-US" sz="1400" dirty="0" smtClean="0"/>
              <a:t>, 14107.</a:t>
            </a:r>
            <a:endParaRPr lang="en-US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077200" cy="25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564310" cy="22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55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Methanol: Catalyst Design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10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Develop catalysts that operate at lower T and P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come up with a new system entirely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172200"/>
            <a:ext cx="8458200" cy="71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err="1" smtClean="0"/>
              <a:t>Norskov</a:t>
            </a:r>
            <a:r>
              <a:rPr lang="en-US" sz="1400" dirty="0" smtClean="0"/>
              <a:t>, J. K. </a:t>
            </a:r>
            <a:r>
              <a:rPr lang="en-US" sz="1400" i="1" dirty="0" smtClean="0"/>
              <a:t>Nat. Chem.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6</a:t>
            </a:r>
            <a:r>
              <a:rPr lang="en-US" sz="1400" dirty="0" smtClean="0"/>
              <a:t>, 320.</a:t>
            </a:r>
          </a:p>
          <a:p>
            <a:pPr marL="0" indent="0" algn="r">
              <a:buNone/>
            </a:pPr>
            <a:r>
              <a:rPr lang="en-US" sz="1400" dirty="0" smtClean="0"/>
              <a:t>Jaramillo, T. F. </a:t>
            </a:r>
            <a:r>
              <a:rPr lang="en-US" sz="1400" b="1" dirty="0" smtClean="0"/>
              <a:t>2017</a:t>
            </a:r>
            <a:r>
              <a:rPr lang="en-US" sz="1400" dirty="0" smtClean="0"/>
              <a:t>, </a:t>
            </a:r>
            <a:r>
              <a:rPr lang="en-US" sz="1400" i="1" dirty="0" smtClean="0"/>
              <a:t>5</a:t>
            </a:r>
            <a:r>
              <a:rPr lang="en-US" sz="1400" dirty="0" smtClean="0"/>
              <a:t>, 955.</a:t>
            </a:r>
          </a:p>
          <a:p>
            <a:pPr marL="0" indent="0" algn="r">
              <a:buNone/>
            </a:pPr>
            <a:r>
              <a:rPr lang="en-US" sz="1400" dirty="0" smtClean="0"/>
              <a:t>Jaramillo, T. F.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136</a:t>
            </a:r>
            <a:r>
              <a:rPr lang="en-US" sz="1400" dirty="0" smtClean="0"/>
              <a:t>, 14107.</a:t>
            </a:r>
            <a:endParaRPr lang="en-US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077200" cy="25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564310" cy="22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" y="1807304"/>
            <a:ext cx="8915400" cy="288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5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3810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114300"/>
            <a:ext cx="0" cy="6629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1475" y="34290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pubs.rsc.org/en/Image/Get?imageInfo.ImageType=GA&amp;imageInfo.ImageIdentifier.ManuscriptID=C3RA45961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3599" r="2467" b="3357"/>
          <a:stretch/>
        </p:blipFill>
        <p:spPr bwMode="auto">
          <a:xfrm>
            <a:off x="990600" y="1295400"/>
            <a:ext cx="2819400" cy="18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763068" y="4572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Reforming of Methane and Water-Gas Shift (WGS)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00600" y="3810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106468" y="3810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Haber-Bosch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37338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63068" y="38100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Methanol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Image result for methan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1771"/>
            <a:ext cx="1828800" cy="21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4808299" y="37338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114167" y="38862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Fischer-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89" y="4826132"/>
            <a:ext cx="3670819" cy="11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age result for haber bosch world popul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 bwMode="auto">
          <a:xfrm>
            <a:off x="5067837" y="762000"/>
            <a:ext cx="32741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1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Discovered in 1925 by Franz Fischer and Hans </a:t>
            </a:r>
            <a:r>
              <a:rPr lang="en-US" sz="2400" dirty="0" err="1" smtClean="0"/>
              <a:t>Tropsch</a:t>
            </a:r>
            <a:endParaRPr lang="en-US" sz="24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327" y="1143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Syngas heated over a catalyst bed (typically Fe or Co) at 25 </a:t>
            </a:r>
            <a:r>
              <a:rPr lang="en-US" sz="2400" dirty="0" err="1" smtClean="0"/>
              <a:t>atm</a:t>
            </a:r>
            <a:r>
              <a:rPr lang="en-US" sz="2400" dirty="0" smtClean="0"/>
              <a:t> and either 230 °C (LTFT) or 320 °C (HTFT)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Klerk, A. </a:t>
            </a:r>
            <a:r>
              <a:rPr lang="en-US" sz="1400" i="1" dirty="0" smtClean="0"/>
              <a:t>Green Chem.</a:t>
            </a:r>
            <a:r>
              <a:rPr lang="en-US" sz="1400" dirty="0" smtClean="0"/>
              <a:t> </a:t>
            </a:r>
            <a:r>
              <a:rPr lang="en-US" sz="1400" b="1" dirty="0" smtClean="0"/>
              <a:t>2008</a:t>
            </a:r>
            <a:r>
              <a:rPr lang="en-US" sz="1400" dirty="0" smtClean="0"/>
              <a:t>, </a:t>
            </a:r>
            <a:r>
              <a:rPr lang="en-US" sz="1400" i="1" dirty="0" smtClean="0"/>
              <a:t>10</a:t>
            </a:r>
            <a:r>
              <a:rPr lang="en-US" sz="1400" dirty="0" smtClean="0"/>
              <a:t>, 1249.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468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0" y="1823532"/>
            <a:ext cx="7959180" cy="48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747401"/>
            <a:ext cx="8229600" cy="7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Discovered in 1925 by Franz Fischer and Hans </a:t>
            </a:r>
            <a:r>
              <a:rPr lang="en-US" sz="2400" dirty="0" err="1" smtClean="0"/>
              <a:t>Tropsch</a:t>
            </a:r>
            <a:endParaRPr lang="en-US" sz="24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327" y="1143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Syngas heated over a catalyst bed (typically Fe or Co) at 25 </a:t>
            </a:r>
            <a:r>
              <a:rPr lang="en-US" sz="2400" dirty="0" err="1" smtClean="0"/>
              <a:t>atm</a:t>
            </a:r>
            <a:r>
              <a:rPr lang="en-US" sz="2400" dirty="0" smtClean="0"/>
              <a:t> and either 230 °C (LTFT) or 320 °C (HTFT)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Klerk, A. </a:t>
            </a:r>
            <a:r>
              <a:rPr lang="en-US" sz="1400" i="1" dirty="0" smtClean="0"/>
              <a:t>Green Chem.</a:t>
            </a:r>
            <a:r>
              <a:rPr lang="en-US" sz="1400" dirty="0" smtClean="0"/>
              <a:t> </a:t>
            </a:r>
            <a:r>
              <a:rPr lang="en-US" sz="1400" b="1" dirty="0" smtClean="0"/>
              <a:t>2008</a:t>
            </a:r>
            <a:r>
              <a:rPr lang="en-US" sz="1400" dirty="0" smtClean="0"/>
              <a:t>, </a:t>
            </a:r>
            <a:r>
              <a:rPr lang="en-US" sz="1400" i="1" dirty="0" smtClean="0"/>
              <a:t>10</a:t>
            </a:r>
            <a:r>
              <a:rPr lang="en-US" sz="1400" dirty="0" smtClean="0"/>
              <a:t>, 1249.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1" y="3299460"/>
            <a:ext cx="4660213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3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747401"/>
            <a:ext cx="8229600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Viability heavily depends on crude oil prices, as a result, there are very few plants in operation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Klerk, A. </a:t>
            </a:r>
            <a:r>
              <a:rPr lang="en-US" sz="1400" i="1" dirty="0" smtClean="0"/>
              <a:t>Green Chem.</a:t>
            </a:r>
            <a:r>
              <a:rPr lang="en-US" sz="1400" dirty="0" smtClean="0"/>
              <a:t> </a:t>
            </a:r>
            <a:r>
              <a:rPr lang="en-US" sz="1400" b="1" dirty="0" smtClean="0"/>
              <a:t>2008</a:t>
            </a:r>
            <a:r>
              <a:rPr lang="en-US" sz="1400" dirty="0" smtClean="0"/>
              <a:t>, </a:t>
            </a:r>
            <a:r>
              <a:rPr lang="en-US" sz="1400" i="1" dirty="0" smtClean="0"/>
              <a:t>10</a:t>
            </a:r>
            <a:r>
              <a:rPr lang="en-US" sz="1400" dirty="0" smtClean="0"/>
              <a:t>, 1249.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727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747401"/>
            <a:ext cx="8229600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Viability heavily depends on crude oil prices, as a result, there are very few plants in operation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Klerk, A. </a:t>
            </a:r>
            <a:r>
              <a:rPr lang="en-US" sz="1400" i="1" dirty="0" smtClean="0"/>
              <a:t>Green Chem.</a:t>
            </a:r>
            <a:r>
              <a:rPr lang="en-US" sz="1400" dirty="0" smtClean="0"/>
              <a:t> </a:t>
            </a:r>
            <a:r>
              <a:rPr lang="en-US" sz="1400" b="1" dirty="0" smtClean="0"/>
              <a:t>2008</a:t>
            </a:r>
            <a:r>
              <a:rPr lang="en-US" sz="1400" dirty="0" smtClean="0"/>
              <a:t>, </a:t>
            </a:r>
            <a:r>
              <a:rPr lang="en-US" sz="1400" i="1" dirty="0" smtClean="0"/>
              <a:t>10</a:t>
            </a:r>
            <a:r>
              <a:rPr lang="en-US" sz="1400" dirty="0" smtClean="0"/>
              <a:t>, 1249.</a:t>
            </a:r>
            <a:endParaRPr lang="en-US" sz="1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371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3"/>
          <a:stretch/>
        </p:blipFill>
        <p:spPr bwMode="auto">
          <a:xfrm>
            <a:off x="1109662" y="2667000"/>
            <a:ext cx="1981200" cy="95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Image result for chevr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1282784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435305" y="1677900"/>
            <a:ext cx="5708695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South African company that does coal-to-liquids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435305" y="2881001"/>
            <a:ext cx="5708695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Gas-to-liquids (GTL) facility in Malaysia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35305" y="4176401"/>
            <a:ext cx="5708695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X</a:t>
            </a:r>
            <a:r>
              <a:rPr lang="en-US" sz="2400" dirty="0" smtClean="0"/>
              <a:t>-to-liquids (XTL) facility in Australia</a:t>
            </a:r>
          </a:p>
        </p:txBody>
      </p:sp>
    </p:spTree>
    <p:extLst>
      <p:ext uri="{BB962C8B-B14F-4D97-AF65-F5344CB8AC3E}">
        <p14:creationId xmlns:p14="http://schemas.microsoft.com/office/powerpoint/2010/main" val="136036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Stats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747401"/>
            <a:ext cx="8229600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Viability heavily depends on crude oil prices, as a result, there are very few plants in operation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Klerk, A. </a:t>
            </a:r>
            <a:r>
              <a:rPr lang="en-US" sz="1400" i="1" dirty="0" smtClean="0"/>
              <a:t>Green Chem.</a:t>
            </a:r>
            <a:r>
              <a:rPr lang="en-US" sz="1400" dirty="0" smtClean="0"/>
              <a:t> </a:t>
            </a:r>
            <a:r>
              <a:rPr lang="en-US" sz="1400" b="1" dirty="0" smtClean="0"/>
              <a:t>2008</a:t>
            </a:r>
            <a:r>
              <a:rPr lang="en-US" sz="1400" dirty="0" smtClean="0"/>
              <a:t>, </a:t>
            </a:r>
            <a:r>
              <a:rPr lang="en-US" sz="1400" i="1" dirty="0" smtClean="0"/>
              <a:t>10</a:t>
            </a:r>
            <a:r>
              <a:rPr lang="en-US" sz="1400" dirty="0" smtClean="0"/>
              <a:t>, 1249.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6005201"/>
            <a:ext cx="8229600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Also challenging due to significantly less data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5167001"/>
            <a:ext cx="8229600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Difficult to pin down overall energy efficiency due to variability in plant design and catalyst employed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371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3"/>
          <a:stretch/>
        </p:blipFill>
        <p:spPr bwMode="auto">
          <a:xfrm>
            <a:off x="1109662" y="2667000"/>
            <a:ext cx="1981200" cy="95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Image result for chevr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1282784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435305" y="1677900"/>
            <a:ext cx="5708695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South African company that does coal-to-liquids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435305" y="2881001"/>
            <a:ext cx="5708695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Gas-to-liquids (GTL) facility in Malaysia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35305" y="4176401"/>
            <a:ext cx="5708695" cy="9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X</a:t>
            </a:r>
            <a:r>
              <a:rPr lang="en-US" sz="2400" dirty="0" smtClean="0"/>
              <a:t>-to-liquids (XTL) facility in Australia</a:t>
            </a:r>
          </a:p>
        </p:txBody>
      </p:sp>
    </p:spTree>
    <p:extLst>
      <p:ext uri="{BB962C8B-B14F-4D97-AF65-F5344CB8AC3E}">
        <p14:creationId xmlns:p14="http://schemas.microsoft.com/office/powerpoint/2010/main" val="181934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Why we care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747401"/>
            <a:ext cx="8229600" cy="46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Provides security in gasoline/diesel sector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76745" y="1211900"/>
            <a:ext cx="7481455" cy="84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Requires a supply of syngas which can be generated from multiple sources</a:t>
            </a:r>
          </a:p>
        </p:txBody>
      </p:sp>
      <p:pic>
        <p:nvPicPr>
          <p:cNvPr id="30722" name="Picture 2" descr="Image result for green syn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2" y="2362200"/>
            <a:ext cx="8759997" cy="37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hlinkClick r:id="rId3"/>
              </a:rPr>
              <a:t>http://www.syngaschem.com/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445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3"/>
          <a:stretch/>
        </p:blipFill>
        <p:spPr bwMode="auto">
          <a:xfrm>
            <a:off x="152401" y="593493"/>
            <a:ext cx="4098920" cy="58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Importance of Catalysis in Industry (2004)</a:t>
            </a:r>
            <a:endParaRPr lang="en-US" sz="3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2"/>
          <a:stretch/>
        </p:blipFill>
        <p:spPr bwMode="auto">
          <a:xfrm>
            <a:off x="4201653" y="593493"/>
            <a:ext cx="1191455" cy="58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  <p:sp>
        <p:nvSpPr>
          <p:cNvPr id="7" name="Right Brace 6"/>
          <p:cNvSpPr/>
          <p:nvPr/>
        </p:nvSpPr>
        <p:spPr>
          <a:xfrm>
            <a:off x="5334000" y="1828800"/>
            <a:ext cx="381000" cy="213360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67400" y="2286000"/>
            <a:ext cx="3048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All products of steam cracking and other high T/high P processes that don’t involve catalysts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70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Catalyst Design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747401"/>
            <a:ext cx="8229600" cy="46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Very similar to catalysts developed for methanol production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8352" y="1223918"/>
            <a:ext cx="8229600" cy="46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low selectivity catalysts are typically sold as FT catalysts</a:t>
            </a:r>
          </a:p>
        </p:txBody>
      </p:sp>
    </p:spTree>
    <p:extLst>
      <p:ext uri="{BB962C8B-B14F-4D97-AF65-F5344CB8AC3E}">
        <p14:creationId xmlns:p14="http://schemas.microsoft.com/office/powerpoint/2010/main" val="182586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Catalyst Design</a:t>
            </a:r>
            <a:endParaRPr lang="en-US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747401"/>
            <a:ext cx="8229600" cy="46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Very similar to catalysts developed for methanol production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8352" y="1223918"/>
            <a:ext cx="8229600" cy="46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low selectivity catalysts are typically sold as FT catalysts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8248"/>
            <a:ext cx="4267200" cy="10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09411" y="1687556"/>
            <a:ext cx="8229600" cy="46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Big area of research in industry (Chevron)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442313"/>
            <a:ext cx="4514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248"/>
            <a:ext cx="4267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11" y="3489938"/>
            <a:ext cx="4143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62000" y="4953000"/>
            <a:ext cx="8229600" cy="46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…..and also in academia</a:t>
            </a:r>
          </a:p>
        </p:txBody>
      </p:sp>
    </p:spTree>
    <p:extLst>
      <p:ext uri="{BB962C8B-B14F-4D97-AF65-F5344CB8AC3E}">
        <p14:creationId xmlns:p14="http://schemas.microsoft.com/office/powerpoint/2010/main" val="254249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Fischer-</a:t>
            </a:r>
            <a:r>
              <a:rPr lang="en-US" sz="3400" dirty="0" err="1" smtClean="0"/>
              <a:t>Tropsch</a:t>
            </a:r>
            <a:r>
              <a:rPr lang="en-US" sz="3400" dirty="0" smtClean="0"/>
              <a:t>: Catalyst Design</a:t>
            </a:r>
            <a:endParaRPr lang="en-US" sz="3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1525"/>
            <a:ext cx="8991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3429000"/>
            <a:ext cx="6138863" cy="30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Navarro, V. </a:t>
            </a:r>
            <a:r>
              <a:rPr lang="en-US" sz="1400" i="1" dirty="0" smtClean="0"/>
              <a:t>Nat. Chem.</a:t>
            </a:r>
            <a:r>
              <a:rPr lang="en-US" sz="1400" dirty="0" smtClean="0"/>
              <a:t> </a:t>
            </a:r>
            <a:r>
              <a:rPr lang="en-US" sz="1400" b="1" dirty="0" smtClean="0"/>
              <a:t>2016</a:t>
            </a:r>
            <a:r>
              <a:rPr lang="en-US" sz="1400" dirty="0" smtClean="0"/>
              <a:t>, </a:t>
            </a:r>
            <a:r>
              <a:rPr lang="en-US" sz="1400" i="1" dirty="0" smtClean="0"/>
              <a:t>8</a:t>
            </a:r>
            <a:r>
              <a:rPr lang="en-US" sz="1400" dirty="0" smtClean="0"/>
              <a:t>, 929.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546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777"/>
            <a:ext cx="7765961" cy="272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Jiao, F.; Li, J.; Pan, X. </a:t>
            </a:r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2016</a:t>
            </a:r>
            <a:r>
              <a:rPr lang="en-US" sz="1400" dirty="0" smtClean="0"/>
              <a:t>, </a:t>
            </a:r>
            <a:r>
              <a:rPr lang="en-US" sz="1400" i="1" dirty="0" smtClean="0"/>
              <a:t>351</a:t>
            </a:r>
            <a:r>
              <a:rPr lang="en-US" sz="1400" dirty="0" smtClean="0"/>
              <a:t>, 1065.</a:t>
            </a:r>
            <a:endParaRPr lang="en-US" sz="14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56505"/>
            <a:ext cx="45053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6087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Summary and Outlook</a:t>
            </a:r>
            <a:endParaRPr lang="en-US" sz="3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0" y="114300"/>
            <a:ext cx="0" cy="4457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1475" y="45720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34" y="3704826"/>
            <a:ext cx="3962400" cy="36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368239"/>
            <a:ext cx="3895725" cy="1184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34" y="1593375"/>
            <a:ext cx="3810000" cy="366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1"/>
          <a:stretch/>
        </p:blipFill>
        <p:spPr>
          <a:xfrm>
            <a:off x="523875" y="3277402"/>
            <a:ext cx="3857244" cy="11874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71475" y="25146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763068" y="5715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Reforming of Methane and Water-Gas Shift (WGS)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06468" y="74295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Haber-Bosch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3068" y="27813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Methanol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114167" y="2796795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Fischer-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952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Summary and Outlook</a:t>
            </a:r>
            <a:endParaRPr lang="en-US" sz="3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0" y="114300"/>
            <a:ext cx="0" cy="4457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1475" y="45720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34" y="3704826"/>
            <a:ext cx="3962400" cy="36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368239"/>
            <a:ext cx="3895725" cy="1184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34" y="1593375"/>
            <a:ext cx="3810000" cy="366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1"/>
          <a:stretch/>
        </p:blipFill>
        <p:spPr>
          <a:xfrm>
            <a:off x="523875" y="3277402"/>
            <a:ext cx="3857244" cy="11874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71475" y="25146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763068" y="5715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Reforming of Methane and Water-Gas Shift (WGS)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06468" y="74295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Haber-Bosch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3068" y="27813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Methanol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114167" y="2796795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Fischer-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4540182"/>
            <a:ext cx="3198264" cy="507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Challenges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63068" y="4953000"/>
            <a:ext cx="36576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Efficiency improvements or new method for H</a:t>
            </a:r>
            <a:r>
              <a:rPr lang="en-US" sz="2400" baseline="-25000" dirty="0" smtClean="0"/>
              <a:t>2</a:t>
            </a:r>
            <a:endParaRPr lang="en-US" sz="24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76800" y="4953000"/>
            <a:ext cx="3657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Better catalysts for Haber-Bosch and Fischer-</a:t>
            </a:r>
            <a:r>
              <a:rPr lang="en-US" sz="2400" dirty="0" err="1" smtClean="0"/>
              <a:t>Tropsch</a:t>
            </a:r>
            <a:r>
              <a:rPr lang="en-US" sz="2400" dirty="0" smtClean="0"/>
              <a:t> (syngas generation)</a:t>
            </a:r>
          </a:p>
        </p:txBody>
      </p:sp>
    </p:spTree>
    <p:extLst>
      <p:ext uri="{BB962C8B-B14F-4D97-AF65-F5344CB8AC3E}">
        <p14:creationId xmlns:p14="http://schemas.microsoft.com/office/powerpoint/2010/main" val="3686049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Summary and Outlook</a:t>
            </a:r>
            <a:endParaRPr lang="en-US" sz="3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0" y="114300"/>
            <a:ext cx="0" cy="4457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1475" y="45720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34" y="3704826"/>
            <a:ext cx="3962400" cy="36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368239"/>
            <a:ext cx="3895725" cy="1184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34" y="1593375"/>
            <a:ext cx="3810000" cy="366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1"/>
          <a:stretch/>
        </p:blipFill>
        <p:spPr>
          <a:xfrm>
            <a:off x="523875" y="3277402"/>
            <a:ext cx="3857244" cy="11874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71475" y="25146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763068" y="5715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Reforming of Methane and Water-Gas Shift (WGS)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06468" y="74295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Haber-Bosch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3068" y="27813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Methanol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114167" y="2796795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Fischer-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4540182"/>
            <a:ext cx="3198264" cy="507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Challenges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63068" y="4953000"/>
            <a:ext cx="36576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Efficiency improvements or new method for H</a:t>
            </a:r>
            <a:r>
              <a:rPr lang="en-US" sz="2400" baseline="-25000" dirty="0" smtClean="0"/>
              <a:t>2</a:t>
            </a:r>
            <a:endParaRPr lang="en-US" sz="24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76800" y="4953000"/>
            <a:ext cx="3657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Better catalysts for Haber-Bosch and Fischer-</a:t>
            </a:r>
            <a:r>
              <a:rPr lang="en-US" sz="2400" dirty="0" err="1" smtClean="0"/>
              <a:t>Tropsch</a:t>
            </a:r>
            <a:r>
              <a:rPr lang="en-US" sz="2400" dirty="0" smtClean="0"/>
              <a:t> (syngas generation)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09600" y="6172200"/>
            <a:ext cx="7981327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How do we do these processes as we move away from fossil fuels?</a:t>
            </a:r>
          </a:p>
        </p:txBody>
      </p:sp>
    </p:spTree>
    <p:extLst>
      <p:ext uri="{BB962C8B-B14F-4D97-AF65-F5344CB8AC3E}">
        <p14:creationId xmlns:p14="http://schemas.microsoft.com/office/powerpoint/2010/main" val="240996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3"/>
          <a:stretch/>
        </p:blipFill>
        <p:spPr bwMode="auto">
          <a:xfrm>
            <a:off x="152401" y="593493"/>
            <a:ext cx="4098920" cy="58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Importance of Catalysis in Industry (2004)</a:t>
            </a:r>
            <a:endParaRPr lang="en-US" sz="3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2"/>
          <a:stretch/>
        </p:blipFill>
        <p:spPr bwMode="auto">
          <a:xfrm>
            <a:off x="4201653" y="593493"/>
            <a:ext cx="1191455" cy="58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  <p:sp>
        <p:nvSpPr>
          <p:cNvPr id="7" name="Right Brace 6"/>
          <p:cNvSpPr/>
          <p:nvPr/>
        </p:nvSpPr>
        <p:spPr>
          <a:xfrm>
            <a:off x="5334000" y="1828800"/>
            <a:ext cx="381000" cy="213360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67400" y="2286000"/>
            <a:ext cx="3048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All products of steam cracking and other high T/high P processes that don’t involve catalysts</a:t>
            </a:r>
            <a:endParaRPr lang="en-US" sz="2000" dirty="0"/>
          </a:p>
        </p:txBody>
      </p:sp>
      <p:sp>
        <p:nvSpPr>
          <p:cNvPr id="12" name="Right Brace 11"/>
          <p:cNvSpPr/>
          <p:nvPr/>
        </p:nvSpPr>
        <p:spPr>
          <a:xfrm>
            <a:off x="5334000" y="3962400"/>
            <a:ext cx="381000" cy="60960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67400" y="3886200"/>
            <a:ext cx="3048000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</a:t>
            </a:r>
            <a:r>
              <a:rPr lang="en-US" sz="2000" dirty="0" smtClean="0"/>
              <a:t>nvolves supported metal oxide catalysts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902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3"/>
          <a:stretch/>
        </p:blipFill>
        <p:spPr bwMode="auto">
          <a:xfrm>
            <a:off x="152401" y="593493"/>
            <a:ext cx="4098920" cy="58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Importance of Catalysis in Industry (2004)</a:t>
            </a:r>
            <a:endParaRPr lang="en-US" sz="3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2"/>
          <a:stretch/>
        </p:blipFill>
        <p:spPr bwMode="auto">
          <a:xfrm>
            <a:off x="4201653" y="593493"/>
            <a:ext cx="1191455" cy="58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651047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 smtClean="0"/>
              <a:t>International Energy Agency (IEA) (2007). </a:t>
            </a:r>
            <a:r>
              <a:rPr lang="en-US" sz="1400" i="1" dirty="0" smtClean="0"/>
              <a:t>Tracking Industrial Efficiency and 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Emisssions-2007.</a:t>
            </a:r>
            <a:endParaRPr lang="en-US" sz="1400" dirty="0"/>
          </a:p>
        </p:txBody>
      </p:sp>
      <p:sp>
        <p:nvSpPr>
          <p:cNvPr id="7" name="Right Brace 6"/>
          <p:cNvSpPr/>
          <p:nvPr/>
        </p:nvSpPr>
        <p:spPr>
          <a:xfrm>
            <a:off x="5334000" y="1828800"/>
            <a:ext cx="381000" cy="213360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67400" y="2286000"/>
            <a:ext cx="3048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All products of steam cracking and other high T/high P processes that don’t involve catalysts</a:t>
            </a:r>
            <a:endParaRPr lang="en-US" sz="2000" dirty="0"/>
          </a:p>
        </p:txBody>
      </p:sp>
      <p:sp>
        <p:nvSpPr>
          <p:cNvPr id="12" name="Right Brace 11"/>
          <p:cNvSpPr/>
          <p:nvPr/>
        </p:nvSpPr>
        <p:spPr>
          <a:xfrm>
            <a:off x="5334000" y="3962400"/>
            <a:ext cx="381000" cy="60960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67400" y="3886200"/>
            <a:ext cx="3048000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</a:t>
            </a:r>
            <a:r>
              <a:rPr lang="en-US" sz="2000" dirty="0" smtClean="0"/>
              <a:t>nvolves supported metal oxide catalysts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15000" y="51054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Methanol and Ammonia production utilizes 1.4 % of TPES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86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3810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114300"/>
            <a:ext cx="0" cy="6629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1475" y="3429000"/>
            <a:ext cx="84010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pubs.rsc.org/en/Image/Get?imageInfo.ImageType=GA&amp;imageInfo.ImageIdentifier.ManuscriptID=C3RA45961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3599" r="2467" b="3357"/>
          <a:stretch/>
        </p:blipFill>
        <p:spPr bwMode="auto">
          <a:xfrm>
            <a:off x="990600" y="1295400"/>
            <a:ext cx="2819400" cy="18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763068" y="4572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Reforming of Methane and Water-Gas Shift (WGS)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00600" y="3810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106468" y="3810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Haber-Bosch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37338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63068" y="38100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Methanol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Image result for methan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1771"/>
            <a:ext cx="1828800" cy="21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4808299" y="3733800"/>
            <a:ext cx="3810000" cy="27432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114167" y="3886200"/>
            <a:ext cx="3198264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Fischer-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Tropsch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89" y="4826132"/>
            <a:ext cx="3670819" cy="11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age result for haber bosch world popul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 bwMode="auto">
          <a:xfrm>
            <a:off x="5067837" y="762000"/>
            <a:ext cx="32741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7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15360</TotalTime>
  <Words>2938</Words>
  <Application>Microsoft Office PowerPoint</Application>
  <PresentationFormat>On-screen Show (4:3)</PresentationFormat>
  <Paragraphs>307</Paragraphs>
  <Slides>66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Industrial Catalysis  How Dirt and Sand Catalyze Some of the Most Important Transformations</vt:lpstr>
      <vt:lpstr>Industrial (Petro)Chemical Energy Use</vt:lpstr>
      <vt:lpstr>Industrial (Petro)Chemical Energy Use</vt:lpstr>
      <vt:lpstr>Industrial (Petro)Chemical Energy Use</vt:lpstr>
      <vt:lpstr>Importance of Catalysis in Industry (2004)</vt:lpstr>
      <vt:lpstr>Importance of Catalysis in Industry (2004)</vt:lpstr>
      <vt:lpstr>Importance of Catalysis in Industry (2004)</vt:lpstr>
      <vt:lpstr>Importance of Catalysis in Industry (2004)</vt:lpstr>
      <vt:lpstr>PowerPoint Presentation</vt:lpstr>
      <vt:lpstr>Steam Reforming: Stats</vt:lpstr>
      <vt:lpstr>Steam Reforming: Stats</vt:lpstr>
      <vt:lpstr>Steam Reforming: Stats</vt:lpstr>
      <vt:lpstr>Steam Reforming: The Setup</vt:lpstr>
      <vt:lpstr>Steam Reforming: The Setup</vt:lpstr>
      <vt:lpstr>Steam Reforming: The Setup</vt:lpstr>
      <vt:lpstr>Steam Reforming: Reaction Conditions</vt:lpstr>
      <vt:lpstr>Steam Reforming: Reaction Conditions</vt:lpstr>
      <vt:lpstr>Steam Reforming: Catalyst Design</vt:lpstr>
      <vt:lpstr>Steam Reforming: Catalyst Design</vt:lpstr>
      <vt:lpstr>Steam Reforming: Catalyst Design</vt:lpstr>
      <vt:lpstr>Steam Reforming: Catalyst Design</vt:lpstr>
      <vt:lpstr>PowerPoint Presentation</vt:lpstr>
      <vt:lpstr>Haber-Bosch: Stats</vt:lpstr>
      <vt:lpstr>Haber-Bosch: Stats</vt:lpstr>
      <vt:lpstr>Haber-Bosch: Stats</vt:lpstr>
      <vt:lpstr>Haber-Bosch: Stats</vt:lpstr>
      <vt:lpstr>Haber-Bosch: Stats</vt:lpstr>
      <vt:lpstr>Haber-Bosch: Stats</vt:lpstr>
      <vt:lpstr>Haber-Bosch: The Setup</vt:lpstr>
      <vt:lpstr>Haber-Bosch: The Setup</vt:lpstr>
      <vt:lpstr>Haber-Bosch: What’s the catch?</vt:lpstr>
      <vt:lpstr>Haber-Bosch: What’s the catch?</vt:lpstr>
      <vt:lpstr>Haber-Bosch: What’s the catch?</vt:lpstr>
      <vt:lpstr>Haber-Bosch: What’s the catch?</vt:lpstr>
      <vt:lpstr>Haber-Bosch: What’s the catch?</vt:lpstr>
      <vt:lpstr>Haber-Bosch: New Catalyst Design</vt:lpstr>
      <vt:lpstr>Haber-Bosch: New Catalyst Design</vt:lpstr>
      <vt:lpstr>Haber-Bosch: New Catalyst Design</vt:lpstr>
      <vt:lpstr>Haber-Bosch: New Catalyst Design</vt:lpstr>
      <vt:lpstr>Haber-Bosch: New Catalyst Design</vt:lpstr>
      <vt:lpstr>Haber-Bosch: New Catalyst Design</vt:lpstr>
      <vt:lpstr>PowerPoint Presentation</vt:lpstr>
      <vt:lpstr>Methanol: Stats</vt:lpstr>
      <vt:lpstr>Methanol: Stats</vt:lpstr>
      <vt:lpstr>Methanol: Stats</vt:lpstr>
      <vt:lpstr>Methanol: Catalyst</vt:lpstr>
      <vt:lpstr>Methanol: Catalyst</vt:lpstr>
      <vt:lpstr>Methanol: Catalyst</vt:lpstr>
      <vt:lpstr>Methanol: Catalyst Design</vt:lpstr>
      <vt:lpstr>Methanol: Catalyst Design</vt:lpstr>
      <vt:lpstr>Methanol: Catalyst Design</vt:lpstr>
      <vt:lpstr>Methanol: Catalyst Design</vt:lpstr>
      <vt:lpstr>PowerPoint Presentation</vt:lpstr>
      <vt:lpstr>Fischer-Tropsch: Stats</vt:lpstr>
      <vt:lpstr>Fischer-Tropsch: Stats</vt:lpstr>
      <vt:lpstr>Fischer-Tropsch: Stats</vt:lpstr>
      <vt:lpstr>Fischer-Tropsch: Stats</vt:lpstr>
      <vt:lpstr>Fischer-Tropsch: Stats</vt:lpstr>
      <vt:lpstr>Fischer-Tropsch: Why we care</vt:lpstr>
      <vt:lpstr>Fischer-Tropsch: Catalyst Design</vt:lpstr>
      <vt:lpstr>Fischer-Tropsch: Catalyst Design</vt:lpstr>
      <vt:lpstr>Fischer-Tropsch: Catalyst Design</vt:lpstr>
      <vt:lpstr>PowerPoint Presentation</vt:lpstr>
      <vt:lpstr>Summary and Outlook</vt:lpstr>
      <vt:lpstr>Summary and Outlook</vt:lpstr>
      <vt:lpstr>Summary and Outlook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Teesdale, Justin James</dc:creator>
  <cp:lastModifiedBy>Teesdale, Justin James</cp:lastModifiedBy>
  <cp:revision>211</cp:revision>
  <dcterms:created xsi:type="dcterms:W3CDTF">2017-09-18T20:45:59Z</dcterms:created>
  <dcterms:modified xsi:type="dcterms:W3CDTF">2017-09-29T12:46:00Z</dcterms:modified>
</cp:coreProperties>
</file>