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64" r:id="rId9"/>
    <p:sldId id="273" r:id="rId10"/>
    <p:sldId id="266" r:id="rId11"/>
    <p:sldId id="280" r:id="rId12"/>
    <p:sldId id="290" r:id="rId13"/>
    <p:sldId id="285" r:id="rId14"/>
    <p:sldId id="288" r:id="rId15"/>
    <p:sldId id="289" r:id="rId16"/>
    <p:sldId id="271" r:id="rId17"/>
    <p:sldId id="286" r:id="rId18"/>
    <p:sldId id="269" r:id="rId19"/>
    <p:sldId id="291" r:id="rId20"/>
    <p:sldId id="292" r:id="rId21"/>
    <p:sldId id="293" r:id="rId22"/>
    <p:sldId id="284" r:id="rId23"/>
    <p:sldId id="295" r:id="rId24"/>
    <p:sldId id="29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14" autoAdjust="0"/>
  </p:normalViewPr>
  <p:slideViewPr>
    <p:cSldViewPr>
      <p:cViewPr varScale="1">
        <p:scale>
          <a:sx n="68" d="100"/>
          <a:sy n="68" d="100"/>
        </p:scale>
        <p:origin x="-19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EBA9-E8A0-416B-AE1C-B3A815EA4A0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CA20-496C-436D-B863-95C05203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r>
              <a:rPr lang="en-US" baseline="0" dirty="0" smtClean="0"/>
              <a:t> numbers:</a:t>
            </a:r>
          </a:p>
          <a:p>
            <a:endParaRPr lang="en-US" baseline="0" dirty="0" smtClean="0"/>
          </a:p>
          <a:p>
            <a:r>
              <a:rPr lang="en-US" dirty="0" smtClean="0"/>
              <a:t>24%</a:t>
            </a:r>
            <a:r>
              <a:rPr lang="en-US" baseline="0" dirty="0" smtClean="0"/>
              <a:t> for residential</a:t>
            </a:r>
          </a:p>
          <a:p>
            <a:r>
              <a:rPr lang="en-US" baseline="0" dirty="0" smtClean="0"/>
              <a:t>8% for commercial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32%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comes from indirect</a:t>
            </a:r>
            <a:r>
              <a:rPr lang="en-US" baseline="0" dirty="0" smtClean="0"/>
              <a:t> CO2 emissions from electricity use in buildings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Indirect emissions are growing faster than direct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driven by non-OECD</a:t>
            </a:r>
            <a:r>
              <a:rPr lang="en-US" baseline="0" dirty="0" smtClean="0"/>
              <a:t> Asia, no surprisingly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building final energy consumption be end-use in 2010</a:t>
            </a:r>
          </a:p>
          <a:p>
            <a:endParaRPr lang="en-US" dirty="0" smtClean="0"/>
          </a:p>
          <a:p>
            <a:r>
              <a:rPr lang="en-US" dirty="0" smtClean="0"/>
              <a:t>Most of this is thermal energy use</a:t>
            </a:r>
            <a:r>
              <a:rPr lang="en-US" baseline="0" dirty="0" smtClean="0"/>
              <a:t> – cooking, space heating, water heating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Cooling, </a:t>
            </a:r>
            <a:r>
              <a:rPr lang="en-US" baseline="0" dirty="0" err="1" smtClean="0"/>
              <a:t>suprisingly</a:t>
            </a:r>
            <a:r>
              <a:rPr lang="en-US" baseline="0" dirty="0" smtClean="0"/>
              <a:t>, is only a small fraction of the total energy use in these sectors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6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As discussed in </a:t>
            </a:r>
          </a:p>
          <a:p>
            <a:r>
              <a:rPr lang="en-US" dirty="0" smtClean="0"/>
              <a:t>AR4,  essential  steps  in  the  design  of  low-energy  buildings  are:  </a:t>
            </a:r>
          </a:p>
          <a:p>
            <a:r>
              <a:rPr lang="en-US" dirty="0" smtClean="0"/>
              <a:t>(1) </a:t>
            </a:r>
          </a:p>
          <a:p>
            <a:r>
              <a:rPr lang="en-US" dirty="0" smtClean="0"/>
              <a:t>building orientation, thermal mass, and shape; </a:t>
            </a:r>
          </a:p>
          <a:p>
            <a:r>
              <a:rPr lang="en-US" dirty="0" smtClean="0"/>
              <a:t>(2) high-performance </a:t>
            </a:r>
          </a:p>
          <a:p>
            <a:r>
              <a:rPr lang="en-US" dirty="0" smtClean="0"/>
              <a:t>envelope  specification;  </a:t>
            </a:r>
          </a:p>
          <a:p>
            <a:r>
              <a:rPr lang="en-US" dirty="0" smtClean="0"/>
              <a:t>(3)  maximization  of  passive  features  (day-</a:t>
            </a:r>
          </a:p>
          <a:p>
            <a:r>
              <a:rPr lang="en-US" dirty="0" smtClean="0"/>
              <a:t>lighting, heating, cooling, and ventilation); </a:t>
            </a:r>
          </a:p>
          <a:p>
            <a:r>
              <a:rPr lang="en-US" dirty="0" smtClean="0"/>
              <a:t>(4) efficient systems meet-</a:t>
            </a:r>
          </a:p>
          <a:p>
            <a:r>
              <a:rPr lang="en-US" dirty="0" err="1" smtClean="0"/>
              <a:t>ing</a:t>
            </a:r>
            <a:r>
              <a:rPr lang="en-US" dirty="0" smtClean="0"/>
              <a:t>  remaining  loads;  </a:t>
            </a:r>
          </a:p>
          <a:p>
            <a:r>
              <a:rPr lang="en-US" dirty="0" smtClean="0"/>
              <a:t>(5)  highest  possible  efficiencies  and  adequate </a:t>
            </a:r>
          </a:p>
          <a:p>
            <a:r>
              <a:rPr lang="en-US" dirty="0" smtClean="0"/>
              <a:t>sizing of individual energy-using devices; and </a:t>
            </a:r>
          </a:p>
          <a:p>
            <a:r>
              <a:rPr lang="en-US" dirty="0" smtClean="0"/>
              <a:t>(6) proper commission-</a:t>
            </a:r>
          </a:p>
          <a:p>
            <a:r>
              <a:rPr lang="en-US" dirty="0" err="1" smtClean="0"/>
              <a:t>ing</a:t>
            </a:r>
            <a:r>
              <a:rPr lang="en-US" dirty="0" smtClean="0"/>
              <a:t> of systems and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3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-often</a:t>
            </a:r>
            <a:r>
              <a:rPr lang="en-US" baseline="0" dirty="0" smtClean="0"/>
              <a:t> it is the rational economic choice to be energy efficient, but people discount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Lack of information: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Existence of efficient appliances or knowledge of potential savings not known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Principal agent problem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Apartment complex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Inaccurate discount rate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CAFÉ standards just make clear to the consumer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Unintended behavioral changes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5CA20-496C-436D-B863-95C05203C6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7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5778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buFont typeface="Wingdings" charset="2"/>
              <a:buChar char="§"/>
              <a:defRPr sz="2400"/>
            </a:lvl1pPr>
            <a:lvl2pPr>
              <a:spcBef>
                <a:spcPts val="576"/>
              </a:spcBef>
              <a:buFont typeface="Wingdings" charset="2"/>
              <a:buChar char="§"/>
              <a:defRPr sz="2000"/>
            </a:lvl2pPr>
            <a:lvl3pPr>
              <a:spcBef>
                <a:spcPts val="576"/>
              </a:spcBef>
              <a:buFont typeface="Wingdings" charset="2"/>
              <a:buChar char="§"/>
              <a:defRPr sz="1800"/>
            </a:lvl3pPr>
            <a:lvl4pPr>
              <a:spcBef>
                <a:spcPts val="576"/>
              </a:spcBef>
              <a:buFont typeface="Wingdings" charset="2"/>
              <a:buChar char="§"/>
              <a:defRPr sz="1600"/>
            </a:lvl4pPr>
            <a:lvl5pPr>
              <a:spcBef>
                <a:spcPts val="576"/>
              </a:spcBef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" y="241300"/>
            <a:ext cx="8229600" cy="508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74A8CB0-3935-411C-B250-C58EF0DB1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5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5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0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3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9436-0A78-4ECE-8F67-875D493CD86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2481-C627-467B-BCEB-1253DC3B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End-uses:</a:t>
            </a:r>
            <a:br>
              <a:rPr lang="en-US" b="1" dirty="0" smtClean="0"/>
            </a:br>
            <a:r>
              <a:rPr lang="en-US" b="1" dirty="0" smtClean="0"/>
              <a:t>Residential and Commercial </a:t>
            </a:r>
            <a:r>
              <a:rPr lang="en-US" b="1" dirty="0"/>
              <a:t>S</a:t>
            </a:r>
            <a:r>
              <a:rPr lang="en-US" b="1" dirty="0" smtClean="0"/>
              <a:t>ectors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Rupak Chakraborty</a:t>
            </a:r>
          </a:p>
          <a:p>
            <a:r>
              <a:rPr lang="en-US" dirty="0" smtClean="0"/>
              <a:t>HEJC</a:t>
            </a:r>
          </a:p>
          <a:p>
            <a:r>
              <a:rPr lang="en-US" dirty="0" smtClean="0"/>
              <a:t>November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Thermal improvements: decentralized cooling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065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186044"/>
            <a:ext cx="14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Beijing, China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5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Thermal improvements: decentralized cooling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4598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11860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Philadelphia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2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776058"/>
            <a:ext cx="8229600" cy="661988"/>
          </a:xfrm>
        </p:spPr>
        <p:txBody>
          <a:bodyPr/>
          <a:lstStyle/>
          <a:p>
            <a:r>
              <a:rPr lang="en-US" dirty="0" smtClean="0"/>
              <a:t>50 % savings potential just through changing cooking practices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Cooking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36072" r="42083" b="25050"/>
          <a:stretch/>
        </p:blipFill>
        <p:spPr bwMode="auto">
          <a:xfrm>
            <a:off x="609600" y="990600"/>
            <a:ext cx="7696200" cy="47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41535"/>
            <a:ext cx="1834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Oberascher</a:t>
            </a:r>
            <a:r>
              <a:rPr lang="en-US" sz="1400" dirty="0" smtClean="0"/>
              <a:t> et al.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16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Efficiency aligned with economics?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6666" r="13749" b="15833"/>
          <a:stretch/>
        </p:blipFill>
        <p:spPr bwMode="auto">
          <a:xfrm>
            <a:off x="381000" y="815788"/>
            <a:ext cx="8458200" cy="48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1200" y="4926106"/>
            <a:ext cx="3048000" cy="17649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Up-front cost</a:t>
            </a:r>
          </a:p>
          <a:p>
            <a:r>
              <a:rPr lang="en-US" dirty="0" smtClean="0"/>
              <a:t>Lack </a:t>
            </a:r>
            <a:r>
              <a:rPr lang="en-US" dirty="0"/>
              <a:t>of information</a:t>
            </a:r>
          </a:p>
          <a:p>
            <a:r>
              <a:rPr lang="en-US" dirty="0" smtClean="0"/>
              <a:t>Principal-agent problem</a:t>
            </a:r>
          </a:p>
          <a:p>
            <a:r>
              <a:rPr lang="en-US" dirty="0" smtClean="0"/>
              <a:t>Inaccurate </a:t>
            </a:r>
            <a:r>
              <a:rPr lang="en-US" dirty="0"/>
              <a:t>discount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Unintended behavioral changes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41535"/>
            <a:ext cx="1289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McKinsey 2010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19050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2671" y="1913965"/>
            <a:ext cx="16002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2671" y="5257800"/>
            <a:ext cx="16002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7606" y="4926106"/>
            <a:ext cx="16002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14282" y="4316506"/>
            <a:ext cx="16002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2671" y="5772381"/>
            <a:ext cx="460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Why aren’t these happening more frequently?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Reduction potentials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0"/>
          <a:stretch/>
        </p:blipFill>
        <p:spPr bwMode="auto">
          <a:xfrm>
            <a:off x="609600" y="990600"/>
            <a:ext cx="3314700" cy="5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 t="-728" r="39753" b="728"/>
          <a:stretch/>
        </p:blipFill>
        <p:spPr bwMode="auto">
          <a:xfrm>
            <a:off x="3939988" y="952500"/>
            <a:ext cx="3314700" cy="5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Reduction potentials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0"/>
          <a:stretch/>
        </p:blipFill>
        <p:spPr bwMode="auto">
          <a:xfrm>
            <a:off x="609600" y="990600"/>
            <a:ext cx="3314700" cy="5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2" t="514" b="-514"/>
          <a:stretch/>
        </p:blipFill>
        <p:spPr bwMode="auto">
          <a:xfrm>
            <a:off x="3829050" y="1017494"/>
            <a:ext cx="3439391" cy="5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29768" y="1532965"/>
            <a:ext cx="1831014" cy="3717979"/>
            <a:chOff x="7329768" y="1532965"/>
            <a:chExt cx="1831014" cy="3717979"/>
          </a:xfrm>
        </p:grpSpPr>
        <p:sp>
          <p:nvSpPr>
            <p:cNvPr id="2" name="TextBox 1"/>
            <p:cNvSpPr txBox="1"/>
            <p:nvPr/>
          </p:nvSpPr>
          <p:spPr>
            <a:xfrm>
              <a:off x="7356662" y="153296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2°C less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9768" y="1948900"/>
              <a:ext cx="1714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Shorter showers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29768" y="2363911"/>
              <a:ext cx="60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Fans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29768" y="2750180"/>
              <a:ext cx="1831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Cooking practices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9768" y="3186542"/>
              <a:ext cx="120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Turning off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9768" y="3639960"/>
              <a:ext cx="1542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beer fridge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29768" y="4051702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Fully loaded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29768" y="4444880"/>
              <a:ext cx="114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Wash cold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29768" y="4881612"/>
              <a:ext cx="1697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Full load; air dry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17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Consumption data visibility (smart meters)</a:t>
            </a:r>
          </a:p>
          <a:p>
            <a:r>
              <a:rPr lang="en-US" dirty="0" smtClean="0"/>
              <a:t>Automated hardware</a:t>
            </a:r>
          </a:p>
          <a:p>
            <a:pPr lvl="1"/>
            <a:r>
              <a:rPr lang="en-US" dirty="0"/>
              <a:t>Smart </a:t>
            </a:r>
            <a:r>
              <a:rPr lang="en-US" dirty="0" smtClean="0"/>
              <a:t>thermostats/vents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the digital world helps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1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Behavioral changes…for the better</a:t>
            </a:r>
            <a:endParaRPr lang="en-US" b="1" dirty="0"/>
          </a:p>
        </p:txBody>
      </p:sp>
      <p:pic>
        <p:nvPicPr>
          <p:cNvPr id="10242" name="Picture 2" descr="Consistent and Sustained Savings Across All Geograph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3" y="1828800"/>
            <a:ext cx="8087647" cy="35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opower.com/uploads/solution/image/8/ee-banner-rev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6686" r="11387" b="9632"/>
          <a:stretch/>
        </p:blipFill>
        <p:spPr bwMode="auto">
          <a:xfrm>
            <a:off x="4495800" y="912548"/>
            <a:ext cx="4506247" cy="136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itto-ditto.com/images/branding/opower/opower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33077" r="11062" b="42211"/>
          <a:stretch/>
        </p:blipFill>
        <p:spPr bwMode="auto">
          <a:xfrm>
            <a:off x="1295400" y="1092564"/>
            <a:ext cx="2057401" cy="4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61988"/>
          </a:xfrm>
        </p:spPr>
        <p:txBody>
          <a:bodyPr/>
          <a:lstStyle/>
          <a:p>
            <a:r>
              <a:rPr lang="en-US" dirty="0" smtClean="0"/>
              <a:t>Enabled by…data utilities already had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Smart vents (Keen Home, </a:t>
            </a:r>
            <a:r>
              <a:rPr lang="en-US" dirty="0" err="1" smtClean="0"/>
              <a:t>Ecovent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Retrofit decentralized cooling</a:t>
            </a:r>
            <a:endParaRPr lang="en-US" b="1" dirty="0"/>
          </a:p>
        </p:txBody>
      </p:sp>
      <p:pic>
        <p:nvPicPr>
          <p:cNvPr id="9224" name="Picture 8" descr="F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b="15612"/>
          <a:stretch/>
        </p:blipFill>
        <p:spPr bwMode="auto">
          <a:xfrm>
            <a:off x="1665194" y="2438400"/>
            <a:ext cx="61722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Retrofit smart thermostats: Nest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2122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Global energy end-use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CB0-3935-411C-B250-C58EF0DB11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19534" r="36381" b="22963"/>
          <a:stretch/>
        </p:blipFill>
        <p:spPr bwMode="auto">
          <a:xfrm>
            <a:off x="685799" y="685800"/>
            <a:ext cx="6934201" cy="591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41535"/>
            <a:ext cx="82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IEA 2013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26703" y="947058"/>
            <a:ext cx="10354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40 </a:t>
            </a:r>
            <a:r>
              <a:rPr lang="en-US" sz="1400" b="1" dirty="0" err="1" smtClean="0"/>
              <a:t>PWh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741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Retrofit smart thermostats: Nest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7" y="1192306"/>
            <a:ext cx="8531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r>
              <a:rPr lang="en-US" dirty="0" smtClean="0"/>
              <a:t>Smart meters record energy consumption at &lt; 1hr intervals</a:t>
            </a:r>
          </a:p>
          <a:p>
            <a:r>
              <a:rPr lang="en-US" dirty="0" smtClean="0"/>
              <a:t>Enables real-time tracking of consumption, enabling demand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Smart meters</a:t>
            </a:r>
            <a:endParaRPr lang="en-US" b="1" dirty="0"/>
          </a:p>
        </p:txBody>
      </p:sp>
      <p:pic>
        <p:nvPicPr>
          <p:cNvPr id="5" name="Picture 4" descr="Demandpi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"/>
          <a:stretch/>
        </p:blipFill>
        <p:spPr bwMode="auto">
          <a:xfrm>
            <a:off x="1198418" y="2341418"/>
            <a:ext cx="6781800" cy="41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Peak demand =&gt; dirty fuels </a:t>
            </a:r>
            <a:r>
              <a:rPr lang="en-US" b="1" i="1" dirty="0" smtClean="0"/>
              <a:t>and</a:t>
            </a:r>
            <a:r>
              <a:rPr lang="en-US" b="1" dirty="0" smtClean="0"/>
              <a:t> higher price</a:t>
            </a:r>
            <a:endParaRPr lang="en-US" b="1" dirty="0"/>
          </a:p>
        </p:txBody>
      </p:sp>
      <p:pic>
        <p:nvPicPr>
          <p:cNvPr id="15362" name="Picture 2" descr="https://lh3.googleusercontent.com/0iFH4V8ucInt9VOdRcUXFEswNCqo1EoT84TYhNgyAmTvKxnaj3k_3GAQAykU5h-W-hvs8ng-jrjNA86eKYRR34CCerCPNqBiHxZrVGAwemzGpgSTXFQD4QYGso64dyOUU3wFYpOy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219200"/>
            <a:ext cx="858562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3276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OhmConnect</a:t>
            </a:r>
            <a:r>
              <a:rPr lang="en-US" dirty="0" smtClean="0"/>
              <a:t>: notifies you during peak hours, and you  get paid to turn down your AC/heat</a:t>
            </a:r>
          </a:p>
          <a:p>
            <a:r>
              <a:rPr lang="en-US" dirty="0" smtClean="0"/>
              <a:t>ENERNOC and others: same for industry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Smart meters enable demand-management</a:t>
            </a:r>
            <a:endParaRPr lang="en-US" b="1" dirty="0"/>
          </a:p>
        </p:txBody>
      </p:sp>
      <p:pic>
        <p:nvPicPr>
          <p:cNvPr id="22530" name="Picture 2" descr="https://daks2k3a4ib2z.cloudfront.net/53cda9eccbc8e0894bcf7766/557ded104f2d781a55f38bc3_new_mobile-homepage_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2918437" cy="54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19% of global GHG emission due to residential and commercial building use</a:t>
            </a:r>
          </a:p>
          <a:p>
            <a:r>
              <a:rPr lang="en-US" dirty="0" smtClean="0"/>
              <a:t>Recent growth largely due to rising electricity consumption</a:t>
            </a:r>
          </a:p>
          <a:p>
            <a:r>
              <a:rPr lang="en-US" dirty="0" smtClean="0"/>
              <a:t>Most energy use at residential and commercial level is for thermal energy</a:t>
            </a:r>
          </a:p>
          <a:p>
            <a:r>
              <a:rPr lang="en-US" dirty="0" smtClean="0"/>
              <a:t>Economic incentives may align with energy efficiency, but detrimental behavioral changes must be thought through</a:t>
            </a:r>
          </a:p>
          <a:p>
            <a:r>
              <a:rPr lang="en-US" dirty="0" smtClean="0"/>
              <a:t>Behavioral change is a key mitigation strategy, enabled by</a:t>
            </a:r>
          </a:p>
          <a:p>
            <a:pPr lvl="1"/>
            <a:r>
              <a:rPr lang="en-US" dirty="0" smtClean="0"/>
              <a:t>Visibility into energy consumption</a:t>
            </a:r>
          </a:p>
          <a:p>
            <a:pPr lvl="1"/>
            <a:r>
              <a:rPr lang="en-US" dirty="0" smtClean="0"/>
              <a:t>Automation of energy usage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7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Electricity consumption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638800" cy="53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in “Other”?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CB0-3935-411C-B250-C58EF0DB11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0" t="63068" r="5216" b="24233"/>
          <a:stretch/>
        </p:blipFill>
        <p:spPr bwMode="auto">
          <a:xfrm>
            <a:off x="-914400" y="1524000"/>
            <a:ext cx="8763000" cy="25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41535"/>
            <a:ext cx="82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IEA 2013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724400" y="1676400"/>
            <a:ext cx="3048000" cy="121920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685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32% </a:t>
            </a:r>
            <a:r>
              <a:rPr lang="en-US" dirty="0"/>
              <a:t>of global final </a:t>
            </a:r>
            <a:r>
              <a:rPr lang="en-US" dirty="0" smtClean="0"/>
              <a:t>energy end use; </a:t>
            </a:r>
            <a:r>
              <a:rPr lang="en-US" b="1" dirty="0" smtClean="0"/>
              <a:t>19% </a:t>
            </a:r>
            <a:r>
              <a:rPr lang="en-US" dirty="0" smtClean="0"/>
              <a:t>of all global GHG emissions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Buildings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5604"/>
            <a:ext cx="8718550" cy="41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930052"/>
            <a:ext cx="226735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Fossil fuel combustion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657600"/>
            <a:ext cx="148470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Electricity 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43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Regional emissions growth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4304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49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End-use breakdown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4089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96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Reduction potentials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0"/>
          <a:stretch/>
        </p:blipFill>
        <p:spPr bwMode="auto">
          <a:xfrm>
            <a:off x="1200150" y="990600"/>
            <a:ext cx="3314700" cy="5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 t="-728" r="39753" b="728"/>
          <a:stretch/>
        </p:blipFill>
        <p:spPr bwMode="auto">
          <a:xfrm>
            <a:off x="4530538" y="952500"/>
            <a:ext cx="3314700" cy="52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41535"/>
            <a:ext cx="125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IPCC WG3 AR5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07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752" y="990600"/>
            <a:ext cx="8112248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New buildings</a:t>
            </a:r>
          </a:p>
          <a:p>
            <a:pPr lvl="1"/>
            <a:r>
              <a:rPr lang="en-US" dirty="0" smtClean="0"/>
              <a:t>Passive House Standard: 15 kWh/m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for heating (60-250 typical)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41300"/>
            <a:ext cx="8761122" cy="508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Thermal improvements: new buildings</a:t>
            </a:r>
            <a:endParaRPr 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r="50000" b="8917"/>
          <a:stretch/>
        </p:blipFill>
        <p:spPr bwMode="auto">
          <a:xfrm>
            <a:off x="152400" y="1981200"/>
            <a:ext cx="5715000" cy="483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upload.wikimedia.org/wikipedia/commons/f/f2/Passivhaus_thermogram_gedaemmt_ungedaemm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77" y="2362200"/>
            <a:ext cx="5939845" cy="37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retrofits can result in 50-75% reduction</a:t>
            </a:r>
          </a:p>
          <a:p>
            <a:r>
              <a:rPr lang="en-US" dirty="0" smtClean="0"/>
              <a:t>Modest insulation upgrades in developing countries can achieve reduction in heating energy by 66%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41300"/>
            <a:ext cx="8839200" cy="508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Thermal improvements: old buildings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67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606</Words>
  <Application>Microsoft Office PowerPoint</Application>
  <PresentationFormat>On-screen Show (4:3)</PresentationFormat>
  <Paragraphs>133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Energy End-uses: Residential and Commercial Sectors</vt:lpstr>
      <vt:lpstr>Global energy end-use</vt:lpstr>
      <vt:lpstr>What is in “Other”?</vt:lpstr>
      <vt:lpstr>Buildings</vt:lpstr>
      <vt:lpstr>Regional emissions growth</vt:lpstr>
      <vt:lpstr>End-use breakdown</vt:lpstr>
      <vt:lpstr>Reduction potentials</vt:lpstr>
      <vt:lpstr>Thermal improvements: new buildings</vt:lpstr>
      <vt:lpstr>Thermal improvements: old buildings</vt:lpstr>
      <vt:lpstr>Thermal improvements: decentralized cooling</vt:lpstr>
      <vt:lpstr>Thermal improvements: decentralized cooling</vt:lpstr>
      <vt:lpstr>Cooking</vt:lpstr>
      <vt:lpstr>Efficiency aligned with economics?</vt:lpstr>
      <vt:lpstr>Reduction potentials</vt:lpstr>
      <vt:lpstr>Reduction potentials</vt:lpstr>
      <vt:lpstr>How the digital world helps</vt:lpstr>
      <vt:lpstr>Behavioral changes…for the better</vt:lpstr>
      <vt:lpstr>Retrofit decentralized cooling</vt:lpstr>
      <vt:lpstr>Retrofit smart thermostats: Nest</vt:lpstr>
      <vt:lpstr>Retrofit smart thermostats: Nest</vt:lpstr>
      <vt:lpstr>Smart meters</vt:lpstr>
      <vt:lpstr>Peak demand =&gt; dirty fuels and higher price</vt:lpstr>
      <vt:lpstr>Smart meters enable demand-management</vt:lpstr>
      <vt:lpstr>Summary</vt:lpstr>
      <vt:lpstr>Electricity consumption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Rupak</dc:creator>
  <cp:lastModifiedBy>Rupak</cp:lastModifiedBy>
  <cp:revision>39</cp:revision>
  <dcterms:created xsi:type="dcterms:W3CDTF">2015-11-18T20:08:01Z</dcterms:created>
  <dcterms:modified xsi:type="dcterms:W3CDTF">2015-11-19T16:59:40Z</dcterms:modified>
</cp:coreProperties>
</file>