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58" r:id="rId4"/>
    <p:sldId id="276" r:id="rId5"/>
    <p:sldId id="278" r:id="rId6"/>
    <p:sldId id="259" r:id="rId7"/>
    <p:sldId id="257" r:id="rId8"/>
    <p:sldId id="260" r:id="rId9"/>
    <p:sldId id="262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4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rrold:Documents:pricelist%20la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2012 Fuel use US (DOT.gov)</a:t>
            </a:r>
          </a:p>
        </c:rich>
      </c:tx>
      <c:layout>
        <c:manualLayout>
          <c:xMode val="edge"/>
          <c:yMode val="edge"/>
          <c:x val="0.475634722488957"/>
          <c:y val="0.02214022140221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[1]Sheet1!$B$1</c:f>
              <c:strCache>
                <c:ptCount val="1"/>
                <c:pt idx="0">
                  <c:v>2012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[1]Sheet1!$A$2:$A$31</c:f>
              <c:strCache>
                <c:ptCount val="30"/>
                <c:pt idx="0">
                  <c:v>_x001a_Jet fuel (million gallons)</c:v>
                </c:pt>
                <c:pt idx="1">
                  <c:v>#Aviation gasoline (million gallons)</c:v>
                </c:pt>
                <c:pt idx="2">
                  <c:v>_x001a_Jet fuel (million gallons)</c:v>
                </c:pt>
                <c:pt idx="3">
                  <c:v>4Light duty vehicle, short wheel base and motorcyclec</c:v>
                </c:pt>
                <c:pt idx="4">
                  <c:v>$Light duty vehicle, long wheel basec</c:v>
                </c:pt>
                <c:pt idx="5">
                  <c:v>(Single-unit 2-axle 6-tire or more truckd</c:v>
                </c:pt>
                <c:pt idx="6">
                  <c:v>_x0011_Combination truck</c:v>
                </c:pt>
                <c:pt idx="7">
                  <c:v>_x0003_Bus</c:v>
                </c:pt>
                <c:pt idx="8">
                  <c:v>_x0007_Dieself</c:v>
                </c:pt>
                <c:pt idx="9">
                  <c:v>#Gasoline and other nondiesel fuelsg</c:v>
                </c:pt>
                <c:pt idx="10">
                  <c:v>_x0016_Compressed natural gas</c:v>
                </c:pt>
                <c:pt idx="11">
                  <c:v>*Distillate / diesel fuel (million gallons)</c:v>
                </c:pt>
                <c:pt idx="12">
                  <c:v>_x0006_Amtrak</c:v>
                </c:pt>
                <c:pt idx="13">
                  <c:v>*Distillate / diesel fuel (million gallons)</c:v>
                </c:pt>
                <c:pt idx="14">
                  <c:v>_x0005_Water</c:v>
                </c:pt>
                <c:pt idx="15">
                  <c:v>#Residual fuel oil (million gallons)</c:v>
                </c:pt>
                <c:pt idx="16">
                  <c:v>.Distillate / diesel fuel oil (million gallons)</c:v>
                </c:pt>
                <c:pt idx="17">
                  <c:v>_x001a_Gasoline (million gallons)</c:v>
                </c:pt>
              </c:strCache>
            </c:strRef>
          </c:cat>
          <c:val>
            <c:numRef>
              <c:f>[1]Sheet1!$B$2:$B$31</c:f>
              <c:numCache>
                <c:formatCode>General</c:formatCode>
                <c:ptCount val="30"/>
                <c:pt idx="0">
                  <c:v>10308.0</c:v>
                </c:pt>
                <c:pt idx="1">
                  <c:v>206.0</c:v>
                </c:pt>
                <c:pt idx="2">
                  <c:v>1435.0</c:v>
                </c:pt>
                <c:pt idx="3">
                  <c:v>88541.0</c:v>
                </c:pt>
                <c:pt idx="4">
                  <c:v>35093.0</c:v>
                </c:pt>
                <c:pt idx="5">
                  <c:v>14287.0</c:v>
                </c:pt>
                <c:pt idx="6">
                  <c:v>27926.0</c:v>
                </c:pt>
                <c:pt idx="7">
                  <c:v>2059.0</c:v>
                </c:pt>
                <c:pt idx="8">
                  <c:v>613.0</c:v>
                </c:pt>
                <c:pt idx="9">
                  <c:v>102.0</c:v>
                </c:pt>
                <c:pt idx="10">
                  <c:v>124.0</c:v>
                </c:pt>
                <c:pt idx="11">
                  <c:v>3600.0</c:v>
                </c:pt>
                <c:pt idx="13">
                  <c:v>63.0</c:v>
                </c:pt>
                <c:pt idx="15">
                  <c:v>4820.0</c:v>
                </c:pt>
                <c:pt idx="16">
                  <c:v>1768.0</c:v>
                </c:pt>
                <c:pt idx="17">
                  <c:v>1093.0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C7C80-31FF-3A46-BBBF-2466771BF120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95682-ABE4-9149-9C4C-66B0C6CC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9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-104" charset="0"/>
              </a:rPr>
              <a:t>Reactions</a:t>
            </a:r>
            <a:r>
              <a:rPr lang="en-US" baseline="0" dirty="0" smtClean="0">
                <a:latin typeface="Times New Roman" pitchFamily="-104" charset="0"/>
              </a:rPr>
              <a:t> involved in the PSI CC.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Times New Roman" pitchFamily="-104" charset="0"/>
              </a:rPr>
              <a:t>We can measure some of these reactions</a:t>
            </a:r>
          </a:p>
          <a:p>
            <a:r>
              <a:rPr lang="en-US" baseline="0" dirty="0" smtClean="0">
                <a:latin typeface="Times New Roman" pitchFamily="-104" charset="0"/>
              </a:rPr>
              <a:t>Electron transfer from  the electrode either</a:t>
            </a:r>
          </a:p>
          <a:p>
            <a:r>
              <a:rPr lang="en-US" baseline="0" dirty="0" smtClean="0">
                <a:latin typeface="Times New Roman" pitchFamily="-104" charset="0"/>
              </a:rPr>
              <a:t> through a mediator</a:t>
            </a:r>
          </a:p>
          <a:p>
            <a:r>
              <a:rPr lang="en-US" baseline="0" dirty="0" smtClean="0">
                <a:latin typeface="Times New Roman" pitchFamily="-104" charset="0"/>
              </a:rPr>
              <a:t> or directly</a:t>
            </a:r>
          </a:p>
          <a:p>
            <a:r>
              <a:rPr lang="en-US" baseline="0" dirty="0" smtClean="0">
                <a:latin typeface="Times New Roman" pitchFamily="-104" charset="0"/>
              </a:rPr>
              <a:t>Reduction of PSI CC (JTS, Photo acoustic) ***** will be difficult **** have not done measurements yet</a:t>
            </a:r>
          </a:p>
          <a:p>
            <a:r>
              <a:rPr lang="en-US" baseline="0" dirty="0" smtClean="0">
                <a:latin typeface="Times New Roman" pitchFamily="-104" charset="0"/>
              </a:rPr>
              <a:t>Reductions of Platinum (electro chemistry)</a:t>
            </a:r>
          </a:p>
          <a:p>
            <a:r>
              <a:rPr lang="en-US" baseline="0" dirty="0" smtClean="0">
                <a:latin typeface="Times New Roman" pitchFamily="-104" charset="0"/>
              </a:rPr>
              <a:t>H2 generation, (Gas chromatography)</a:t>
            </a:r>
          </a:p>
          <a:p>
            <a:endParaRPr lang="en-US" dirty="0">
              <a:latin typeface="Times New Roman" pitchFamily="-10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2124E-E180-7C4D-892A-722869259ED5}" type="slidenum">
              <a:rPr lang="en-US" smtClean="0">
                <a:latin typeface="Times New Roman" pitchFamily="-104" charset="0"/>
              </a:rPr>
              <a:pPr/>
              <a:t>11</a:t>
            </a:fld>
            <a:endParaRPr lang="en-US" smtClean="0">
              <a:latin typeface="Times New Roman" pitchFamily="-1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8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3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3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9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4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1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495AA-61F1-7848-8AD2-A82824B7CF3B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57FA6-76FB-B549-B52D-D917D1D5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6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hyperlink" Target="http://www.iea.org/publications/free_new_desc.asp?pubs_ID=119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Solar Fuels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29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3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Photosynthesis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4358"/>
            <a:ext cx="7967116" cy="4172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142" y="6291993"/>
            <a:ext cx="297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Energy for Fuels, 2016?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61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276225" y="5816603"/>
            <a:ext cx="7693025" cy="533400"/>
          </a:xfrm>
          <a:prstGeom prst="parallelogram">
            <a:avLst>
              <a:gd name="adj" fmla="val 153704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76225" y="455615"/>
            <a:ext cx="2963863" cy="4800600"/>
            <a:chOff x="1136760" y="2889256"/>
            <a:chExt cx="1905000" cy="2737837"/>
          </a:xfrm>
        </p:grpSpPr>
        <p:sp>
          <p:nvSpPr>
            <p:cNvPr id="52291" name="Oval 19"/>
            <p:cNvSpPr>
              <a:spLocks noChangeArrowheads="1"/>
            </p:cNvSpPr>
            <p:nvPr/>
          </p:nvSpPr>
          <p:spPr bwMode="auto">
            <a:xfrm>
              <a:off x="1322614" y="3402296"/>
              <a:ext cx="1387264" cy="714315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52292" name="Oval 60"/>
            <p:cNvSpPr>
              <a:spLocks noChangeArrowheads="1"/>
            </p:cNvSpPr>
            <p:nvPr/>
          </p:nvSpPr>
          <p:spPr bwMode="auto">
            <a:xfrm>
              <a:off x="1136760" y="3722252"/>
              <a:ext cx="989006" cy="1860196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52293" name="Oval 63"/>
            <p:cNvSpPr>
              <a:spLocks noChangeArrowheads="1"/>
            </p:cNvSpPr>
            <p:nvPr/>
          </p:nvSpPr>
          <p:spPr bwMode="auto">
            <a:xfrm>
              <a:off x="2052754" y="3752015"/>
              <a:ext cx="989006" cy="1867635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52294" name="Oval 64"/>
            <p:cNvSpPr>
              <a:spLocks noChangeArrowheads="1"/>
            </p:cNvSpPr>
            <p:nvPr/>
          </p:nvSpPr>
          <p:spPr bwMode="auto">
            <a:xfrm>
              <a:off x="1395626" y="3603200"/>
              <a:ext cx="1340803" cy="2023893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404039" y="2889256"/>
              <a:ext cx="332635" cy="319596"/>
            </a:xfrm>
            <a:prstGeom prst="ellipse">
              <a:avLst/>
            </a:prstGeom>
            <a:solidFill>
              <a:srgbClr val="E6E6E6"/>
            </a:solidFill>
            <a:ln>
              <a:solidFill>
                <a:schemeClr val="accent1">
                  <a:shade val="95000"/>
                  <a:satMod val="105000"/>
                  <a:alpha val="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229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998708">
              <a:off x="2144864" y="3289450"/>
              <a:ext cx="600802" cy="310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29" name="Picture 77" descr="PSI_cc_activity_cluster_notext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" y="2132015"/>
            <a:ext cx="4062413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Rectangle 37"/>
          <p:cNvSpPr>
            <a:spLocks noChangeArrowheads="1"/>
          </p:cNvSpPr>
          <p:nvPr/>
        </p:nvSpPr>
        <p:spPr bwMode="auto">
          <a:xfrm>
            <a:off x="1417638" y="3821115"/>
            <a:ext cx="46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A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0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sp>
        <p:nvSpPr>
          <p:cNvPr id="52231" name="Rectangle 38"/>
          <p:cNvSpPr>
            <a:spLocks noChangeArrowheads="1"/>
          </p:cNvSpPr>
          <p:nvPr/>
        </p:nvSpPr>
        <p:spPr bwMode="auto">
          <a:xfrm>
            <a:off x="1547813" y="3251203"/>
            <a:ext cx="328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F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x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sp>
        <p:nvSpPr>
          <p:cNvPr id="52232" name="Rectangle 39"/>
          <p:cNvSpPr>
            <a:spLocks noChangeArrowheads="1"/>
          </p:cNvSpPr>
          <p:nvPr/>
        </p:nvSpPr>
        <p:spPr bwMode="auto">
          <a:xfrm>
            <a:off x="1127125" y="2614615"/>
            <a:ext cx="555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F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A</a:t>
            </a:r>
            <a:r>
              <a:rPr lang="it-IT" sz="1200">
                <a:ea typeface="Arial" pitchFamily="-104" charset="0"/>
                <a:cs typeface="Arial" pitchFamily="-104" charset="0"/>
              </a:rPr>
              <a:t>/F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B</a:t>
            </a:r>
            <a:endParaRPr lang="en-US" sz="1200" baseline="-25000">
              <a:ea typeface="Arial" pitchFamily="-104" charset="0"/>
              <a:cs typeface="Arial" pitchFamily="-104" charset="0"/>
            </a:endParaRPr>
          </a:p>
        </p:txBody>
      </p:sp>
      <p:sp>
        <p:nvSpPr>
          <p:cNvPr id="52233" name="Rectangle 51"/>
          <p:cNvSpPr>
            <a:spLocks noChangeArrowheads="1"/>
          </p:cNvSpPr>
          <p:nvPr/>
        </p:nvSpPr>
        <p:spPr bwMode="auto">
          <a:xfrm>
            <a:off x="1158875" y="3525840"/>
            <a:ext cx="344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A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1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sp>
        <p:nvSpPr>
          <p:cNvPr id="52234" name="Rectangle 93"/>
          <p:cNvSpPr>
            <a:spLocks noChangeArrowheads="1"/>
          </p:cNvSpPr>
          <p:nvPr/>
        </p:nvSpPr>
        <p:spPr bwMode="auto">
          <a:xfrm>
            <a:off x="2287588" y="1682753"/>
            <a:ext cx="504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-104" charset="0"/>
                <a:cs typeface="Arial" pitchFamily="-104" charset="0"/>
              </a:rPr>
              <a:t>wire</a:t>
            </a:r>
            <a:endParaRPr lang="en-US" sz="1400"/>
          </a:p>
        </p:txBody>
      </p:sp>
      <p:sp>
        <p:nvSpPr>
          <p:cNvPr id="52235" name="Rectangle 30"/>
          <p:cNvSpPr>
            <a:spLocks noChangeArrowheads="1"/>
          </p:cNvSpPr>
          <p:nvPr/>
        </p:nvSpPr>
        <p:spPr bwMode="auto">
          <a:xfrm>
            <a:off x="1219200" y="4548190"/>
            <a:ext cx="6032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P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700</a:t>
            </a:r>
            <a:r>
              <a:rPr lang="it-IT" sz="1200">
                <a:ea typeface="Arial" pitchFamily="-104" charset="0"/>
                <a:cs typeface="Arial" pitchFamily="-104" charset="0"/>
              </a:rPr>
              <a:t>*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sp>
        <p:nvSpPr>
          <p:cNvPr id="52236" name="Rectangle 32"/>
          <p:cNvSpPr>
            <a:spLocks noChangeArrowheads="1"/>
          </p:cNvSpPr>
          <p:nvPr/>
        </p:nvSpPr>
        <p:spPr bwMode="auto">
          <a:xfrm>
            <a:off x="2133600" y="4548190"/>
            <a:ext cx="603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P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700</a:t>
            </a:r>
            <a:endParaRPr lang="en-US" sz="1200" baseline="-25000">
              <a:ea typeface="Arial" pitchFamily="-104" charset="0"/>
              <a:cs typeface="Arial" pitchFamily="-104" charset="0"/>
            </a:endParaRPr>
          </a:p>
        </p:txBody>
      </p:sp>
      <p:sp>
        <p:nvSpPr>
          <p:cNvPr id="52237" name="Rectangle 79"/>
          <p:cNvSpPr>
            <a:spLocks noChangeArrowheads="1"/>
          </p:cNvSpPr>
          <p:nvPr/>
        </p:nvSpPr>
        <p:spPr bwMode="auto">
          <a:xfrm>
            <a:off x="1717675" y="4273553"/>
            <a:ext cx="57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400">
                <a:solidFill>
                  <a:srgbClr val="FF0000"/>
                </a:solidFill>
                <a:ea typeface="Arial" pitchFamily="-104" charset="0"/>
                <a:cs typeface="Arial" pitchFamily="-104" charset="0"/>
              </a:rPr>
              <a:t>h</a:t>
            </a:r>
            <a:r>
              <a:rPr lang="it-IT" sz="1400">
                <a:solidFill>
                  <a:srgbClr val="FF0000"/>
                </a:solidFill>
                <a:ea typeface="Arial" pitchFamily="-104" charset="0"/>
                <a:cs typeface="Arial" pitchFamily="-104" charset="0"/>
                <a:sym typeface="Symbol" pitchFamily="-104" charset="2"/>
              </a:rPr>
              <a:t></a:t>
            </a:r>
            <a:endParaRPr lang="en-US" sz="1400">
              <a:solidFill>
                <a:srgbClr val="FF0000"/>
              </a:solidFill>
              <a:ea typeface="Arial" pitchFamily="-104" charset="0"/>
              <a:cs typeface="Arial" pitchFamily="-104" charset="0"/>
            </a:endParaRPr>
          </a:p>
        </p:txBody>
      </p:sp>
      <p:sp>
        <p:nvSpPr>
          <p:cNvPr id="52238" name="Rectangle 92"/>
          <p:cNvSpPr>
            <a:spLocks noChangeArrowheads="1"/>
          </p:cNvSpPr>
          <p:nvPr/>
        </p:nvSpPr>
        <p:spPr bwMode="auto">
          <a:xfrm>
            <a:off x="2349500" y="561978"/>
            <a:ext cx="415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 dirty="0" err="1">
                <a:ea typeface="Arial" pitchFamily="-104" charset="0"/>
                <a:cs typeface="Arial" pitchFamily="-104" charset="0"/>
              </a:rPr>
              <a:t>Pt</a:t>
            </a:r>
            <a:endParaRPr lang="en-US" sz="1400" dirty="0"/>
          </a:p>
        </p:txBody>
      </p:sp>
      <p:grpSp>
        <p:nvGrpSpPr>
          <p:cNvPr id="7" name="Group 204"/>
          <p:cNvGrpSpPr>
            <a:grpSpLocks/>
          </p:cNvGrpSpPr>
          <p:nvPr/>
        </p:nvGrpSpPr>
        <p:grpSpPr bwMode="auto">
          <a:xfrm>
            <a:off x="2073275" y="5118102"/>
            <a:ext cx="446088" cy="990601"/>
            <a:chOff x="5480050" y="1283045"/>
            <a:chExt cx="195425" cy="514784"/>
          </a:xfrm>
        </p:grpSpPr>
        <p:sp>
          <p:nvSpPr>
            <p:cNvPr id="206" name="Freeform 205"/>
            <p:cNvSpPr/>
            <p:nvPr/>
          </p:nvSpPr>
          <p:spPr>
            <a:xfrm>
              <a:off x="5486309" y="1461240"/>
              <a:ext cx="70241" cy="336589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5480050" y="1385342"/>
              <a:ext cx="82760" cy="75898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 rot="2996639">
              <a:off x="5595976" y="1295118"/>
              <a:ext cx="82497" cy="76501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 rot="2074385">
              <a:off x="5505782" y="1283045"/>
              <a:ext cx="82064" cy="76722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 rot="5090487">
              <a:off x="5556682" y="1369713"/>
              <a:ext cx="82497" cy="75805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218"/>
          <p:cNvGrpSpPr>
            <a:grpSpLocks/>
          </p:cNvGrpSpPr>
          <p:nvPr/>
        </p:nvGrpSpPr>
        <p:grpSpPr bwMode="auto">
          <a:xfrm>
            <a:off x="1593850" y="5224464"/>
            <a:ext cx="446088" cy="990601"/>
            <a:chOff x="5480050" y="1283045"/>
            <a:chExt cx="195425" cy="514784"/>
          </a:xfrm>
        </p:grpSpPr>
        <p:sp>
          <p:nvSpPr>
            <p:cNvPr id="220" name="Freeform 219"/>
            <p:cNvSpPr/>
            <p:nvPr/>
          </p:nvSpPr>
          <p:spPr>
            <a:xfrm>
              <a:off x="5486309" y="1461240"/>
              <a:ext cx="70241" cy="336589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480050" y="1385342"/>
              <a:ext cx="82760" cy="75898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" name="Freeform 221"/>
            <p:cNvSpPr/>
            <p:nvPr/>
          </p:nvSpPr>
          <p:spPr>
            <a:xfrm rot="2996639">
              <a:off x="5595976" y="1295118"/>
              <a:ext cx="82497" cy="76501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4" name="Freeform 223"/>
            <p:cNvSpPr/>
            <p:nvPr/>
          </p:nvSpPr>
          <p:spPr>
            <a:xfrm rot="2074385">
              <a:off x="5505782" y="1283045"/>
              <a:ext cx="82064" cy="76723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Freeform 224"/>
            <p:cNvSpPr/>
            <p:nvPr/>
          </p:nvSpPr>
          <p:spPr>
            <a:xfrm rot="5090487">
              <a:off x="5556682" y="1369714"/>
              <a:ext cx="82497" cy="75805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225"/>
          <p:cNvGrpSpPr>
            <a:grpSpLocks/>
          </p:cNvGrpSpPr>
          <p:nvPr/>
        </p:nvGrpSpPr>
        <p:grpSpPr bwMode="auto">
          <a:xfrm>
            <a:off x="1146167" y="5156204"/>
            <a:ext cx="447677" cy="992187"/>
            <a:chOff x="5480050" y="1283020"/>
            <a:chExt cx="195426" cy="514809"/>
          </a:xfrm>
        </p:grpSpPr>
        <p:sp>
          <p:nvSpPr>
            <p:cNvPr id="227" name="Freeform 226"/>
            <p:cNvSpPr/>
            <p:nvPr/>
          </p:nvSpPr>
          <p:spPr>
            <a:xfrm>
              <a:off x="5486287" y="1460938"/>
              <a:ext cx="69992" cy="336891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5480050" y="1385158"/>
              <a:ext cx="82467" cy="7578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Freeform 228"/>
            <p:cNvSpPr/>
            <p:nvPr/>
          </p:nvSpPr>
          <p:spPr>
            <a:xfrm rot="2996639">
              <a:off x="5596176" y="1295150"/>
              <a:ext cx="82369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1" name="Freeform 230"/>
            <p:cNvSpPr/>
            <p:nvPr/>
          </p:nvSpPr>
          <p:spPr>
            <a:xfrm rot="2074385">
              <a:off x="5505691" y="1283020"/>
              <a:ext cx="82466" cy="76603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2" name="Freeform 231"/>
            <p:cNvSpPr/>
            <p:nvPr/>
          </p:nvSpPr>
          <p:spPr>
            <a:xfrm rot="5090487">
              <a:off x="5556263" y="1369694"/>
              <a:ext cx="83193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48" name="Straight Arrow Connector 47"/>
          <p:cNvCxnSpPr/>
          <p:nvPr/>
        </p:nvCxnSpPr>
        <p:spPr>
          <a:xfrm rot="10800000">
            <a:off x="1600200" y="4700590"/>
            <a:ext cx="533400" cy="15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5400000" flipH="1" flipV="1">
            <a:off x="1040607" y="1569246"/>
            <a:ext cx="1789112" cy="6826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204"/>
          <p:cNvGrpSpPr>
            <a:grpSpLocks/>
          </p:cNvGrpSpPr>
          <p:nvPr/>
        </p:nvGrpSpPr>
        <p:grpSpPr bwMode="auto">
          <a:xfrm>
            <a:off x="1503363" y="3719515"/>
            <a:ext cx="207962" cy="676275"/>
            <a:chOff x="1503363" y="3819525"/>
            <a:chExt cx="207962" cy="485775"/>
          </a:xfrm>
        </p:grpSpPr>
        <p:cxnSp>
          <p:nvCxnSpPr>
            <p:cNvPr id="235" name="Curved Connector 234"/>
            <p:cNvCxnSpPr/>
            <p:nvPr/>
          </p:nvCxnSpPr>
          <p:spPr>
            <a:xfrm rot="16200000" flipV="1">
              <a:off x="1500154" y="4094129"/>
              <a:ext cx="214380" cy="207962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urved Connector 234"/>
            <p:cNvCxnSpPr/>
            <p:nvPr/>
          </p:nvCxnSpPr>
          <p:spPr>
            <a:xfrm rot="5400000" flipH="1" flipV="1">
              <a:off x="1428784" y="3894104"/>
              <a:ext cx="271395" cy="122237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8" name="Curved Connector 234"/>
          <p:cNvCxnSpPr/>
          <p:nvPr/>
        </p:nvCxnSpPr>
        <p:spPr>
          <a:xfrm rot="5400000" flipH="1" flipV="1">
            <a:off x="1599406" y="3440909"/>
            <a:ext cx="314325" cy="261938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urved Connector 234"/>
          <p:cNvCxnSpPr/>
          <p:nvPr/>
        </p:nvCxnSpPr>
        <p:spPr>
          <a:xfrm rot="16200000" flipV="1">
            <a:off x="1448594" y="2950371"/>
            <a:ext cx="584200" cy="293688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urved Connector 234"/>
          <p:cNvCxnSpPr/>
          <p:nvPr/>
        </p:nvCxnSpPr>
        <p:spPr>
          <a:xfrm flipV="1">
            <a:off x="2724150" y="963615"/>
            <a:ext cx="452438" cy="106363"/>
          </a:xfrm>
          <a:prstGeom prst="curvedConnector4">
            <a:avLst>
              <a:gd name="adj1" fmla="val 4784"/>
              <a:gd name="adj2" fmla="val 316217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48" name="TextBox 264"/>
          <p:cNvSpPr txBox="1">
            <a:spLocks noChangeArrowheads="1"/>
          </p:cNvSpPr>
          <p:nvPr/>
        </p:nvSpPr>
        <p:spPr bwMode="auto">
          <a:xfrm>
            <a:off x="2390775" y="1077915"/>
            <a:ext cx="7477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2H</a:t>
            </a:r>
            <a:r>
              <a:rPr lang="en-US" sz="1200" baseline="30000"/>
              <a:t>+</a:t>
            </a:r>
            <a:r>
              <a:rPr lang="en-US" sz="1200"/>
              <a:t> + 2e</a:t>
            </a:r>
            <a:r>
              <a:rPr lang="en-US" sz="1200" baseline="30000"/>
              <a:t>-</a:t>
            </a:r>
          </a:p>
        </p:txBody>
      </p:sp>
      <p:sp>
        <p:nvSpPr>
          <p:cNvPr id="52249" name="TextBox 266"/>
          <p:cNvSpPr txBox="1">
            <a:spLocks noChangeArrowheads="1"/>
          </p:cNvSpPr>
          <p:nvPr/>
        </p:nvSpPr>
        <p:spPr bwMode="auto">
          <a:xfrm>
            <a:off x="3090650" y="1013127"/>
            <a:ext cx="331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H</a:t>
            </a:r>
            <a:r>
              <a:rPr lang="en-US" sz="1200" baseline="-25000"/>
              <a:t>2</a:t>
            </a:r>
          </a:p>
        </p:txBody>
      </p:sp>
      <p:sp>
        <p:nvSpPr>
          <p:cNvPr id="52250" name="Rectangle 37"/>
          <p:cNvSpPr>
            <a:spLocks noChangeArrowheads="1"/>
          </p:cNvSpPr>
          <p:nvPr/>
        </p:nvSpPr>
        <p:spPr bwMode="auto">
          <a:xfrm>
            <a:off x="2041525" y="3800478"/>
            <a:ext cx="46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A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0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sp>
        <p:nvSpPr>
          <p:cNvPr id="52251" name="Rectangle 51"/>
          <p:cNvSpPr>
            <a:spLocks noChangeArrowheads="1"/>
          </p:cNvSpPr>
          <p:nvPr/>
        </p:nvSpPr>
        <p:spPr bwMode="auto">
          <a:xfrm>
            <a:off x="2262188" y="3546478"/>
            <a:ext cx="344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A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1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grpSp>
        <p:nvGrpSpPr>
          <p:cNvPr id="11" name="Group 252"/>
          <p:cNvGrpSpPr>
            <a:grpSpLocks/>
          </p:cNvGrpSpPr>
          <p:nvPr/>
        </p:nvGrpSpPr>
        <p:grpSpPr bwMode="auto">
          <a:xfrm flipH="1">
            <a:off x="2112963" y="3748090"/>
            <a:ext cx="200025" cy="647700"/>
            <a:chOff x="3323832" y="3637974"/>
            <a:chExt cx="208819" cy="484985"/>
          </a:xfrm>
        </p:grpSpPr>
        <p:cxnSp>
          <p:nvCxnSpPr>
            <p:cNvPr id="251" name="Curved Connector 250"/>
            <p:cNvCxnSpPr/>
            <p:nvPr/>
          </p:nvCxnSpPr>
          <p:spPr>
            <a:xfrm rot="16200000" flipV="1">
              <a:off x="3321259" y="3911567"/>
              <a:ext cx="213964" cy="208819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urved Connector 234"/>
            <p:cNvCxnSpPr/>
            <p:nvPr/>
          </p:nvCxnSpPr>
          <p:spPr>
            <a:xfrm rot="5400000" flipH="1" flipV="1">
              <a:off x="3249641" y="3712164"/>
              <a:ext cx="271021" cy="12264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5" name="Curved Connector 234"/>
          <p:cNvCxnSpPr/>
          <p:nvPr/>
        </p:nvCxnSpPr>
        <p:spPr>
          <a:xfrm rot="16200000" flipV="1">
            <a:off x="1870869" y="3423446"/>
            <a:ext cx="333375" cy="315913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urved Connector 234"/>
          <p:cNvCxnSpPr/>
          <p:nvPr/>
        </p:nvCxnSpPr>
        <p:spPr>
          <a:xfrm rot="5400000" flipH="1" flipV="1">
            <a:off x="1020762" y="5059366"/>
            <a:ext cx="1700213" cy="525462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244"/>
          <p:cNvGrpSpPr>
            <a:grpSpLocks/>
          </p:cNvGrpSpPr>
          <p:nvPr/>
        </p:nvGrpSpPr>
        <p:grpSpPr bwMode="auto">
          <a:xfrm flipH="1" flipV="1">
            <a:off x="2209800" y="4471990"/>
            <a:ext cx="833438" cy="1673225"/>
            <a:chOff x="617741" y="3824140"/>
            <a:chExt cx="740449" cy="2328084"/>
          </a:xfrm>
        </p:grpSpPr>
        <p:cxnSp>
          <p:nvCxnSpPr>
            <p:cNvPr id="240" name="Curved Connector 239"/>
            <p:cNvCxnSpPr/>
            <p:nvPr/>
          </p:nvCxnSpPr>
          <p:spPr>
            <a:xfrm rot="5400000">
              <a:off x="292616" y="4163369"/>
              <a:ext cx="1404802" cy="72634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urved Connector 240"/>
            <p:cNvCxnSpPr/>
            <p:nvPr/>
          </p:nvCxnSpPr>
          <p:spPr>
            <a:xfrm rot="16200000" flipH="1">
              <a:off x="516385" y="5310418"/>
              <a:ext cx="943162" cy="740449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262" name="Rectangle 241"/>
          <p:cNvSpPr>
            <a:spLocks noChangeArrowheads="1"/>
          </p:cNvSpPr>
          <p:nvPr/>
        </p:nvSpPr>
        <p:spPr bwMode="auto">
          <a:xfrm>
            <a:off x="2472733" y="4395791"/>
            <a:ext cx="337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2264" name="Rectangle 243"/>
          <p:cNvSpPr>
            <a:spLocks noChangeArrowheads="1"/>
          </p:cNvSpPr>
          <p:nvPr/>
        </p:nvSpPr>
        <p:spPr bwMode="auto">
          <a:xfrm>
            <a:off x="2641483" y="5097996"/>
            <a:ext cx="2518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52266" name="TextBox 211"/>
          <p:cNvSpPr txBox="1">
            <a:spLocks noChangeArrowheads="1"/>
          </p:cNvSpPr>
          <p:nvPr/>
        </p:nvSpPr>
        <p:spPr bwMode="auto">
          <a:xfrm>
            <a:off x="762000" y="6477000"/>
            <a:ext cx="7481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0"/>
              <a:t>Ciesielski, P. N., D. E. Cliffel, et al. (2011). "Kinetic Model of the Photocatalytic Effect of a Photosystem I Monolayer </a:t>
            </a:r>
          </a:p>
          <a:p>
            <a:r>
              <a:rPr lang="en-US" sz="1000" b="0"/>
              <a:t>on a Planar Electrode Surface." </a:t>
            </a:r>
            <a:r>
              <a:rPr lang="en-US" sz="1000" b="0" u="sng"/>
              <a:t>The Journal of Physical Chemistry A 115(15): 3326-3334.</a:t>
            </a:r>
            <a:endParaRPr lang="en-US" sz="1000" b="0"/>
          </a:p>
        </p:txBody>
      </p:sp>
      <p:sp>
        <p:nvSpPr>
          <p:cNvPr id="203" name="Oval 80"/>
          <p:cNvSpPr>
            <a:spLocks noChangeArrowheads="1"/>
          </p:cNvSpPr>
          <p:nvPr/>
        </p:nvSpPr>
        <p:spPr bwMode="auto">
          <a:xfrm>
            <a:off x="3975474" y="1302417"/>
            <a:ext cx="2138362" cy="4121150"/>
          </a:xfrm>
          <a:prstGeom prst="ellipse">
            <a:avLst/>
          </a:prstGeom>
          <a:solidFill>
            <a:srgbClr val="68935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2813"/>
            <a:endParaRPr lang="en-US"/>
          </a:p>
        </p:txBody>
      </p:sp>
      <p:sp>
        <p:nvSpPr>
          <p:cNvPr id="204" name="Oval 81"/>
          <p:cNvSpPr>
            <a:spLocks noChangeArrowheads="1"/>
          </p:cNvSpPr>
          <p:nvPr/>
        </p:nvSpPr>
        <p:spPr bwMode="auto">
          <a:xfrm>
            <a:off x="6099549" y="1362742"/>
            <a:ext cx="2155825" cy="4137025"/>
          </a:xfrm>
          <a:prstGeom prst="ellipse">
            <a:avLst/>
          </a:prstGeom>
          <a:solidFill>
            <a:srgbClr val="68935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2813"/>
            <a:endParaRPr lang="en-US"/>
          </a:p>
        </p:txBody>
      </p:sp>
      <p:sp>
        <p:nvSpPr>
          <p:cNvPr id="205" name="Oval 82"/>
          <p:cNvSpPr>
            <a:spLocks noChangeArrowheads="1"/>
          </p:cNvSpPr>
          <p:nvPr/>
        </p:nvSpPr>
        <p:spPr bwMode="auto">
          <a:xfrm>
            <a:off x="4672386" y="573754"/>
            <a:ext cx="2854325" cy="1592263"/>
          </a:xfrm>
          <a:prstGeom prst="ellipse">
            <a:avLst/>
          </a:prstGeom>
          <a:solidFill>
            <a:srgbClr val="68935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2813"/>
            <a:endParaRPr lang="en-US"/>
          </a:p>
        </p:txBody>
      </p:sp>
      <p:sp>
        <p:nvSpPr>
          <p:cNvPr id="212" name="Oval 83"/>
          <p:cNvSpPr>
            <a:spLocks noChangeArrowheads="1"/>
          </p:cNvSpPr>
          <p:nvPr/>
        </p:nvSpPr>
        <p:spPr bwMode="auto">
          <a:xfrm>
            <a:off x="4202486" y="2166017"/>
            <a:ext cx="3689350" cy="2984500"/>
          </a:xfrm>
          <a:prstGeom prst="ellipse">
            <a:avLst/>
          </a:prstGeom>
          <a:solidFill>
            <a:srgbClr val="68935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2813"/>
            <a:endParaRPr lang="en-US"/>
          </a:p>
        </p:txBody>
      </p:sp>
      <p:sp>
        <p:nvSpPr>
          <p:cNvPr id="213" name="Oval 84"/>
          <p:cNvSpPr>
            <a:spLocks noChangeArrowheads="1"/>
          </p:cNvSpPr>
          <p:nvPr/>
        </p:nvSpPr>
        <p:spPr bwMode="auto">
          <a:xfrm rot="18795179">
            <a:off x="5572499" y="1786604"/>
            <a:ext cx="1003300" cy="3625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2813"/>
            <a:endParaRPr lang="en-US"/>
          </a:p>
        </p:txBody>
      </p:sp>
      <p:sp>
        <p:nvSpPr>
          <p:cNvPr id="214" name="Oval 85"/>
          <p:cNvSpPr>
            <a:spLocks noChangeArrowheads="1"/>
          </p:cNvSpPr>
          <p:nvPr/>
        </p:nvSpPr>
        <p:spPr bwMode="auto">
          <a:xfrm rot="2714618">
            <a:off x="5689974" y="1748504"/>
            <a:ext cx="920750" cy="36290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2813"/>
            <a:endParaRPr lang="en-US"/>
          </a:p>
        </p:txBody>
      </p:sp>
      <p:pic>
        <p:nvPicPr>
          <p:cNvPr id="215" name="Picture 240" descr="PSII_core_complex_with_no_text_no_CYT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167561" y="837279"/>
            <a:ext cx="37242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" name="Rectangle 25"/>
          <p:cNvSpPr>
            <a:spLocks noChangeArrowheads="1"/>
          </p:cNvSpPr>
          <p:nvPr/>
        </p:nvSpPr>
        <p:spPr bwMode="auto">
          <a:xfrm>
            <a:off x="5202611" y="1362742"/>
            <a:ext cx="2241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2813" eaLnBrk="1" hangingPunct="1">
              <a:spcBef>
                <a:spcPct val="50000"/>
              </a:spcBef>
            </a:pPr>
            <a:r>
              <a:rPr lang="it-IT" sz="1200">
                <a:ea typeface="Arial" pitchFamily="-104" charset="0"/>
                <a:cs typeface="Arial" pitchFamily="-104" charset="0"/>
              </a:rPr>
              <a:t>H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2</a:t>
            </a:r>
            <a:r>
              <a:rPr lang="it-IT" sz="1200">
                <a:ea typeface="Arial" pitchFamily="-104" charset="0"/>
                <a:cs typeface="Arial" pitchFamily="-104" charset="0"/>
              </a:rPr>
              <a:t>O              </a:t>
            </a:r>
            <a:r>
              <a:rPr lang="it-IT" sz="1200">
                <a:ea typeface="Arial" pitchFamily="-104" charset="0"/>
                <a:cs typeface="Arial" pitchFamily="-104" charset="0"/>
                <a:sym typeface="Symbol" pitchFamily="-104" charset="2"/>
              </a:rPr>
              <a:t>½ </a:t>
            </a:r>
            <a:r>
              <a:rPr lang="it-IT" sz="1200">
                <a:ea typeface="Arial" pitchFamily="-104" charset="0"/>
                <a:cs typeface="Arial" pitchFamily="-104" charset="0"/>
              </a:rPr>
              <a:t>O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2</a:t>
            </a:r>
            <a:r>
              <a:rPr lang="it-IT" sz="1200">
                <a:ea typeface="Arial" pitchFamily="-104" charset="0"/>
                <a:cs typeface="Arial" pitchFamily="-104" charset="0"/>
              </a:rPr>
              <a:t> + 2H</a:t>
            </a:r>
            <a:r>
              <a:rPr lang="it-IT" sz="1200" baseline="30000">
                <a:ea typeface="Arial" pitchFamily="-104" charset="0"/>
                <a:cs typeface="Arial" pitchFamily="-104" charset="0"/>
              </a:rPr>
              <a:t>+ </a:t>
            </a:r>
            <a:r>
              <a:rPr lang="it-IT" sz="1200">
                <a:ea typeface="Arial" pitchFamily="-104" charset="0"/>
                <a:cs typeface="Arial" pitchFamily="-104" charset="0"/>
              </a:rPr>
              <a:t>+ 2e</a:t>
            </a:r>
            <a:r>
              <a:rPr lang="it-IT" sz="1200" baseline="30000">
                <a:ea typeface="Arial" pitchFamily="-104" charset="0"/>
                <a:cs typeface="Arial" pitchFamily="-104" charset="0"/>
              </a:rPr>
              <a:t>- </a:t>
            </a:r>
            <a:endParaRPr lang="en-US" sz="1200" baseline="-25000">
              <a:ea typeface="Arial" pitchFamily="-104" charset="0"/>
              <a:cs typeface="Arial" pitchFamily="-104" charset="0"/>
            </a:endParaRPr>
          </a:p>
        </p:txBody>
      </p:sp>
      <p:sp>
        <p:nvSpPr>
          <p:cNvPr id="352" name="Rectangle 27"/>
          <p:cNvSpPr>
            <a:spLocks noChangeArrowheads="1"/>
          </p:cNvSpPr>
          <p:nvPr/>
        </p:nvSpPr>
        <p:spPr bwMode="auto">
          <a:xfrm>
            <a:off x="5462961" y="2361279"/>
            <a:ext cx="509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P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680</a:t>
            </a:r>
            <a:r>
              <a:rPr lang="it-IT" sz="1200">
                <a:ea typeface="Arial" pitchFamily="-104" charset="0"/>
                <a:cs typeface="Arial" pitchFamily="-104" charset="0"/>
              </a:rPr>
              <a:t>*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sp>
        <p:nvSpPr>
          <p:cNvPr id="353" name="Rectangle 29"/>
          <p:cNvSpPr>
            <a:spLocks noChangeArrowheads="1"/>
          </p:cNvSpPr>
          <p:nvPr/>
        </p:nvSpPr>
        <p:spPr bwMode="auto">
          <a:xfrm>
            <a:off x="6301161" y="2361279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P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680</a:t>
            </a:r>
            <a:endParaRPr lang="en-US" sz="1200" baseline="-25000">
              <a:ea typeface="Arial" pitchFamily="-104" charset="0"/>
              <a:cs typeface="Arial" pitchFamily="-104" charset="0"/>
            </a:endParaRPr>
          </a:p>
        </p:txBody>
      </p:sp>
      <p:sp>
        <p:nvSpPr>
          <p:cNvPr id="354" name="Rectangle 33"/>
          <p:cNvSpPr>
            <a:spLocks noChangeArrowheads="1"/>
          </p:cNvSpPr>
          <p:nvPr/>
        </p:nvSpPr>
        <p:spPr bwMode="auto">
          <a:xfrm>
            <a:off x="5271667" y="3381247"/>
            <a:ext cx="376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 dirty="0">
                <a:ea typeface="Arial" pitchFamily="-104" charset="0"/>
                <a:cs typeface="Arial" pitchFamily="-104" charset="0"/>
              </a:rPr>
              <a:t>Q</a:t>
            </a:r>
            <a:r>
              <a:rPr lang="it-IT" sz="1200" baseline="-25000" dirty="0">
                <a:ea typeface="Arial" pitchFamily="-104" charset="0"/>
                <a:cs typeface="Arial" pitchFamily="-104" charset="0"/>
              </a:rPr>
              <a:t>A</a:t>
            </a:r>
            <a:endParaRPr lang="en-US" sz="1200" dirty="0">
              <a:ea typeface="Arial" pitchFamily="-104" charset="0"/>
              <a:cs typeface="Arial" pitchFamily="-104" charset="0"/>
            </a:endParaRPr>
          </a:p>
        </p:txBody>
      </p:sp>
      <p:sp>
        <p:nvSpPr>
          <p:cNvPr id="355" name="Rectangle 43"/>
          <p:cNvSpPr>
            <a:spLocks noChangeArrowheads="1"/>
          </p:cNvSpPr>
          <p:nvPr/>
        </p:nvSpPr>
        <p:spPr bwMode="auto">
          <a:xfrm>
            <a:off x="6634536" y="2026317"/>
            <a:ext cx="325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Y</a:t>
            </a:r>
            <a:r>
              <a:rPr lang="it-IT" sz="1200" baseline="-25000">
                <a:ea typeface="Arial" pitchFamily="-104" charset="0"/>
                <a:cs typeface="Arial" pitchFamily="-104" charset="0"/>
              </a:rPr>
              <a:t>Z</a:t>
            </a:r>
            <a:endParaRPr lang="en-US" sz="1200" baseline="-25000">
              <a:ea typeface="Arial" pitchFamily="-104" charset="0"/>
              <a:cs typeface="Arial" pitchFamily="-104" charset="0"/>
            </a:endParaRPr>
          </a:p>
        </p:txBody>
      </p:sp>
      <p:sp>
        <p:nvSpPr>
          <p:cNvPr id="356" name="Rectangle 44"/>
          <p:cNvSpPr>
            <a:spLocks noChangeArrowheads="1"/>
          </p:cNvSpPr>
          <p:nvPr/>
        </p:nvSpPr>
        <p:spPr bwMode="auto">
          <a:xfrm>
            <a:off x="6691686" y="1699292"/>
            <a:ext cx="479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>
                <a:ea typeface="Arial" pitchFamily="-104" charset="0"/>
                <a:cs typeface="Arial" pitchFamily="-104" charset="0"/>
              </a:rPr>
              <a:t>Mn4</a:t>
            </a:r>
            <a:endParaRPr lang="en-US" sz="1200">
              <a:ea typeface="Arial" pitchFamily="-104" charset="0"/>
              <a:cs typeface="Arial" pitchFamily="-104" charset="0"/>
            </a:endParaRPr>
          </a:p>
        </p:txBody>
      </p:sp>
      <p:grpSp>
        <p:nvGrpSpPr>
          <p:cNvPr id="357" name="Group 224"/>
          <p:cNvGrpSpPr>
            <a:grpSpLocks/>
          </p:cNvGrpSpPr>
          <p:nvPr/>
        </p:nvGrpSpPr>
        <p:grpSpPr bwMode="auto">
          <a:xfrm flipH="1">
            <a:off x="6224961" y="1980279"/>
            <a:ext cx="247650" cy="369888"/>
            <a:chOff x="2838450" y="2297113"/>
            <a:chExt cx="265113" cy="501650"/>
          </a:xfrm>
        </p:grpSpPr>
        <p:cxnSp>
          <p:nvCxnSpPr>
            <p:cNvPr id="358" name="AutoShape 42"/>
            <p:cNvCxnSpPr>
              <a:cxnSpLocks noChangeShapeType="1"/>
            </p:cNvCxnSpPr>
            <p:nvPr/>
          </p:nvCxnSpPr>
          <p:spPr bwMode="auto">
            <a:xfrm rot="16200000" flipH="1">
              <a:off x="2728913" y="2406650"/>
              <a:ext cx="261937" cy="4286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59" name="AutoShape 42"/>
            <p:cNvCxnSpPr>
              <a:cxnSpLocks noChangeShapeType="1"/>
            </p:cNvCxnSpPr>
            <p:nvPr/>
          </p:nvCxnSpPr>
          <p:spPr bwMode="auto">
            <a:xfrm rot="16200000" flipH="1">
              <a:off x="2872581" y="2567782"/>
              <a:ext cx="239713" cy="222250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360" name="AutoShape 42"/>
          <p:cNvCxnSpPr>
            <a:cxnSpLocks noChangeShapeType="1"/>
          </p:cNvCxnSpPr>
          <p:nvPr/>
        </p:nvCxnSpPr>
        <p:spPr bwMode="auto">
          <a:xfrm>
            <a:off x="5634411" y="1521492"/>
            <a:ext cx="307975" cy="1587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61" name="AutoShape 42"/>
          <p:cNvCxnSpPr>
            <a:cxnSpLocks noChangeShapeType="1"/>
          </p:cNvCxnSpPr>
          <p:nvPr/>
        </p:nvCxnSpPr>
        <p:spPr bwMode="auto">
          <a:xfrm rot="5400000">
            <a:off x="5303020" y="2951433"/>
            <a:ext cx="586582" cy="27305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</p:cxnSp>
      <p:grpSp>
        <p:nvGrpSpPr>
          <p:cNvPr id="362" name="Group 217"/>
          <p:cNvGrpSpPr>
            <a:grpSpLocks/>
          </p:cNvGrpSpPr>
          <p:nvPr/>
        </p:nvGrpSpPr>
        <p:grpSpPr bwMode="auto">
          <a:xfrm>
            <a:off x="6386878" y="4944141"/>
            <a:ext cx="447677" cy="990601"/>
            <a:chOff x="5480050" y="1283045"/>
            <a:chExt cx="195426" cy="514784"/>
          </a:xfrm>
        </p:grpSpPr>
        <p:sp>
          <p:nvSpPr>
            <p:cNvPr id="363" name="Freeform 362"/>
            <p:cNvSpPr/>
            <p:nvPr/>
          </p:nvSpPr>
          <p:spPr>
            <a:xfrm>
              <a:off x="5486287" y="1461240"/>
              <a:ext cx="69992" cy="336589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4" name="Freeform 363"/>
            <p:cNvSpPr/>
            <p:nvPr/>
          </p:nvSpPr>
          <p:spPr>
            <a:xfrm>
              <a:off x="5480050" y="1385342"/>
              <a:ext cx="82467" cy="75898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5" name="Freeform 364"/>
            <p:cNvSpPr/>
            <p:nvPr/>
          </p:nvSpPr>
          <p:spPr>
            <a:xfrm rot="2996639">
              <a:off x="5596112" y="1295254"/>
              <a:ext cx="82497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7" name="Freeform 366"/>
            <p:cNvSpPr/>
            <p:nvPr/>
          </p:nvSpPr>
          <p:spPr>
            <a:xfrm rot="2074385">
              <a:off x="5505691" y="1283045"/>
              <a:ext cx="82466" cy="76722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8" name="Freeform 367"/>
            <p:cNvSpPr/>
            <p:nvPr/>
          </p:nvSpPr>
          <p:spPr>
            <a:xfrm rot="5090487">
              <a:off x="5556611" y="1369501"/>
              <a:ext cx="82497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69" name="Group 224"/>
          <p:cNvGrpSpPr>
            <a:grpSpLocks/>
          </p:cNvGrpSpPr>
          <p:nvPr/>
        </p:nvGrpSpPr>
        <p:grpSpPr bwMode="auto">
          <a:xfrm>
            <a:off x="5907453" y="5050503"/>
            <a:ext cx="447677" cy="990601"/>
            <a:chOff x="5480050" y="1283045"/>
            <a:chExt cx="195426" cy="514784"/>
          </a:xfrm>
        </p:grpSpPr>
        <p:sp>
          <p:nvSpPr>
            <p:cNvPr id="370" name="Freeform 369"/>
            <p:cNvSpPr/>
            <p:nvPr/>
          </p:nvSpPr>
          <p:spPr>
            <a:xfrm>
              <a:off x="5486287" y="1461240"/>
              <a:ext cx="69992" cy="336589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1" name="Freeform 370"/>
            <p:cNvSpPr/>
            <p:nvPr/>
          </p:nvSpPr>
          <p:spPr>
            <a:xfrm>
              <a:off x="5480050" y="1385342"/>
              <a:ext cx="82467" cy="75898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2" name="Freeform 371"/>
            <p:cNvSpPr/>
            <p:nvPr/>
          </p:nvSpPr>
          <p:spPr>
            <a:xfrm rot="2996639">
              <a:off x="5596112" y="1295254"/>
              <a:ext cx="82497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 rot="2074385">
              <a:off x="5505691" y="1283045"/>
              <a:ext cx="82466" cy="76723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5" name="Freeform 374"/>
            <p:cNvSpPr/>
            <p:nvPr/>
          </p:nvSpPr>
          <p:spPr>
            <a:xfrm rot="5090487">
              <a:off x="5556611" y="1369502"/>
              <a:ext cx="82497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76" name="Group 231"/>
          <p:cNvGrpSpPr>
            <a:grpSpLocks/>
          </p:cNvGrpSpPr>
          <p:nvPr/>
        </p:nvGrpSpPr>
        <p:grpSpPr bwMode="auto">
          <a:xfrm>
            <a:off x="5459778" y="4982241"/>
            <a:ext cx="447677" cy="990601"/>
            <a:chOff x="5480050" y="1283045"/>
            <a:chExt cx="195426" cy="514784"/>
          </a:xfrm>
        </p:grpSpPr>
        <p:sp>
          <p:nvSpPr>
            <p:cNvPr id="377" name="Freeform 376"/>
            <p:cNvSpPr/>
            <p:nvPr/>
          </p:nvSpPr>
          <p:spPr>
            <a:xfrm>
              <a:off x="5486287" y="1461240"/>
              <a:ext cx="69992" cy="336589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8" name="Freeform 377"/>
            <p:cNvSpPr/>
            <p:nvPr/>
          </p:nvSpPr>
          <p:spPr>
            <a:xfrm>
              <a:off x="5480050" y="1385342"/>
              <a:ext cx="82467" cy="75898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9" name="Freeform 378"/>
            <p:cNvSpPr/>
            <p:nvPr/>
          </p:nvSpPr>
          <p:spPr>
            <a:xfrm rot="2996639">
              <a:off x="5596112" y="1295254"/>
              <a:ext cx="82497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1" name="Freeform 380"/>
            <p:cNvSpPr/>
            <p:nvPr/>
          </p:nvSpPr>
          <p:spPr>
            <a:xfrm rot="2074385">
              <a:off x="5505691" y="1283045"/>
              <a:ext cx="82466" cy="76722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2" name="Freeform 381"/>
            <p:cNvSpPr/>
            <p:nvPr/>
          </p:nvSpPr>
          <p:spPr>
            <a:xfrm rot="5090487">
              <a:off x="5556611" y="1369501"/>
              <a:ext cx="82497" cy="7623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83" name="AutoShape 42"/>
          <p:cNvCxnSpPr>
            <a:cxnSpLocks noChangeShapeType="1"/>
          </p:cNvCxnSpPr>
          <p:nvPr/>
        </p:nvCxnSpPr>
        <p:spPr bwMode="auto">
          <a:xfrm rot="16200000" flipH="1">
            <a:off x="4866855" y="4243260"/>
            <a:ext cx="2379662" cy="930275"/>
          </a:xfrm>
          <a:prstGeom prst="curvedConnector3">
            <a:avLst>
              <a:gd name="adj1" fmla="val 36180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4" name="AutoShape 42"/>
          <p:cNvCxnSpPr>
            <a:cxnSpLocks noChangeShapeType="1"/>
          </p:cNvCxnSpPr>
          <p:nvPr/>
        </p:nvCxnSpPr>
        <p:spPr bwMode="auto">
          <a:xfrm rot="10800000">
            <a:off x="5920161" y="2361279"/>
            <a:ext cx="381000" cy="1588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95" name="Rectangle 33"/>
          <p:cNvSpPr>
            <a:spLocks noChangeArrowheads="1"/>
          </p:cNvSpPr>
          <p:nvPr/>
        </p:nvSpPr>
        <p:spPr bwMode="auto">
          <a:xfrm>
            <a:off x="5145962" y="2794667"/>
            <a:ext cx="5027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2813" eaLnBrk="1" hangingPunct="1"/>
            <a:r>
              <a:rPr lang="it-IT" sz="1200" dirty="0" err="1" smtClean="0">
                <a:ea typeface="Arial" pitchFamily="-104" charset="0"/>
                <a:cs typeface="Arial" pitchFamily="-104" charset="0"/>
              </a:rPr>
              <a:t>Pheo</a:t>
            </a:r>
            <a:endParaRPr lang="en-US" sz="1200" dirty="0">
              <a:ea typeface="Arial" pitchFamily="-104" charset="0"/>
              <a:cs typeface="Arial" pitchFamily="-1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9238" y="10000"/>
            <a:ext cx="328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Biohybroid</a:t>
            </a:r>
            <a:r>
              <a:rPr lang="en-US" dirty="0" smtClean="0"/>
              <a:t> solar system example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69250" y="1290940"/>
            <a:ext cx="52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PSII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8858" y="1153747"/>
            <a:ext cx="46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9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Photosynthetic core complexes</a:t>
            </a:r>
            <a:br>
              <a:rPr lang="en-US" b="1" dirty="0" smtClean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959648" y="2973488"/>
            <a:ext cx="3219450" cy="2562225"/>
            <a:chOff x="1447800" y="2332038"/>
            <a:chExt cx="3219450" cy="2562225"/>
          </a:xfrm>
        </p:grpSpPr>
        <p:sp>
          <p:nvSpPr>
            <p:cNvPr id="5" name="Freeform 4"/>
            <p:cNvSpPr/>
            <p:nvPr/>
          </p:nvSpPr>
          <p:spPr>
            <a:xfrm>
              <a:off x="1649413" y="321945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643063" y="31432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2996639">
              <a:off x="1758950" y="30527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43063" y="302418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2074385">
              <a:off x="1668463" y="30416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090487">
              <a:off x="1719263" y="312737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954213" y="321310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947863" y="31369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rot="2996639">
              <a:off x="2063750" y="30464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47863" y="301783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2074385">
              <a:off x="1973263" y="30353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5090487">
              <a:off x="2024063" y="312102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259013" y="321945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52663" y="31432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2996639">
              <a:off x="2368550" y="30527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52663" y="302418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2074385">
              <a:off x="2278063" y="30416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rot="5090487">
              <a:off x="2328863" y="312737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563813" y="321945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557463" y="31432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rot="2996639">
              <a:off x="2673350" y="30527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557463" y="302418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2074385">
              <a:off x="2582863" y="30416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5090487">
              <a:off x="2633663" y="312737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2868613" y="321310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862263" y="31369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2996639">
              <a:off x="2978150" y="30464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62263" y="301783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2074385">
              <a:off x="2887663" y="30353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5090487">
              <a:off x="2938463" y="312102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173413" y="321945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167063" y="31432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rot="2996639">
              <a:off x="3282950" y="30527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167063" y="302418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 rot="2074385">
              <a:off x="3192463" y="30416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 rot="5090487">
              <a:off x="3243263" y="312737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3481388" y="321945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475038" y="31432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2996639">
              <a:off x="3590925" y="30527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475038" y="302418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2074385">
              <a:off x="3500438" y="30416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rot="5090487">
              <a:off x="3551238" y="312737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786188" y="321945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779838" y="31432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rot="2996639">
              <a:off x="3895725" y="30527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779838" y="302418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rot="2074385">
              <a:off x="3805238" y="30416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 rot="5090487">
              <a:off x="3856038" y="312737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4090988" y="321310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4084638" y="31369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2996639">
              <a:off x="4200525" y="30464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084638" y="301783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 rot="2074385">
              <a:off x="4110038" y="30353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5090487">
              <a:off x="4160838" y="312102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4395788" y="3219450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4389438" y="31432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 rot="2996639">
              <a:off x="4505325" y="30527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8" y="3024188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2074385">
              <a:off x="4414838" y="30416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 rot="5090487">
              <a:off x="4465638" y="3127375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80"/>
            <p:cNvSpPr>
              <a:spLocks noChangeArrowheads="1"/>
            </p:cNvSpPr>
            <p:nvPr/>
          </p:nvSpPr>
          <p:spPr bwMode="auto">
            <a:xfrm>
              <a:off x="1830388" y="2578100"/>
              <a:ext cx="193675" cy="4318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66" name="Oval 81"/>
            <p:cNvSpPr>
              <a:spLocks noChangeArrowheads="1"/>
            </p:cNvSpPr>
            <p:nvPr/>
          </p:nvSpPr>
          <p:spPr bwMode="auto">
            <a:xfrm>
              <a:off x="2024063" y="2584450"/>
              <a:ext cx="195262" cy="433388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67" name="Oval 82"/>
            <p:cNvSpPr>
              <a:spLocks noChangeArrowheads="1"/>
            </p:cNvSpPr>
            <p:nvPr/>
          </p:nvSpPr>
          <p:spPr bwMode="auto">
            <a:xfrm>
              <a:off x="1893888" y="2501900"/>
              <a:ext cx="238125" cy="1524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68" name="Oval 83"/>
            <p:cNvSpPr>
              <a:spLocks noChangeArrowheads="1"/>
            </p:cNvSpPr>
            <p:nvPr/>
          </p:nvSpPr>
          <p:spPr bwMode="auto">
            <a:xfrm>
              <a:off x="1851025" y="2668588"/>
              <a:ext cx="336550" cy="312737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69" name="Oval 84"/>
            <p:cNvSpPr>
              <a:spLocks noChangeArrowheads="1"/>
            </p:cNvSpPr>
            <p:nvPr/>
          </p:nvSpPr>
          <p:spPr bwMode="auto">
            <a:xfrm rot="-2252679">
              <a:off x="1920875" y="2633663"/>
              <a:ext cx="157163" cy="347662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0" name="Oval 85"/>
            <p:cNvSpPr>
              <a:spLocks noChangeArrowheads="1"/>
            </p:cNvSpPr>
            <p:nvPr/>
          </p:nvSpPr>
          <p:spPr bwMode="auto">
            <a:xfrm rot="2596044">
              <a:off x="1954213" y="2630488"/>
              <a:ext cx="155575" cy="346075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1" name="Oval 80"/>
            <p:cNvSpPr>
              <a:spLocks noChangeArrowheads="1"/>
            </p:cNvSpPr>
            <p:nvPr/>
          </p:nvSpPr>
          <p:spPr bwMode="auto">
            <a:xfrm>
              <a:off x="4275138" y="2595563"/>
              <a:ext cx="196850" cy="4318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2" name="Oval 81"/>
            <p:cNvSpPr>
              <a:spLocks noChangeArrowheads="1"/>
            </p:cNvSpPr>
            <p:nvPr/>
          </p:nvSpPr>
          <p:spPr bwMode="auto">
            <a:xfrm>
              <a:off x="4468813" y="2601913"/>
              <a:ext cx="198437" cy="433387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3" name="Oval 82"/>
            <p:cNvSpPr>
              <a:spLocks noChangeArrowheads="1"/>
            </p:cNvSpPr>
            <p:nvPr/>
          </p:nvSpPr>
          <p:spPr bwMode="auto">
            <a:xfrm>
              <a:off x="4338638" y="2519363"/>
              <a:ext cx="241300" cy="1524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4" name="Oval 83"/>
            <p:cNvSpPr>
              <a:spLocks noChangeArrowheads="1"/>
            </p:cNvSpPr>
            <p:nvPr/>
          </p:nvSpPr>
          <p:spPr bwMode="auto">
            <a:xfrm>
              <a:off x="4295775" y="2686050"/>
              <a:ext cx="339725" cy="312738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5" name="Oval 84"/>
            <p:cNvSpPr>
              <a:spLocks noChangeArrowheads="1"/>
            </p:cNvSpPr>
            <p:nvPr/>
          </p:nvSpPr>
          <p:spPr bwMode="auto">
            <a:xfrm rot="-2252679">
              <a:off x="4365625" y="2651125"/>
              <a:ext cx="158750" cy="347663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6" name="Oval 85"/>
            <p:cNvSpPr>
              <a:spLocks noChangeArrowheads="1"/>
            </p:cNvSpPr>
            <p:nvPr/>
          </p:nvSpPr>
          <p:spPr bwMode="auto">
            <a:xfrm rot="2596044">
              <a:off x="4398963" y="2647950"/>
              <a:ext cx="157162" cy="346075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7" name="Oval 80"/>
            <p:cNvSpPr>
              <a:spLocks noChangeArrowheads="1"/>
            </p:cNvSpPr>
            <p:nvPr/>
          </p:nvSpPr>
          <p:spPr bwMode="auto">
            <a:xfrm>
              <a:off x="3052763" y="2595563"/>
              <a:ext cx="196850" cy="4318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8" name="Oval 81"/>
            <p:cNvSpPr>
              <a:spLocks noChangeArrowheads="1"/>
            </p:cNvSpPr>
            <p:nvPr/>
          </p:nvSpPr>
          <p:spPr bwMode="auto">
            <a:xfrm>
              <a:off x="3246438" y="2601913"/>
              <a:ext cx="198437" cy="433387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79" name="Oval 82"/>
            <p:cNvSpPr>
              <a:spLocks noChangeArrowheads="1"/>
            </p:cNvSpPr>
            <p:nvPr/>
          </p:nvSpPr>
          <p:spPr bwMode="auto">
            <a:xfrm>
              <a:off x="3116263" y="2519363"/>
              <a:ext cx="241300" cy="1524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80" name="Oval 83"/>
            <p:cNvSpPr>
              <a:spLocks noChangeArrowheads="1"/>
            </p:cNvSpPr>
            <p:nvPr/>
          </p:nvSpPr>
          <p:spPr bwMode="auto">
            <a:xfrm>
              <a:off x="3073400" y="2686050"/>
              <a:ext cx="339725" cy="312738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81" name="Oval 84"/>
            <p:cNvSpPr>
              <a:spLocks noChangeArrowheads="1"/>
            </p:cNvSpPr>
            <p:nvPr/>
          </p:nvSpPr>
          <p:spPr bwMode="auto">
            <a:xfrm rot="-2252679">
              <a:off x="3143250" y="2651125"/>
              <a:ext cx="158750" cy="347663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82" name="Oval 85"/>
            <p:cNvSpPr>
              <a:spLocks noChangeArrowheads="1"/>
            </p:cNvSpPr>
            <p:nvPr/>
          </p:nvSpPr>
          <p:spPr bwMode="auto">
            <a:xfrm rot="2596044">
              <a:off x="3176588" y="2647950"/>
              <a:ext cx="157162" cy="346075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flipV="1">
              <a:off x="18208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flipV="1">
              <a:off x="18208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flipV="1">
              <a:off x="18478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 flipV="1">
              <a:off x="18478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 flipV="1">
              <a:off x="187483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 flipV="1">
              <a:off x="187483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 flipV="1">
              <a:off x="19034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 flipV="1">
              <a:off x="19034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 flipV="1">
              <a:off x="19319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 flipV="1">
              <a:off x="19319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 flipV="1">
              <a:off x="195897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 flipV="1">
              <a:off x="195897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 flipV="1">
              <a:off x="19875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 flipV="1">
              <a:off x="19875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 flipV="1">
              <a:off x="20145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flipV="1">
              <a:off x="20145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 flipV="1">
              <a:off x="20415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 flipV="1">
              <a:off x="20415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 flipV="1">
              <a:off x="157162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flipV="1">
              <a:off x="157162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 flipV="1">
              <a:off x="16002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 flipV="1">
              <a:off x="16002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 flipV="1">
              <a:off x="16271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 flipV="1">
              <a:off x="16271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 flipV="1">
              <a:off x="165417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 flipV="1">
              <a:off x="165417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 flipV="1">
              <a:off x="1682750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 flipV="1">
              <a:off x="1682750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 flipV="1">
              <a:off x="17113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 flipV="1">
              <a:off x="17113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 flipV="1">
              <a:off x="17383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 flipV="1">
              <a:off x="17383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 flipV="1">
              <a:off x="1765300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 flipV="1">
              <a:off x="1765300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 flipV="1">
              <a:off x="17938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 flipV="1">
              <a:off x="17938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 flipV="1">
              <a:off x="2068513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 flipV="1">
              <a:off x="2068513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 flipV="1">
              <a:off x="20970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flipV="1">
              <a:off x="20970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 flipV="1">
              <a:off x="21240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 flipV="1">
              <a:off x="21240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 flipV="1">
              <a:off x="21510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flipV="1">
              <a:off x="21510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 flipV="1">
              <a:off x="217963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flipV="1">
              <a:off x="217963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flipV="1">
              <a:off x="22082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flipV="1">
              <a:off x="22082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flipV="1">
              <a:off x="22352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flipV="1">
              <a:off x="22352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flipV="1">
              <a:off x="226218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flipV="1">
              <a:off x="226218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flipV="1">
              <a:off x="22907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flipV="1">
              <a:off x="22907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flipV="1">
              <a:off x="25638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flipV="1">
              <a:off x="25638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flipV="1">
              <a:off x="2590800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flipV="1">
              <a:off x="2590800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flipV="1">
              <a:off x="26193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flipV="1">
              <a:off x="26193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flipV="1">
              <a:off x="26463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flipV="1">
              <a:off x="26463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 flipV="1">
              <a:off x="267493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flipV="1">
              <a:off x="267493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 flipV="1">
              <a:off x="27035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flipV="1">
              <a:off x="27035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 flipV="1">
              <a:off x="27305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flipV="1">
              <a:off x="27305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flipV="1">
              <a:off x="27574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flipV="1">
              <a:off x="27574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flipV="1">
              <a:off x="278447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flipV="1">
              <a:off x="278447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flipV="1">
              <a:off x="23161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flipV="1">
              <a:off x="23161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flipV="1">
              <a:off x="23431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flipV="1">
              <a:off x="23431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flipV="1">
              <a:off x="237013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flipV="1">
              <a:off x="237013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V="1">
              <a:off x="23987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flipV="1">
              <a:off x="23987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flipV="1">
              <a:off x="24272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flipV="1">
              <a:off x="24272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flipV="1">
              <a:off x="24542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 flipV="1">
              <a:off x="24542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 flipV="1">
              <a:off x="2481263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flipV="1">
              <a:off x="2481263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flipV="1">
              <a:off x="25098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flipV="1">
              <a:off x="25098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flipV="1">
              <a:off x="25368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flipV="1">
              <a:off x="25368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flipV="1">
              <a:off x="28130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flipV="1">
              <a:off x="28130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flipV="1">
              <a:off x="28400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flipV="1">
              <a:off x="28400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flipV="1">
              <a:off x="286702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flipV="1">
              <a:off x="286702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flipV="1">
              <a:off x="28956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flipV="1">
              <a:off x="28956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flipV="1">
              <a:off x="29241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flipV="1">
              <a:off x="29241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flipV="1">
              <a:off x="29511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 flipV="1">
              <a:off x="29511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 flipV="1">
              <a:off x="2978150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flipV="1">
              <a:off x="2978150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flipV="1">
              <a:off x="30067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flipV="1">
              <a:off x="30067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 flipV="1">
              <a:off x="30337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flipV="1">
              <a:off x="30337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flipV="1">
              <a:off x="331152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flipV="1">
              <a:off x="331152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flipV="1">
              <a:off x="33401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flipV="1">
              <a:off x="33401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flipV="1">
              <a:off x="33670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flipV="1">
              <a:off x="33670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flipV="1">
              <a:off x="339407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flipV="1">
              <a:off x="339407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flipV="1">
              <a:off x="34242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flipV="1">
              <a:off x="34242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flipV="1">
              <a:off x="34512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flipV="1">
              <a:off x="34512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flipV="1">
              <a:off x="34782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flipV="1">
              <a:off x="34782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flipV="1">
              <a:off x="3505200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 flipV="1">
              <a:off x="3505200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flipV="1">
              <a:off x="35337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 flipV="1">
              <a:off x="35337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 flipV="1">
              <a:off x="30638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 flipV="1">
              <a:off x="30638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 flipV="1">
              <a:off x="3090863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 flipV="1">
              <a:off x="3090863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 flipV="1">
              <a:off x="31194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 flipV="1">
              <a:off x="31194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 flipV="1">
              <a:off x="31464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 flipV="1">
              <a:off x="31464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 flipV="1">
              <a:off x="31750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flipV="1">
              <a:off x="31750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 flipV="1">
              <a:off x="320198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 flipV="1">
              <a:off x="320198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 flipV="1">
              <a:off x="32305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 flipV="1">
              <a:off x="32305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 flipV="1">
              <a:off x="32575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flipV="1">
              <a:off x="32575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 flipV="1">
              <a:off x="32845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 flipV="1">
              <a:off x="32845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 flipV="1">
              <a:off x="35607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 flipV="1">
              <a:off x="35607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 flipV="1">
              <a:off x="35877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 flipV="1">
              <a:off x="35877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 flipV="1">
              <a:off x="361473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 flipV="1">
              <a:off x="361473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 flipV="1">
              <a:off x="36433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 flipV="1">
              <a:off x="36433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 flipV="1">
              <a:off x="36718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 flipV="1">
              <a:off x="36718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 flipV="1">
              <a:off x="369887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 flipV="1">
              <a:off x="369887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 flipV="1">
              <a:off x="37274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 flipV="1">
              <a:off x="37274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 flipV="1">
              <a:off x="37544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 flipV="1">
              <a:off x="37544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 flipV="1">
              <a:off x="37814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 flipV="1">
              <a:off x="37814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 flipV="1">
              <a:off x="40560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 flipV="1">
              <a:off x="40560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 flipV="1">
              <a:off x="408305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 flipV="1">
              <a:off x="408305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 flipV="1">
              <a:off x="411003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 flipV="1">
              <a:off x="411003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 flipV="1">
              <a:off x="41386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 flipV="1">
              <a:off x="41386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 flipV="1">
              <a:off x="41671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 flipV="1">
              <a:off x="41671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 flipV="1">
              <a:off x="41941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 flipV="1">
              <a:off x="41941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 flipV="1">
              <a:off x="4221163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 flipV="1">
              <a:off x="4221163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 flipV="1">
              <a:off x="424973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 flipV="1">
              <a:off x="424973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 flipV="1">
              <a:off x="42767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 flipV="1">
              <a:off x="42767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 flipV="1">
              <a:off x="380682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 flipV="1">
              <a:off x="380682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 flipV="1">
              <a:off x="38354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 flipV="1">
              <a:off x="38354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 flipV="1">
              <a:off x="38623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 flipV="1">
              <a:off x="38623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 flipV="1">
              <a:off x="38893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 flipV="1">
              <a:off x="38893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 flipV="1">
              <a:off x="3917950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 flipV="1">
              <a:off x="3917950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 flipV="1">
              <a:off x="394652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 flipV="1">
              <a:off x="394652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 flipV="1">
              <a:off x="39735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 flipV="1">
              <a:off x="39735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 flipV="1">
              <a:off x="40005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 flipV="1">
              <a:off x="40005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 flipV="1">
              <a:off x="402748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 flipV="1">
              <a:off x="402748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 flipV="1">
              <a:off x="4303713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 flipV="1">
              <a:off x="4303713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 flipV="1">
              <a:off x="43322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 flipV="1">
              <a:off x="43322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 flipV="1">
              <a:off x="4359275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 flipV="1">
              <a:off x="4359275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 flipV="1">
              <a:off x="438626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 flipV="1">
              <a:off x="438626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 flipV="1">
              <a:off x="4414838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 flipV="1">
              <a:off x="4414838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 flipV="1">
              <a:off x="4443413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 flipV="1">
              <a:off x="4443413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 flipV="1">
              <a:off x="4470400" y="3557588"/>
              <a:ext cx="26988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 flipV="1">
              <a:off x="4470400" y="3603625"/>
              <a:ext cx="26988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 flipV="1">
              <a:off x="4497388" y="3557588"/>
              <a:ext cx="26987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 flipV="1">
              <a:off x="4497388" y="3603625"/>
              <a:ext cx="26987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 flipV="1">
              <a:off x="4524375" y="3557588"/>
              <a:ext cx="28575" cy="4603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 flipV="1">
              <a:off x="4524375" y="3603625"/>
              <a:ext cx="28575" cy="460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9" name="Freeform 298"/>
            <p:cNvSpPr/>
            <p:nvPr/>
          </p:nvSpPr>
          <p:spPr>
            <a:xfrm rot="10800000">
              <a:off x="4421188" y="364966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0" name="Freeform 299"/>
            <p:cNvSpPr/>
            <p:nvPr/>
          </p:nvSpPr>
          <p:spPr>
            <a:xfrm rot="10800000">
              <a:off x="4414838" y="39862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 rot="13796639">
              <a:off x="4298950" y="40751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 rot="10800000">
              <a:off x="4348163" y="402431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3" name="Freeform 302"/>
            <p:cNvSpPr/>
            <p:nvPr/>
          </p:nvSpPr>
          <p:spPr>
            <a:xfrm rot="12874385">
              <a:off x="4389438" y="40878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4" name="Freeform 303"/>
            <p:cNvSpPr/>
            <p:nvPr/>
          </p:nvSpPr>
          <p:spPr>
            <a:xfrm rot="15890487">
              <a:off x="4338638" y="40005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5" name="Freeform 304"/>
            <p:cNvSpPr/>
            <p:nvPr/>
          </p:nvSpPr>
          <p:spPr>
            <a:xfrm rot="10800000">
              <a:off x="4116388" y="365601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6" name="Freeform 305"/>
            <p:cNvSpPr/>
            <p:nvPr/>
          </p:nvSpPr>
          <p:spPr>
            <a:xfrm rot="10800000">
              <a:off x="4110038" y="39925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7" name="Freeform 306"/>
            <p:cNvSpPr/>
            <p:nvPr/>
          </p:nvSpPr>
          <p:spPr>
            <a:xfrm rot="13796639">
              <a:off x="3994150" y="40814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 rot="10800000">
              <a:off x="4043363" y="403066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9" name="Freeform 308"/>
            <p:cNvSpPr/>
            <p:nvPr/>
          </p:nvSpPr>
          <p:spPr>
            <a:xfrm rot="12874385">
              <a:off x="4084638" y="40941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0" name="Freeform 309"/>
            <p:cNvSpPr/>
            <p:nvPr/>
          </p:nvSpPr>
          <p:spPr>
            <a:xfrm rot="15890487">
              <a:off x="4033838" y="40068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1" name="Freeform 310"/>
            <p:cNvSpPr/>
            <p:nvPr/>
          </p:nvSpPr>
          <p:spPr>
            <a:xfrm rot="10800000">
              <a:off x="3811588" y="364966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2" name="Freeform 311"/>
            <p:cNvSpPr/>
            <p:nvPr/>
          </p:nvSpPr>
          <p:spPr>
            <a:xfrm rot="10800000">
              <a:off x="3805238" y="39862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3" name="Freeform 312"/>
            <p:cNvSpPr/>
            <p:nvPr/>
          </p:nvSpPr>
          <p:spPr>
            <a:xfrm rot="13796639">
              <a:off x="3689350" y="40751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 rot="10800000">
              <a:off x="3738563" y="402431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5" name="Freeform 314"/>
            <p:cNvSpPr/>
            <p:nvPr/>
          </p:nvSpPr>
          <p:spPr>
            <a:xfrm rot="12874385">
              <a:off x="3779838" y="40878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6" name="Freeform 315"/>
            <p:cNvSpPr/>
            <p:nvPr/>
          </p:nvSpPr>
          <p:spPr>
            <a:xfrm rot="15890487">
              <a:off x="3727450" y="40005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" name="Freeform 316"/>
            <p:cNvSpPr/>
            <p:nvPr/>
          </p:nvSpPr>
          <p:spPr>
            <a:xfrm rot="10800000">
              <a:off x="3506788" y="364966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8" name="Freeform 317"/>
            <p:cNvSpPr/>
            <p:nvPr/>
          </p:nvSpPr>
          <p:spPr>
            <a:xfrm rot="10800000">
              <a:off x="3500438" y="39862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9" name="Freeform 318"/>
            <p:cNvSpPr/>
            <p:nvPr/>
          </p:nvSpPr>
          <p:spPr>
            <a:xfrm rot="13796639">
              <a:off x="3384550" y="40751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 rot="10800000">
              <a:off x="3433763" y="402431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1" name="Freeform 320"/>
            <p:cNvSpPr/>
            <p:nvPr/>
          </p:nvSpPr>
          <p:spPr>
            <a:xfrm rot="12874385">
              <a:off x="3475038" y="40878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2" name="Freeform 321"/>
            <p:cNvSpPr/>
            <p:nvPr/>
          </p:nvSpPr>
          <p:spPr>
            <a:xfrm rot="15890487">
              <a:off x="3424238" y="40005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3" name="Freeform 322"/>
            <p:cNvSpPr/>
            <p:nvPr/>
          </p:nvSpPr>
          <p:spPr>
            <a:xfrm rot="10800000">
              <a:off x="3201988" y="365601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4" name="Freeform 323"/>
            <p:cNvSpPr/>
            <p:nvPr/>
          </p:nvSpPr>
          <p:spPr>
            <a:xfrm rot="10800000">
              <a:off x="3195638" y="39925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5" name="Freeform 324"/>
            <p:cNvSpPr/>
            <p:nvPr/>
          </p:nvSpPr>
          <p:spPr>
            <a:xfrm rot="13796639">
              <a:off x="3079750" y="40814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 rot="10800000">
              <a:off x="3128963" y="403066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" name="Freeform 326"/>
            <p:cNvSpPr/>
            <p:nvPr/>
          </p:nvSpPr>
          <p:spPr>
            <a:xfrm rot="12874385">
              <a:off x="3170238" y="40941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8" name="Freeform 327"/>
            <p:cNvSpPr/>
            <p:nvPr/>
          </p:nvSpPr>
          <p:spPr>
            <a:xfrm rot="15890487">
              <a:off x="3119438" y="40068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9" name="Freeform 328"/>
            <p:cNvSpPr/>
            <p:nvPr/>
          </p:nvSpPr>
          <p:spPr>
            <a:xfrm rot="10800000">
              <a:off x="2897188" y="364966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0" name="Freeform 329"/>
            <p:cNvSpPr/>
            <p:nvPr/>
          </p:nvSpPr>
          <p:spPr>
            <a:xfrm rot="10800000">
              <a:off x="2890838" y="39862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1" name="Freeform 330"/>
            <p:cNvSpPr/>
            <p:nvPr/>
          </p:nvSpPr>
          <p:spPr>
            <a:xfrm rot="13796639">
              <a:off x="2774950" y="40751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 rot="10800000">
              <a:off x="2824163" y="402431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3" name="Freeform 332"/>
            <p:cNvSpPr/>
            <p:nvPr/>
          </p:nvSpPr>
          <p:spPr>
            <a:xfrm rot="12874385">
              <a:off x="2865438" y="40878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4" name="Freeform 333"/>
            <p:cNvSpPr/>
            <p:nvPr/>
          </p:nvSpPr>
          <p:spPr>
            <a:xfrm rot="15890487">
              <a:off x="2814638" y="40005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5" name="Freeform 334"/>
            <p:cNvSpPr/>
            <p:nvPr/>
          </p:nvSpPr>
          <p:spPr>
            <a:xfrm rot="10800000">
              <a:off x="2589213" y="364966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6" name="Freeform 335"/>
            <p:cNvSpPr/>
            <p:nvPr/>
          </p:nvSpPr>
          <p:spPr>
            <a:xfrm rot="10800000">
              <a:off x="2582863" y="39862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7" name="Freeform 336"/>
            <p:cNvSpPr/>
            <p:nvPr/>
          </p:nvSpPr>
          <p:spPr>
            <a:xfrm rot="13796639">
              <a:off x="2466975" y="40751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 rot="10800000">
              <a:off x="2516188" y="402431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9" name="Freeform 338"/>
            <p:cNvSpPr/>
            <p:nvPr/>
          </p:nvSpPr>
          <p:spPr>
            <a:xfrm rot="12874385">
              <a:off x="2557463" y="40878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0" name="Freeform 339"/>
            <p:cNvSpPr/>
            <p:nvPr/>
          </p:nvSpPr>
          <p:spPr>
            <a:xfrm rot="15890487">
              <a:off x="2505075" y="40005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1" name="Freeform 340"/>
            <p:cNvSpPr/>
            <p:nvPr/>
          </p:nvSpPr>
          <p:spPr>
            <a:xfrm rot="10800000">
              <a:off x="2284413" y="364966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2" name="Freeform 341"/>
            <p:cNvSpPr/>
            <p:nvPr/>
          </p:nvSpPr>
          <p:spPr>
            <a:xfrm rot="10800000">
              <a:off x="2278063" y="39862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3" name="Freeform 342"/>
            <p:cNvSpPr/>
            <p:nvPr/>
          </p:nvSpPr>
          <p:spPr>
            <a:xfrm rot="13796639">
              <a:off x="2162175" y="40767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 rot="10800000">
              <a:off x="2211388" y="4024313"/>
              <a:ext cx="149225" cy="15716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5" name="Freeform 344"/>
            <p:cNvSpPr/>
            <p:nvPr/>
          </p:nvSpPr>
          <p:spPr>
            <a:xfrm rot="12874385">
              <a:off x="2252663" y="40878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6" name="Freeform 345"/>
            <p:cNvSpPr/>
            <p:nvPr/>
          </p:nvSpPr>
          <p:spPr>
            <a:xfrm rot="15890487">
              <a:off x="2201863" y="4002088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7" name="Freeform 346"/>
            <p:cNvSpPr/>
            <p:nvPr/>
          </p:nvSpPr>
          <p:spPr>
            <a:xfrm rot="10800000">
              <a:off x="1979613" y="365601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8" name="Freeform 347"/>
            <p:cNvSpPr/>
            <p:nvPr/>
          </p:nvSpPr>
          <p:spPr>
            <a:xfrm rot="10800000">
              <a:off x="1973263" y="39925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9" name="Freeform 348"/>
            <p:cNvSpPr/>
            <p:nvPr/>
          </p:nvSpPr>
          <p:spPr>
            <a:xfrm rot="13796639">
              <a:off x="1857375" y="40814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 rot="10800000">
              <a:off x="1906588" y="403066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1" name="Freeform 350"/>
            <p:cNvSpPr/>
            <p:nvPr/>
          </p:nvSpPr>
          <p:spPr>
            <a:xfrm rot="12874385">
              <a:off x="1947863" y="409416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2" name="Freeform 351"/>
            <p:cNvSpPr/>
            <p:nvPr/>
          </p:nvSpPr>
          <p:spPr>
            <a:xfrm rot="15890487">
              <a:off x="1897063" y="400685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3" name="Freeform 352"/>
            <p:cNvSpPr/>
            <p:nvPr/>
          </p:nvSpPr>
          <p:spPr>
            <a:xfrm rot="10800000">
              <a:off x="1674813" y="3649663"/>
              <a:ext cx="69850" cy="336550"/>
            </a:xfrm>
            <a:custGeom>
              <a:avLst/>
              <a:gdLst>
                <a:gd name="connsiteX0" fmla="*/ 79375 w 175424"/>
                <a:gd name="connsiteY0" fmla="*/ 727075 h 727075"/>
                <a:gd name="connsiteX1" fmla="*/ 79375 w 175424"/>
                <a:gd name="connsiteY1" fmla="*/ 584200 h 727075"/>
                <a:gd name="connsiteX2" fmla="*/ 0 w 175424"/>
                <a:gd name="connsiteY2" fmla="*/ 495300 h 727075"/>
                <a:gd name="connsiteX3" fmla="*/ 76200 w 175424"/>
                <a:gd name="connsiteY3" fmla="*/ 581025 h 727075"/>
                <a:gd name="connsiteX4" fmla="*/ 158750 w 175424"/>
                <a:gd name="connsiteY4" fmla="*/ 495300 h 727075"/>
                <a:gd name="connsiteX5" fmla="*/ 76200 w 175424"/>
                <a:gd name="connsiteY5" fmla="*/ 406400 h 727075"/>
                <a:gd name="connsiteX6" fmla="*/ 149225 w 175424"/>
                <a:gd name="connsiteY6" fmla="*/ 323850 h 727075"/>
                <a:gd name="connsiteX7" fmla="*/ 76200 w 175424"/>
                <a:gd name="connsiteY7" fmla="*/ 231775 h 727075"/>
                <a:gd name="connsiteX8" fmla="*/ 158750 w 175424"/>
                <a:gd name="connsiteY8" fmla="*/ 142875 h 727075"/>
                <a:gd name="connsiteX9" fmla="*/ 101600 w 175424"/>
                <a:gd name="connsiteY9" fmla="*/ 66675 h 727075"/>
                <a:gd name="connsiteX10" fmla="*/ 174625 w 175424"/>
                <a:gd name="connsiteY10" fmla="*/ 0 h 727075"/>
                <a:gd name="connsiteX11" fmla="*/ 174625 w 175424"/>
                <a:gd name="connsiteY11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424" h="727075">
                  <a:moveTo>
                    <a:pt x="79375" y="727075"/>
                  </a:moveTo>
                  <a:lnTo>
                    <a:pt x="79375" y="584200"/>
                  </a:lnTo>
                  <a:lnTo>
                    <a:pt x="0" y="495300"/>
                  </a:lnTo>
                  <a:lnTo>
                    <a:pt x="76200" y="581025"/>
                  </a:lnTo>
                  <a:lnTo>
                    <a:pt x="158750" y="495300"/>
                  </a:lnTo>
                  <a:lnTo>
                    <a:pt x="76200" y="406400"/>
                  </a:lnTo>
                  <a:lnTo>
                    <a:pt x="149225" y="323850"/>
                  </a:lnTo>
                  <a:lnTo>
                    <a:pt x="76200" y="231775"/>
                  </a:lnTo>
                  <a:cubicBezTo>
                    <a:pt x="159484" y="145288"/>
                    <a:pt x="158750" y="185720"/>
                    <a:pt x="158750" y="142875"/>
                  </a:cubicBezTo>
                  <a:cubicBezTo>
                    <a:pt x="100948" y="69017"/>
                    <a:pt x="101600" y="100760"/>
                    <a:pt x="101600" y="66675"/>
                  </a:cubicBezTo>
                  <a:cubicBezTo>
                    <a:pt x="175424" y="2481"/>
                    <a:pt x="174625" y="35432"/>
                    <a:pt x="174625" y="0"/>
                  </a:cubicBezTo>
                  <a:lnTo>
                    <a:pt x="174625" y="0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4" name="Freeform 353"/>
            <p:cNvSpPr/>
            <p:nvPr/>
          </p:nvSpPr>
          <p:spPr>
            <a:xfrm rot="10800000">
              <a:off x="1668463" y="39862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5" name="Freeform 354"/>
            <p:cNvSpPr/>
            <p:nvPr/>
          </p:nvSpPr>
          <p:spPr>
            <a:xfrm rot="13796639">
              <a:off x="1552575" y="40751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 rot="10800000">
              <a:off x="1601788" y="4024313"/>
              <a:ext cx="149225" cy="1555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7" name="Freeform 356"/>
            <p:cNvSpPr/>
            <p:nvPr/>
          </p:nvSpPr>
          <p:spPr>
            <a:xfrm rot="12874385">
              <a:off x="1643063" y="4087813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8" name="Freeform 357"/>
            <p:cNvSpPr/>
            <p:nvPr/>
          </p:nvSpPr>
          <p:spPr>
            <a:xfrm rot="15890487">
              <a:off x="1592263" y="4000500"/>
              <a:ext cx="82550" cy="76200"/>
            </a:xfrm>
            <a:custGeom>
              <a:avLst/>
              <a:gdLst>
                <a:gd name="connsiteX0" fmla="*/ 0 w 174625"/>
                <a:gd name="connsiteY0" fmla="*/ 92075 h 92075"/>
                <a:gd name="connsiteX1" fmla="*/ 98425 w 174625"/>
                <a:gd name="connsiteY1" fmla="*/ 60325 h 92075"/>
                <a:gd name="connsiteX2" fmla="*/ 57150 w 174625"/>
                <a:gd name="connsiteY2" fmla="*/ 0 h 92075"/>
                <a:gd name="connsiteX3" fmla="*/ 98425 w 174625"/>
                <a:gd name="connsiteY3" fmla="*/ 63500 h 92075"/>
                <a:gd name="connsiteX4" fmla="*/ 174625 w 174625"/>
                <a:gd name="connsiteY4" fmla="*/ 92075 h 92075"/>
                <a:gd name="connsiteX5" fmla="*/ 174625 w 174625"/>
                <a:gd name="connsiteY5" fmla="*/ 92075 h 92075"/>
                <a:gd name="connsiteX6" fmla="*/ 174625 w 174625"/>
                <a:gd name="connsiteY6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625" h="92075">
                  <a:moveTo>
                    <a:pt x="0" y="92075"/>
                  </a:moveTo>
                  <a:lnTo>
                    <a:pt x="98425" y="60325"/>
                  </a:lnTo>
                  <a:lnTo>
                    <a:pt x="57150" y="0"/>
                  </a:lnTo>
                  <a:lnTo>
                    <a:pt x="98425" y="63500"/>
                  </a:lnTo>
                  <a:lnTo>
                    <a:pt x="174625" y="92075"/>
                  </a:lnTo>
                  <a:lnTo>
                    <a:pt x="174625" y="92075"/>
                  </a:lnTo>
                  <a:lnTo>
                    <a:pt x="174625" y="92075"/>
                  </a:lnTo>
                </a:path>
              </a:pathLst>
            </a:cu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9" name="Oval 80"/>
            <p:cNvSpPr>
              <a:spLocks noChangeArrowheads="1"/>
            </p:cNvSpPr>
            <p:nvPr/>
          </p:nvSpPr>
          <p:spPr bwMode="auto">
            <a:xfrm rot="10800000">
              <a:off x="3486150" y="4194175"/>
              <a:ext cx="196850" cy="4318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0" name="Oval 81"/>
            <p:cNvSpPr>
              <a:spLocks noChangeArrowheads="1"/>
            </p:cNvSpPr>
            <p:nvPr/>
          </p:nvSpPr>
          <p:spPr bwMode="auto">
            <a:xfrm rot="10800000">
              <a:off x="3290888" y="4186238"/>
              <a:ext cx="198437" cy="433387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1" name="Oval 82"/>
            <p:cNvSpPr>
              <a:spLocks noChangeArrowheads="1"/>
            </p:cNvSpPr>
            <p:nvPr/>
          </p:nvSpPr>
          <p:spPr bwMode="auto">
            <a:xfrm rot="10800000">
              <a:off x="3378200" y="4549775"/>
              <a:ext cx="241300" cy="1524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2" name="Oval 83"/>
            <p:cNvSpPr>
              <a:spLocks noChangeArrowheads="1"/>
            </p:cNvSpPr>
            <p:nvPr/>
          </p:nvSpPr>
          <p:spPr bwMode="auto">
            <a:xfrm rot="10800000">
              <a:off x="3322638" y="4222750"/>
              <a:ext cx="339725" cy="312738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3" name="Oval 84"/>
            <p:cNvSpPr>
              <a:spLocks noChangeArrowheads="1"/>
            </p:cNvSpPr>
            <p:nvPr/>
          </p:nvSpPr>
          <p:spPr bwMode="auto">
            <a:xfrm rot="8547321">
              <a:off x="3433763" y="4222750"/>
              <a:ext cx="158750" cy="347663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4" name="Oval 85"/>
            <p:cNvSpPr>
              <a:spLocks noChangeArrowheads="1"/>
            </p:cNvSpPr>
            <p:nvPr/>
          </p:nvSpPr>
          <p:spPr bwMode="auto">
            <a:xfrm rot="-8203956">
              <a:off x="3402013" y="4227513"/>
              <a:ext cx="157162" cy="346075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5" name="Oval 80"/>
            <p:cNvSpPr>
              <a:spLocks noChangeArrowheads="1"/>
            </p:cNvSpPr>
            <p:nvPr/>
          </p:nvSpPr>
          <p:spPr bwMode="auto">
            <a:xfrm rot="10800000">
              <a:off x="2289175" y="4178300"/>
              <a:ext cx="196850" cy="4318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6" name="Oval 81"/>
            <p:cNvSpPr>
              <a:spLocks noChangeArrowheads="1"/>
            </p:cNvSpPr>
            <p:nvPr/>
          </p:nvSpPr>
          <p:spPr bwMode="auto">
            <a:xfrm rot="10800000">
              <a:off x="2093913" y="4170363"/>
              <a:ext cx="198437" cy="433387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7" name="Oval 82"/>
            <p:cNvSpPr>
              <a:spLocks noChangeArrowheads="1"/>
            </p:cNvSpPr>
            <p:nvPr/>
          </p:nvSpPr>
          <p:spPr bwMode="auto">
            <a:xfrm rot="10800000">
              <a:off x="2181225" y="4533900"/>
              <a:ext cx="241300" cy="152400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8" name="Oval 83"/>
            <p:cNvSpPr>
              <a:spLocks noChangeArrowheads="1"/>
            </p:cNvSpPr>
            <p:nvPr/>
          </p:nvSpPr>
          <p:spPr bwMode="auto">
            <a:xfrm rot="10800000">
              <a:off x="2125663" y="4206875"/>
              <a:ext cx="339725" cy="312738"/>
            </a:xfrm>
            <a:prstGeom prst="ellipse">
              <a:avLst/>
            </a:prstGeom>
            <a:solidFill>
              <a:srgbClr val="68935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69" name="Oval 84"/>
            <p:cNvSpPr>
              <a:spLocks noChangeArrowheads="1"/>
            </p:cNvSpPr>
            <p:nvPr/>
          </p:nvSpPr>
          <p:spPr bwMode="auto">
            <a:xfrm rot="8547321">
              <a:off x="2236788" y="4206875"/>
              <a:ext cx="158750" cy="347663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70" name="Oval 85"/>
            <p:cNvSpPr>
              <a:spLocks noChangeArrowheads="1"/>
            </p:cNvSpPr>
            <p:nvPr/>
          </p:nvSpPr>
          <p:spPr bwMode="auto">
            <a:xfrm rot="-8203956">
              <a:off x="2205038" y="4211638"/>
              <a:ext cx="157162" cy="346075"/>
            </a:xfrm>
            <a:prstGeom prst="ellipse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2813"/>
              <a:endParaRPr lang="en-US"/>
            </a:p>
          </p:txBody>
        </p:sp>
        <p:sp>
          <p:nvSpPr>
            <p:cNvPr id="371" name="TextBox 645"/>
            <p:cNvSpPr txBox="1">
              <a:spLocks noChangeArrowheads="1"/>
            </p:cNvSpPr>
            <p:nvPr/>
          </p:nvSpPr>
          <p:spPr bwMode="auto">
            <a:xfrm>
              <a:off x="3336925" y="4289425"/>
              <a:ext cx="3619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Engravers MT" pitchFamily="-104" charset="0"/>
                  <a:ea typeface="Engravers MT" pitchFamily="-104" charset="0"/>
                  <a:cs typeface="Engravers MT" pitchFamily="-104" charset="0"/>
                </a:rPr>
                <a:t>II</a:t>
              </a:r>
            </a:p>
          </p:txBody>
        </p:sp>
        <p:sp>
          <p:nvSpPr>
            <p:cNvPr id="372" name="TextBox 646"/>
            <p:cNvSpPr txBox="1">
              <a:spLocks noChangeArrowheads="1"/>
            </p:cNvSpPr>
            <p:nvPr/>
          </p:nvSpPr>
          <p:spPr bwMode="auto">
            <a:xfrm>
              <a:off x="1860550" y="2697163"/>
              <a:ext cx="3619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Engravers MT" pitchFamily="-104" charset="0"/>
                  <a:ea typeface="Engravers MT" pitchFamily="-104" charset="0"/>
                  <a:cs typeface="Engravers MT" pitchFamily="-104" charset="0"/>
                </a:rPr>
                <a:t>II</a:t>
              </a:r>
            </a:p>
          </p:txBody>
        </p:sp>
        <p:sp>
          <p:nvSpPr>
            <p:cNvPr id="373" name="TextBox 647"/>
            <p:cNvSpPr txBox="1">
              <a:spLocks noChangeArrowheads="1"/>
            </p:cNvSpPr>
            <p:nvPr/>
          </p:nvSpPr>
          <p:spPr bwMode="auto">
            <a:xfrm>
              <a:off x="3076575" y="2697163"/>
              <a:ext cx="3619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Engravers MT" pitchFamily="-104" charset="0"/>
                  <a:ea typeface="Engravers MT" pitchFamily="-104" charset="0"/>
                  <a:cs typeface="Engravers MT" pitchFamily="-104" charset="0"/>
                </a:rPr>
                <a:t>II</a:t>
              </a:r>
            </a:p>
          </p:txBody>
        </p:sp>
        <p:sp>
          <p:nvSpPr>
            <p:cNvPr id="374" name="TextBox 648"/>
            <p:cNvSpPr txBox="1">
              <a:spLocks noChangeArrowheads="1"/>
            </p:cNvSpPr>
            <p:nvPr/>
          </p:nvSpPr>
          <p:spPr bwMode="auto">
            <a:xfrm>
              <a:off x="4289425" y="2711450"/>
              <a:ext cx="3635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Engravers MT" pitchFamily="-104" charset="0"/>
                  <a:ea typeface="Engravers MT" pitchFamily="-104" charset="0"/>
                  <a:cs typeface="Engravers MT" pitchFamily="-104" charset="0"/>
                </a:rPr>
                <a:t>II</a:t>
              </a:r>
            </a:p>
          </p:txBody>
        </p:sp>
        <p:sp>
          <p:nvSpPr>
            <p:cNvPr id="375" name="TextBox 649"/>
            <p:cNvSpPr txBox="1">
              <a:spLocks noChangeArrowheads="1"/>
            </p:cNvSpPr>
            <p:nvPr/>
          </p:nvSpPr>
          <p:spPr bwMode="auto">
            <a:xfrm>
              <a:off x="2125663" y="4273550"/>
              <a:ext cx="363537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Engravers MT" pitchFamily="-104" charset="0"/>
                  <a:ea typeface="Engravers MT" pitchFamily="-104" charset="0"/>
                  <a:cs typeface="Engravers MT" pitchFamily="-104" charset="0"/>
                </a:rPr>
                <a:t>II</a:t>
              </a:r>
            </a:p>
          </p:txBody>
        </p:sp>
        <p:grpSp>
          <p:nvGrpSpPr>
            <p:cNvPr id="376" name="Group 653"/>
            <p:cNvGrpSpPr>
              <a:grpSpLocks/>
            </p:cNvGrpSpPr>
            <p:nvPr/>
          </p:nvGrpSpPr>
          <p:grpSpPr bwMode="auto">
            <a:xfrm rot="10800000">
              <a:off x="3916363" y="4216400"/>
              <a:ext cx="455612" cy="677863"/>
              <a:chOff x="852488" y="4210633"/>
              <a:chExt cx="455612" cy="677704"/>
            </a:xfrm>
          </p:grpSpPr>
          <p:sp>
            <p:nvSpPr>
              <p:cNvPr id="409" name="Oval 19"/>
              <p:cNvSpPr>
                <a:spLocks noChangeArrowheads="1"/>
              </p:cNvSpPr>
              <p:nvPr/>
            </p:nvSpPr>
            <p:spPr bwMode="auto">
              <a:xfrm>
                <a:off x="896938" y="4413674"/>
                <a:ext cx="331787" cy="152400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10" name="Oval 60"/>
              <p:cNvSpPr>
                <a:spLocks noChangeArrowheads="1"/>
              </p:cNvSpPr>
              <p:nvPr/>
            </p:nvSpPr>
            <p:spPr bwMode="auto">
              <a:xfrm>
                <a:off x="852488" y="4481937"/>
                <a:ext cx="236537" cy="39687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11" name="Oval 63"/>
              <p:cNvSpPr>
                <a:spLocks noChangeArrowheads="1"/>
              </p:cNvSpPr>
              <p:nvPr/>
            </p:nvSpPr>
            <p:spPr bwMode="auto">
              <a:xfrm>
                <a:off x="1071563" y="4488287"/>
                <a:ext cx="236537" cy="39846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12" name="Oval 64"/>
              <p:cNvSpPr>
                <a:spLocks noChangeArrowheads="1"/>
              </p:cNvSpPr>
              <p:nvPr/>
            </p:nvSpPr>
            <p:spPr bwMode="auto">
              <a:xfrm>
                <a:off x="914400" y="4456537"/>
                <a:ext cx="320675" cy="431800"/>
              </a:xfrm>
              <a:prstGeom prst="ellipse">
                <a:avLst/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13" name="TextBox 650"/>
              <p:cNvSpPr txBox="1">
                <a:spLocks noChangeArrowheads="1"/>
              </p:cNvSpPr>
              <p:nvPr/>
            </p:nvSpPr>
            <p:spPr bwMode="auto">
              <a:xfrm>
                <a:off x="942975" y="4542007"/>
                <a:ext cx="2921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latin typeface="Engravers MT" pitchFamily="-104" charset="0"/>
                    <a:ea typeface="Engravers MT" pitchFamily="-104" charset="0"/>
                    <a:cs typeface="Engravers MT" pitchFamily="-104" charset="0"/>
                  </a:rPr>
                  <a:t>I</a:t>
                </a:r>
              </a:p>
            </p:txBody>
          </p:sp>
          <p:sp>
            <p:nvSpPr>
              <p:cNvPr id="414" name="Freeform 413"/>
              <p:cNvSpPr/>
              <p:nvPr/>
            </p:nvSpPr>
            <p:spPr>
              <a:xfrm>
                <a:off x="1155700" y="4286815"/>
                <a:ext cx="73025" cy="211088"/>
              </a:xfrm>
              <a:custGeom>
                <a:avLst/>
                <a:gdLst>
                  <a:gd name="connsiteX0" fmla="*/ 18143 w 72571"/>
                  <a:gd name="connsiteY0" fmla="*/ 211667 h 211667"/>
                  <a:gd name="connsiteX1" fmla="*/ 72571 w 72571"/>
                  <a:gd name="connsiteY1" fmla="*/ 127000 h 211667"/>
                  <a:gd name="connsiteX2" fmla="*/ 0 w 72571"/>
                  <a:gd name="connsiteY2" fmla="*/ 90714 h 211667"/>
                  <a:gd name="connsiteX3" fmla="*/ 48381 w 72571"/>
                  <a:gd name="connsiteY3" fmla="*/ 0 h 211667"/>
                  <a:gd name="connsiteX4" fmla="*/ 48381 w 72571"/>
                  <a:gd name="connsiteY4" fmla="*/ 0 h 21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571" h="211667">
                    <a:moveTo>
                      <a:pt x="18143" y="211667"/>
                    </a:moveTo>
                    <a:lnTo>
                      <a:pt x="72571" y="127000"/>
                    </a:lnTo>
                    <a:lnTo>
                      <a:pt x="0" y="90714"/>
                    </a:lnTo>
                    <a:cubicBezTo>
                      <a:pt x="49381" y="4298"/>
                      <a:pt x="48381" y="38553"/>
                      <a:pt x="48381" y="0"/>
                    </a:cubicBezTo>
                    <a:lnTo>
                      <a:pt x="48381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5" name="Oval 414"/>
              <p:cNvSpPr/>
              <p:nvPr/>
            </p:nvSpPr>
            <p:spPr>
              <a:xfrm>
                <a:off x="1189038" y="4220156"/>
                <a:ext cx="79375" cy="68247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7" name="Group 654"/>
            <p:cNvGrpSpPr>
              <a:grpSpLocks/>
            </p:cNvGrpSpPr>
            <p:nvPr/>
          </p:nvGrpSpPr>
          <p:grpSpPr bwMode="auto">
            <a:xfrm>
              <a:off x="2405063" y="2339975"/>
              <a:ext cx="455612" cy="677863"/>
              <a:chOff x="852488" y="4210633"/>
              <a:chExt cx="455612" cy="677704"/>
            </a:xfrm>
          </p:grpSpPr>
          <p:sp>
            <p:nvSpPr>
              <p:cNvPr id="402" name="Oval 19"/>
              <p:cNvSpPr>
                <a:spLocks noChangeArrowheads="1"/>
              </p:cNvSpPr>
              <p:nvPr/>
            </p:nvSpPr>
            <p:spPr bwMode="auto">
              <a:xfrm>
                <a:off x="896938" y="4413674"/>
                <a:ext cx="331787" cy="152400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03" name="Oval 60"/>
              <p:cNvSpPr>
                <a:spLocks noChangeArrowheads="1"/>
              </p:cNvSpPr>
              <p:nvPr/>
            </p:nvSpPr>
            <p:spPr bwMode="auto">
              <a:xfrm>
                <a:off x="852488" y="4481937"/>
                <a:ext cx="236537" cy="39687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04" name="Oval 63"/>
              <p:cNvSpPr>
                <a:spLocks noChangeArrowheads="1"/>
              </p:cNvSpPr>
              <p:nvPr/>
            </p:nvSpPr>
            <p:spPr bwMode="auto">
              <a:xfrm>
                <a:off x="1071563" y="4488287"/>
                <a:ext cx="236537" cy="39846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05" name="Oval 64"/>
              <p:cNvSpPr>
                <a:spLocks noChangeArrowheads="1"/>
              </p:cNvSpPr>
              <p:nvPr/>
            </p:nvSpPr>
            <p:spPr bwMode="auto">
              <a:xfrm>
                <a:off x="914400" y="4456537"/>
                <a:ext cx="320675" cy="431800"/>
              </a:xfrm>
              <a:prstGeom prst="ellipse">
                <a:avLst/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406" name="TextBox 659"/>
              <p:cNvSpPr txBox="1">
                <a:spLocks noChangeArrowheads="1"/>
              </p:cNvSpPr>
              <p:nvPr/>
            </p:nvSpPr>
            <p:spPr bwMode="auto">
              <a:xfrm>
                <a:off x="942975" y="4542007"/>
                <a:ext cx="2921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latin typeface="Engravers MT" pitchFamily="-104" charset="0"/>
                    <a:ea typeface="Engravers MT" pitchFamily="-104" charset="0"/>
                    <a:cs typeface="Engravers MT" pitchFamily="-104" charset="0"/>
                  </a:rPr>
                  <a:t>I</a:t>
                </a:r>
              </a:p>
            </p:txBody>
          </p:sp>
          <p:sp>
            <p:nvSpPr>
              <p:cNvPr id="407" name="Freeform 406"/>
              <p:cNvSpPr/>
              <p:nvPr/>
            </p:nvSpPr>
            <p:spPr>
              <a:xfrm>
                <a:off x="1155700" y="4277292"/>
                <a:ext cx="73025" cy="211088"/>
              </a:xfrm>
              <a:custGeom>
                <a:avLst/>
                <a:gdLst>
                  <a:gd name="connsiteX0" fmla="*/ 18143 w 72571"/>
                  <a:gd name="connsiteY0" fmla="*/ 211667 h 211667"/>
                  <a:gd name="connsiteX1" fmla="*/ 72571 w 72571"/>
                  <a:gd name="connsiteY1" fmla="*/ 127000 h 211667"/>
                  <a:gd name="connsiteX2" fmla="*/ 0 w 72571"/>
                  <a:gd name="connsiteY2" fmla="*/ 90714 h 211667"/>
                  <a:gd name="connsiteX3" fmla="*/ 48381 w 72571"/>
                  <a:gd name="connsiteY3" fmla="*/ 0 h 211667"/>
                  <a:gd name="connsiteX4" fmla="*/ 48381 w 72571"/>
                  <a:gd name="connsiteY4" fmla="*/ 0 h 21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571" h="211667">
                    <a:moveTo>
                      <a:pt x="18143" y="211667"/>
                    </a:moveTo>
                    <a:lnTo>
                      <a:pt x="72571" y="127000"/>
                    </a:lnTo>
                    <a:lnTo>
                      <a:pt x="0" y="90714"/>
                    </a:lnTo>
                    <a:cubicBezTo>
                      <a:pt x="49381" y="4298"/>
                      <a:pt x="48381" y="38553"/>
                      <a:pt x="48381" y="0"/>
                    </a:cubicBezTo>
                    <a:lnTo>
                      <a:pt x="48381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1189038" y="4210633"/>
                <a:ext cx="79375" cy="68247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8" name="Group 662"/>
            <p:cNvGrpSpPr>
              <a:grpSpLocks/>
            </p:cNvGrpSpPr>
            <p:nvPr/>
          </p:nvGrpSpPr>
          <p:grpSpPr bwMode="auto">
            <a:xfrm>
              <a:off x="3640138" y="2332038"/>
              <a:ext cx="455612" cy="677862"/>
              <a:chOff x="852488" y="4210633"/>
              <a:chExt cx="455612" cy="677704"/>
            </a:xfrm>
          </p:grpSpPr>
          <p:sp>
            <p:nvSpPr>
              <p:cNvPr id="395" name="Oval 19"/>
              <p:cNvSpPr>
                <a:spLocks noChangeArrowheads="1"/>
              </p:cNvSpPr>
              <p:nvPr/>
            </p:nvSpPr>
            <p:spPr bwMode="auto">
              <a:xfrm>
                <a:off x="896938" y="4413674"/>
                <a:ext cx="331787" cy="152400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96" name="Oval 60"/>
              <p:cNvSpPr>
                <a:spLocks noChangeArrowheads="1"/>
              </p:cNvSpPr>
              <p:nvPr/>
            </p:nvSpPr>
            <p:spPr bwMode="auto">
              <a:xfrm>
                <a:off x="852488" y="4481937"/>
                <a:ext cx="236537" cy="39687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97" name="Oval 63"/>
              <p:cNvSpPr>
                <a:spLocks noChangeArrowheads="1"/>
              </p:cNvSpPr>
              <p:nvPr/>
            </p:nvSpPr>
            <p:spPr bwMode="auto">
              <a:xfrm>
                <a:off x="1071563" y="4488287"/>
                <a:ext cx="236537" cy="39846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98" name="Oval 64"/>
              <p:cNvSpPr>
                <a:spLocks noChangeArrowheads="1"/>
              </p:cNvSpPr>
              <p:nvPr/>
            </p:nvSpPr>
            <p:spPr bwMode="auto">
              <a:xfrm>
                <a:off x="914400" y="4456537"/>
                <a:ext cx="320675" cy="431800"/>
              </a:xfrm>
              <a:prstGeom prst="ellipse">
                <a:avLst/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99" name="TextBox 667"/>
              <p:cNvSpPr txBox="1">
                <a:spLocks noChangeArrowheads="1"/>
              </p:cNvSpPr>
              <p:nvPr/>
            </p:nvSpPr>
            <p:spPr bwMode="auto">
              <a:xfrm>
                <a:off x="942975" y="4542007"/>
                <a:ext cx="2921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latin typeface="Engravers MT" pitchFamily="-104" charset="0"/>
                    <a:ea typeface="Engravers MT" pitchFamily="-104" charset="0"/>
                    <a:cs typeface="Engravers MT" pitchFamily="-104" charset="0"/>
                  </a:rPr>
                  <a:t>I</a:t>
                </a:r>
              </a:p>
            </p:txBody>
          </p:sp>
          <p:sp>
            <p:nvSpPr>
              <p:cNvPr id="400" name="Freeform 399"/>
              <p:cNvSpPr/>
              <p:nvPr/>
            </p:nvSpPr>
            <p:spPr>
              <a:xfrm>
                <a:off x="1155700" y="4277292"/>
                <a:ext cx="73025" cy="211088"/>
              </a:xfrm>
              <a:custGeom>
                <a:avLst/>
                <a:gdLst>
                  <a:gd name="connsiteX0" fmla="*/ 18143 w 72571"/>
                  <a:gd name="connsiteY0" fmla="*/ 211667 h 211667"/>
                  <a:gd name="connsiteX1" fmla="*/ 72571 w 72571"/>
                  <a:gd name="connsiteY1" fmla="*/ 127000 h 211667"/>
                  <a:gd name="connsiteX2" fmla="*/ 0 w 72571"/>
                  <a:gd name="connsiteY2" fmla="*/ 90714 h 211667"/>
                  <a:gd name="connsiteX3" fmla="*/ 48381 w 72571"/>
                  <a:gd name="connsiteY3" fmla="*/ 0 h 211667"/>
                  <a:gd name="connsiteX4" fmla="*/ 48381 w 72571"/>
                  <a:gd name="connsiteY4" fmla="*/ 0 h 21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571" h="211667">
                    <a:moveTo>
                      <a:pt x="18143" y="211667"/>
                    </a:moveTo>
                    <a:lnTo>
                      <a:pt x="72571" y="127000"/>
                    </a:lnTo>
                    <a:lnTo>
                      <a:pt x="0" y="90714"/>
                    </a:lnTo>
                    <a:cubicBezTo>
                      <a:pt x="49381" y="4298"/>
                      <a:pt x="48381" y="38553"/>
                      <a:pt x="48381" y="0"/>
                    </a:cubicBezTo>
                    <a:lnTo>
                      <a:pt x="48381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1189038" y="4210633"/>
                <a:ext cx="79375" cy="68246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9" name="Group 670"/>
            <p:cNvGrpSpPr>
              <a:grpSpLocks/>
            </p:cNvGrpSpPr>
            <p:nvPr/>
          </p:nvGrpSpPr>
          <p:grpSpPr bwMode="auto">
            <a:xfrm rot="10800000">
              <a:off x="2660650" y="4194175"/>
              <a:ext cx="455613" cy="677863"/>
              <a:chOff x="852488" y="4210633"/>
              <a:chExt cx="455612" cy="677704"/>
            </a:xfrm>
          </p:grpSpPr>
          <p:sp>
            <p:nvSpPr>
              <p:cNvPr id="388" name="Oval 19"/>
              <p:cNvSpPr>
                <a:spLocks noChangeArrowheads="1"/>
              </p:cNvSpPr>
              <p:nvPr/>
            </p:nvSpPr>
            <p:spPr bwMode="auto">
              <a:xfrm>
                <a:off x="896938" y="4413674"/>
                <a:ext cx="331787" cy="152400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89" name="Oval 60"/>
              <p:cNvSpPr>
                <a:spLocks noChangeArrowheads="1"/>
              </p:cNvSpPr>
              <p:nvPr/>
            </p:nvSpPr>
            <p:spPr bwMode="auto">
              <a:xfrm>
                <a:off x="852488" y="4481937"/>
                <a:ext cx="236537" cy="39687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90" name="Oval 63"/>
              <p:cNvSpPr>
                <a:spLocks noChangeArrowheads="1"/>
              </p:cNvSpPr>
              <p:nvPr/>
            </p:nvSpPr>
            <p:spPr bwMode="auto">
              <a:xfrm>
                <a:off x="1071563" y="4488287"/>
                <a:ext cx="236537" cy="39846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91" name="Oval 64"/>
              <p:cNvSpPr>
                <a:spLocks noChangeArrowheads="1"/>
              </p:cNvSpPr>
              <p:nvPr/>
            </p:nvSpPr>
            <p:spPr bwMode="auto">
              <a:xfrm>
                <a:off x="914400" y="4456537"/>
                <a:ext cx="320675" cy="431800"/>
              </a:xfrm>
              <a:prstGeom prst="ellipse">
                <a:avLst/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92" name="TextBox 675"/>
              <p:cNvSpPr txBox="1">
                <a:spLocks noChangeArrowheads="1"/>
              </p:cNvSpPr>
              <p:nvPr/>
            </p:nvSpPr>
            <p:spPr bwMode="auto">
              <a:xfrm>
                <a:off x="942975" y="4542007"/>
                <a:ext cx="2921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latin typeface="Engravers MT" pitchFamily="-104" charset="0"/>
                    <a:ea typeface="Engravers MT" pitchFamily="-104" charset="0"/>
                    <a:cs typeface="Engravers MT" pitchFamily="-104" charset="0"/>
                  </a:rPr>
                  <a:t>I</a:t>
                </a:r>
              </a:p>
            </p:txBody>
          </p:sp>
          <p:sp>
            <p:nvSpPr>
              <p:cNvPr id="393" name="Freeform 392"/>
              <p:cNvSpPr/>
              <p:nvPr/>
            </p:nvSpPr>
            <p:spPr>
              <a:xfrm>
                <a:off x="1155700" y="4286815"/>
                <a:ext cx="73025" cy="211088"/>
              </a:xfrm>
              <a:custGeom>
                <a:avLst/>
                <a:gdLst>
                  <a:gd name="connsiteX0" fmla="*/ 18143 w 72571"/>
                  <a:gd name="connsiteY0" fmla="*/ 211667 h 211667"/>
                  <a:gd name="connsiteX1" fmla="*/ 72571 w 72571"/>
                  <a:gd name="connsiteY1" fmla="*/ 127000 h 211667"/>
                  <a:gd name="connsiteX2" fmla="*/ 0 w 72571"/>
                  <a:gd name="connsiteY2" fmla="*/ 90714 h 211667"/>
                  <a:gd name="connsiteX3" fmla="*/ 48381 w 72571"/>
                  <a:gd name="connsiteY3" fmla="*/ 0 h 211667"/>
                  <a:gd name="connsiteX4" fmla="*/ 48381 w 72571"/>
                  <a:gd name="connsiteY4" fmla="*/ 0 h 21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571" h="211667">
                    <a:moveTo>
                      <a:pt x="18143" y="211667"/>
                    </a:moveTo>
                    <a:lnTo>
                      <a:pt x="72571" y="127000"/>
                    </a:lnTo>
                    <a:lnTo>
                      <a:pt x="0" y="90714"/>
                    </a:lnTo>
                    <a:cubicBezTo>
                      <a:pt x="49381" y="4298"/>
                      <a:pt x="48381" y="38553"/>
                      <a:pt x="48381" y="0"/>
                    </a:cubicBezTo>
                    <a:lnTo>
                      <a:pt x="48381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1189037" y="4220156"/>
                <a:ext cx="79375" cy="68247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80" name="Group 678"/>
            <p:cNvGrpSpPr>
              <a:grpSpLocks/>
            </p:cNvGrpSpPr>
            <p:nvPr/>
          </p:nvGrpSpPr>
          <p:grpSpPr bwMode="auto">
            <a:xfrm rot="10800000">
              <a:off x="1447800" y="4197350"/>
              <a:ext cx="455613" cy="677863"/>
              <a:chOff x="852488" y="4210633"/>
              <a:chExt cx="455612" cy="677704"/>
            </a:xfrm>
          </p:grpSpPr>
          <p:sp>
            <p:nvSpPr>
              <p:cNvPr id="381" name="Oval 19"/>
              <p:cNvSpPr>
                <a:spLocks noChangeArrowheads="1"/>
              </p:cNvSpPr>
              <p:nvPr/>
            </p:nvSpPr>
            <p:spPr bwMode="auto">
              <a:xfrm>
                <a:off x="896938" y="4413674"/>
                <a:ext cx="331787" cy="152400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82" name="Oval 60"/>
              <p:cNvSpPr>
                <a:spLocks noChangeArrowheads="1"/>
              </p:cNvSpPr>
              <p:nvPr/>
            </p:nvSpPr>
            <p:spPr bwMode="auto">
              <a:xfrm>
                <a:off x="852488" y="4481937"/>
                <a:ext cx="236537" cy="39687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83" name="Oval 63"/>
              <p:cNvSpPr>
                <a:spLocks noChangeArrowheads="1"/>
              </p:cNvSpPr>
              <p:nvPr/>
            </p:nvSpPr>
            <p:spPr bwMode="auto">
              <a:xfrm>
                <a:off x="1071563" y="4488287"/>
                <a:ext cx="236537" cy="39846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84" name="Oval 64"/>
              <p:cNvSpPr>
                <a:spLocks noChangeArrowheads="1"/>
              </p:cNvSpPr>
              <p:nvPr/>
            </p:nvSpPr>
            <p:spPr bwMode="auto">
              <a:xfrm>
                <a:off x="914400" y="4456537"/>
                <a:ext cx="320675" cy="431800"/>
              </a:xfrm>
              <a:prstGeom prst="ellipse">
                <a:avLst/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2813"/>
                <a:endParaRPr lang="en-US"/>
              </a:p>
            </p:txBody>
          </p:sp>
          <p:sp>
            <p:nvSpPr>
              <p:cNvPr id="385" name="TextBox 683"/>
              <p:cNvSpPr txBox="1">
                <a:spLocks noChangeArrowheads="1"/>
              </p:cNvSpPr>
              <p:nvPr/>
            </p:nvSpPr>
            <p:spPr bwMode="auto">
              <a:xfrm>
                <a:off x="942975" y="4542007"/>
                <a:ext cx="2921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latin typeface="Engravers MT" pitchFamily="-104" charset="0"/>
                    <a:ea typeface="Engravers MT" pitchFamily="-104" charset="0"/>
                    <a:cs typeface="Engravers MT" pitchFamily="-104" charset="0"/>
                  </a:rPr>
                  <a:t>I</a:t>
                </a:r>
              </a:p>
            </p:txBody>
          </p:sp>
          <p:sp>
            <p:nvSpPr>
              <p:cNvPr id="386" name="Freeform 385"/>
              <p:cNvSpPr/>
              <p:nvPr/>
            </p:nvSpPr>
            <p:spPr>
              <a:xfrm>
                <a:off x="1155700" y="4286815"/>
                <a:ext cx="73025" cy="211088"/>
              </a:xfrm>
              <a:custGeom>
                <a:avLst/>
                <a:gdLst>
                  <a:gd name="connsiteX0" fmla="*/ 18143 w 72571"/>
                  <a:gd name="connsiteY0" fmla="*/ 211667 h 211667"/>
                  <a:gd name="connsiteX1" fmla="*/ 72571 w 72571"/>
                  <a:gd name="connsiteY1" fmla="*/ 127000 h 211667"/>
                  <a:gd name="connsiteX2" fmla="*/ 0 w 72571"/>
                  <a:gd name="connsiteY2" fmla="*/ 90714 h 211667"/>
                  <a:gd name="connsiteX3" fmla="*/ 48381 w 72571"/>
                  <a:gd name="connsiteY3" fmla="*/ 0 h 211667"/>
                  <a:gd name="connsiteX4" fmla="*/ 48381 w 72571"/>
                  <a:gd name="connsiteY4" fmla="*/ 0 h 21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571" h="211667">
                    <a:moveTo>
                      <a:pt x="18143" y="211667"/>
                    </a:moveTo>
                    <a:lnTo>
                      <a:pt x="72571" y="127000"/>
                    </a:lnTo>
                    <a:lnTo>
                      <a:pt x="0" y="90714"/>
                    </a:lnTo>
                    <a:cubicBezTo>
                      <a:pt x="49381" y="4298"/>
                      <a:pt x="48381" y="38553"/>
                      <a:pt x="48381" y="0"/>
                    </a:cubicBezTo>
                    <a:lnTo>
                      <a:pt x="48381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189037" y="4220156"/>
                <a:ext cx="79375" cy="68247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7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Biomimetic Water-Oxidation Catalysts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58" y="1061443"/>
            <a:ext cx="7820516" cy="5179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4139" y="6392000"/>
            <a:ext cx="297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Energy for Fuels, 2016?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1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Biomimetic Water-Oxidation Catalysts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94139" y="6392000"/>
            <a:ext cx="297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Energy for Fuels, 2016?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86" y="974621"/>
            <a:ext cx="6719230" cy="38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1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Biomimetic Water-Oxidation Catalysts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076" y="1884688"/>
            <a:ext cx="4600329" cy="3945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6041" y="6498750"/>
            <a:ext cx="50407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dirty="0"/>
              <a:t>dx.doi.org/10.1021/ja5110393 </a:t>
            </a:r>
            <a:r>
              <a:rPr lang="hr-HR" sz="1000" dirty="0" smtClean="0"/>
              <a:t>|</a:t>
            </a:r>
            <a:r>
              <a:rPr lang="en-US" sz="1000" dirty="0"/>
              <a:t>Ullman </a:t>
            </a:r>
            <a:r>
              <a:rPr lang="en-US" sz="1000" dirty="0" smtClean="0"/>
              <a:t>e</a:t>
            </a:r>
            <a:r>
              <a:rPr lang="hr-HR" sz="1000" dirty="0" smtClean="0"/>
              <a:t>t al.  </a:t>
            </a:r>
            <a:r>
              <a:rPr lang="hr-HR" sz="1000" dirty="0"/>
              <a:t>J. Am. Chem. Soc. 2014, 136, 17681−17688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2315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13"/>
            <a:ext cx="8229600" cy="1143000"/>
          </a:xfrm>
        </p:spPr>
        <p:txBody>
          <a:bodyPr/>
          <a:lstStyle/>
          <a:p>
            <a:r>
              <a:rPr lang="en-US" dirty="0" smtClean="0"/>
              <a:t>Earth Abundance of Elements</a:t>
            </a:r>
            <a:endParaRPr lang="en-US" dirty="0"/>
          </a:p>
        </p:txBody>
      </p:sp>
      <p:pic>
        <p:nvPicPr>
          <p:cNvPr id="4" name="Picture 3" descr="Earth Abundance elemen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9" y="814535"/>
            <a:ext cx="7620208" cy="59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Semiconductor </a:t>
            </a:r>
            <a:r>
              <a:rPr lang="en-US" dirty="0" err="1" smtClean="0"/>
              <a:t>Photocatalyst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" y="1066775"/>
            <a:ext cx="7480744" cy="4835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4952" y="6400826"/>
            <a:ext cx="36471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N. Lewis and D. </a:t>
            </a:r>
            <a:r>
              <a:rPr lang="en-US" sz="1000" dirty="0" err="1" smtClean="0"/>
              <a:t>Nocera</a:t>
            </a:r>
            <a:r>
              <a:rPr lang="en-US" sz="1000" dirty="0" smtClean="0"/>
              <a:t>, PNAS </a:t>
            </a:r>
            <a:r>
              <a:rPr lang="en-US" sz="1000" dirty="0" err="1" smtClean="0"/>
              <a:t>Vol</a:t>
            </a:r>
            <a:r>
              <a:rPr lang="en-US" sz="1000" dirty="0" smtClean="0"/>
              <a:t> 103, n0. 40 p15729-15735, 2006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6069815" y="1417638"/>
            <a:ext cx="28648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Parameters</a:t>
            </a:r>
          </a:p>
          <a:p>
            <a:pPr marL="342900" indent="-342900">
              <a:buAutoNum type="arabicPeriod"/>
            </a:pPr>
            <a:r>
              <a:rPr lang="en-US" dirty="0" smtClean="0"/>
              <a:t>Photon Absorption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Exciton</a:t>
            </a:r>
            <a:r>
              <a:rPr lang="en-US" dirty="0" smtClean="0"/>
              <a:t> separation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Carrier diffusion</a:t>
            </a:r>
          </a:p>
          <a:p>
            <a:pPr marL="342900" indent="-342900">
              <a:buAutoNum type="arabicPeriod"/>
            </a:pPr>
            <a:r>
              <a:rPr lang="en-US" dirty="0" smtClean="0"/>
              <a:t>Carrier transport</a:t>
            </a:r>
          </a:p>
          <a:p>
            <a:pPr marL="342900" indent="-342900">
              <a:buAutoNum type="arabicPeriod"/>
            </a:pPr>
            <a:r>
              <a:rPr lang="en-US" dirty="0" smtClean="0"/>
              <a:t>Catalytic efficiency</a:t>
            </a:r>
          </a:p>
          <a:p>
            <a:pPr marL="342900" indent="-342900">
              <a:buAutoNum type="arabicPeriod"/>
            </a:pPr>
            <a:r>
              <a:rPr lang="en-US" dirty="0" smtClean="0"/>
              <a:t>Mass transfer of reaction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6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21" y="642795"/>
            <a:ext cx="8196451" cy="57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Cars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521" y="1262686"/>
            <a:ext cx="4729479" cy="31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2496" y="1774764"/>
            <a:ext cx="1799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Honda Clarity</a:t>
            </a:r>
          </a:p>
          <a:p>
            <a:r>
              <a:rPr lang="en-US" dirty="0" smtClean="0"/>
              <a:t>175 Horsepower</a:t>
            </a:r>
          </a:p>
          <a:p>
            <a:r>
              <a:rPr lang="en-US" dirty="0" smtClean="0"/>
              <a:t>&gt;300 Miles range</a:t>
            </a:r>
          </a:p>
          <a:p>
            <a:r>
              <a:rPr lang="en-US" dirty="0" smtClean="0"/>
              <a:t>$63,000 MSRP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53" y="3686959"/>
            <a:ext cx="5065011" cy="291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9443" y="5182226"/>
            <a:ext cx="1857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Toyota </a:t>
            </a:r>
            <a:r>
              <a:rPr lang="en-US" dirty="0" err="1" smtClean="0"/>
              <a:t>Mirai</a:t>
            </a:r>
            <a:endParaRPr lang="en-US" dirty="0" smtClean="0"/>
          </a:p>
          <a:p>
            <a:r>
              <a:rPr lang="en-US" dirty="0" smtClean="0"/>
              <a:t>151 </a:t>
            </a:r>
            <a:r>
              <a:rPr lang="en-US" dirty="0" err="1" smtClean="0"/>
              <a:t>Horesepower</a:t>
            </a:r>
            <a:endParaRPr lang="en-US" dirty="0" smtClean="0"/>
          </a:p>
          <a:p>
            <a:r>
              <a:rPr lang="en-US" dirty="0" smtClean="0"/>
              <a:t>300 Mile range</a:t>
            </a:r>
          </a:p>
          <a:p>
            <a:r>
              <a:rPr lang="en-US" dirty="0" smtClean="0"/>
              <a:t>$57,500</a:t>
            </a:r>
          </a:p>
        </p:txBody>
      </p:sp>
    </p:spTree>
    <p:extLst>
      <p:ext uri="{BB962C8B-B14F-4D97-AF65-F5344CB8AC3E}">
        <p14:creationId xmlns:p14="http://schemas.microsoft.com/office/powerpoint/2010/main" val="392452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Photovoltaic cell diagram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34" y="1618156"/>
            <a:ext cx="6527800" cy="302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952" y="5178552"/>
            <a:ext cx="796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diagram above illustrates the operation of a basic photovoltaic cell, also called a solar cell. Solar cells are made of </a:t>
            </a:r>
          </a:p>
          <a:p>
            <a:r>
              <a:rPr lang="en-US" sz="1200" dirty="0" smtClean="0"/>
              <a:t>the same kinds of semiconductor materials, such as silicon, used in the microelectronics industry. For solar cells, a thin</a:t>
            </a:r>
          </a:p>
          <a:p>
            <a:r>
              <a:rPr lang="en-US" sz="1200" dirty="0" smtClean="0"/>
              <a:t> semiconductor wafer is specially treated to form an electric field, positive on one side and negative on the other. When</a:t>
            </a:r>
          </a:p>
          <a:p>
            <a:r>
              <a:rPr lang="en-US" sz="1200" dirty="0" smtClean="0"/>
              <a:t> light energy strikes the solar cell, electrons are knocked loose from the atoms in the semiconductor material. If electrical </a:t>
            </a:r>
          </a:p>
          <a:p>
            <a:r>
              <a:rPr lang="en-US" sz="1200" dirty="0" smtClean="0"/>
              <a:t>conductors are attached to the positive and negative sides, forming an electrical circuit, the electrons can be captured in </a:t>
            </a:r>
          </a:p>
          <a:p>
            <a:r>
              <a:rPr lang="en-US" sz="1200" dirty="0" smtClean="0"/>
              <a:t>the form of an electric current -- that is, electricity. This electricity can then be used to power a load, such as a light or a tool.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109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84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1"/>
            <a:ext cx="8229600" cy="1143000"/>
          </a:xfrm>
        </p:spPr>
        <p:txBody>
          <a:bodyPr/>
          <a:lstStyle/>
          <a:p>
            <a:r>
              <a:rPr lang="en-US" dirty="0" smtClean="0"/>
              <a:t>What are solar fuels?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82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1"/>
            <a:ext cx="8229600" cy="1143000"/>
          </a:xfrm>
        </p:spPr>
        <p:txBody>
          <a:bodyPr/>
          <a:lstStyle/>
          <a:p>
            <a:r>
              <a:rPr lang="en-US" dirty="0" smtClean="0"/>
              <a:t>What are solar fuels?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1711" y="4900132"/>
            <a:ext cx="4418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Utilizing sunlight to make fuels directly like hydrogen.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11" y="1504367"/>
            <a:ext cx="3821699" cy="295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1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1"/>
            <a:ext cx="8229600" cy="1143000"/>
          </a:xfrm>
        </p:spPr>
        <p:txBody>
          <a:bodyPr/>
          <a:lstStyle/>
          <a:p>
            <a:r>
              <a:rPr lang="en-US" dirty="0" smtClean="0"/>
              <a:t>What are solar fuels?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1711" y="4900132"/>
            <a:ext cx="4418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Utilizing sunlight to make fuels directly like hydrogen.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11" y="1504367"/>
            <a:ext cx="3821699" cy="2950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21" y="1723283"/>
            <a:ext cx="2540000" cy="25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0075" y="5054020"/>
            <a:ext cx="4008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Like storing sun in a bottle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440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471"/>
            <a:ext cx="8229600" cy="1143000"/>
          </a:xfrm>
        </p:spPr>
        <p:txBody>
          <a:bodyPr/>
          <a:lstStyle/>
          <a:p>
            <a:r>
              <a:rPr lang="en-US" dirty="0" smtClean="0"/>
              <a:t>Use of transportation fuel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157108"/>
              </p:ext>
            </p:extLst>
          </p:nvPr>
        </p:nvGraphicFramePr>
        <p:xfrm>
          <a:off x="1200106" y="900987"/>
          <a:ext cx="63119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90004" y="5005974"/>
            <a:ext cx="8850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/>
              <a:t>“Globally</a:t>
            </a:r>
            <a:r>
              <a:rPr lang="en-US" sz="2400" baseline="30000" dirty="0"/>
              <a:t>, just over 60% of world oil consumption is for </a:t>
            </a:r>
            <a:r>
              <a:rPr lang="en-US" sz="2400" baseline="30000" dirty="0" smtClean="0"/>
              <a:t>transport (1)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and</a:t>
            </a:r>
            <a:r>
              <a:rPr lang="en-US" sz="2400" baseline="30000" dirty="0"/>
              <a:t>, in affluent countries like the UK, transport typically accounts for about one third of the average energy consumption per person</a:t>
            </a:r>
            <a:r>
              <a:rPr lang="en-US" sz="2400" baseline="30000" dirty="0" smtClean="0"/>
              <a:t>.” (2)</a:t>
            </a:r>
          </a:p>
          <a:p>
            <a:r>
              <a:rPr lang="en-US" sz="2400" baseline="30000" dirty="0" smtClean="0"/>
              <a:t>--</a:t>
            </a:r>
            <a:r>
              <a:rPr lang="en-US" sz="2400" baseline="30000" dirty="0" smtClean="0"/>
              <a:t> Alan </a:t>
            </a:r>
            <a:r>
              <a:rPr lang="en-US" sz="2400" baseline="30000" dirty="0" err="1" smtClean="0"/>
              <a:t>Heeger</a:t>
            </a:r>
            <a:r>
              <a:rPr lang="en-US" sz="2400" baseline="30000" dirty="0" smtClean="0"/>
              <a:t>,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Solar Fuels and Artificial Photosynthesis, 2012</a:t>
            </a:r>
            <a:endParaRPr lang="en-US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0" y="599622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 </a:t>
            </a:r>
            <a:r>
              <a:rPr lang="en-US" sz="1000" dirty="0">
                <a:latin typeface="Arial"/>
                <a:cs typeface="Arial"/>
              </a:rPr>
              <a:t>International Energy Agency, Key World Energy Statistics 2011 </a:t>
            </a:r>
            <a:r>
              <a:rPr lang="en-US" sz="1000" dirty="0">
                <a:latin typeface="Arial"/>
                <a:cs typeface="Arial"/>
                <a:hlinkClick r:id="rId3"/>
              </a:rPr>
              <a:t>www.iea.org/publications/free_new_desc.asp?pubs_ID=</a:t>
            </a:r>
            <a:r>
              <a:rPr lang="en-US" sz="1000" dirty="0" smtClean="0">
                <a:latin typeface="Arial"/>
                <a:cs typeface="Arial"/>
                <a:hlinkClick r:id="rId3"/>
              </a:rPr>
              <a:t>1199</a:t>
            </a:r>
            <a:endParaRPr lang="en-US" sz="1000" dirty="0" smtClean="0">
              <a:latin typeface="Arial"/>
              <a:cs typeface="Arial"/>
            </a:endParaRPr>
          </a:p>
          <a:p>
            <a:endParaRPr lang="en-US" sz="1000" dirty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2 </a:t>
            </a:r>
            <a:r>
              <a:rPr lang="en-US" sz="1000" dirty="0">
                <a:latin typeface="Arial"/>
                <a:cs typeface="Arial"/>
              </a:rPr>
              <a:t>Sustainable Energy – Without the Hot Air, David JC MacKay, UIT Cambridge Ltd., p104, 2009 </a:t>
            </a:r>
            <a:endParaRPr lang="en-US" sz="1000" dirty="0"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6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78601" y="6357546"/>
            <a:ext cx="394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 Alan </a:t>
            </a:r>
            <a:r>
              <a:rPr lang="en-US" baseline="30000" dirty="0" err="1" smtClean="0"/>
              <a:t>Heeger</a:t>
            </a:r>
            <a:r>
              <a:rPr lang="en-US" baseline="30000" dirty="0" smtClean="0"/>
              <a:t>,</a:t>
            </a:r>
            <a:r>
              <a:rPr lang="en-US" dirty="0" smtClean="0"/>
              <a:t> </a:t>
            </a:r>
            <a:r>
              <a:rPr lang="en-US" baseline="30000" dirty="0" smtClean="0"/>
              <a:t>Solar </a:t>
            </a:r>
            <a:r>
              <a:rPr lang="en-US" baseline="30000" dirty="0"/>
              <a:t>Fuels and Artificial </a:t>
            </a:r>
            <a:r>
              <a:rPr lang="en-US" baseline="30000" dirty="0" smtClean="0"/>
              <a:t>Photosynthesis,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36" y="782144"/>
            <a:ext cx="7044044" cy="5575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598"/>
          </a:xfrm>
        </p:spPr>
        <p:txBody>
          <a:bodyPr/>
          <a:lstStyle/>
          <a:p>
            <a:r>
              <a:rPr lang="en-US" dirty="0" smtClean="0"/>
              <a:t>Production of </a:t>
            </a:r>
            <a:r>
              <a:rPr lang="en-US" dirty="0" err="1" smtClean="0"/>
              <a:t>soalr</a:t>
            </a:r>
            <a:r>
              <a:rPr lang="en-US" dirty="0" smtClean="0"/>
              <a:t> fuels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5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of generating solar fuels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84111"/>
            <a:ext cx="8229600" cy="3210151"/>
          </a:xfrm>
        </p:spPr>
        <p:txBody>
          <a:bodyPr>
            <a:normAutofit/>
          </a:bodyPr>
          <a:lstStyle/>
          <a:p>
            <a:r>
              <a:rPr lang="en-US" dirty="0" err="1" smtClean="0"/>
              <a:t>Biohybrid</a:t>
            </a:r>
            <a:r>
              <a:rPr lang="en-US" dirty="0"/>
              <a:t> </a:t>
            </a:r>
            <a:r>
              <a:rPr lang="en-US" dirty="0" smtClean="0"/>
              <a:t>Solar cells</a:t>
            </a:r>
          </a:p>
          <a:p>
            <a:r>
              <a:rPr lang="en-US" dirty="0" smtClean="0"/>
              <a:t>Biomimetic </a:t>
            </a:r>
            <a:r>
              <a:rPr lang="en-US" dirty="0"/>
              <a:t>Water-Oxidation </a:t>
            </a:r>
            <a:r>
              <a:rPr lang="en-US" dirty="0" smtClean="0"/>
              <a:t>Catalysts</a:t>
            </a:r>
          </a:p>
          <a:p>
            <a:r>
              <a:rPr lang="en-US" dirty="0" smtClean="0"/>
              <a:t>Solar </a:t>
            </a:r>
            <a:r>
              <a:rPr lang="en-US" dirty="0"/>
              <a:t>Water Splitting Using Semiconductor </a:t>
            </a:r>
            <a:r>
              <a:rPr lang="en-US" dirty="0" err="1"/>
              <a:t>Photocatalyst</a:t>
            </a:r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886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Photosynthesis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106" y="1317631"/>
            <a:ext cx="5365121" cy="5163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78601" y="6357546"/>
            <a:ext cx="394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 Alan </a:t>
            </a:r>
            <a:r>
              <a:rPr lang="en-US" baseline="30000" dirty="0" err="1" smtClean="0"/>
              <a:t>Heeger</a:t>
            </a:r>
            <a:r>
              <a:rPr lang="en-US" baseline="30000" dirty="0" smtClean="0"/>
              <a:t>,</a:t>
            </a:r>
            <a:r>
              <a:rPr lang="en-US" dirty="0" smtClean="0"/>
              <a:t> </a:t>
            </a:r>
            <a:r>
              <a:rPr lang="en-US" baseline="30000" dirty="0" smtClean="0"/>
              <a:t>Solar </a:t>
            </a:r>
            <a:r>
              <a:rPr lang="en-US" baseline="30000" dirty="0"/>
              <a:t>Fuels and Artificial </a:t>
            </a:r>
            <a:r>
              <a:rPr lang="en-US" baseline="30000" dirty="0" smtClean="0"/>
              <a:t>Photosynthesis,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29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656</Words>
  <Application>Microsoft Macintosh PowerPoint</Application>
  <PresentationFormat>On-screen Show (4:3)</PresentationFormat>
  <Paragraphs>105</Paragraphs>
  <Slides>20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Solar Fuels</vt:lpstr>
      <vt:lpstr>Photovoltaic cell diagram</vt:lpstr>
      <vt:lpstr>What are solar fuels?</vt:lpstr>
      <vt:lpstr>What are solar fuels?</vt:lpstr>
      <vt:lpstr>What are solar fuels?</vt:lpstr>
      <vt:lpstr>Use of transportation fuel</vt:lpstr>
      <vt:lpstr>Production of soalr fuels</vt:lpstr>
      <vt:lpstr>Methods of generating solar fuels</vt:lpstr>
      <vt:lpstr>Natural Photosynthesis</vt:lpstr>
      <vt:lpstr>Natural Photosynthesis</vt:lpstr>
      <vt:lpstr>PowerPoint Presentation</vt:lpstr>
      <vt:lpstr>Photosynthetic core complexes </vt:lpstr>
      <vt:lpstr>Biomimetic Water-Oxidation Catalysts </vt:lpstr>
      <vt:lpstr>Biomimetic Water-Oxidation Catalysts </vt:lpstr>
      <vt:lpstr>Biomimetic Water-Oxidation Catalysts </vt:lpstr>
      <vt:lpstr>Earth Abundance of Elements</vt:lpstr>
      <vt:lpstr>Semiconductor Photocatalyst </vt:lpstr>
      <vt:lpstr>PowerPoint Presentation</vt:lpstr>
      <vt:lpstr>Hydrogen Cars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Fuels</dc:title>
  <dc:creator>John Harrold</dc:creator>
  <cp:lastModifiedBy>John Harrold</cp:lastModifiedBy>
  <cp:revision>13</cp:revision>
  <dcterms:created xsi:type="dcterms:W3CDTF">2015-10-29T13:41:35Z</dcterms:created>
  <dcterms:modified xsi:type="dcterms:W3CDTF">2015-10-29T15:46:07Z</dcterms:modified>
</cp:coreProperties>
</file>