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58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77" autoAdjust="0"/>
  </p:normalViewPr>
  <p:slideViewPr>
    <p:cSldViewPr snapToGrid="0" snapToObjects="1">
      <p:cViewPr>
        <p:scale>
          <a:sx n="80" d="100"/>
          <a:sy n="80" d="100"/>
        </p:scale>
        <p:origin x="-10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0416715089822036"/>
                  <c:y val="0.004359756087094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Sheet1!$A$1:$A$9</c:f>
              <c:strCache>
                <c:ptCount val="9"/>
                <c:pt idx="0">
                  <c:v>cement</c:v>
                </c:pt>
                <c:pt idx="1">
                  <c:v>chemicals</c:v>
                </c:pt>
                <c:pt idx="2">
                  <c:v>lime</c:v>
                </c:pt>
                <c:pt idx="3">
                  <c:v>coke ovens</c:v>
                </c:pt>
                <c:pt idx="4">
                  <c:v>non-ferrous metals</c:v>
                </c:pt>
                <c:pt idx="5">
                  <c:v>iron/steel</c:v>
                </c:pt>
                <c:pt idx="6">
                  <c:v>ferroalloy</c:v>
                </c:pt>
                <c:pt idx="7">
                  <c:v>lime-stone/dolomite</c:v>
                </c:pt>
                <c:pt idx="8">
                  <c:v>other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1.352</c:v>
                </c:pt>
                <c:pt idx="1">
                  <c:v>0.477</c:v>
                </c:pt>
                <c:pt idx="2">
                  <c:v>0.242</c:v>
                </c:pt>
                <c:pt idx="3">
                  <c:v>0.134</c:v>
                </c:pt>
                <c:pt idx="4">
                  <c:v>0.074</c:v>
                </c:pt>
                <c:pt idx="5">
                  <c:v>0.072</c:v>
                </c:pt>
                <c:pt idx="6">
                  <c:v>0.061</c:v>
                </c:pt>
                <c:pt idx="7">
                  <c:v>0.06</c:v>
                </c:pt>
                <c:pt idx="8">
                  <c:v>0.115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674C3-E0B5-7A49-8F4B-C0380F81687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6D81-D8C1-2A40-B627-001C1E65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all the physical products in our lives</a:t>
            </a:r>
          </a:p>
          <a:p>
            <a:r>
              <a:rPr lang="en-US" dirty="0" smtClean="0"/>
              <a:t>30% of global emissions (40% if don’t count land-use) -&gt; Mostly due to material </a:t>
            </a:r>
            <a:r>
              <a:rPr lang="en-US" baseline="0" dirty="0" smtClean="0"/>
              <a:t>processing (turning resources (oil, ore, biomass)/scrap into useful materials</a:t>
            </a:r>
          </a:p>
          <a:p>
            <a:r>
              <a:rPr lang="en-US" baseline="0" dirty="0" smtClean="0"/>
              <a:t>Industry mainly construction, food are the services they provide, emissions largely just 3 categories: burners, process, machines</a:t>
            </a:r>
          </a:p>
          <a:p>
            <a:r>
              <a:rPr lang="en-US" dirty="0" smtClean="0"/>
              <a:t>70% of</a:t>
            </a:r>
            <a:r>
              <a:rPr lang="en-US" baseline="0" dirty="0" smtClean="0"/>
              <a:t> total final energy use is fossil fuels in industry, but distribution widely dependent on sector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1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Coal based</a:t>
            </a:r>
            <a:r>
              <a:rPr lang="en-US" baseline="0" dirty="0" smtClean="0"/>
              <a:t> DRI – remove need for coke (but need more coal, and energy efficiency depends on use of reuse of residual gas)</a:t>
            </a:r>
          </a:p>
          <a:p>
            <a:r>
              <a:rPr lang="en-US" baseline="0" dirty="0" smtClean="0"/>
              <a:t>Natural Gas based DRI – Natural gas made into H2 and CO</a:t>
            </a:r>
          </a:p>
          <a:p>
            <a:r>
              <a:rPr lang="en-US" baseline="0" dirty="0" smtClean="0"/>
              <a:t>DRI needs more electricity for EAC</a:t>
            </a:r>
          </a:p>
          <a:p>
            <a:r>
              <a:rPr lang="en-US" baseline="0" dirty="0" smtClean="0"/>
              <a:t>Smelting reduction – much reduction takes place in a liquid iron bath (can use low quality coal instead of coke – save energy/emissions from coking process)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Availability + Recycling Rate – 26% is lost as process scrap (eliminating this would reduce</a:t>
            </a:r>
            <a:r>
              <a:rPr lang="en-US" baseline="0" dirty="0" smtClean="0"/>
              <a:t> emissions 16% for the iron/steel sector)</a:t>
            </a:r>
            <a:endParaRPr lang="en-US" dirty="0" smtClean="0"/>
          </a:p>
          <a:p>
            <a:r>
              <a:rPr lang="en-US" dirty="0" smtClean="0"/>
              <a:t>Better materials (allow for</a:t>
            </a:r>
            <a:r>
              <a:rPr lang="en-US" baseline="0" dirty="0" smtClean="0"/>
              <a:t> less to be used – although not always the case with cars)</a:t>
            </a:r>
          </a:p>
          <a:p>
            <a:r>
              <a:rPr lang="en-US" baseline="0" dirty="0" smtClean="0"/>
              <a:t>30% of all steel produced in 2008 could be re-used in the future, but steel is cheaper than labor (amplified by tax policies) – economically drives material inefficiency to minimize labor costs</a:t>
            </a:r>
          </a:p>
          <a:p>
            <a:r>
              <a:rPr lang="en-US" baseline="0" dirty="0" smtClean="0"/>
              <a:t>Commercial buildings in developed world built with 2x steel required by safety codes.</a:t>
            </a:r>
          </a:p>
          <a:p>
            <a:r>
              <a:rPr lang="en-US" baseline="0" dirty="0" smtClean="0"/>
              <a:t>Extending building life would also help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5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lower energy intensity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tonne</a:t>
            </a:r>
            <a:r>
              <a:rPr lang="en-US" baseline="0" dirty="0" smtClean="0"/>
              <a:t> than steel and aluminum, but volume of production is much higher – demand dominated by construction</a:t>
            </a:r>
            <a:endParaRPr lang="en-US" dirty="0" smtClean="0"/>
          </a:p>
          <a:p>
            <a:r>
              <a:rPr lang="en-US" dirty="0" smtClean="0"/>
              <a:t>Limestone, clay, sand = feedstock (give</a:t>
            </a:r>
            <a:r>
              <a:rPr lang="en-US" baseline="0" dirty="0" smtClean="0"/>
              <a:t> lime, silica, alumina, and iron) -&gt; clinker; add gypsum and grind for cement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7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Heat with coal, natural gas, oil to temperatures of 2000 C</a:t>
            </a:r>
          </a:p>
          <a:p>
            <a:r>
              <a:rPr lang="en-US" dirty="0" smtClean="0"/>
              <a:t>Calcination: CaCO3 -&gt; </a:t>
            </a:r>
            <a:r>
              <a:rPr lang="en-US" dirty="0" err="1" smtClean="0"/>
              <a:t>CaO</a:t>
            </a:r>
            <a:r>
              <a:rPr lang="en-US" dirty="0" smtClean="0"/>
              <a:t> + CO2 (limestone -&gt;</a:t>
            </a:r>
            <a:r>
              <a:rPr lang="en-US" baseline="0" dirty="0" smtClean="0"/>
              <a:t> lime + carbon dioxide)</a:t>
            </a:r>
          </a:p>
          <a:p>
            <a:r>
              <a:rPr lang="en-US" baseline="0" dirty="0" smtClean="0"/>
              <a:t>Adding preheaters and </a:t>
            </a:r>
            <a:r>
              <a:rPr lang="en-US" baseline="0" dirty="0" err="1" smtClean="0"/>
              <a:t>precalciners</a:t>
            </a:r>
            <a:r>
              <a:rPr lang="en-US" baseline="0" dirty="0" smtClean="0"/>
              <a:t> can increase efficiency substantially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72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Thermodynamic</a:t>
            </a:r>
            <a:r>
              <a:rPr lang="en-US" baseline="0" dirty="0" smtClean="0"/>
              <a:t> limit of minimum energy: 1.8 GJ/t clinker for dry limestone feedstock</a:t>
            </a:r>
          </a:p>
          <a:p>
            <a:r>
              <a:rPr lang="en-US" baseline="0" dirty="0" smtClean="0"/>
              <a:t>Emissions highly dependent of system and fuel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0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Thermodynamic</a:t>
            </a:r>
            <a:r>
              <a:rPr lang="en-US" baseline="0" dirty="0" smtClean="0"/>
              <a:t> limit of minimum energy: 1.8 GJ/t clinker for dry limestone feedstock</a:t>
            </a:r>
          </a:p>
          <a:p>
            <a:r>
              <a:rPr lang="en-US" baseline="0" dirty="0" smtClean="0"/>
              <a:t>Using best available technology could save 21% of energy consumption – although need to rebuild (can’t easily retrofit) and plant lasts 50 years</a:t>
            </a:r>
          </a:p>
          <a:p>
            <a:r>
              <a:rPr lang="en-US" baseline="0" dirty="0" smtClean="0"/>
              <a:t>In US, half of plants built since 1980, 22% in 70s, 16% in 60s, 10% before 60s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0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Capital stock in Europe</a:t>
            </a:r>
            <a:r>
              <a:rPr lang="en-US" baseline="0" dirty="0" smtClean="0"/>
              <a:t> new that US, less room for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77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r>
              <a:rPr lang="en-US" baseline="0" dirty="0" smtClean="0"/>
              <a:t> for blending limited (also can’t have long distance transport)</a:t>
            </a:r>
          </a:p>
          <a:p>
            <a:r>
              <a:rPr lang="en-US" dirty="0" smtClean="0"/>
              <a:t>Waste fuels (clinker/limestone act as gas</a:t>
            </a:r>
            <a:r>
              <a:rPr lang="en-US" baseline="0" dirty="0" smtClean="0"/>
              <a:t> cleaning agents) – tires, wood, plastics, chemicals, municipal solid waste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plants have 100% substitution</a:t>
            </a:r>
          </a:p>
          <a:p>
            <a:r>
              <a:rPr lang="en-US" baseline="0" dirty="0" smtClean="0"/>
              <a:t>Hard to recycle/reuse – best to expand building life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0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Integration/intensification – using waste heat, using by-products more</a:t>
            </a:r>
            <a:r>
              <a:rPr lang="en-US" baseline="0" dirty="0" smtClean="0"/>
              <a:t> efficiently</a:t>
            </a:r>
          </a:p>
          <a:p>
            <a:r>
              <a:rPr lang="en-US" dirty="0" smtClean="0"/>
              <a:t>CHP</a:t>
            </a:r>
            <a:r>
              <a:rPr lang="en-US" baseline="0" dirty="0" smtClean="0"/>
              <a:t> faces barriers: emission limits/tax rates and feed-in tariffs</a:t>
            </a:r>
          </a:p>
          <a:p>
            <a:r>
              <a:rPr lang="en-US" baseline="0" dirty="0" smtClean="0"/>
              <a:t>Bio-based: use natural polymers, use monomers, and polymerize them, produce from micro-organisms</a:t>
            </a:r>
          </a:p>
          <a:p>
            <a:r>
              <a:rPr lang="en-US" baseline="0" dirty="0" smtClean="0"/>
              <a:t>Plant lifetime = 60 years, average age of capital stock in Europe/N America ~20 years, China ~ 10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80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Recovery from Waste – MSW largely biogenic/petrochemical compounds are C and H; mostly combusted</a:t>
            </a:r>
            <a:r>
              <a:rPr lang="en-US" baseline="0" dirty="0" smtClean="0"/>
              <a:t> on moving grate; need to pay attention to air pollution</a:t>
            </a:r>
          </a:p>
          <a:p>
            <a:r>
              <a:rPr lang="en-US" baseline="0" dirty="0" smtClean="0"/>
              <a:t>Landfill Methane Recovery – of methane generated only 10% captured at sanitary landfills (capture efficiencies only about 50%, up to 95% possible)</a:t>
            </a:r>
          </a:p>
          <a:p>
            <a:r>
              <a:rPr lang="en-US" dirty="0" smtClean="0"/>
              <a:t>Landfill Aeration – introduce ambient air to promote biological processes to limit methane release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3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of Production in different industries</a:t>
            </a:r>
          </a:p>
          <a:p>
            <a:r>
              <a:rPr lang="en-US" dirty="0" smtClean="0"/>
              <a:t>Part of huge increase due to urbanization (need to build)</a:t>
            </a:r>
            <a:r>
              <a:rPr lang="en-US" baseline="0" dirty="0" smtClean="0"/>
              <a:t> and globalization of industry – can trade more easily throughout the production process</a:t>
            </a:r>
          </a:p>
          <a:p>
            <a:r>
              <a:rPr lang="en-US" dirty="0" smtClean="0"/>
              <a:t>Over 80% of increase in production since 1990 from China, India, and other developing Asian 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0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Almost</a:t>
            </a:r>
            <a:r>
              <a:rPr lang="en-US" baseline="0" dirty="0" smtClean="0"/>
              <a:t> all steel produced in China used in mainland china (46% of global steel use, 48% of production)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Indirect = Electricity + Heat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Iron and Steel, Cement, and Chemicals make up nearly ¾ of emissions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9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in Emissions largely driven from Asian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2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Energy Efficiency (Energy use = drive</a:t>
            </a:r>
            <a:r>
              <a:rPr lang="en-US" baseline="0" dirty="0" smtClean="0"/>
              <a:t> chemical reactions, create heat, mechanical work; thermo limits, but can improve)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Emissions Efficiency (Fuel switching, CCS)</a:t>
            </a:r>
          </a:p>
          <a:p>
            <a:pPr marL="228600" indent="-228600">
              <a:buAutoNum type="arabicPeriod"/>
            </a:pPr>
            <a:r>
              <a:rPr lang="en-US" dirty="0" smtClean="0"/>
              <a:t>A. Material Efficiency in Manufacturing (reducing losses in stamping</a:t>
            </a:r>
            <a:r>
              <a:rPr lang="en-US" baseline="0" dirty="0" smtClean="0"/>
              <a:t>/shaping, reusing old material)</a:t>
            </a:r>
          </a:p>
          <a:p>
            <a:pPr marL="228600" indent="-228600">
              <a:buAutoNum type="arabicPeriod" startAt="3"/>
            </a:pPr>
            <a:r>
              <a:rPr lang="en-US" baseline="0" dirty="0" smtClean="0"/>
              <a:t>B.  Material Efficiency in Product Design (may products could be 1/3 lighter without loss of performance, substitution – hard due to levels of material needed)</a:t>
            </a:r>
          </a:p>
          <a:p>
            <a:pPr marL="228600" indent="-228600">
              <a:buAutoNum type="arabicPeriod" startAt="3"/>
            </a:pPr>
            <a:r>
              <a:rPr lang="en-US" baseline="0" dirty="0" smtClean="0"/>
              <a:t>Product-Service Efficiency (car sharing, higher building occupancy, food waste)</a:t>
            </a:r>
          </a:p>
          <a:p>
            <a:pPr marL="228600" indent="-228600">
              <a:buAutoNum type="arabicPeriod" startAt="3"/>
            </a:pPr>
            <a:r>
              <a:rPr lang="en-US" baseline="0" dirty="0" smtClean="0"/>
              <a:t>Service Demand Sector (use less things)</a:t>
            </a:r>
          </a:p>
          <a:p>
            <a:pPr marL="0" indent="0">
              <a:buNone/>
            </a:pPr>
            <a:r>
              <a:rPr lang="en-US" dirty="0" smtClean="0"/>
              <a:t>After that –</a:t>
            </a:r>
            <a:r>
              <a:rPr lang="en-US" baseline="0" dirty="0" smtClean="0"/>
              <a:t> Waste Industry Recycle, Re-Use, or Discard (avoids need to create material from scratch – a lot less energy. Not always enough, and not always the best quality)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80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best</a:t>
            </a:r>
            <a:r>
              <a:rPr lang="en-US" baseline="0" dirty="0" smtClean="0"/>
              <a:t> available technology in the 5 biggest energy sectors in industry (chemicals, iron/steel, cement, pulp/paper, and </a:t>
            </a:r>
            <a:r>
              <a:rPr lang="en-US" baseline="0" dirty="0" err="1" smtClean="0"/>
              <a:t>aluminium</a:t>
            </a:r>
            <a:r>
              <a:rPr lang="en-US" baseline="0" dirty="0" smtClean="0"/>
              <a:t>) would reduce industrial energy use by 13% (emissions by 12%)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47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Fe2O3</a:t>
            </a:r>
            <a:r>
              <a:rPr lang="en-US" baseline="0" dirty="0" smtClean="0"/>
              <a:t> (</a:t>
            </a:r>
            <a:r>
              <a:rPr lang="en-US" dirty="0" err="1" smtClean="0"/>
              <a:t>Ironore</a:t>
            </a:r>
            <a:r>
              <a:rPr lang="en-US" dirty="0" smtClean="0"/>
              <a:t>) + 3CO (from coke)</a:t>
            </a:r>
            <a:r>
              <a:rPr lang="en-US" baseline="0" dirty="0" smtClean="0"/>
              <a:t> -&gt; 3CO2 + 2 Fe (Pure Iron)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6D81-D8C1-2A40-B627-001C1E6527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7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12/2/15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12/2/15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 Sector End-Use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HEJC December 3</a:t>
            </a:r>
            <a:r>
              <a:rPr lang="en-US" baseline="30000" dirty="0" smtClean="0"/>
              <a:t>rd</a:t>
            </a:r>
            <a:r>
              <a:rPr lang="en-US" dirty="0" smtClean="0"/>
              <a:t>, 2015</a:t>
            </a:r>
          </a:p>
          <a:p>
            <a:r>
              <a:rPr lang="en-US" dirty="0" smtClean="0"/>
              <a:t>Lauren Kuntz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8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4" y="1163724"/>
            <a:ext cx="7778751" cy="572602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Iron and 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and </a:t>
            </a:r>
            <a:r>
              <a:rPr lang="en-US" dirty="0" smtClean="0"/>
              <a:t>Steel - Technological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Technologies</a:t>
            </a:r>
          </a:p>
          <a:p>
            <a:pPr lvl="1"/>
            <a:r>
              <a:rPr lang="en-US" dirty="0" smtClean="0"/>
              <a:t>Blast Furnace/Basic Oxygen Furnace (13-14 GJ/</a:t>
            </a:r>
            <a:r>
              <a:rPr lang="en-US" dirty="0" err="1" smtClean="0"/>
              <a:t>tonne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Scrap/Electric Arc Furnace (4-6 GJ/</a:t>
            </a:r>
            <a:r>
              <a:rPr lang="en-US" dirty="0" err="1" smtClean="0"/>
              <a:t>tonne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 Technology Options</a:t>
            </a:r>
          </a:p>
          <a:p>
            <a:pPr lvl="1"/>
            <a:r>
              <a:rPr lang="en-US" dirty="0" smtClean="0"/>
              <a:t>Direct Iron Reduction</a:t>
            </a:r>
          </a:p>
          <a:p>
            <a:pPr lvl="1"/>
            <a:r>
              <a:rPr lang="en-US" dirty="0" smtClean="0"/>
              <a:t>Smelting Reduction</a:t>
            </a:r>
          </a:p>
          <a:p>
            <a:pPr lvl="1"/>
            <a:r>
              <a:rPr lang="en-US" dirty="0" smtClean="0"/>
              <a:t>Coke Replacement with Charcoal or Waste Plastic</a:t>
            </a:r>
          </a:p>
          <a:p>
            <a:pPr lvl="1"/>
            <a:r>
              <a:rPr lang="en-US" dirty="0" smtClean="0"/>
              <a:t>Carbon Capture and Sequestration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9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and </a:t>
            </a:r>
            <a:r>
              <a:rPr lang="en-US" dirty="0" smtClean="0"/>
              <a:t>Steel - Material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8309119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427"/>
            <a:ext cx="8255000" cy="53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9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427"/>
            <a:ext cx="8255000" cy="53280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7750" y="5032375"/>
            <a:ext cx="3921125" cy="873125"/>
          </a:xfrm>
          <a:prstGeom prst="rect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Cement – Technological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810887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Cement – Technological Options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1668003"/>
            <a:ext cx="8223250" cy="45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943100"/>
            <a:ext cx="8241046" cy="42481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Cement – Technological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8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Cement – Technological Options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19325"/>
            <a:ext cx="76200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Clinker Substitute</a:t>
            </a:r>
          </a:p>
          <a:p>
            <a:pPr lvl="1"/>
            <a:r>
              <a:rPr lang="en-US" sz="2600" dirty="0" smtClean="0"/>
              <a:t>Fly-Ash</a:t>
            </a:r>
          </a:p>
          <a:p>
            <a:pPr lvl="1"/>
            <a:r>
              <a:rPr lang="en-US" sz="2600" dirty="0" smtClean="0"/>
              <a:t>Blast Furnace Slag</a:t>
            </a:r>
          </a:p>
          <a:p>
            <a:pPr lvl="1"/>
            <a:r>
              <a:rPr lang="en-US" sz="2600" dirty="0" err="1" smtClean="0"/>
              <a:t>Pozzolana</a:t>
            </a:r>
            <a:endParaRPr lang="en-US" sz="2600" dirty="0" smtClean="0"/>
          </a:p>
          <a:p>
            <a:r>
              <a:rPr lang="en-US" sz="2800" dirty="0" smtClean="0"/>
              <a:t>Fuel Substitution</a:t>
            </a:r>
          </a:p>
          <a:p>
            <a:r>
              <a:rPr lang="en-US" sz="2800" dirty="0" smtClean="0"/>
              <a:t>Cement Alternatives</a:t>
            </a:r>
          </a:p>
          <a:p>
            <a:r>
              <a:rPr lang="en-US" sz="2800" dirty="0" smtClean="0"/>
              <a:t>Carbon Capture and Sequestration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831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Largest energy user in industrial sector – 10% of global energy use, 7% of global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emissions</a:t>
            </a:r>
          </a:p>
          <a:p>
            <a:r>
              <a:rPr lang="en-US" sz="2400" dirty="0" smtClean="0"/>
              <a:t>Emissions dominated by:</a:t>
            </a:r>
          </a:p>
          <a:p>
            <a:pPr lvl="1"/>
            <a:r>
              <a:rPr lang="en-US" dirty="0" smtClean="0"/>
              <a:t>Ethylene</a:t>
            </a:r>
          </a:p>
          <a:p>
            <a:pPr lvl="1"/>
            <a:r>
              <a:rPr lang="en-US" dirty="0" smtClean="0"/>
              <a:t>Ammonia</a:t>
            </a:r>
          </a:p>
          <a:p>
            <a:pPr lvl="1"/>
            <a:r>
              <a:rPr lang="en-US" dirty="0" smtClean="0"/>
              <a:t>Nitric Acid</a:t>
            </a:r>
          </a:p>
          <a:p>
            <a:pPr lvl="1"/>
            <a:r>
              <a:rPr lang="en-US" dirty="0" err="1" smtClean="0"/>
              <a:t>Adipic</a:t>
            </a:r>
            <a:r>
              <a:rPr lang="en-US" dirty="0" smtClean="0"/>
              <a:t> Acid and </a:t>
            </a:r>
            <a:r>
              <a:rPr lang="en-US" dirty="0" err="1" smtClean="0"/>
              <a:t>Caprolactam</a:t>
            </a:r>
            <a:r>
              <a:rPr lang="en-US" dirty="0" smtClean="0"/>
              <a:t> (used in plastics)</a:t>
            </a:r>
          </a:p>
          <a:p>
            <a:pPr lvl="1"/>
            <a:r>
              <a:rPr lang="en-US" dirty="0" smtClean="0"/>
              <a:t>Fertilizer</a:t>
            </a:r>
          </a:p>
          <a:p>
            <a:pPr lvl="1"/>
            <a:r>
              <a:rPr lang="en-US" dirty="0" smtClean="0"/>
              <a:t>Synthetic Fibers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6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046"/>
            <a:ext cx="8410234" cy="48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 – Technological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075"/>
            <a:ext cx="7620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Process integration and process intensification</a:t>
            </a:r>
          </a:p>
          <a:p>
            <a:r>
              <a:rPr lang="en-US" sz="2800" dirty="0" smtClean="0"/>
              <a:t>Combined heat and power</a:t>
            </a:r>
          </a:p>
          <a:p>
            <a:r>
              <a:rPr lang="en-US" sz="2800" dirty="0" smtClean="0"/>
              <a:t>Membranes</a:t>
            </a:r>
          </a:p>
          <a:p>
            <a:r>
              <a:rPr lang="en-US" sz="2800" dirty="0" smtClean="0"/>
              <a:t>Bio-based Chemicals/Plastics</a:t>
            </a:r>
          </a:p>
          <a:p>
            <a:r>
              <a:rPr lang="en-US" sz="2800" dirty="0" smtClean="0"/>
              <a:t>Carbon Capture and Storage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6885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Management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274268"/>
            <a:ext cx="7673975" cy="55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97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0"/>
            <a:ext cx="4032250" cy="679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4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265"/>
          <a:stretch/>
        </p:blipFill>
        <p:spPr>
          <a:xfrm>
            <a:off x="0" y="1280656"/>
            <a:ext cx="8425723" cy="45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0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Producers of Energy Intensive Industrial Goods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312135"/>
              </p:ext>
            </p:extLst>
          </p:nvPr>
        </p:nvGraphicFramePr>
        <p:xfrm>
          <a:off x="457201" y="2049398"/>
          <a:ext cx="2950260" cy="414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82"/>
                <a:gridCol w="10321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Iron 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China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Brazil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Steel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China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48%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Japan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541672"/>
              </p:ext>
            </p:extLst>
          </p:nvPr>
        </p:nvGraphicFramePr>
        <p:xfrm>
          <a:off x="4342320" y="2049398"/>
          <a:ext cx="2950260" cy="414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82"/>
                <a:gridCol w="10321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China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Ammonia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China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32%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Russia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5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(13.14 GtCO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67125"/>
            <a:ext cx="3762375" cy="211455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Direct - 5.27 GtCO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Process – 2.59 GtCO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Indirect – 5.25 GtCO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43762"/>
              </p:ext>
            </p:extLst>
          </p:nvPr>
        </p:nvGraphicFramePr>
        <p:xfrm>
          <a:off x="2905124" y="1600256"/>
          <a:ext cx="6745765" cy="492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78375" y="6339959"/>
            <a:ext cx="29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Emissions Breakdown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4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27" y="1068780"/>
            <a:ext cx="6303971" cy="547772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Direct and Process CO</a:t>
            </a:r>
            <a:r>
              <a:rPr lang="en-US" baseline="-25000" dirty="0" smtClean="0"/>
              <a:t>2</a:t>
            </a:r>
            <a:r>
              <a:rPr lang="en-US" dirty="0" smtClean="0"/>
              <a:t>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3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5513"/>
            <a:ext cx="8270875" cy="49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5560"/>
            <a:ext cx="8453014" cy="48368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General Emission Reduction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1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9325"/>
            <a:ext cx="7620000" cy="20986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Capital Stock Turnover Time</a:t>
            </a:r>
          </a:p>
          <a:p>
            <a:r>
              <a:rPr lang="en-US" sz="2800" dirty="0" smtClean="0"/>
              <a:t>Global Market Structure</a:t>
            </a:r>
          </a:p>
          <a:p>
            <a:r>
              <a:rPr lang="en-US" sz="2800" dirty="0" smtClean="0"/>
              <a:t>Limited Knowledge Sharing</a:t>
            </a:r>
          </a:p>
          <a:p>
            <a:r>
              <a:rPr lang="en-US" sz="2800" dirty="0" smtClean="0"/>
              <a:t>Energy Subsidies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General Emission Reduction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42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521</TotalTime>
  <Words>1246</Words>
  <Application>Microsoft Macintosh PowerPoint</Application>
  <PresentationFormat>On-screen Show (4:3)</PresentationFormat>
  <Paragraphs>156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Industrial Sector End-Use Energy</vt:lpstr>
      <vt:lpstr>PowerPoint Presentation</vt:lpstr>
      <vt:lpstr>PowerPoint Presentation</vt:lpstr>
      <vt:lpstr>Top Producers of Energy Intensive Industrial Goods</vt:lpstr>
      <vt:lpstr>Emissions (13.14 GtCO2)</vt:lpstr>
      <vt:lpstr>Direct and Process CO2 Emissions</vt:lpstr>
      <vt:lpstr>PowerPoint Presentation</vt:lpstr>
      <vt:lpstr>General Emission Reduction Strategies</vt:lpstr>
      <vt:lpstr>General Emission Reduction Challenges</vt:lpstr>
      <vt:lpstr>Iron and Steel</vt:lpstr>
      <vt:lpstr>Iron and Steel - Technological Options</vt:lpstr>
      <vt:lpstr>Iron and Steel - Material Flow</vt:lpstr>
      <vt:lpstr>Cement</vt:lpstr>
      <vt:lpstr>Cement</vt:lpstr>
      <vt:lpstr>Cement – Technological Options</vt:lpstr>
      <vt:lpstr>Cement – Technological Options</vt:lpstr>
      <vt:lpstr>Cement – Technological Options</vt:lpstr>
      <vt:lpstr>Cement – Technological Options</vt:lpstr>
      <vt:lpstr>Chemicals</vt:lpstr>
      <vt:lpstr>Chemicals – Technological Options</vt:lpstr>
      <vt:lpstr>Waste Management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Sector End-Use Energy</dc:title>
  <dc:creator>Lauren Kuntz</dc:creator>
  <cp:lastModifiedBy>Lauren Kuntz</cp:lastModifiedBy>
  <cp:revision>24</cp:revision>
  <dcterms:created xsi:type="dcterms:W3CDTF">2015-12-02T18:32:08Z</dcterms:created>
  <dcterms:modified xsi:type="dcterms:W3CDTF">2015-12-03T03:13:59Z</dcterms:modified>
</cp:coreProperties>
</file>