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Lst>
  <p:sldSz cy="5143500" cx="9144000"/>
  <p:notesSz cx="6858000" cy="9144000"/>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1" Type="http://schemas.openxmlformats.org/officeDocument/2006/relationships/slide" Target="slides/slide56.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4" name="Shape 54"/>
        <p:cNvGrpSpPr/>
        <p:nvPr/>
      </p:nvGrpSpPr>
      <p:grpSpPr>
        <a:xfrm>
          <a:off x="0" y="0"/>
          <a:ext cx="0" cy="0"/>
          <a:chOff x="0" y="0"/>
          <a:chExt cx="0" cy="0"/>
        </a:xfrm>
      </p:grpSpPr>
      <p:sp>
        <p:nvSpPr>
          <p:cNvPr id="55" name="Shape 55"/>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6" name="Shape 5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 name="Shape 120"/>
        <p:cNvGrpSpPr/>
        <p:nvPr/>
      </p:nvGrpSpPr>
      <p:grpSpPr>
        <a:xfrm>
          <a:off x="0" y="0"/>
          <a:ext cx="0" cy="0"/>
          <a:chOff x="0" y="0"/>
          <a:chExt cx="0" cy="0"/>
        </a:xfrm>
      </p:grpSpPr>
      <p:sp>
        <p:nvSpPr>
          <p:cNvPr id="121" name="Shape 1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22" name="Shape 12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rPr lang="en"/>
              <a:t>questionable: width factor also in front coeff, increase S increases width and depresses height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7" name="Shape 127"/>
        <p:cNvGrpSpPr/>
        <p:nvPr/>
      </p:nvGrpSpPr>
      <p:grpSpPr>
        <a:xfrm>
          <a:off x="0" y="0"/>
          <a:ext cx="0" cy="0"/>
          <a:chOff x="0" y="0"/>
          <a:chExt cx="0" cy="0"/>
        </a:xfrm>
      </p:grpSpPr>
      <p:sp>
        <p:nvSpPr>
          <p:cNvPr id="128" name="Shape 12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29" name="Shape 12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5" name="Shape 135"/>
        <p:cNvGrpSpPr/>
        <p:nvPr/>
      </p:nvGrpSpPr>
      <p:grpSpPr>
        <a:xfrm>
          <a:off x="0" y="0"/>
          <a:ext cx="0" cy="0"/>
          <a:chOff x="0" y="0"/>
          <a:chExt cx="0" cy="0"/>
        </a:xfrm>
      </p:grpSpPr>
      <p:sp>
        <p:nvSpPr>
          <p:cNvPr id="136" name="Shape 13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37" name="Shape 13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about 1 year further out for each 10 billion ton increase in URR, 1886 was the 1992 chinese govt number, say it’s off by a factor of 2 due to increased surface mining recovery %, that’s 18 more years into future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1" name="Shape 141"/>
        <p:cNvGrpSpPr/>
        <p:nvPr/>
      </p:nvGrpSpPr>
      <p:grpSpPr>
        <a:xfrm>
          <a:off x="0" y="0"/>
          <a:ext cx="0" cy="0"/>
          <a:chOff x="0" y="0"/>
          <a:chExt cx="0" cy="0"/>
        </a:xfrm>
      </p:grpSpPr>
      <p:sp>
        <p:nvSpPr>
          <p:cNvPr id="142" name="Shape 14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43" name="Shape 14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9" name="Shape 149"/>
        <p:cNvGrpSpPr/>
        <p:nvPr/>
      </p:nvGrpSpPr>
      <p:grpSpPr>
        <a:xfrm>
          <a:off x="0" y="0"/>
          <a:ext cx="0" cy="0"/>
          <a:chOff x="0" y="0"/>
          <a:chExt cx="0" cy="0"/>
        </a:xfrm>
      </p:grpSpPr>
      <p:sp>
        <p:nvSpPr>
          <p:cNvPr id="150" name="Shape 15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51" name="Shape 151"/>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6" name="Shape 156"/>
        <p:cNvGrpSpPr/>
        <p:nvPr/>
      </p:nvGrpSpPr>
      <p:grpSpPr>
        <a:xfrm>
          <a:off x="0" y="0"/>
          <a:ext cx="0" cy="0"/>
          <a:chOff x="0" y="0"/>
          <a:chExt cx="0" cy="0"/>
        </a:xfrm>
      </p:grpSpPr>
      <p:sp>
        <p:nvSpPr>
          <p:cNvPr id="157" name="Shape 15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58" name="Shape 15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63" name="Shape 16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7" name="Shape 167"/>
        <p:cNvGrpSpPr/>
        <p:nvPr/>
      </p:nvGrpSpPr>
      <p:grpSpPr>
        <a:xfrm>
          <a:off x="0" y="0"/>
          <a:ext cx="0" cy="0"/>
          <a:chOff x="0" y="0"/>
          <a:chExt cx="0" cy="0"/>
        </a:xfrm>
      </p:grpSpPr>
      <p:sp>
        <p:nvSpPr>
          <p:cNvPr id="168" name="Shape 1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69" name="Shape 16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4" name="Shape 174"/>
        <p:cNvGrpSpPr/>
        <p:nvPr/>
      </p:nvGrpSpPr>
      <p:grpSpPr>
        <a:xfrm>
          <a:off x="0" y="0"/>
          <a:ext cx="0" cy="0"/>
          <a:chOff x="0" y="0"/>
          <a:chExt cx="0" cy="0"/>
        </a:xfrm>
      </p:grpSpPr>
      <p:sp>
        <p:nvSpPr>
          <p:cNvPr id="175" name="Shape 1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76" name="Shape 17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85" name="Shape 18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 name="Shape 60"/>
        <p:cNvGrpSpPr/>
        <p:nvPr/>
      </p:nvGrpSpPr>
      <p:grpSpPr>
        <a:xfrm>
          <a:off x="0" y="0"/>
          <a:ext cx="0" cy="0"/>
          <a:chOff x="0" y="0"/>
          <a:chExt cx="0" cy="0"/>
        </a:xfrm>
      </p:grpSpPr>
      <p:sp>
        <p:nvSpPr>
          <p:cNvPr id="61" name="Shape 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62" name="Shape 6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92" name="Shape 19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6" name="Shape 196"/>
        <p:cNvGrpSpPr/>
        <p:nvPr/>
      </p:nvGrpSpPr>
      <p:grpSpPr>
        <a:xfrm>
          <a:off x="0" y="0"/>
          <a:ext cx="0" cy="0"/>
          <a:chOff x="0" y="0"/>
          <a:chExt cx="0" cy="0"/>
        </a:xfrm>
      </p:grpSpPr>
      <p:sp>
        <p:nvSpPr>
          <p:cNvPr id="197" name="Shape 19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98" name="Shape 19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3" name="Shape 203"/>
        <p:cNvGrpSpPr/>
        <p:nvPr/>
      </p:nvGrpSpPr>
      <p:grpSpPr>
        <a:xfrm>
          <a:off x="0" y="0"/>
          <a:ext cx="0" cy="0"/>
          <a:chOff x="0" y="0"/>
          <a:chExt cx="0" cy="0"/>
        </a:xfrm>
      </p:grpSpPr>
      <p:sp>
        <p:nvSpPr>
          <p:cNvPr id="204" name="Shape 20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05" name="Shape 20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0" name="Shape 210"/>
        <p:cNvGrpSpPr/>
        <p:nvPr/>
      </p:nvGrpSpPr>
      <p:grpSpPr>
        <a:xfrm>
          <a:off x="0" y="0"/>
          <a:ext cx="0" cy="0"/>
          <a:chOff x="0" y="0"/>
          <a:chExt cx="0" cy="0"/>
        </a:xfrm>
      </p:grpSpPr>
      <p:sp>
        <p:nvSpPr>
          <p:cNvPr id="211" name="Shape 21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12" name="Shape 21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7" name="Shape 227"/>
        <p:cNvGrpSpPr/>
        <p:nvPr/>
      </p:nvGrpSpPr>
      <p:grpSpPr>
        <a:xfrm>
          <a:off x="0" y="0"/>
          <a:ext cx="0" cy="0"/>
          <a:chOff x="0" y="0"/>
          <a:chExt cx="0" cy="0"/>
        </a:xfrm>
      </p:grpSpPr>
      <p:sp>
        <p:nvSpPr>
          <p:cNvPr id="228" name="Shape 22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29" name="Shape 22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Clr>
                <a:schemeClr val="dk1"/>
              </a:buClr>
              <a:buSzPct val="100000"/>
              <a:buFont typeface="Arial"/>
              <a:buNone/>
            </a:pPr>
            <a:r>
              <a:rPr lang="en">
                <a:solidFill>
                  <a:schemeClr val="dk1"/>
                </a:solidFill>
              </a:rPr>
              <a:t>https://china.lbl.gov/sites/all/files/key-china-energy-statistics-2012-june-2012.pdf</a:t>
            </a:r>
          </a:p>
          <a:p>
            <a:pPr>
              <a:spcBef>
                <a:spcPts val="0"/>
              </a:spcBef>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6" name="Shape 236"/>
        <p:cNvGrpSpPr/>
        <p:nvPr/>
      </p:nvGrpSpPr>
      <p:grpSpPr>
        <a:xfrm>
          <a:off x="0" y="0"/>
          <a:ext cx="0" cy="0"/>
          <a:chOff x="0" y="0"/>
          <a:chExt cx="0" cy="0"/>
        </a:xfrm>
      </p:grpSpPr>
      <p:sp>
        <p:nvSpPr>
          <p:cNvPr id="237" name="Shape 23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38" name="Shape 238"/>
          <p:cNvSpPr txBox="1"/>
          <p:nvPr>
            <p:ph idx="1" type="body"/>
          </p:nvPr>
        </p:nvSpPr>
        <p:spPr>
          <a:xfrm>
            <a:off x="685800" y="4343400"/>
            <a:ext cx="5486399" cy="4114800"/>
          </a:xfrm>
          <a:prstGeom prst="rect">
            <a:avLst/>
          </a:prstGeom>
        </p:spPr>
        <p:txBody>
          <a:bodyPr anchorCtr="0" anchor="t" bIns="91425" lIns="91425" rIns="91425" tIns="91425">
            <a:noAutofit/>
          </a:bodyPr>
          <a:lstStyle/>
          <a:p>
            <a:pPr rtl="0">
              <a:spcBef>
                <a:spcPts val="0"/>
              </a:spcBef>
              <a:buNone/>
            </a:pPr>
            <a:r>
              <a:rPr lang="en"/>
              <a:t>china announced 2020 peak in coal use at 2100 Mtoe</a:t>
            </a:r>
          </a:p>
          <a:p>
            <a:pPr>
              <a:spcBef>
                <a:spcPts val="0"/>
              </a:spcBef>
              <a:buNone/>
            </a:pPr>
            <a:r>
              <a:rPr lang="en"/>
              <a:t>http://www.nytimes.com/2014/11/21/business/energy-environment/china-to-place-limit-on-coal-use-in-2020.html?_r=0</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3" name="Shape 243"/>
        <p:cNvGrpSpPr/>
        <p:nvPr/>
      </p:nvGrpSpPr>
      <p:grpSpPr>
        <a:xfrm>
          <a:off x="0" y="0"/>
          <a:ext cx="0" cy="0"/>
          <a:chOff x="0" y="0"/>
          <a:chExt cx="0" cy="0"/>
        </a:xfrm>
      </p:grpSpPr>
      <p:sp>
        <p:nvSpPr>
          <p:cNvPr id="244" name="Shape 24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45" name="Shape 24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1" name="Shape 251"/>
        <p:cNvGrpSpPr/>
        <p:nvPr/>
      </p:nvGrpSpPr>
      <p:grpSpPr>
        <a:xfrm>
          <a:off x="0" y="0"/>
          <a:ext cx="0" cy="0"/>
          <a:chOff x="0" y="0"/>
          <a:chExt cx="0" cy="0"/>
        </a:xfrm>
      </p:grpSpPr>
      <p:sp>
        <p:nvSpPr>
          <p:cNvPr id="252" name="Shape 25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53" name="Shape 253"/>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8" name="Shape 258"/>
        <p:cNvGrpSpPr/>
        <p:nvPr/>
      </p:nvGrpSpPr>
      <p:grpSpPr>
        <a:xfrm>
          <a:off x="0" y="0"/>
          <a:ext cx="0" cy="0"/>
          <a:chOff x="0" y="0"/>
          <a:chExt cx="0" cy="0"/>
        </a:xfrm>
      </p:grpSpPr>
      <p:sp>
        <p:nvSpPr>
          <p:cNvPr id="259" name="Shape 2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60" name="Shape 26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6" name="Shape 266"/>
        <p:cNvGrpSpPr/>
        <p:nvPr/>
      </p:nvGrpSpPr>
      <p:grpSpPr>
        <a:xfrm>
          <a:off x="0" y="0"/>
          <a:ext cx="0" cy="0"/>
          <a:chOff x="0" y="0"/>
          <a:chExt cx="0" cy="0"/>
        </a:xfrm>
      </p:grpSpPr>
      <p:sp>
        <p:nvSpPr>
          <p:cNvPr id="267" name="Shape 26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68" name="Shape 26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5" name="Shape 65"/>
        <p:cNvGrpSpPr/>
        <p:nvPr/>
      </p:nvGrpSpPr>
      <p:grpSpPr>
        <a:xfrm>
          <a:off x="0" y="0"/>
          <a:ext cx="0" cy="0"/>
          <a:chOff x="0" y="0"/>
          <a:chExt cx="0" cy="0"/>
        </a:xfrm>
      </p:grpSpPr>
      <p:sp>
        <p:nvSpPr>
          <p:cNvPr id="66" name="Shape 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67" name="Shape 6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3" name="Shape 273"/>
        <p:cNvGrpSpPr/>
        <p:nvPr/>
      </p:nvGrpSpPr>
      <p:grpSpPr>
        <a:xfrm>
          <a:off x="0" y="0"/>
          <a:ext cx="0" cy="0"/>
          <a:chOff x="0" y="0"/>
          <a:chExt cx="0" cy="0"/>
        </a:xfrm>
      </p:grpSpPr>
      <p:sp>
        <p:nvSpPr>
          <p:cNvPr id="274" name="Shape 2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75" name="Shape 27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1" name="Shape 281"/>
        <p:cNvGrpSpPr/>
        <p:nvPr/>
      </p:nvGrpSpPr>
      <p:grpSpPr>
        <a:xfrm>
          <a:off x="0" y="0"/>
          <a:ext cx="0" cy="0"/>
          <a:chOff x="0" y="0"/>
          <a:chExt cx="0" cy="0"/>
        </a:xfrm>
      </p:grpSpPr>
      <p:sp>
        <p:nvSpPr>
          <p:cNvPr id="282" name="Shape 28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83" name="Shape 28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http://www.ucsusa.org/sites/default/files/legacy/assets/documents/clean_energy/Ripe-for-Retirement-An-Economic-Analysis-of-the-US-Coal-Fleet.pdf</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7" name="Shape 287"/>
        <p:cNvGrpSpPr/>
        <p:nvPr/>
      </p:nvGrpSpPr>
      <p:grpSpPr>
        <a:xfrm>
          <a:off x="0" y="0"/>
          <a:ext cx="0" cy="0"/>
          <a:chOff x="0" y="0"/>
          <a:chExt cx="0" cy="0"/>
        </a:xfrm>
      </p:grpSpPr>
      <p:sp>
        <p:nvSpPr>
          <p:cNvPr id="288" name="Shape 28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89" name="Shape 28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4" name="Shape 294"/>
        <p:cNvGrpSpPr/>
        <p:nvPr/>
      </p:nvGrpSpPr>
      <p:grpSpPr>
        <a:xfrm>
          <a:off x="0" y="0"/>
          <a:ext cx="0" cy="0"/>
          <a:chOff x="0" y="0"/>
          <a:chExt cx="0" cy="0"/>
        </a:xfrm>
      </p:grpSpPr>
      <p:sp>
        <p:nvSpPr>
          <p:cNvPr id="295" name="Shape 29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96" name="Shape 29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0" name="Shape 300"/>
        <p:cNvGrpSpPr/>
        <p:nvPr/>
      </p:nvGrpSpPr>
      <p:grpSpPr>
        <a:xfrm>
          <a:off x="0" y="0"/>
          <a:ext cx="0" cy="0"/>
          <a:chOff x="0" y="0"/>
          <a:chExt cx="0" cy="0"/>
        </a:xfrm>
      </p:grpSpPr>
      <p:sp>
        <p:nvSpPr>
          <p:cNvPr id="301" name="Shape 30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02" name="Shape 30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http://www.sourcewatch.org/index.php/Coal_and_jobs_in_the_United_States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7" name="Shape 307"/>
        <p:cNvGrpSpPr/>
        <p:nvPr/>
      </p:nvGrpSpPr>
      <p:grpSpPr>
        <a:xfrm>
          <a:off x="0" y="0"/>
          <a:ext cx="0" cy="0"/>
          <a:chOff x="0" y="0"/>
          <a:chExt cx="0" cy="0"/>
        </a:xfrm>
      </p:grpSpPr>
      <p:sp>
        <p:nvSpPr>
          <p:cNvPr id="308" name="Shape 3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09" name="Shape 30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rPr lang="en"/>
              <a:t>http://www.sourcewatch.org/index.php/Coal_and_jobs_in_the_United_States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3" name="Shape 313"/>
        <p:cNvGrpSpPr/>
        <p:nvPr/>
      </p:nvGrpSpPr>
      <p:grpSpPr>
        <a:xfrm>
          <a:off x="0" y="0"/>
          <a:ext cx="0" cy="0"/>
          <a:chOff x="0" y="0"/>
          <a:chExt cx="0" cy="0"/>
        </a:xfrm>
      </p:grpSpPr>
      <p:sp>
        <p:nvSpPr>
          <p:cNvPr id="314" name="Shape 3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15" name="Shape 315"/>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1" name="Shape 321"/>
        <p:cNvGrpSpPr/>
        <p:nvPr/>
      </p:nvGrpSpPr>
      <p:grpSpPr>
        <a:xfrm>
          <a:off x="0" y="0"/>
          <a:ext cx="0" cy="0"/>
          <a:chOff x="0" y="0"/>
          <a:chExt cx="0" cy="0"/>
        </a:xfrm>
      </p:grpSpPr>
      <p:sp>
        <p:nvSpPr>
          <p:cNvPr id="322" name="Shape 32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23" name="Shape 32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7" name="Shape 327"/>
        <p:cNvGrpSpPr/>
        <p:nvPr/>
      </p:nvGrpSpPr>
      <p:grpSpPr>
        <a:xfrm>
          <a:off x="0" y="0"/>
          <a:ext cx="0" cy="0"/>
          <a:chOff x="0" y="0"/>
          <a:chExt cx="0" cy="0"/>
        </a:xfrm>
      </p:grpSpPr>
      <p:sp>
        <p:nvSpPr>
          <p:cNvPr id="328" name="Shape 32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29" name="Shape 32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3" name="Shape 333"/>
        <p:cNvGrpSpPr/>
        <p:nvPr/>
      </p:nvGrpSpPr>
      <p:grpSpPr>
        <a:xfrm>
          <a:off x="0" y="0"/>
          <a:ext cx="0" cy="0"/>
          <a:chOff x="0" y="0"/>
          <a:chExt cx="0" cy="0"/>
        </a:xfrm>
      </p:grpSpPr>
      <p:sp>
        <p:nvSpPr>
          <p:cNvPr id="334" name="Shape 33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35" name="Shape 33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0" name="Shape 70"/>
        <p:cNvGrpSpPr/>
        <p:nvPr/>
      </p:nvGrpSpPr>
      <p:grpSpPr>
        <a:xfrm>
          <a:off x="0" y="0"/>
          <a:ext cx="0" cy="0"/>
          <a:chOff x="0" y="0"/>
          <a:chExt cx="0" cy="0"/>
        </a:xfrm>
      </p:grpSpPr>
      <p:sp>
        <p:nvSpPr>
          <p:cNvPr id="71" name="Shape 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72" name="Shape 7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0" name="Shape 340"/>
        <p:cNvGrpSpPr/>
        <p:nvPr/>
      </p:nvGrpSpPr>
      <p:grpSpPr>
        <a:xfrm>
          <a:off x="0" y="0"/>
          <a:ext cx="0" cy="0"/>
          <a:chOff x="0" y="0"/>
          <a:chExt cx="0" cy="0"/>
        </a:xfrm>
      </p:grpSpPr>
      <p:sp>
        <p:nvSpPr>
          <p:cNvPr id="341" name="Shape 3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42" name="Shape 34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https://environment.yale.edu/poe/v2014/</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7" name="Shape 347"/>
        <p:cNvGrpSpPr/>
        <p:nvPr/>
      </p:nvGrpSpPr>
      <p:grpSpPr>
        <a:xfrm>
          <a:off x="0" y="0"/>
          <a:ext cx="0" cy="0"/>
          <a:chOff x="0" y="0"/>
          <a:chExt cx="0" cy="0"/>
        </a:xfrm>
      </p:grpSpPr>
      <p:sp>
        <p:nvSpPr>
          <p:cNvPr id="348" name="Shape 34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49" name="Shape 34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4" name="Shape 354"/>
        <p:cNvGrpSpPr/>
        <p:nvPr/>
      </p:nvGrpSpPr>
      <p:grpSpPr>
        <a:xfrm>
          <a:off x="0" y="0"/>
          <a:ext cx="0" cy="0"/>
          <a:chOff x="0" y="0"/>
          <a:chExt cx="0" cy="0"/>
        </a:xfrm>
      </p:grpSpPr>
      <p:sp>
        <p:nvSpPr>
          <p:cNvPr id="355" name="Shape 35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56" name="Shape 35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1" name="Shape 361"/>
        <p:cNvGrpSpPr/>
        <p:nvPr/>
      </p:nvGrpSpPr>
      <p:grpSpPr>
        <a:xfrm>
          <a:off x="0" y="0"/>
          <a:ext cx="0" cy="0"/>
          <a:chOff x="0" y="0"/>
          <a:chExt cx="0" cy="0"/>
        </a:xfrm>
      </p:grpSpPr>
      <p:sp>
        <p:nvSpPr>
          <p:cNvPr id="362" name="Shape 3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63" name="Shape 36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6" name="Shape 366"/>
        <p:cNvGrpSpPr/>
        <p:nvPr/>
      </p:nvGrpSpPr>
      <p:grpSpPr>
        <a:xfrm>
          <a:off x="0" y="0"/>
          <a:ext cx="0" cy="0"/>
          <a:chOff x="0" y="0"/>
          <a:chExt cx="0" cy="0"/>
        </a:xfrm>
      </p:grpSpPr>
      <p:sp>
        <p:nvSpPr>
          <p:cNvPr id="367" name="Shape 36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68" name="Shape 36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4" name="Shape 374"/>
        <p:cNvGrpSpPr/>
        <p:nvPr/>
      </p:nvGrpSpPr>
      <p:grpSpPr>
        <a:xfrm>
          <a:off x="0" y="0"/>
          <a:ext cx="0" cy="0"/>
          <a:chOff x="0" y="0"/>
          <a:chExt cx="0" cy="0"/>
        </a:xfrm>
      </p:grpSpPr>
      <p:sp>
        <p:nvSpPr>
          <p:cNvPr id="375" name="Shape 3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76" name="Shape 37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2" name="Shape 382"/>
        <p:cNvGrpSpPr/>
        <p:nvPr/>
      </p:nvGrpSpPr>
      <p:grpSpPr>
        <a:xfrm>
          <a:off x="0" y="0"/>
          <a:ext cx="0" cy="0"/>
          <a:chOff x="0" y="0"/>
          <a:chExt cx="0" cy="0"/>
        </a:xfrm>
      </p:grpSpPr>
      <p:sp>
        <p:nvSpPr>
          <p:cNvPr id="383" name="Shape 3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84" name="Shape 38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8" name="Shape 388"/>
        <p:cNvGrpSpPr/>
        <p:nvPr/>
      </p:nvGrpSpPr>
      <p:grpSpPr>
        <a:xfrm>
          <a:off x="0" y="0"/>
          <a:ext cx="0" cy="0"/>
          <a:chOff x="0" y="0"/>
          <a:chExt cx="0" cy="0"/>
        </a:xfrm>
      </p:grpSpPr>
      <p:sp>
        <p:nvSpPr>
          <p:cNvPr id="389" name="Shape 38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90" name="Shape 39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5" name="Shape 395"/>
        <p:cNvGrpSpPr/>
        <p:nvPr/>
      </p:nvGrpSpPr>
      <p:grpSpPr>
        <a:xfrm>
          <a:off x="0" y="0"/>
          <a:ext cx="0" cy="0"/>
          <a:chOff x="0" y="0"/>
          <a:chExt cx="0" cy="0"/>
        </a:xfrm>
      </p:grpSpPr>
      <p:sp>
        <p:nvSpPr>
          <p:cNvPr id="396" name="Shape 39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97" name="Shape 39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2" name="Shape 402"/>
        <p:cNvGrpSpPr/>
        <p:nvPr/>
      </p:nvGrpSpPr>
      <p:grpSpPr>
        <a:xfrm>
          <a:off x="0" y="0"/>
          <a:ext cx="0" cy="0"/>
          <a:chOff x="0" y="0"/>
          <a:chExt cx="0" cy="0"/>
        </a:xfrm>
      </p:grpSpPr>
      <p:sp>
        <p:nvSpPr>
          <p:cNvPr id="403" name="Shape 40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04" name="Shape 40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8" name="Shape 78"/>
        <p:cNvGrpSpPr/>
        <p:nvPr/>
      </p:nvGrpSpPr>
      <p:grpSpPr>
        <a:xfrm>
          <a:off x="0" y="0"/>
          <a:ext cx="0" cy="0"/>
          <a:chOff x="0" y="0"/>
          <a:chExt cx="0" cy="0"/>
        </a:xfrm>
      </p:grpSpPr>
      <p:sp>
        <p:nvSpPr>
          <p:cNvPr id="79" name="Shape 7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80" name="Shape 8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9" name="Shape 409"/>
        <p:cNvGrpSpPr/>
        <p:nvPr/>
      </p:nvGrpSpPr>
      <p:grpSpPr>
        <a:xfrm>
          <a:off x="0" y="0"/>
          <a:ext cx="0" cy="0"/>
          <a:chOff x="0" y="0"/>
          <a:chExt cx="0" cy="0"/>
        </a:xfrm>
      </p:grpSpPr>
      <p:sp>
        <p:nvSpPr>
          <p:cNvPr id="410" name="Shape 41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11" name="Shape 411"/>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note smaller increases for IGCC; much higher than gas at $6.8</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4" name="Shape 414"/>
        <p:cNvGrpSpPr/>
        <p:nvPr/>
      </p:nvGrpSpPr>
      <p:grpSpPr>
        <a:xfrm>
          <a:off x="0" y="0"/>
          <a:ext cx="0" cy="0"/>
          <a:chOff x="0" y="0"/>
          <a:chExt cx="0" cy="0"/>
        </a:xfrm>
      </p:grpSpPr>
      <p:sp>
        <p:nvSpPr>
          <p:cNvPr id="415" name="Shape 41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16" name="Shape 41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0" name="Shape 420"/>
        <p:cNvGrpSpPr/>
        <p:nvPr/>
      </p:nvGrpSpPr>
      <p:grpSpPr>
        <a:xfrm>
          <a:off x="0" y="0"/>
          <a:ext cx="0" cy="0"/>
          <a:chOff x="0" y="0"/>
          <a:chExt cx="0" cy="0"/>
        </a:xfrm>
      </p:grpSpPr>
      <p:sp>
        <p:nvSpPr>
          <p:cNvPr id="421" name="Shape 4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22" name="Shape 42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7" name="Shape 427"/>
        <p:cNvGrpSpPr/>
        <p:nvPr/>
      </p:nvGrpSpPr>
      <p:grpSpPr>
        <a:xfrm>
          <a:off x="0" y="0"/>
          <a:ext cx="0" cy="0"/>
          <a:chOff x="0" y="0"/>
          <a:chExt cx="0" cy="0"/>
        </a:xfrm>
      </p:grpSpPr>
      <p:sp>
        <p:nvSpPr>
          <p:cNvPr id="428" name="Shape 42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29" name="Shape 42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5" name="Shape 435"/>
        <p:cNvGrpSpPr/>
        <p:nvPr/>
      </p:nvGrpSpPr>
      <p:grpSpPr>
        <a:xfrm>
          <a:off x="0" y="0"/>
          <a:ext cx="0" cy="0"/>
          <a:chOff x="0" y="0"/>
          <a:chExt cx="0" cy="0"/>
        </a:xfrm>
      </p:grpSpPr>
      <p:sp>
        <p:nvSpPr>
          <p:cNvPr id="436" name="Shape 43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37" name="Shape 437"/>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2" name="Shape 442"/>
        <p:cNvGrpSpPr/>
        <p:nvPr/>
      </p:nvGrpSpPr>
      <p:grpSpPr>
        <a:xfrm>
          <a:off x="0" y="0"/>
          <a:ext cx="0" cy="0"/>
          <a:chOff x="0" y="0"/>
          <a:chExt cx="0" cy="0"/>
        </a:xfrm>
      </p:grpSpPr>
      <p:sp>
        <p:nvSpPr>
          <p:cNvPr id="443" name="Shape 44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44" name="Shape 44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8" name="Shape 448"/>
        <p:cNvGrpSpPr/>
        <p:nvPr/>
      </p:nvGrpSpPr>
      <p:grpSpPr>
        <a:xfrm>
          <a:off x="0" y="0"/>
          <a:ext cx="0" cy="0"/>
          <a:chOff x="0" y="0"/>
          <a:chExt cx="0" cy="0"/>
        </a:xfrm>
      </p:grpSpPr>
      <p:sp>
        <p:nvSpPr>
          <p:cNvPr id="449" name="Shape 4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50" name="Shape 45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5" name="Shape 85"/>
        <p:cNvGrpSpPr/>
        <p:nvPr/>
      </p:nvGrpSpPr>
      <p:grpSpPr>
        <a:xfrm>
          <a:off x="0" y="0"/>
          <a:ext cx="0" cy="0"/>
          <a:chOff x="0" y="0"/>
          <a:chExt cx="0" cy="0"/>
        </a:xfrm>
      </p:grpSpPr>
      <p:sp>
        <p:nvSpPr>
          <p:cNvPr id="86" name="Shape 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87" name="Shape 8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2" name="Shape 92"/>
        <p:cNvGrpSpPr/>
        <p:nvPr/>
      </p:nvGrpSpPr>
      <p:grpSpPr>
        <a:xfrm>
          <a:off x="0" y="0"/>
          <a:ext cx="0" cy="0"/>
          <a:chOff x="0" y="0"/>
          <a:chExt cx="0" cy="0"/>
        </a:xfrm>
      </p:grpSpPr>
      <p:sp>
        <p:nvSpPr>
          <p:cNvPr id="93" name="Shape 9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94" name="Shape 9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9" name="Shape 99"/>
        <p:cNvGrpSpPr/>
        <p:nvPr/>
      </p:nvGrpSpPr>
      <p:grpSpPr>
        <a:xfrm>
          <a:off x="0" y="0"/>
          <a:ext cx="0" cy="0"/>
          <a:chOff x="0" y="0"/>
          <a:chExt cx="0" cy="0"/>
        </a:xfrm>
      </p:grpSpPr>
      <p:sp>
        <p:nvSpPr>
          <p:cNvPr id="100" name="Shape 1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01" name="Shape 10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6" name="Shape 106"/>
        <p:cNvGrpSpPr/>
        <p:nvPr/>
      </p:nvGrpSpPr>
      <p:grpSpPr>
        <a:xfrm>
          <a:off x="0" y="0"/>
          <a:ext cx="0" cy="0"/>
          <a:chOff x="0" y="0"/>
          <a:chExt cx="0" cy="0"/>
        </a:xfrm>
      </p:grpSpPr>
      <p:sp>
        <p:nvSpPr>
          <p:cNvPr id="107" name="Shape 1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08" name="Shape 10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8" name="Shape 8"/>
        <p:cNvGrpSpPr/>
        <p:nvPr/>
      </p:nvGrpSpPr>
      <p:grpSpPr>
        <a:xfrm>
          <a:off x="0" y="0"/>
          <a:ext cx="0" cy="0"/>
          <a:chOff x="0" y="0"/>
          <a:chExt cx="0" cy="0"/>
        </a:xfrm>
      </p:grpSpPr>
      <p:sp>
        <p:nvSpPr>
          <p:cNvPr id="9" name="Shape 9"/>
          <p:cNvSpPr txBox="1"/>
          <p:nvPr>
            <p:ph type="ctrTitle"/>
          </p:nvPr>
        </p:nvSpPr>
        <p:spPr>
          <a:xfrm>
            <a:off x="311708" y="744575"/>
            <a:ext cx="8520599" cy="2052599"/>
          </a:xfrm>
          <a:prstGeom prst="rect">
            <a:avLst/>
          </a:prstGeom>
        </p:spPr>
        <p:txBody>
          <a:bodyPr anchorCtr="0" anchor="b" bIns="91425" lIns="91425" rIns="91425" tIns="91425"/>
          <a:lstStyle>
            <a:lvl1pPr algn="ctr">
              <a:spcBef>
                <a:spcPts val="0"/>
              </a:spcBef>
              <a:buSzPct val="100000"/>
              <a:defRPr sz="5200"/>
            </a:lvl1pPr>
            <a:lvl2pPr algn="ctr">
              <a:spcBef>
                <a:spcPts val="0"/>
              </a:spcBef>
              <a:buSzPct val="100000"/>
              <a:defRPr sz="5200"/>
            </a:lvl2pPr>
            <a:lvl3pPr algn="ctr">
              <a:spcBef>
                <a:spcPts val="0"/>
              </a:spcBef>
              <a:buSzPct val="100000"/>
              <a:defRPr sz="5200"/>
            </a:lvl3pPr>
            <a:lvl4pPr algn="ctr">
              <a:spcBef>
                <a:spcPts val="0"/>
              </a:spcBef>
              <a:buSzPct val="100000"/>
              <a:defRPr sz="5200"/>
            </a:lvl4pPr>
            <a:lvl5pPr algn="ctr">
              <a:spcBef>
                <a:spcPts val="0"/>
              </a:spcBef>
              <a:buSzPct val="100000"/>
              <a:defRPr sz="5200"/>
            </a:lvl5pPr>
            <a:lvl6pPr algn="ctr">
              <a:spcBef>
                <a:spcPts val="0"/>
              </a:spcBef>
              <a:buSzPct val="100000"/>
              <a:defRPr sz="5200"/>
            </a:lvl6pPr>
            <a:lvl7pPr algn="ctr">
              <a:spcBef>
                <a:spcPts val="0"/>
              </a:spcBef>
              <a:buSzPct val="100000"/>
              <a:defRPr sz="5200"/>
            </a:lvl7pPr>
            <a:lvl8pPr algn="ctr">
              <a:spcBef>
                <a:spcPts val="0"/>
              </a:spcBef>
              <a:buSzPct val="100000"/>
              <a:defRPr sz="5200"/>
            </a:lvl8pPr>
            <a:lvl9pPr algn="ctr">
              <a:spcBef>
                <a:spcPts val="0"/>
              </a:spcBef>
              <a:buSzPct val="100000"/>
              <a:defRPr sz="5200"/>
            </a:lvl9pPr>
          </a:lstStyle>
          <a:p/>
        </p:txBody>
      </p:sp>
      <p:sp>
        <p:nvSpPr>
          <p:cNvPr id="10" name="Shape 10"/>
          <p:cNvSpPr txBox="1"/>
          <p:nvPr>
            <p:ph idx="1" type="subTitle"/>
          </p:nvPr>
        </p:nvSpPr>
        <p:spPr>
          <a:xfrm>
            <a:off x="311700" y="2834125"/>
            <a:ext cx="8520599" cy="792600"/>
          </a:xfrm>
          <a:prstGeom prst="rect">
            <a:avLst/>
          </a:prstGeom>
        </p:spPr>
        <p:txBody>
          <a:bodyPr anchorCtr="0" anchor="t" bIns="91425" lIns="91425" rIns="91425" tIns="91425"/>
          <a:lstStyle>
            <a:lvl1pPr algn="ctr">
              <a:lnSpc>
                <a:spcPct val="100000"/>
              </a:lnSpc>
              <a:spcBef>
                <a:spcPts val="0"/>
              </a:spcBef>
              <a:spcAft>
                <a:spcPts val="0"/>
              </a:spcAft>
              <a:buSzPct val="100000"/>
              <a:buNone/>
              <a:defRPr sz="2800"/>
            </a:lvl1pPr>
            <a:lvl2pPr algn="ctr">
              <a:lnSpc>
                <a:spcPct val="100000"/>
              </a:lnSpc>
              <a:spcBef>
                <a:spcPts val="0"/>
              </a:spcBef>
              <a:spcAft>
                <a:spcPts val="0"/>
              </a:spcAft>
              <a:buSzPct val="100000"/>
              <a:buNone/>
              <a:defRPr sz="2800"/>
            </a:lvl2pPr>
            <a:lvl3pPr algn="ctr">
              <a:lnSpc>
                <a:spcPct val="100000"/>
              </a:lnSpc>
              <a:spcBef>
                <a:spcPts val="0"/>
              </a:spcBef>
              <a:spcAft>
                <a:spcPts val="0"/>
              </a:spcAft>
              <a:buSzPct val="100000"/>
              <a:buNone/>
              <a:defRPr sz="2800"/>
            </a:lvl3pPr>
            <a:lvl4pPr algn="ctr">
              <a:lnSpc>
                <a:spcPct val="100000"/>
              </a:lnSpc>
              <a:spcBef>
                <a:spcPts val="0"/>
              </a:spcBef>
              <a:spcAft>
                <a:spcPts val="0"/>
              </a:spcAft>
              <a:buSzPct val="100000"/>
              <a:buNone/>
              <a:defRPr sz="2800"/>
            </a:lvl4pPr>
            <a:lvl5pPr algn="ctr">
              <a:lnSpc>
                <a:spcPct val="100000"/>
              </a:lnSpc>
              <a:spcBef>
                <a:spcPts val="0"/>
              </a:spcBef>
              <a:spcAft>
                <a:spcPts val="0"/>
              </a:spcAft>
              <a:buSzPct val="100000"/>
              <a:buNone/>
              <a:defRPr sz="2800"/>
            </a:lvl5pPr>
            <a:lvl6pPr algn="ctr">
              <a:lnSpc>
                <a:spcPct val="100000"/>
              </a:lnSpc>
              <a:spcBef>
                <a:spcPts val="0"/>
              </a:spcBef>
              <a:spcAft>
                <a:spcPts val="0"/>
              </a:spcAft>
              <a:buSzPct val="100000"/>
              <a:buNone/>
              <a:defRPr sz="2800"/>
            </a:lvl6pPr>
            <a:lvl7pPr algn="ctr">
              <a:lnSpc>
                <a:spcPct val="100000"/>
              </a:lnSpc>
              <a:spcBef>
                <a:spcPts val="0"/>
              </a:spcBef>
              <a:spcAft>
                <a:spcPts val="0"/>
              </a:spcAft>
              <a:buSzPct val="100000"/>
              <a:buNone/>
              <a:defRPr sz="2800"/>
            </a:lvl7pPr>
            <a:lvl8pPr algn="ctr">
              <a:lnSpc>
                <a:spcPct val="100000"/>
              </a:lnSpc>
              <a:spcBef>
                <a:spcPts val="0"/>
              </a:spcBef>
              <a:spcAft>
                <a:spcPts val="0"/>
              </a:spcAft>
              <a:buSzPct val="100000"/>
              <a:buNone/>
              <a:defRPr sz="2800"/>
            </a:lvl8pPr>
            <a:lvl9pPr algn="ctr">
              <a:lnSpc>
                <a:spcPct val="100000"/>
              </a:lnSpc>
              <a:spcBef>
                <a:spcPts val="0"/>
              </a:spcBef>
              <a:spcAft>
                <a:spcPts val="0"/>
              </a:spcAft>
              <a:buSzPct val="100000"/>
              <a:buNone/>
              <a:defRPr sz="2800"/>
            </a:lvl9pPr>
          </a:lstStyle>
          <a:p/>
        </p:txBody>
      </p:sp>
      <p:sp>
        <p:nvSpPr>
          <p:cNvPr id="11" name="Shape 11"/>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3" name="Shape 43"/>
        <p:cNvGrpSpPr/>
        <p:nvPr/>
      </p:nvGrpSpPr>
      <p:grpSpPr>
        <a:xfrm>
          <a:off x="0" y="0"/>
          <a:ext cx="0" cy="0"/>
          <a:chOff x="0" y="0"/>
          <a:chExt cx="0" cy="0"/>
        </a:xfrm>
      </p:grpSpPr>
      <p:sp>
        <p:nvSpPr>
          <p:cNvPr id="44" name="Shape 44"/>
          <p:cNvSpPr txBox="1"/>
          <p:nvPr>
            <p:ph type="title"/>
          </p:nvPr>
        </p:nvSpPr>
        <p:spPr>
          <a:xfrm>
            <a:off x="311700" y="1106125"/>
            <a:ext cx="8520599" cy="1963500"/>
          </a:xfrm>
          <a:prstGeom prst="rect">
            <a:avLst/>
          </a:prstGeom>
        </p:spPr>
        <p:txBody>
          <a:bodyPr anchorCtr="0" anchor="b" bIns="91425" lIns="91425" rIns="91425" tIns="91425"/>
          <a:lstStyle>
            <a:lvl1pPr algn="ctr">
              <a:spcBef>
                <a:spcPts val="0"/>
              </a:spcBef>
              <a:buSzPct val="100000"/>
              <a:defRPr sz="12000"/>
            </a:lvl1pPr>
            <a:lvl2pPr algn="ctr">
              <a:spcBef>
                <a:spcPts val="0"/>
              </a:spcBef>
              <a:buSzPct val="100000"/>
              <a:defRPr sz="12000"/>
            </a:lvl2pPr>
            <a:lvl3pPr algn="ctr">
              <a:spcBef>
                <a:spcPts val="0"/>
              </a:spcBef>
              <a:buSzPct val="100000"/>
              <a:defRPr sz="12000"/>
            </a:lvl3pPr>
            <a:lvl4pPr algn="ctr">
              <a:spcBef>
                <a:spcPts val="0"/>
              </a:spcBef>
              <a:buSzPct val="100000"/>
              <a:defRPr sz="12000"/>
            </a:lvl4pPr>
            <a:lvl5pPr algn="ctr">
              <a:spcBef>
                <a:spcPts val="0"/>
              </a:spcBef>
              <a:buSzPct val="100000"/>
              <a:defRPr sz="12000"/>
            </a:lvl5pPr>
            <a:lvl6pPr algn="ctr">
              <a:spcBef>
                <a:spcPts val="0"/>
              </a:spcBef>
              <a:buSzPct val="100000"/>
              <a:defRPr sz="12000"/>
            </a:lvl6pPr>
            <a:lvl7pPr algn="ctr">
              <a:spcBef>
                <a:spcPts val="0"/>
              </a:spcBef>
              <a:buSzPct val="100000"/>
              <a:defRPr sz="12000"/>
            </a:lvl7pPr>
            <a:lvl8pPr algn="ctr">
              <a:spcBef>
                <a:spcPts val="0"/>
              </a:spcBef>
              <a:buSzPct val="100000"/>
              <a:defRPr sz="12000"/>
            </a:lvl8pPr>
            <a:lvl9pPr algn="ctr">
              <a:spcBef>
                <a:spcPts val="0"/>
              </a:spcBef>
              <a:buSzPct val="100000"/>
              <a:defRPr sz="12000"/>
            </a:lvl9pPr>
          </a:lstStyle>
          <a:p/>
        </p:txBody>
      </p:sp>
      <p:sp>
        <p:nvSpPr>
          <p:cNvPr id="45" name="Shape 45"/>
          <p:cNvSpPr txBox="1"/>
          <p:nvPr>
            <p:ph idx="1" type="body"/>
          </p:nvPr>
        </p:nvSpPr>
        <p:spPr>
          <a:xfrm>
            <a:off x="311700" y="3152225"/>
            <a:ext cx="8520599" cy="1300800"/>
          </a:xfrm>
          <a:prstGeom prst="rect">
            <a:avLst/>
          </a:prstGeom>
        </p:spPr>
        <p:txBody>
          <a:bodyPr anchorCtr="0" anchor="t" bIns="91425" lIns="91425" rIns="91425" tIns="91425"/>
          <a:lstStyle>
            <a:lvl1pPr algn="ctr">
              <a:spcBef>
                <a:spcPts val="0"/>
              </a:spcBef>
              <a:defRPr/>
            </a:lvl1pPr>
            <a:lvl2pPr algn="ctr">
              <a:spcBef>
                <a:spcPts val="0"/>
              </a:spcBef>
              <a:defRPr/>
            </a:lvl2pPr>
            <a:lvl3pPr algn="ctr">
              <a:spcBef>
                <a:spcPts val="0"/>
              </a:spcBef>
              <a:defRPr/>
            </a:lvl3pPr>
            <a:lvl4pPr algn="ctr">
              <a:spcBef>
                <a:spcPts val="0"/>
              </a:spcBef>
              <a:defRPr/>
            </a:lvl4pPr>
            <a:lvl5pPr algn="ctr">
              <a:spcBef>
                <a:spcPts val="0"/>
              </a:spcBef>
              <a:defRPr/>
            </a:lvl5pPr>
            <a:lvl6pPr algn="ctr">
              <a:spcBef>
                <a:spcPts val="0"/>
              </a:spcBef>
              <a:defRPr/>
            </a:lvl6pPr>
            <a:lvl7pPr algn="ctr">
              <a:spcBef>
                <a:spcPts val="0"/>
              </a:spcBef>
              <a:defRPr/>
            </a:lvl7pPr>
            <a:lvl8pPr algn="ctr">
              <a:spcBef>
                <a:spcPts val="0"/>
              </a:spcBef>
              <a:defRPr/>
            </a:lvl8pPr>
            <a:lvl9pPr algn="ctr">
              <a:spcBef>
                <a:spcPts val="0"/>
              </a:spcBef>
              <a:defRPr/>
            </a:lvl9pPr>
          </a:lstStyle>
          <a:p/>
        </p:txBody>
      </p:sp>
      <p:sp>
        <p:nvSpPr>
          <p:cNvPr id="46" name="Shape 46"/>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47" name="Shape 47"/>
        <p:cNvGrpSpPr/>
        <p:nvPr/>
      </p:nvGrpSpPr>
      <p:grpSpPr>
        <a:xfrm>
          <a:off x="0" y="0"/>
          <a:ext cx="0" cy="0"/>
          <a:chOff x="0" y="0"/>
          <a:chExt cx="0" cy="0"/>
        </a:xfrm>
      </p:grpSpPr>
      <p:sp>
        <p:nvSpPr>
          <p:cNvPr id="48" name="Shape 48"/>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title">
    <p:spTree>
      <p:nvGrpSpPr>
        <p:cNvPr id="12" name="Shape 12"/>
        <p:cNvGrpSpPr/>
        <p:nvPr/>
      </p:nvGrpSpPr>
      <p:grpSpPr>
        <a:xfrm>
          <a:off x="0" y="0"/>
          <a:ext cx="0" cy="0"/>
          <a:chOff x="0" y="0"/>
          <a:chExt cx="0" cy="0"/>
        </a:xfrm>
      </p:grpSpPr>
      <p:sp>
        <p:nvSpPr>
          <p:cNvPr id="13" name="Shape 13"/>
          <p:cNvSpPr txBox="1"/>
          <p:nvPr>
            <p:ph type="title"/>
          </p:nvPr>
        </p:nvSpPr>
        <p:spPr>
          <a:xfrm>
            <a:off x="311700" y="2150850"/>
            <a:ext cx="8520599" cy="841800"/>
          </a:xfrm>
          <a:prstGeom prst="rect">
            <a:avLst/>
          </a:prstGeom>
        </p:spPr>
        <p:txBody>
          <a:bodyPr anchorCtr="0" anchor="ctr" bIns="91425" lIns="91425" rIns="91425" tIns="91425"/>
          <a:lstStyle>
            <a:lvl1pPr algn="ctr">
              <a:spcBef>
                <a:spcPts val="0"/>
              </a:spcBef>
              <a:buSzPct val="100000"/>
              <a:defRPr sz="3600"/>
            </a:lvl1pPr>
            <a:lvl2pPr algn="ctr">
              <a:spcBef>
                <a:spcPts val="0"/>
              </a:spcBef>
              <a:buSzPct val="100000"/>
              <a:defRPr sz="3600"/>
            </a:lvl2pPr>
            <a:lvl3pPr algn="ctr">
              <a:spcBef>
                <a:spcPts val="0"/>
              </a:spcBef>
              <a:buSzPct val="100000"/>
              <a:defRPr sz="3600"/>
            </a:lvl3pPr>
            <a:lvl4pPr algn="ctr">
              <a:spcBef>
                <a:spcPts val="0"/>
              </a:spcBef>
              <a:buSzPct val="100000"/>
              <a:defRPr sz="3600"/>
            </a:lvl4pPr>
            <a:lvl5pPr algn="ctr">
              <a:spcBef>
                <a:spcPts val="0"/>
              </a:spcBef>
              <a:buSzPct val="100000"/>
              <a:defRPr sz="3600"/>
            </a:lvl5pPr>
            <a:lvl6pPr algn="ctr">
              <a:spcBef>
                <a:spcPts val="0"/>
              </a:spcBef>
              <a:buSzPct val="100000"/>
              <a:defRPr sz="3600"/>
            </a:lvl6pPr>
            <a:lvl7pPr algn="ctr">
              <a:spcBef>
                <a:spcPts val="0"/>
              </a:spcBef>
              <a:buSzPct val="100000"/>
              <a:defRPr sz="3600"/>
            </a:lvl7pPr>
            <a:lvl8pPr algn="ctr">
              <a:spcBef>
                <a:spcPts val="0"/>
              </a:spcBef>
              <a:buSzPct val="100000"/>
              <a:defRPr sz="3600"/>
            </a:lvl8pPr>
            <a:lvl9pPr algn="ctr">
              <a:spcBef>
                <a:spcPts val="0"/>
              </a:spcBef>
              <a:buSzPct val="100000"/>
              <a:defRPr sz="3600"/>
            </a:lvl9pPr>
          </a:lstStyle>
          <a:p/>
        </p:txBody>
      </p:sp>
      <p:sp>
        <p:nvSpPr>
          <p:cNvPr id="14" name="Shape 14"/>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5" name="Shape 15"/>
        <p:cNvGrpSpPr/>
        <p:nvPr/>
      </p:nvGrpSpPr>
      <p:grpSpPr>
        <a:xfrm>
          <a:off x="0" y="0"/>
          <a:ext cx="0" cy="0"/>
          <a:chOff x="0" y="0"/>
          <a:chExt cx="0" cy="0"/>
        </a:xfrm>
      </p:grpSpPr>
      <p:sp>
        <p:nvSpPr>
          <p:cNvPr id="16" name="Shape 16"/>
          <p:cNvSpPr txBox="1"/>
          <p:nvPr>
            <p:ph type="title"/>
          </p:nvPr>
        </p:nvSpPr>
        <p:spPr>
          <a:xfrm>
            <a:off x="311700" y="445025"/>
            <a:ext cx="8520599" cy="5726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17" name="Shape 17"/>
          <p:cNvSpPr txBox="1"/>
          <p:nvPr>
            <p:ph idx="1" type="body"/>
          </p:nvPr>
        </p:nvSpPr>
        <p:spPr>
          <a:xfrm>
            <a:off x="311700" y="1152475"/>
            <a:ext cx="8520599" cy="341640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18" name="Shape 18"/>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19" name="Shape 19"/>
        <p:cNvGrpSpPr/>
        <p:nvPr/>
      </p:nvGrpSpPr>
      <p:grpSpPr>
        <a:xfrm>
          <a:off x="0" y="0"/>
          <a:ext cx="0" cy="0"/>
          <a:chOff x="0" y="0"/>
          <a:chExt cx="0" cy="0"/>
        </a:xfrm>
      </p:grpSpPr>
      <p:sp>
        <p:nvSpPr>
          <p:cNvPr id="20" name="Shape 20"/>
          <p:cNvSpPr txBox="1"/>
          <p:nvPr>
            <p:ph type="title"/>
          </p:nvPr>
        </p:nvSpPr>
        <p:spPr>
          <a:xfrm>
            <a:off x="311700" y="445025"/>
            <a:ext cx="8520599" cy="5726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1" name="Shape 21"/>
          <p:cNvSpPr txBox="1"/>
          <p:nvPr>
            <p:ph idx="1" type="body"/>
          </p:nvPr>
        </p:nvSpPr>
        <p:spPr>
          <a:xfrm>
            <a:off x="311700" y="1152475"/>
            <a:ext cx="3999899" cy="3416400"/>
          </a:xfrm>
          <a:prstGeom prst="rect">
            <a:avLst/>
          </a:prstGeom>
        </p:spPr>
        <p:txBody>
          <a:bodyPr anchorCtr="0" anchor="t" bIns="91425" lIns="91425" rIns="91425" tIns="91425"/>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22" name="Shape 22"/>
          <p:cNvSpPr txBox="1"/>
          <p:nvPr>
            <p:ph idx="2" type="body"/>
          </p:nvPr>
        </p:nvSpPr>
        <p:spPr>
          <a:xfrm>
            <a:off x="4832400" y="1152475"/>
            <a:ext cx="3999899" cy="3416400"/>
          </a:xfrm>
          <a:prstGeom prst="rect">
            <a:avLst/>
          </a:prstGeom>
        </p:spPr>
        <p:txBody>
          <a:bodyPr anchorCtr="0" anchor="t" bIns="91425" lIns="91425" rIns="91425" tIns="91425"/>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23" name="Shape 23"/>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4" name="Shape 24"/>
        <p:cNvGrpSpPr/>
        <p:nvPr/>
      </p:nvGrpSpPr>
      <p:grpSpPr>
        <a:xfrm>
          <a:off x="0" y="0"/>
          <a:ext cx="0" cy="0"/>
          <a:chOff x="0" y="0"/>
          <a:chExt cx="0" cy="0"/>
        </a:xfrm>
      </p:grpSpPr>
      <p:sp>
        <p:nvSpPr>
          <p:cNvPr id="25" name="Shape 25"/>
          <p:cNvSpPr txBox="1"/>
          <p:nvPr>
            <p:ph type="title"/>
          </p:nvPr>
        </p:nvSpPr>
        <p:spPr>
          <a:xfrm>
            <a:off x="311700" y="445025"/>
            <a:ext cx="8520599" cy="5726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6" name="Shape 26"/>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27" name="Shape 27"/>
        <p:cNvGrpSpPr/>
        <p:nvPr/>
      </p:nvGrpSpPr>
      <p:grpSpPr>
        <a:xfrm>
          <a:off x="0" y="0"/>
          <a:ext cx="0" cy="0"/>
          <a:chOff x="0" y="0"/>
          <a:chExt cx="0" cy="0"/>
        </a:xfrm>
      </p:grpSpPr>
      <p:sp>
        <p:nvSpPr>
          <p:cNvPr id="28" name="Shape 28"/>
          <p:cNvSpPr txBox="1"/>
          <p:nvPr>
            <p:ph type="title"/>
          </p:nvPr>
        </p:nvSpPr>
        <p:spPr>
          <a:xfrm>
            <a:off x="311700" y="555600"/>
            <a:ext cx="2807999" cy="755699"/>
          </a:xfrm>
          <a:prstGeom prst="rect">
            <a:avLst/>
          </a:prstGeom>
        </p:spPr>
        <p:txBody>
          <a:bodyPr anchorCtr="0" anchor="b" bIns="91425" lIns="91425" rIns="91425" tIns="91425"/>
          <a:lstStyle>
            <a:lvl1pPr>
              <a:spcBef>
                <a:spcPts val="0"/>
              </a:spcBef>
              <a:buSzPct val="100000"/>
              <a:defRPr sz="2400"/>
            </a:lvl1pPr>
            <a:lvl2pPr>
              <a:spcBef>
                <a:spcPts val="0"/>
              </a:spcBef>
              <a:buSzPct val="100000"/>
              <a:defRPr sz="2400"/>
            </a:lvl2pPr>
            <a:lvl3pPr>
              <a:spcBef>
                <a:spcPts val="0"/>
              </a:spcBef>
              <a:buSzPct val="100000"/>
              <a:defRPr sz="2400"/>
            </a:lvl3pPr>
            <a:lvl4pPr>
              <a:spcBef>
                <a:spcPts val="0"/>
              </a:spcBef>
              <a:buSzPct val="100000"/>
              <a:defRPr sz="2400"/>
            </a:lvl4pPr>
            <a:lvl5pPr>
              <a:spcBef>
                <a:spcPts val="0"/>
              </a:spcBef>
              <a:buSzPct val="100000"/>
              <a:defRPr sz="2400"/>
            </a:lvl5pPr>
            <a:lvl6pPr>
              <a:spcBef>
                <a:spcPts val="0"/>
              </a:spcBef>
              <a:buSzPct val="100000"/>
              <a:defRPr sz="2400"/>
            </a:lvl6pPr>
            <a:lvl7pPr>
              <a:spcBef>
                <a:spcPts val="0"/>
              </a:spcBef>
              <a:buSzPct val="100000"/>
              <a:defRPr sz="2400"/>
            </a:lvl7pPr>
            <a:lvl8pPr>
              <a:spcBef>
                <a:spcPts val="0"/>
              </a:spcBef>
              <a:buSzPct val="100000"/>
              <a:defRPr sz="2400"/>
            </a:lvl8pPr>
            <a:lvl9pPr>
              <a:spcBef>
                <a:spcPts val="0"/>
              </a:spcBef>
              <a:buSzPct val="100000"/>
              <a:defRPr sz="2400"/>
            </a:lvl9pPr>
          </a:lstStyle>
          <a:p/>
        </p:txBody>
      </p:sp>
      <p:sp>
        <p:nvSpPr>
          <p:cNvPr id="29" name="Shape 29"/>
          <p:cNvSpPr txBox="1"/>
          <p:nvPr>
            <p:ph idx="1" type="body"/>
          </p:nvPr>
        </p:nvSpPr>
        <p:spPr>
          <a:xfrm>
            <a:off x="311700" y="1389600"/>
            <a:ext cx="2807999" cy="3179400"/>
          </a:xfrm>
          <a:prstGeom prst="rect">
            <a:avLst/>
          </a:prstGeom>
        </p:spPr>
        <p:txBody>
          <a:bodyPr anchorCtr="0" anchor="t" bIns="91425" lIns="91425" rIns="91425" tIns="91425"/>
          <a:lstStyle>
            <a:lvl1pPr>
              <a:spcBef>
                <a:spcPts val="0"/>
              </a:spcBef>
              <a:buSzPct val="100000"/>
              <a:defRPr sz="12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30" name="Shape 30"/>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31" name="Shape 31"/>
        <p:cNvGrpSpPr/>
        <p:nvPr/>
      </p:nvGrpSpPr>
      <p:grpSpPr>
        <a:xfrm>
          <a:off x="0" y="0"/>
          <a:ext cx="0" cy="0"/>
          <a:chOff x="0" y="0"/>
          <a:chExt cx="0" cy="0"/>
        </a:xfrm>
      </p:grpSpPr>
      <p:sp>
        <p:nvSpPr>
          <p:cNvPr id="32" name="Shape 32"/>
          <p:cNvSpPr txBox="1"/>
          <p:nvPr>
            <p:ph type="title"/>
          </p:nvPr>
        </p:nvSpPr>
        <p:spPr>
          <a:xfrm>
            <a:off x="490250" y="450150"/>
            <a:ext cx="6367800" cy="4090800"/>
          </a:xfrm>
          <a:prstGeom prst="rect">
            <a:avLst/>
          </a:prstGeom>
        </p:spPr>
        <p:txBody>
          <a:bodyPr anchorCtr="0" anchor="ctr" bIns="91425" lIns="91425" rIns="91425" tIns="91425"/>
          <a:lstStyle>
            <a:lvl1pPr>
              <a:spcBef>
                <a:spcPts val="0"/>
              </a:spcBef>
              <a:buSzPct val="100000"/>
              <a:defRPr sz="4800"/>
            </a:lvl1pPr>
            <a:lvl2pPr>
              <a:spcBef>
                <a:spcPts val="0"/>
              </a:spcBef>
              <a:buSzPct val="100000"/>
              <a:defRPr sz="4800"/>
            </a:lvl2pPr>
            <a:lvl3pPr>
              <a:spcBef>
                <a:spcPts val="0"/>
              </a:spcBef>
              <a:buSzPct val="100000"/>
              <a:defRPr sz="4800"/>
            </a:lvl3pPr>
            <a:lvl4pPr>
              <a:spcBef>
                <a:spcPts val="0"/>
              </a:spcBef>
              <a:buSzPct val="100000"/>
              <a:defRPr sz="4800"/>
            </a:lvl4pPr>
            <a:lvl5pPr>
              <a:spcBef>
                <a:spcPts val="0"/>
              </a:spcBef>
              <a:buSzPct val="100000"/>
              <a:defRPr sz="4800"/>
            </a:lvl5pPr>
            <a:lvl6pPr>
              <a:spcBef>
                <a:spcPts val="0"/>
              </a:spcBef>
              <a:buSzPct val="100000"/>
              <a:defRPr sz="4800"/>
            </a:lvl6pPr>
            <a:lvl7pPr>
              <a:spcBef>
                <a:spcPts val="0"/>
              </a:spcBef>
              <a:buSzPct val="100000"/>
              <a:defRPr sz="4800"/>
            </a:lvl7pPr>
            <a:lvl8pPr>
              <a:spcBef>
                <a:spcPts val="0"/>
              </a:spcBef>
              <a:buSzPct val="100000"/>
              <a:defRPr sz="4800"/>
            </a:lvl8pPr>
            <a:lvl9pPr>
              <a:spcBef>
                <a:spcPts val="0"/>
              </a:spcBef>
              <a:buSzPct val="100000"/>
              <a:defRPr sz="4800"/>
            </a:lvl9pPr>
          </a:lstStyle>
          <a:p/>
        </p:txBody>
      </p:sp>
      <p:sp>
        <p:nvSpPr>
          <p:cNvPr id="33" name="Shape 33"/>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4" name="Shape 34"/>
        <p:cNvGrpSpPr/>
        <p:nvPr/>
      </p:nvGrpSpPr>
      <p:grpSpPr>
        <a:xfrm>
          <a:off x="0" y="0"/>
          <a:ext cx="0" cy="0"/>
          <a:chOff x="0" y="0"/>
          <a:chExt cx="0" cy="0"/>
        </a:xfrm>
      </p:grpSpPr>
      <p:sp>
        <p:nvSpPr>
          <p:cNvPr id="35" name="Shape 35"/>
          <p:cNvSpPr/>
          <p:nvPr/>
        </p:nvSpPr>
        <p:spPr>
          <a:xfrm>
            <a:off x="4572000" y="-125"/>
            <a:ext cx="4572000" cy="5143499"/>
          </a:xfrm>
          <a:prstGeom prst="rect">
            <a:avLst/>
          </a:prstGeom>
          <a:solidFill>
            <a:schemeClr val="lt2"/>
          </a:solidFill>
          <a:ln>
            <a:noFill/>
          </a:ln>
        </p:spPr>
        <p:txBody>
          <a:bodyPr anchorCtr="0" anchor="ctr" bIns="91425" lIns="91425" rIns="91425" tIns="91425">
            <a:noAutofit/>
          </a:bodyPr>
          <a:lstStyle/>
          <a:p>
            <a:pPr>
              <a:spcBef>
                <a:spcPts val="0"/>
              </a:spcBef>
              <a:buNone/>
            </a:pPr>
            <a:r>
              <a:t/>
            </a:r>
            <a:endParaRPr/>
          </a:p>
        </p:txBody>
      </p:sp>
      <p:sp>
        <p:nvSpPr>
          <p:cNvPr id="36" name="Shape 36"/>
          <p:cNvSpPr txBox="1"/>
          <p:nvPr>
            <p:ph type="title"/>
          </p:nvPr>
        </p:nvSpPr>
        <p:spPr>
          <a:xfrm>
            <a:off x="265500" y="1233175"/>
            <a:ext cx="4045199" cy="1482300"/>
          </a:xfrm>
          <a:prstGeom prst="rect">
            <a:avLst/>
          </a:prstGeom>
        </p:spPr>
        <p:txBody>
          <a:bodyPr anchorCtr="0" anchor="b" bIns="91425" lIns="91425" rIns="91425" tIns="91425"/>
          <a:lstStyle>
            <a:lvl1pPr algn="ctr">
              <a:spcBef>
                <a:spcPts val="0"/>
              </a:spcBef>
              <a:buSzPct val="100000"/>
              <a:defRPr sz="4200"/>
            </a:lvl1pPr>
            <a:lvl2pPr algn="ctr">
              <a:spcBef>
                <a:spcPts val="0"/>
              </a:spcBef>
              <a:buSzPct val="100000"/>
              <a:defRPr sz="4200"/>
            </a:lvl2pPr>
            <a:lvl3pPr algn="ctr">
              <a:spcBef>
                <a:spcPts val="0"/>
              </a:spcBef>
              <a:buSzPct val="100000"/>
              <a:defRPr sz="4200"/>
            </a:lvl3pPr>
            <a:lvl4pPr algn="ctr">
              <a:spcBef>
                <a:spcPts val="0"/>
              </a:spcBef>
              <a:buSzPct val="100000"/>
              <a:defRPr sz="4200"/>
            </a:lvl4pPr>
            <a:lvl5pPr algn="ctr">
              <a:spcBef>
                <a:spcPts val="0"/>
              </a:spcBef>
              <a:buSzPct val="100000"/>
              <a:defRPr sz="4200"/>
            </a:lvl5pPr>
            <a:lvl6pPr algn="ctr">
              <a:spcBef>
                <a:spcPts val="0"/>
              </a:spcBef>
              <a:buSzPct val="100000"/>
              <a:defRPr sz="4200"/>
            </a:lvl6pPr>
            <a:lvl7pPr algn="ctr">
              <a:spcBef>
                <a:spcPts val="0"/>
              </a:spcBef>
              <a:buSzPct val="100000"/>
              <a:defRPr sz="4200"/>
            </a:lvl7pPr>
            <a:lvl8pPr algn="ctr">
              <a:spcBef>
                <a:spcPts val="0"/>
              </a:spcBef>
              <a:buSzPct val="100000"/>
              <a:defRPr sz="4200"/>
            </a:lvl8pPr>
            <a:lvl9pPr algn="ctr">
              <a:spcBef>
                <a:spcPts val="0"/>
              </a:spcBef>
              <a:buSzPct val="100000"/>
              <a:defRPr sz="4200"/>
            </a:lvl9pPr>
          </a:lstStyle>
          <a:p/>
        </p:txBody>
      </p:sp>
      <p:sp>
        <p:nvSpPr>
          <p:cNvPr id="37" name="Shape 37"/>
          <p:cNvSpPr txBox="1"/>
          <p:nvPr>
            <p:ph idx="1" type="subTitle"/>
          </p:nvPr>
        </p:nvSpPr>
        <p:spPr>
          <a:xfrm>
            <a:off x="265500" y="2803075"/>
            <a:ext cx="4045199" cy="1235100"/>
          </a:xfrm>
          <a:prstGeom prst="rect">
            <a:avLst/>
          </a:prstGeom>
        </p:spPr>
        <p:txBody>
          <a:bodyPr anchorCtr="0" anchor="t" bIns="91425" lIns="91425" rIns="91425" tIns="91425"/>
          <a:lstStyle>
            <a:lvl1pPr algn="ctr">
              <a:lnSpc>
                <a:spcPct val="100000"/>
              </a:lnSpc>
              <a:spcBef>
                <a:spcPts val="0"/>
              </a:spcBef>
              <a:spcAft>
                <a:spcPts val="0"/>
              </a:spcAft>
              <a:buSzPct val="100000"/>
              <a:buNone/>
              <a:defRPr sz="2100"/>
            </a:lvl1pPr>
            <a:lvl2pPr algn="ctr">
              <a:lnSpc>
                <a:spcPct val="100000"/>
              </a:lnSpc>
              <a:spcBef>
                <a:spcPts val="0"/>
              </a:spcBef>
              <a:spcAft>
                <a:spcPts val="0"/>
              </a:spcAft>
              <a:buSzPct val="100000"/>
              <a:buNone/>
              <a:defRPr sz="2100"/>
            </a:lvl2pPr>
            <a:lvl3pPr algn="ctr">
              <a:lnSpc>
                <a:spcPct val="100000"/>
              </a:lnSpc>
              <a:spcBef>
                <a:spcPts val="0"/>
              </a:spcBef>
              <a:spcAft>
                <a:spcPts val="0"/>
              </a:spcAft>
              <a:buSzPct val="100000"/>
              <a:buNone/>
              <a:defRPr sz="2100"/>
            </a:lvl3pPr>
            <a:lvl4pPr algn="ctr">
              <a:lnSpc>
                <a:spcPct val="100000"/>
              </a:lnSpc>
              <a:spcBef>
                <a:spcPts val="0"/>
              </a:spcBef>
              <a:spcAft>
                <a:spcPts val="0"/>
              </a:spcAft>
              <a:buSzPct val="100000"/>
              <a:buNone/>
              <a:defRPr sz="2100"/>
            </a:lvl4pPr>
            <a:lvl5pPr algn="ctr">
              <a:lnSpc>
                <a:spcPct val="100000"/>
              </a:lnSpc>
              <a:spcBef>
                <a:spcPts val="0"/>
              </a:spcBef>
              <a:spcAft>
                <a:spcPts val="0"/>
              </a:spcAft>
              <a:buSzPct val="100000"/>
              <a:buNone/>
              <a:defRPr sz="2100"/>
            </a:lvl5pPr>
            <a:lvl6pPr algn="ctr">
              <a:lnSpc>
                <a:spcPct val="100000"/>
              </a:lnSpc>
              <a:spcBef>
                <a:spcPts val="0"/>
              </a:spcBef>
              <a:spcAft>
                <a:spcPts val="0"/>
              </a:spcAft>
              <a:buSzPct val="100000"/>
              <a:buNone/>
              <a:defRPr sz="2100"/>
            </a:lvl6pPr>
            <a:lvl7pPr algn="ctr">
              <a:lnSpc>
                <a:spcPct val="100000"/>
              </a:lnSpc>
              <a:spcBef>
                <a:spcPts val="0"/>
              </a:spcBef>
              <a:spcAft>
                <a:spcPts val="0"/>
              </a:spcAft>
              <a:buSzPct val="100000"/>
              <a:buNone/>
              <a:defRPr sz="2100"/>
            </a:lvl7pPr>
            <a:lvl8pPr algn="ctr">
              <a:lnSpc>
                <a:spcPct val="100000"/>
              </a:lnSpc>
              <a:spcBef>
                <a:spcPts val="0"/>
              </a:spcBef>
              <a:spcAft>
                <a:spcPts val="0"/>
              </a:spcAft>
              <a:buSzPct val="100000"/>
              <a:buNone/>
              <a:defRPr sz="2100"/>
            </a:lvl8pPr>
            <a:lvl9pPr algn="ctr">
              <a:lnSpc>
                <a:spcPct val="100000"/>
              </a:lnSpc>
              <a:spcBef>
                <a:spcPts val="0"/>
              </a:spcBef>
              <a:spcAft>
                <a:spcPts val="0"/>
              </a:spcAft>
              <a:buSzPct val="100000"/>
              <a:buNone/>
              <a:defRPr sz="2100"/>
            </a:lvl9pPr>
          </a:lstStyle>
          <a:p/>
        </p:txBody>
      </p:sp>
      <p:sp>
        <p:nvSpPr>
          <p:cNvPr id="38" name="Shape 38"/>
          <p:cNvSpPr txBox="1"/>
          <p:nvPr>
            <p:ph idx="2" type="body"/>
          </p:nvPr>
        </p:nvSpPr>
        <p:spPr>
          <a:xfrm>
            <a:off x="4939500" y="724075"/>
            <a:ext cx="3837000" cy="3695099"/>
          </a:xfrm>
          <a:prstGeom prst="rect">
            <a:avLst/>
          </a:prstGeom>
        </p:spPr>
        <p:txBody>
          <a:bodyPr anchorCtr="0" anchor="ctr"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39" name="Shape 39"/>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0" name="Shape 40"/>
        <p:cNvGrpSpPr/>
        <p:nvPr/>
      </p:nvGrpSpPr>
      <p:grpSpPr>
        <a:xfrm>
          <a:off x="0" y="0"/>
          <a:ext cx="0" cy="0"/>
          <a:chOff x="0" y="0"/>
          <a:chExt cx="0" cy="0"/>
        </a:xfrm>
      </p:grpSpPr>
      <p:sp>
        <p:nvSpPr>
          <p:cNvPr id="41" name="Shape 41"/>
          <p:cNvSpPr txBox="1"/>
          <p:nvPr>
            <p:ph idx="1" type="body"/>
          </p:nvPr>
        </p:nvSpPr>
        <p:spPr>
          <a:xfrm>
            <a:off x="311700" y="4230575"/>
            <a:ext cx="5998800" cy="605100"/>
          </a:xfrm>
          <a:prstGeom prst="rect">
            <a:avLst/>
          </a:prstGeom>
        </p:spPr>
        <p:txBody>
          <a:bodyPr anchorCtr="0" anchor="ctr" bIns="91425" lIns="91425" rIns="91425" tIns="91425"/>
          <a:lstStyle>
            <a:lvl1pPr>
              <a:lnSpc>
                <a:spcPct val="100000"/>
              </a:lnSpc>
              <a:spcBef>
                <a:spcPts val="0"/>
              </a:spcBef>
              <a:spcAft>
                <a:spcPts val="0"/>
              </a:spcAft>
              <a:buNone/>
              <a:defRPr/>
            </a:lvl1pPr>
          </a:lstStyle>
          <a:p/>
        </p:txBody>
      </p:sp>
      <p:sp>
        <p:nvSpPr>
          <p:cNvPr id="42" name="Shape 42"/>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 name="Shape 4"/>
        <p:cNvGrpSpPr/>
        <p:nvPr/>
      </p:nvGrpSpPr>
      <p:grpSpPr>
        <a:xfrm>
          <a:off x="0" y="0"/>
          <a:ext cx="0" cy="0"/>
          <a:chOff x="0" y="0"/>
          <a:chExt cx="0" cy="0"/>
        </a:xfrm>
      </p:grpSpPr>
      <p:sp>
        <p:nvSpPr>
          <p:cNvPr id="5" name="Shape 5"/>
          <p:cNvSpPr txBox="1"/>
          <p:nvPr>
            <p:ph type="title"/>
          </p:nvPr>
        </p:nvSpPr>
        <p:spPr>
          <a:xfrm>
            <a:off x="311700" y="445025"/>
            <a:ext cx="8520599" cy="572699"/>
          </a:xfrm>
          <a:prstGeom prst="rect">
            <a:avLst/>
          </a:prstGeom>
          <a:noFill/>
          <a:ln>
            <a:noFill/>
          </a:ln>
        </p:spPr>
        <p:txBody>
          <a:bodyPr anchorCtr="0" anchor="t" bIns="91425" lIns="91425" rIns="91425" tIns="91425"/>
          <a:lstStyle>
            <a:lvl1pPr>
              <a:spcBef>
                <a:spcPts val="0"/>
              </a:spcBef>
              <a:buClr>
                <a:schemeClr val="dk1"/>
              </a:buClr>
              <a:buSzPct val="100000"/>
              <a:buNone/>
              <a:defRPr sz="2800">
                <a:solidFill>
                  <a:schemeClr val="dk1"/>
                </a:solidFill>
              </a:defRPr>
            </a:lvl1pPr>
            <a:lvl2pPr>
              <a:spcBef>
                <a:spcPts val="0"/>
              </a:spcBef>
              <a:buClr>
                <a:schemeClr val="dk1"/>
              </a:buClr>
              <a:buSzPct val="100000"/>
              <a:buNone/>
              <a:defRPr sz="2800">
                <a:solidFill>
                  <a:schemeClr val="dk1"/>
                </a:solidFill>
              </a:defRPr>
            </a:lvl2pPr>
            <a:lvl3pPr>
              <a:spcBef>
                <a:spcPts val="0"/>
              </a:spcBef>
              <a:buClr>
                <a:schemeClr val="dk1"/>
              </a:buClr>
              <a:buSzPct val="100000"/>
              <a:buNone/>
              <a:defRPr sz="2800">
                <a:solidFill>
                  <a:schemeClr val="dk1"/>
                </a:solidFill>
              </a:defRPr>
            </a:lvl3pPr>
            <a:lvl4pPr>
              <a:spcBef>
                <a:spcPts val="0"/>
              </a:spcBef>
              <a:buClr>
                <a:schemeClr val="dk1"/>
              </a:buClr>
              <a:buSzPct val="100000"/>
              <a:buNone/>
              <a:defRPr sz="2800">
                <a:solidFill>
                  <a:schemeClr val="dk1"/>
                </a:solidFill>
              </a:defRPr>
            </a:lvl4pPr>
            <a:lvl5pPr>
              <a:spcBef>
                <a:spcPts val="0"/>
              </a:spcBef>
              <a:buClr>
                <a:schemeClr val="dk1"/>
              </a:buClr>
              <a:buSzPct val="100000"/>
              <a:buNone/>
              <a:defRPr sz="2800">
                <a:solidFill>
                  <a:schemeClr val="dk1"/>
                </a:solidFill>
              </a:defRPr>
            </a:lvl5pPr>
            <a:lvl6pPr>
              <a:spcBef>
                <a:spcPts val="0"/>
              </a:spcBef>
              <a:buClr>
                <a:schemeClr val="dk1"/>
              </a:buClr>
              <a:buSzPct val="100000"/>
              <a:buNone/>
              <a:defRPr sz="2800">
                <a:solidFill>
                  <a:schemeClr val="dk1"/>
                </a:solidFill>
              </a:defRPr>
            </a:lvl6pPr>
            <a:lvl7pPr>
              <a:spcBef>
                <a:spcPts val="0"/>
              </a:spcBef>
              <a:buClr>
                <a:schemeClr val="dk1"/>
              </a:buClr>
              <a:buSzPct val="100000"/>
              <a:buNone/>
              <a:defRPr sz="2800">
                <a:solidFill>
                  <a:schemeClr val="dk1"/>
                </a:solidFill>
              </a:defRPr>
            </a:lvl7pPr>
            <a:lvl8pPr>
              <a:spcBef>
                <a:spcPts val="0"/>
              </a:spcBef>
              <a:buClr>
                <a:schemeClr val="dk1"/>
              </a:buClr>
              <a:buSzPct val="100000"/>
              <a:buNone/>
              <a:defRPr sz="2800">
                <a:solidFill>
                  <a:schemeClr val="dk1"/>
                </a:solidFill>
              </a:defRPr>
            </a:lvl8pPr>
            <a:lvl9pPr>
              <a:spcBef>
                <a:spcPts val="0"/>
              </a:spcBef>
              <a:buClr>
                <a:schemeClr val="dk1"/>
              </a:buClr>
              <a:buSzPct val="100000"/>
              <a:buNone/>
              <a:defRPr sz="2800">
                <a:solidFill>
                  <a:schemeClr val="dk1"/>
                </a:solidFill>
              </a:defRPr>
            </a:lvl9pPr>
          </a:lstStyle>
          <a:p/>
        </p:txBody>
      </p:sp>
      <p:sp>
        <p:nvSpPr>
          <p:cNvPr id="6" name="Shape 6"/>
          <p:cNvSpPr txBox="1"/>
          <p:nvPr>
            <p:ph idx="1" type="body"/>
          </p:nvPr>
        </p:nvSpPr>
        <p:spPr>
          <a:xfrm>
            <a:off x="311700" y="1152475"/>
            <a:ext cx="8520599" cy="3416400"/>
          </a:xfrm>
          <a:prstGeom prst="rect">
            <a:avLst/>
          </a:prstGeom>
          <a:noFill/>
          <a:ln>
            <a:noFill/>
          </a:ln>
        </p:spPr>
        <p:txBody>
          <a:bodyPr anchorCtr="0" anchor="t" bIns="91425" lIns="91425" rIns="91425" tIns="91425"/>
          <a:lstStyle>
            <a:lvl1pPr>
              <a:lnSpc>
                <a:spcPct val="115000"/>
              </a:lnSpc>
              <a:spcBef>
                <a:spcPts val="0"/>
              </a:spcBef>
              <a:spcAft>
                <a:spcPts val="1600"/>
              </a:spcAft>
              <a:buClr>
                <a:schemeClr val="dk2"/>
              </a:buClr>
              <a:buSzPct val="100000"/>
              <a:defRPr sz="1800">
                <a:solidFill>
                  <a:schemeClr val="dk2"/>
                </a:solidFill>
              </a:defRPr>
            </a:lvl1pPr>
            <a:lvl2pPr>
              <a:lnSpc>
                <a:spcPct val="115000"/>
              </a:lnSpc>
              <a:spcBef>
                <a:spcPts val="0"/>
              </a:spcBef>
              <a:spcAft>
                <a:spcPts val="1600"/>
              </a:spcAft>
              <a:buClr>
                <a:schemeClr val="dk2"/>
              </a:buClr>
              <a:defRPr>
                <a:solidFill>
                  <a:schemeClr val="dk2"/>
                </a:solidFill>
              </a:defRPr>
            </a:lvl2pPr>
            <a:lvl3pPr>
              <a:lnSpc>
                <a:spcPct val="115000"/>
              </a:lnSpc>
              <a:spcBef>
                <a:spcPts val="0"/>
              </a:spcBef>
              <a:spcAft>
                <a:spcPts val="1600"/>
              </a:spcAft>
              <a:buClr>
                <a:schemeClr val="dk2"/>
              </a:buClr>
              <a:defRPr>
                <a:solidFill>
                  <a:schemeClr val="dk2"/>
                </a:solidFill>
              </a:defRPr>
            </a:lvl3pPr>
            <a:lvl4pPr>
              <a:lnSpc>
                <a:spcPct val="115000"/>
              </a:lnSpc>
              <a:spcBef>
                <a:spcPts val="0"/>
              </a:spcBef>
              <a:spcAft>
                <a:spcPts val="1600"/>
              </a:spcAft>
              <a:buClr>
                <a:schemeClr val="dk2"/>
              </a:buClr>
              <a:defRPr>
                <a:solidFill>
                  <a:schemeClr val="dk2"/>
                </a:solidFill>
              </a:defRPr>
            </a:lvl4pPr>
            <a:lvl5pPr>
              <a:lnSpc>
                <a:spcPct val="115000"/>
              </a:lnSpc>
              <a:spcBef>
                <a:spcPts val="0"/>
              </a:spcBef>
              <a:spcAft>
                <a:spcPts val="1600"/>
              </a:spcAft>
              <a:buClr>
                <a:schemeClr val="dk2"/>
              </a:buClr>
              <a:defRPr>
                <a:solidFill>
                  <a:schemeClr val="dk2"/>
                </a:solidFill>
              </a:defRPr>
            </a:lvl5pPr>
            <a:lvl6pPr>
              <a:lnSpc>
                <a:spcPct val="115000"/>
              </a:lnSpc>
              <a:spcBef>
                <a:spcPts val="0"/>
              </a:spcBef>
              <a:spcAft>
                <a:spcPts val="1600"/>
              </a:spcAft>
              <a:buClr>
                <a:schemeClr val="dk2"/>
              </a:buClr>
              <a:defRPr>
                <a:solidFill>
                  <a:schemeClr val="dk2"/>
                </a:solidFill>
              </a:defRPr>
            </a:lvl6pPr>
            <a:lvl7pPr>
              <a:lnSpc>
                <a:spcPct val="115000"/>
              </a:lnSpc>
              <a:spcBef>
                <a:spcPts val="0"/>
              </a:spcBef>
              <a:spcAft>
                <a:spcPts val="1600"/>
              </a:spcAft>
              <a:buClr>
                <a:schemeClr val="dk2"/>
              </a:buClr>
              <a:defRPr>
                <a:solidFill>
                  <a:schemeClr val="dk2"/>
                </a:solidFill>
              </a:defRPr>
            </a:lvl7pPr>
            <a:lvl8pPr>
              <a:lnSpc>
                <a:spcPct val="115000"/>
              </a:lnSpc>
              <a:spcBef>
                <a:spcPts val="0"/>
              </a:spcBef>
              <a:spcAft>
                <a:spcPts val="1600"/>
              </a:spcAft>
              <a:buClr>
                <a:schemeClr val="dk2"/>
              </a:buClr>
              <a:defRPr>
                <a:solidFill>
                  <a:schemeClr val="dk2"/>
                </a:solidFill>
              </a:defRPr>
            </a:lvl8pPr>
            <a:lvl9pPr>
              <a:lnSpc>
                <a:spcPct val="115000"/>
              </a:lnSpc>
              <a:spcBef>
                <a:spcPts val="0"/>
              </a:spcBef>
              <a:spcAft>
                <a:spcPts val="1600"/>
              </a:spcAft>
              <a:buClr>
                <a:schemeClr val="dk2"/>
              </a:buClr>
              <a:defRPr>
                <a:solidFill>
                  <a:schemeClr val="dk2"/>
                </a:solidFill>
              </a:defRPr>
            </a:lvl9pPr>
          </a:lstStyle>
          <a:p/>
        </p:txBody>
      </p:sp>
      <p:sp>
        <p:nvSpPr>
          <p:cNvPr id="7" name="Shape 7"/>
          <p:cNvSpPr txBox="1"/>
          <p:nvPr>
            <p:ph idx="12" type="sldNum"/>
          </p:nvPr>
        </p:nvSpPr>
        <p:spPr>
          <a:xfrm>
            <a:off x="8472457" y="4663216"/>
            <a:ext cx="548699" cy="393600"/>
          </a:xfrm>
          <a:prstGeom prst="rect">
            <a:avLst/>
          </a:prstGeom>
          <a:noFill/>
          <a:ln>
            <a:noFill/>
          </a:ln>
        </p:spPr>
        <p:txBody>
          <a:bodyPr anchorCtr="0" anchor="ctr" bIns="91425" lIns="91425" rIns="91425" tIns="91425">
            <a:noAutofit/>
          </a:bodyPr>
          <a:lstStyle/>
          <a:p>
            <a:pPr algn="r">
              <a:spcBef>
                <a:spcPts val="0"/>
              </a:spcBef>
              <a:buNone/>
            </a:pPr>
            <a:fld id="{00000000-1234-1234-1234-123412341234}" type="slidenum">
              <a:rPr lang="en" sz="1000">
                <a:solidFill>
                  <a:schemeClr val="dk2"/>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01.png"/><Relationship Id="rId4" Type="http://schemas.openxmlformats.org/officeDocument/2006/relationships/image" Target="../media/image0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0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09.png"/><Relationship Id="rId4" Type="http://schemas.openxmlformats.org/officeDocument/2006/relationships/image" Target="../media/image0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0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2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2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2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3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2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2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2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3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3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0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3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3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3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3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0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0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9" name="Shape 49"/>
        <p:cNvGrpSpPr/>
        <p:nvPr/>
      </p:nvGrpSpPr>
      <p:grpSpPr>
        <a:xfrm>
          <a:off x="0" y="0"/>
          <a:ext cx="0" cy="0"/>
          <a:chOff x="0" y="0"/>
          <a:chExt cx="0" cy="0"/>
        </a:xfrm>
      </p:grpSpPr>
      <p:sp>
        <p:nvSpPr>
          <p:cNvPr id="50" name="Shape 50"/>
          <p:cNvSpPr txBox="1"/>
          <p:nvPr>
            <p:ph type="ctrTitle"/>
          </p:nvPr>
        </p:nvSpPr>
        <p:spPr>
          <a:xfrm>
            <a:off x="235508" y="744575"/>
            <a:ext cx="8520599" cy="2052599"/>
          </a:xfrm>
          <a:prstGeom prst="rect">
            <a:avLst/>
          </a:prstGeom>
        </p:spPr>
        <p:txBody>
          <a:bodyPr anchorCtr="0" anchor="b" bIns="91425" lIns="91425" rIns="91425" tIns="91425">
            <a:noAutofit/>
          </a:bodyPr>
          <a:lstStyle/>
          <a:p>
            <a:pPr algn="l">
              <a:spcBef>
                <a:spcPts val="0"/>
              </a:spcBef>
              <a:buNone/>
            </a:pPr>
            <a:r>
              <a:rPr lang="en" sz="4500"/>
              <a:t>Peak Coal?</a:t>
            </a:r>
          </a:p>
        </p:txBody>
      </p:sp>
      <p:sp>
        <p:nvSpPr>
          <p:cNvPr id="51" name="Shape 51"/>
          <p:cNvSpPr txBox="1"/>
          <p:nvPr>
            <p:ph idx="1" type="subTitle"/>
          </p:nvPr>
        </p:nvSpPr>
        <p:spPr>
          <a:xfrm>
            <a:off x="311700" y="2605525"/>
            <a:ext cx="8520599" cy="792600"/>
          </a:xfrm>
          <a:prstGeom prst="rect">
            <a:avLst/>
          </a:prstGeom>
        </p:spPr>
        <p:txBody>
          <a:bodyPr anchorCtr="0" anchor="t" bIns="91425" lIns="91425" rIns="91425" tIns="91425">
            <a:noAutofit/>
          </a:bodyPr>
          <a:lstStyle/>
          <a:p>
            <a:pPr rtl="0" algn="l">
              <a:spcBef>
                <a:spcPts val="0"/>
              </a:spcBef>
              <a:buNone/>
            </a:pPr>
            <a:r>
              <a:rPr lang="en" sz="2400"/>
              <a:t>HEJC Nov 12 2015</a:t>
            </a:r>
          </a:p>
          <a:p>
            <a:pPr algn="l">
              <a:spcBef>
                <a:spcPts val="0"/>
              </a:spcBef>
              <a:buNone/>
            </a:pPr>
            <a:r>
              <a:rPr lang="en" sz="2400"/>
              <a:t>Daniel Thorpe</a:t>
            </a:r>
          </a:p>
        </p:txBody>
      </p:sp>
      <p:pic>
        <p:nvPicPr>
          <p:cNvPr id="52" name="Shape 52"/>
          <p:cNvPicPr preferRelativeResize="0"/>
          <p:nvPr/>
        </p:nvPicPr>
        <p:blipFill>
          <a:blip r:embed="rId3">
            <a:alphaModFix/>
          </a:blip>
          <a:stretch>
            <a:fillRect/>
          </a:stretch>
        </p:blipFill>
        <p:spPr>
          <a:xfrm>
            <a:off x="3543300" y="295450"/>
            <a:ext cx="5276849" cy="4143200"/>
          </a:xfrm>
          <a:prstGeom prst="rect">
            <a:avLst/>
          </a:prstGeom>
          <a:noFill/>
          <a:ln>
            <a:noFill/>
          </a:ln>
        </p:spPr>
      </p:pic>
      <p:sp>
        <p:nvSpPr>
          <p:cNvPr id="53" name="Shape 53"/>
          <p:cNvSpPr txBox="1"/>
          <p:nvPr>
            <p:ph idx="2" type="ctrTitle"/>
          </p:nvPr>
        </p:nvSpPr>
        <p:spPr>
          <a:xfrm>
            <a:off x="5683806" y="4362450"/>
            <a:ext cx="1555200" cy="590699"/>
          </a:xfrm>
          <a:prstGeom prst="rect">
            <a:avLst/>
          </a:prstGeom>
        </p:spPr>
        <p:txBody>
          <a:bodyPr anchorCtr="0" anchor="b" bIns="91425" lIns="91425" rIns="91425" tIns="91425">
            <a:noAutofit/>
          </a:bodyPr>
          <a:lstStyle/>
          <a:p>
            <a:pPr lvl="0" rtl="0" algn="l">
              <a:spcBef>
                <a:spcPts val="0"/>
              </a:spcBef>
              <a:buNone/>
            </a:pPr>
            <a:r>
              <a:rPr i="1" lang="en" sz="2500"/>
              <a:t>Holznot</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9" name="Shape 109"/>
        <p:cNvGrpSpPr/>
        <p:nvPr/>
      </p:nvGrpSpPr>
      <p:grpSpPr>
        <a:xfrm>
          <a:off x="0" y="0"/>
          <a:ext cx="0" cy="0"/>
          <a:chOff x="0" y="0"/>
          <a:chExt cx="0" cy="0"/>
        </a:xfrm>
      </p:grpSpPr>
      <p:sp>
        <p:nvSpPr>
          <p:cNvPr id="110" name="Shape 110"/>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Lin 2010 - Gaussian Fit</a:t>
            </a:r>
          </a:p>
        </p:txBody>
      </p:sp>
      <p:pic>
        <p:nvPicPr>
          <p:cNvPr id="111" name="Shape 111"/>
          <p:cNvPicPr preferRelativeResize="0"/>
          <p:nvPr/>
        </p:nvPicPr>
        <p:blipFill>
          <a:blip r:embed="rId3">
            <a:alphaModFix/>
          </a:blip>
          <a:stretch>
            <a:fillRect/>
          </a:stretch>
        </p:blipFill>
        <p:spPr>
          <a:xfrm>
            <a:off x="1471275" y="3705225"/>
            <a:ext cx="6528779" cy="572699"/>
          </a:xfrm>
          <a:prstGeom prst="rect">
            <a:avLst/>
          </a:prstGeom>
          <a:noFill/>
          <a:ln>
            <a:noFill/>
          </a:ln>
        </p:spPr>
      </p:pic>
      <p:pic>
        <p:nvPicPr>
          <p:cNvPr id="112" name="Shape 112"/>
          <p:cNvPicPr preferRelativeResize="0"/>
          <p:nvPr/>
        </p:nvPicPr>
        <p:blipFill>
          <a:blip r:embed="rId4">
            <a:alphaModFix/>
          </a:blip>
          <a:stretch>
            <a:fillRect/>
          </a:stretch>
        </p:blipFill>
        <p:spPr>
          <a:xfrm>
            <a:off x="1471262" y="1333500"/>
            <a:ext cx="6201475" cy="1810000"/>
          </a:xfrm>
          <a:prstGeom prst="rect">
            <a:avLst/>
          </a:prstGeom>
          <a:noFill/>
          <a:ln>
            <a:noFill/>
          </a:ln>
        </p:spPr>
      </p:pic>
      <p:sp>
        <p:nvSpPr>
          <p:cNvPr id="113" name="Shape 113"/>
          <p:cNvSpPr txBox="1"/>
          <p:nvPr>
            <p:ph idx="1" type="body"/>
          </p:nvPr>
        </p:nvSpPr>
        <p:spPr>
          <a:xfrm>
            <a:off x="3721650" y="4343350"/>
            <a:ext cx="986399" cy="505200"/>
          </a:xfrm>
          <a:prstGeom prst="rect">
            <a:avLst/>
          </a:prstGeom>
        </p:spPr>
        <p:txBody>
          <a:bodyPr anchorCtr="0" anchor="t" bIns="91425" lIns="91425" rIns="91425" tIns="91425">
            <a:noAutofit/>
          </a:bodyPr>
          <a:lstStyle/>
          <a:p>
            <a:pPr lvl="0" rtl="0">
              <a:spcBef>
                <a:spcPts val="0"/>
              </a:spcBef>
              <a:buNone/>
            </a:pPr>
            <a:r>
              <a:rPr lang="en"/>
              <a:t>height</a:t>
            </a:r>
          </a:p>
        </p:txBody>
      </p:sp>
      <p:sp>
        <p:nvSpPr>
          <p:cNvPr id="114" name="Shape 114"/>
          <p:cNvSpPr txBox="1"/>
          <p:nvPr>
            <p:ph idx="2" type="body"/>
          </p:nvPr>
        </p:nvSpPr>
        <p:spPr>
          <a:xfrm>
            <a:off x="5559975" y="4343350"/>
            <a:ext cx="986399" cy="505200"/>
          </a:xfrm>
          <a:prstGeom prst="rect">
            <a:avLst/>
          </a:prstGeom>
        </p:spPr>
        <p:txBody>
          <a:bodyPr anchorCtr="0" anchor="t" bIns="91425" lIns="91425" rIns="91425" tIns="91425">
            <a:noAutofit/>
          </a:bodyPr>
          <a:lstStyle/>
          <a:p>
            <a:pPr lvl="0" rtl="0">
              <a:spcBef>
                <a:spcPts val="0"/>
              </a:spcBef>
              <a:buNone/>
            </a:pPr>
            <a:r>
              <a:rPr lang="en"/>
              <a:t>peak</a:t>
            </a:r>
          </a:p>
        </p:txBody>
      </p:sp>
      <p:sp>
        <p:nvSpPr>
          <p:cNvPr id="115" name="Shape 115"/>
          <p:cNvSpPr txBox="1"/>
          <p:nvPr>
            <p:ph idx="3" type="body"/>
          </p:nvPr>
        </p:nvSpPr>
        <p:spPr>
          <a:xfrm>
            <a:off x="7013650" y="4343350"/>
            <a:ext cx="986399" cy="505200"/>
          </a:xfrm>
          <a:prstGeom prst="rect">
            <a:avLst/>
          </a:prstGeom>
        </p:spPr>
        <p:txBody>
          <a:bodyPr anchorCtr="0" anchor="t" bIns="91425" lIns="91425" rIns="91425" tIns="91425">
            <a:noAutofit/>
          </a:bodyPr>
          <a:lstStyle/>
          <a:p>
            <a:pPr lvl="0" rtl="0">
              <a:spcBef>
                <a:spcPts val="0"/>
              </a:spcBef>
              <a:buNone/>
            </a:pPr>
            <a:r>
              <a:rPr lang="en"/>
              <a:t>width</a:t>
            </a:r>
          </a:p>
        </p:txBody>
      </p:sp>
      <p:cxnSp>
        <p:nvCxnSpPr>
          <p:cNvPr id="116" name="Shape 116"/>
          <p:cNvCxnSpPr>
            <a:stCxn id="113" idx="0"/>
          </p:cNvCxnSpPr>
          <p:nvPr/>
        </p:nvCxnSpPr>
        <p:spPr>
          <a:xfrm flipH="1" rot="10800000">
            <a:off x="4214849" y="4200850"/>
            <a:ext cx="17100" cy="142500"/>
          </a:xfrm>
          <a:prstGeom prst="straightConnector1">
            <a:avLst/>
          </a:prstGeom>
          <a:noFill/>
          <a:ln cap="flat" cmpd="sng" w="9525">
            <a:solidFill>
              <a:schemeClr val="dk2"/>
            </a:solidFill>
            <a:prstDash val="solid"/>
            <a:round/>
            <a:headEnd len="lg" w="lg" type="none"/>
            <a:tailEnd len="lg" w="lg" type="triangle"/>
          </a:ln>
        </p:spPr>
      </p:cxnSp>
      <p:cxnSp>
        <p:nvCxnSpPr>
          <p:cNvPr id="117" name="Shape 117"/>
          <p:cNvCxnSpPr/>
          <p:nvPr/>
        </p:nvCxnSpPr>
        <p:spPr>
          <a:xfrm flipH="1" rot="10800000">
            <a:off x="5889275" y="4058200"/>
            <a:ext cx="114300" cy="418799"/>
          </a:xfrm>
          <a:prstGeom prst="straightConnector1">
            <a:avLst/>
          </a:prstGeom>
          <a:noFill/>
          <a:ln cap="flat" cmpd="sng" w="9525">
            <a:solidFill>
              <a:schemeClr val="dk2"/>
            </a:solidFill>
            <a:prstDash val="solid"/>
            <a:round/>
            <a:headEnd len="lg" w="lg" type="none"/>
            <a:tailEnd len="lg" w="lg" type="triangle"/>
          </a:ln>
        </p:spPr>
      </p:cxnSp>
      <p:cxnSp>
        <p:nvCxnSpPr>
          <p:cNvPr id="118" name="Shape 118"/>
          <p:cNvCxnSpPr/>
          <p:nvPr/>
        </p:nvCxnSpPr>
        <p:spPr>
          <a:xfrm rot="10800000">
            <a:off x="7298999" y="4057900"/>
            <a:ext cx="99300" cy="419099"/>
          </a:xfrm>
          <a:prstGeom prst="straightConnector1">
            <a:avLst/>
          </a:prstGeom>
          <a:noFill/>
          <a:ln cap="flat" cmpd="sng" w="9525">
            <a:solidFill>
              <a:schemeClr val="dk2"/>
            </a:solidFill>
            <a:prstDash val="solid"/>
            <a:round/>
            <a:headEnd len="lg" w="lg" type="none"/>
            <a:tailEnd len="lg" w="lg" type="triangle"/>
          </a:ln>
        </p:spPr>
      </p:cxnSp>
      <p:sp>
        <p:nvSpPr>
          <p:cNvPr id="119" name="Shape 119"/>
          <p:cNvSpPr txBox="1"/>
          <p:nvPr/>
        </p:nvSpPr>
        <p:spPr>
          <a:xfrm>
            <a:off x="0" y="3567225"/>
            <a:ext cx="3204599"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Lin 2010</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3" name="Shape 123"/>
        <p:cNvGrpSpPr/>
        <p:nvPr/>
      </p:nvGrpSpPr>
      <p:grpSpPr>
        <a:xfrm>
          <a:off x="0" y="0"/>
          <a:ext cx="0" cy="0"/>
          <a:chOff x="0" y="0"/>
          <a:chExt cx="0" cy="0"/>
        </a:xfrm>
      </p:grpSpPr>
      <p:sp>
        <p:nvSpPr>
          <p:cNvPr id="124" name="Shape 124"/>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t/>
            </a:r>
            <a:endParaRPr/>
          </a:p>
        </p:txBody>
      </p:sp>
      <p:pic>
        <p:nvPicPr>
          <p:cNvPr id="125" name="Shape 125"/>
          <p:cNvPicPr preferRelativeResize="0"/>
          <p:nvPr/>
        </p:nvPicPr>
        <p:blipFill>
          <a:blip r:embed="rId3">
            <a:alphaModFix/>
          </a:blip>
          <a:stretch>
            <a:fillRect/>
          </a:stretch>
        </p:blipFill>
        <p:spPr>
          <a:xfrm>
            <a:off x="2705100" y="962025"/>
            <a:ext cx="3981450" cy="4038600"/>
          </a:xfrm>
          <a:prstGeom prst="rect">
            <a:avLst/>
          </a:prstGeom>
          <a:noFill/>
          <a:ln>
            <a:noFill/>
          </a:ln>
        </p:spPr>
      </p:pic>
      <p:sp>
        <p:nvSpPr>
          <p:cNvPr id="126" name="Shape 126"/>
          <p:cNvSpPr txBox="1"/>
          <p:nvPr/>
        </p:nvSpPr>
        <p:spPr>
          <a:xfrm>
            <a:off x="0" y="3567225"/>
            <a:ext cx="3204599"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Lin 2010</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0" name="Shape 130"/>
        <p:cNvGrpSpPr/>
        <p:nvPr/>
      </p:nvGrpSpPr>
      <p:grpSpPr>
        <a:xfrm>
          <a:off x="0" y="0"/>
          <a:ext cx="0" cy="0"/>
          <a:chOff x="0" y="0"/>
          <a:chExt cx="0" cy="0"/>
        </a:xfrm>
      </p:grpSpPr>
      <p:sp>
        <p:nvSpPr>
          <p:cNvPr id="131" name="Shape 131"/>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Problems w/ Constants?</a:t>
            </a:r>
          </a:p>
        </p:txBody>
      </p:sp>
      <p:pic>
        <p:nvPicPr>
          <p:cNvPr id="132" name="Shape 132"/>
          <p:cNvPicPr preferRelativeResize="0"/>
          <p:nvPr/>
        </p:nvPicPr>
        <p:blipFill>
          <a:blip r:embed="rId3">
            <a:alphaModFix/>
          </a:blip>
          <a:stretch>
            <a:fillRect/>
          </a:stretch>
        </p:blipFill>
        <p:spPr>
          <a:xfrm>
            <a:off x="260400" y="3043950"/>
            <a:ext cx="8714973" cy="1537949"/>
          </a:xfrm>
          <a:prstGeom prst="rect">
            <a:avLst/>
          </a:prstGeom>
          <a:noFill/>
          <a:ln>
            <a:noFill/>
          </a:ln>
        </p:spPr>
      </p:pic>
      <p:sp>
        <p:nvSpPr>
          <p:cNvPr id="133" name="Shape 133"/>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pPr>
            <a:r>
              <a:rPr lang="en"/>
              <a:t>Width factor matters a lot!  If f(x) fixed and solving for peak</a:t>
            </a:r>
          </a:p>
          <a:p>
            <a:pPr indent="-228600" lvl="0" marL="457200" rtl="0">
              <a:spcBef>
                <a:spcPts val="0"/>
              </a:spcBef>
            </a:pPr>
            <a:r>
              <a:rPr lang="en"/>
              <a:t>URR (Q_inf) matters a lot; how well is that known?</a:t>
            </a:r>
          </a:p>
        </p:txBody>
      </p:sp>
      <p:sp>
        <p:nvSpPr>
          <p:cNvPr id="134" name="Shape 134"/>
          <p:cNvSpPr txBox="1"/>
          <p:nvPr/>
        </p:nvSpPr>
        <p:spPr>
          <a:xfrm>
            <a:off x="0" y="3567225"/>
            <a:ext cx="3204599"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Lin 2010</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8" name="Shape 138"/>
        <p:cNvGrpSpPr/>
        <p:nvPr/>
      </p:nvGrpSpPr>
      <p:grpSpPr>
        <a:xfrm>
          <a:off x="0" y="0"/>
          <a:ext cx="0" cy="0"/>
          <a:chOff x="0" y="0"/>
          <a:chExt cx="0" cy="0"/>
        </a:xfrm>
      </p:grpSpPr>
      <p:sp>
        <p:nvSpPr>
          <p:cNvPr id="139" name="Shape 139"/>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What are China’s Coal Resources?</a:t>
            </a:r>
          </a:p>
        </p:txBody>
      </p:sp>
      <p:sp>
        <p:nvSpPr>
          <p:cNvPr id="140" name="Shape 140"/>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pPr>
            <a:r>
              <a:rPr lang="en"/>
              <a:t>from Lin 2010: China’s proved coal reserves, in almost all the international energy institutions including IEA, WEC and BP, is </a:t>
            </a:r>
            <a:r>
              <a:rPr b="1" lang="en"/>
              <a:t>114.5 billion tons</a:t>
            </a:r>
            <a:r>
              <a:rPr lang="en"/>
              <a:t>, which has been unchanged since 1992. The Ministry of Land and Resources of China stated this number was actually </a:t>
            </a:r>
            <a:r>
              <a:rPr b="1" lang="en"/>
              <a:t>188.6 billion tons by the end of 2002</a:t>
            </a:r>
            <a:r>
              <a:rPr lang="en"/>
              <a:t> (www.ChinaCoal.org.cn). It is hard to tell why data of IEA, WEC and BP have not been updated. One possible reason may be that the Chinese government might have not submitted the new figures to these international institutions as yet</a:t>
            </a:r>
          </a:p>
          <a:p>
            <a:pPr indent="-228600" lvl="0" marL="457200" rtl="0">
              <a:spcBef>
                <a:spcPts val="0"/>
              </a:spcBef>
            </a:pPr>
            <a:r>
              <a:rPr lang="en"/>
              <a:t>supposedly the amount that can be recovered from reasonably proved reserves, under current and expected future economic conditions and current/existing technology</a:t>
            </a:r>
          </a:p>
          <a:p>
            <a:pPr indent="-228600" lvl="0" marL="457200">
              <a:spcBef>
                <a:spcPts val="0"/>
              </a:spcBef>
            </a:pPr>
            <a:r>
              <a:rPr lang="en"/>
              <a:t>Impact of this number being off by 2x?</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4" name="Shape 144"/>
        <p:cNvGrpSpPr/>
        <p:nvPr/>
      </p:nvGrpSpPr>
      <p:grpSpPr>
        <a:xfrm>
          <a:off x="0" y="0"/>
          <a:ext cx="0" cy="0"/>
          <a:chOff x="0" y="0"/>
          <a:chExt cx="0" cy="0"/>
        </a:xfrm>
      </p:grpSpPr>
      <p:sp>
        <p:nvSpPr>
          <p:cNvPr id="145" name="Shape 145"/>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Projecting Coal Demand</a:t>
            </a:r>
          </a:p>
        </p:txBody>
      </p:sp>
      <p:pic>
        <p:nvPicPr>
          <p:cNvPr id="146" name="Shape 146"/>
          <p:cNvPicPr preferRelativeResize="0"/>
          <p:nvPr/>
        </p:nvPicPr>
        <p:blipFill>
          <a:blip r:embed="rId3">
            <a:alphaModFix/>
          </a:blip>
          <a:stretch>
            <a:fillRect/>
          </a:stretch>
        </p:blipFill>
        <p:spPr>
          <a:xfrm>
            <a:off x="790575" y="1524000"/>
            <a:ext cx="7670450" cy="1154300"/>
          </a:xfrm>
          <a:prstGeom prst="rect">
            <a:avLst/>
          </a:prstGeom>
          <a:noFill/>
          <a:ln>
            <a:noFill/>
          </a:ln>
        </p:spPr>
      </p:pic>
      <p:pic>
        <p:nvPicPr>
          <p:cNvPr id="147" name="Shape 147"/>
          <p:cNvPicPr preferRelativeResize="0"/>
          <p:nvPr/>
        </p:nvPicPr>
        <p:blipFill>
          <a:blip r:embed="rId4">
            <a:alphaModFix/>
          </a:blip>
          <a:stretch>
            <a:fillRect/>
          </a:stretch>
        </p:blipFill>
        <p:spPr>
          <a:xfrm>
            <a:off x="852511" y="2554475"/>
            <a:ext cx="7295349" cy="1541525"/>
          </a:xfrm>
          <a:prstGeom prst="rect">
            <a:avLst/>
          </a:prstGeom>
          <a:noFill/>
          <a:ln>
            <a:noFill/>
          </a:ln>
        </p:spPr>
      </p:pic>
      <p:sp>
        <p:nvSpPr>
          <p:cNvPr id="148" name="Shape 148"/>
          <p:cNvSpPr txBox="1"/>
          <p:nvPr/>
        </p:nvSpPr>
        <p:spPr>
          <a:xfrm>
            <a:off x="0" y="3567225"/>
            <a:ext cx="3204599"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Lin 2010</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2" name="Shape 152"/>
        <p:cNvGrpSpPr/>
        <p:nvPr/>
      </p:nvGrpSpPr>
      <p:grpSpPr>
        <a:xfrm>
          <a:off x="0" y="0"/>
          <a:ext cx="0" cy="0"/>
          <a:chOff x="0" y="0"/>
          <a:chExt cx="0" cy="0"/>
        </a:xfrm>
      </p:grpSpPr>
      <p:sp>
        <p:nvSpPr>
          <p:cNvPr id="153" name="Shape 153"/>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Projecting Coal Demand</a:t>
            </a:r>
          </a:p>
        </p:txBody>
      </p:sp>
      <p:pic>
        <p:nvPicPr>
          <p:cNvPr id="154" name="Shape 154"/>
          <p:cNvPicPr preferRelativeResize="0"/>
          <p:nvPr/>
        </p:nvPicPr>
        <p:blipFill>
          <a:blip r:embed="rId3">
            <a:alphaModFix/>
          </a:blip>
          <a:stretch>
            <a:fillRect/>
          </a:stretch>
        </p:blipFill>
        <p:spPr>
          <a:xfrm>
            <a:off x="1333500" y="1443055"/>
            <a:ext cx="5843600" cy="2586274"/>
          </a:xfrm>
          <a:prstGeom prst="rect">
            <a:avLst/>
          </a:prstGeom>
          <a:noFill/>
          <a:ln>
            <a:noFill/>
          </a:ln>
        </p:spPr>
      </p:pic>
      <p:sp>
        <p:nvSpPr>
          <p:cNvPr id="155" name="Shape 155"/>
          <p:cNvSpPr txBox="1"/>
          <p:nvPr/>
        </p:nvSpPr>
        <p:spPr>
          <a:xfrm>
            <a:off x="0" y="3567225"/>
            <a:ext cx="3204599"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Lin 2010</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9" name="Shape 159"/>
        <p:cNvGrpSpPr/>
        <p:nvPr/>
      </p:nvGrpSpPr>
      <p:grpSpPr>
        <a:xfrm>
          <a:off x="0" y="0"/>
          <a:ext cx="0" cy="0"/>
          <a:chOff x="0" y="0"/>
          <a:chExt cx="0" cy="0"/>
        </a:xfrm>
      </p:grpSpPr>
      <p:sp>
        <p:nvSpPr>
          <p:cNvPr id="160" name="Shape 160"/>
          <p:cNvSpPr txBox="1"/>
          <p:nvPr>
            <p:ph type="title"/>
          </p:nvPr>
        </p:nvSpPr>
        <p:spPr>
          <a:xfrm>
            <a:off x="311700" y="2150850"/>
            <a:ext cx="8520599" cy="841800"/>
          </a:xfrm>
          <a:prstGeom prst="rect">
            <a:avLst/>
          </a:prstGeom>
        </p:spPr>
        <p:txBody>
          <a:bodyPr anchorCtr="0" anchor="ctr" bIns="91425" lIns="91425" rIns="91425" tIns="91425">
            <a:noAutofit/>
          </a:bodyPr>
          <a:lstStyle/>
          <a:p>
            <a:pPr>
              <a:spcBef>
                <a:spcPts val="0"/>
              </a:spcBef>
              <a:buNone/>
            </a:pPr>
            <a:r>
              <a:rPr lang="en"/>
              <a:t>Coal Use Trends</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sp>
        <p:nvSpPr>
          <p:cNvPr id="165" name="Shape 165"/>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survey</a:t>
            </a:r>
          </a:p>
        </p:txBody>
      </p:sp>
      <p:sp>
        <p:nvSpPr>
          <p:cNvPr id="166" name="Shape 166"/>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pPr>
            <a:r>
              <a:rPr lang="en"/>
              <a:t>% of electricity generation from coal for US, China, World, 1995, today, and 2050</a:t>
            </a:r>
          </a:p>
          <a:p>
            <a:pPr lvl="0" rtl="0">
              <a:spcBef>
                <a:spcPts val="0"/>
              </a:spcBef>
              <a:buNone/>
            </a:pPr>
            <a:r>
              <a:t/>
            </a:r>
            <a:endParaRPr/>
          </a:p>
          <a:p>
            <a:pPr lvl="0" rtl="0">
              <a:spcBef>
                <a:spcPts val="0"/>
              </a:spcBef>
              <a:buNone/>
            </a:pPr>
            <a:r>
              <a:t/>
            </a:r>
            <a:endParaRP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0" name="Shape 170"/>
        <p:cNvGrpSpPr/>
        <p:nvPr/>
      </p:nvGrpSpPr>
      <p:grpSpPr>
        <a:xfrm>
          <a:off x="0" y="0"/>
          <a:ext cx="0" cy="0"/>
          <a:chOff x="0" y="0"/>
          <a:chExt cx="0" cy="0"/>
        </a:xfrm>
      </p:grpSpPr>
      <p:sp>
        <p:nvSpPr>
          <p:cNvPr id="171" name="Shape 171"/>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Global Coal Production</a:t>
            </a:r>
          </a:p>
        </p:txBody>
      </p:sp>
      <p:pic>
        <p:nvPicPr>
          <p:cNvPr id="172" name="Shape 172"/>
          <p:cNvPicPr preferRelativeResize="0"/>
          <p:nvPr/>
        </p:nvPicPr>
        <p:blipFill>
          <a:blip r:embed="rId3">
            <a:alphaModFix/>
          </a:blip>
          <a:stretch>
            <a:fillRect/>
          </a:stretch>
        </p:blipFill>
        <p:spPr>
          <a:xfrm>
            <a:off x="1719250" y="1362075"/>
            <a:ext cx="5705475" cy="3467100"/>
          </a:xfrm>
          <a:prstGeom prst="rect">
            <a:avLst/>
          </a:prstGeom>
          <a:noFill/>
          <a:ln>
            <a:noFill/>
          </a:ln>
        </p:spPr>
      </p:pic>
      <p:sp>
        <p:nvSpPr>
          <p:cNvPr id="173" name="Shape 173"/>
          <p:cNvSpPr txBox="1"/>
          <p:nvPr/>
        </p:nvSpPr>
        <p:spPr>
          <a:xfrm>
            <a:off x="0" y="3567225"/>
            <a:ext cx="3204599"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IEA Key World Energy Stats 2014</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7" name="Shape 177"/>
        <p:cNvGrpSpPr/>
        <p:nvPr/>
      </p:nvGrpSpPr>
      <p:grpSpPr>
        <a:xfrm>
          <a:off x="0" y="0"/>
          <a:ext cx="0" cy="0"/>
          <a:chOff x="0" y="0"/>
          <a:chExt cx="0" cy="0"/>
        </a:xfrm>
      </p:grpSpPr>
      <p:sp>
        <p:nvSpPr>
          <p:cNvPr id="178" name="Shape 178"/>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t/>
            </a:r>
            <a:endParaRPr/>
          </a:p>
        </p:txBody>
      </p:sp>
      <p:sp>
        <p:nvSpPr>
          <p:cNvPr id="179" name="Shape 179"/>
          <p:cNvSpPr txBox="1"/>
          <p:nvPr/>
        </p:nvSpPr>
        <p:spPr>
          <a:xfrm>
            <a:off x="8041925" y="1552825"/>
            <a:ext cx="1102199" cy="676200"/>
          </a:xfrm>
          <a:prstGeom prst="rect">
            <a:avLst/>
          </a:prstGeom>
          <a:noFill/>
          <a:ln>
            <a:noFill/>
          </a:ln>
        </p:spPr>
        <p:txBody>
          <a:bodyPr anchorCtr="0" anchor="t" bIns="91425" lIns="91425" rIns="91425" tIns="91425">
            <a:noAutofit/>
          </a:bodyPr>
          <a:lstStyle/>
          <a:p>
            <a:pPr>
              <a:spcBef>
                <a:spcPts val="0"/>
              </a:spcBef>
              <a:buNone/>
            </a:pPr>
            <a:r>
              <a:rPr lang="en"/>
              <a:t>China’s stated 2020 goal 63%</a:t>
            </a:r>
          </a:p>
        </p:txBody>
      </p:sp>
      <p:pic>
        <p:nvPicPr>
          <p:cNvPr id="180" name="Shape 180"/>
          <p:cNvPicPr preferRelativeResize="0"/>
          <p:nvPr/>
        </p:nvPicPr>
        <p:blipFill>
          <a:blip r:embed="rId3">
            <a:alphaModFix/>
          </a:blip>
          <a:stretch>
            <a:fillRect/>
          </a:stretch>
        </p:blipFill>
        <p:spPr>
          <a:xfrm>
            <a:off x="1409700" y="785812"/>
            <a:ext cx="6419850" cy="4181475"/>
          </a:xfrm>
          <a:prstGeom prst="rect">
            <a:avLst/>
          </a:prstGeom>
          <a:noFill/>
          <a:ln>
            <a:noFill/>
          </a:ln>
        </p:spPr>
      </p:pic>
      <p:cxnSp>
        <p:nvCxnSpPr>
          <p:cNvPr id="181" name="Shape 181"/>
          <p:cNvCxnSpPr>
            <a:stCxn id="179" idx="1"/>
          </p:cNvCxnSpPr>
          <p:nvPr/>
        </p:nvCxnSpPr>
        <p:spPr>
          <a:xfrm flipH="1">
            <a:off x="7670525" y="1890925"/>
            <a:ext cx="371400" cy="795300"/>
          </a:xfrm>
          <a:prstGeom prst="straightConnector1">
            <a:avLst/>
          </a:prstGeom>
          <a:noFill/>
          <a:ln cap="flat" cmpd="sng" w="9525">
            <a:solidFill>
              <a:schemeClr val="dk2"/>
            </a:solidFill>
            <a:prstDash val="solid"/>
            <a:round/>
            <a:headEnd len="lg" w="lg" type="none"/>
            <a:tailEnd len="lg" w="lg" type="triangle"/>
          </a:ln>
        </p:spPr>
      </p:cxnSp>
      <p:sp>
        <p:nvSpPr>
          <p:cNvPr id="182" name="Shape 182"/>
          <p:cNvSpPr txBox="1"/>
          <p:nvPr/>
        </p:nvSpPr>
        <p:spPr>
          <a:xfrm>
            <a:off x="0" y="3294775"/>
            <a:ext cx="1342499" cy="3000000"/>
          </a:xfrm>
          <a:prstGeom prst="rect">
            <a:avLst/>
          </a:prstGeom>
          <a:noFill/>
          <a:ln>
            <a:noFill/>
          </a:ln>
        </p:spPr>
        <p:txBody>
          <a:bodyPr anchorCtr="0" anchor="ctr" bIns="91425" lIns="91425" rIns="91425" tIns="91425">
            <a:noAutofit/>
          </a:bodyPr>
          <a:lstStyle/>
          <a:p>
            <a:pPr lvl="0" rtl="0">
              <a:spcBef>
                <a:spcPts val="0"/>
              </a:spcBef>
              <a:buNone/>
            </a:pPr>
            <a:r>
              <a:rPr i="1" lang="en" sz="1100"/>
              <a:t>Figure by Daniel, data from BP Stat Review 2015</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 name="Shape 57"/>
        <p:cNvGrpSpPr/>
        <p:nvPr/>
      </p:nvGrpSpPr>
      <p:grpSpPr>
        <a:xfrm>
          <a:off x="0" y="0"/>
          <a:ext cx="0" cy="0"/>
          <a:chOff x="0" y="0"/>
          <a:chExt cx="0" cy="0"/>
        </a:xfrm>
      </p:grpSpPr>
      <p:sp>
        <p:nvSpPr>
          <p:cNvPr id="58" name="Shape 58"/>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Outline</a:t>
            </a:r>
          </a:p>
        </p:txBody>
      </p:sp>
      <p:sp>
        <p:nvSpPr>
          <p:cNvPr id="59" name="Shape 59"/>
          <p:cNvSpPr txBox="1"/>
          <p:nvPr>
            <p:ph idx="1" type="body"/>
          </p:nvPr>
        </p:nvSpPr>
        <p:spPr>
          <a:xfrm>
            <a:off x="311700" y="1152475"/>
            <a:ext cx="8520599" cy="3416400"/>
          </a:xfrm>
          <a:prstGeom prst="rect">
            <a:avLst/>
          </a:prstGeom>
        </p:spPr>
        <p:txBody>
          <a:bodyPr anchorCtr="0" anchor="t" bIns="91425" lIns="91425" rIns="91425" tIns="91425">
            <a:noAutofit/>
          </a:bodyPr>
          <a:lstStyle/>
          <a:p>
            <a:pPr rtl="0">
              <a:spcBef>
                <a:spcPts val="0"/>
              </a:spcBef>
              <a:buNone/>
            </a:pPr>
            <a:r>
              <a:rPr lang="en"/>
              <a:t>grab bag of topics</a:t>
            </a:r>
          </a:p>
          <a:p>
            <a:pPr indent="-228600" lvl="0" marL="457200" rtl="0">
              <a:spcBef>
                <a:spcPts val="0"/>
              </a:spcBef>
              <a:buAutoNum type="arabicPeriod"/>
            </a:pPr>
            <a:r>
              <a:rPr lang="en"/>
              <a:t>Peak coal in China?</a:t>
            </a:r>
          </a:p>
          <a:p>
            <a:pPr indent="-228600" lvl="0" marL="457200" rtl="0">
              <a:spcBef>
                <a:spcPts val="0"/>
              </a:spcBef>
              <a:buAutoNum type="arabicPeriod"/>
            </a:pPr>
            <a:r>
              <a:rPr lang="en"/>
              <a:t>Coal use trends: world, China, US</a:t>
            </a:r>
          </a:p>
          <a:p>
            <a:pPr indent="-228600" lvl="1" marL="914400" rtl="0">
              <a:spcBef>
                <a:spcPts val="0"/>
              </a:spcBef>
              <a:buAutoNum type="alphaLcPeriod"/>
            </a:pPr>
            <a:r>
              <a:rPr lang="en"/>
              <a:t>China’s policies limiting coal</a:t>
            </a:r>
          </a:p>
          <a:p>
            <a:pPr indent="-228600" lvl="1" marL="914400" rtl="0">
              <a:spcBef>
                <a:spcPts val="0"/>
              </a:spcBef>
              <a:buAutoNum type="alphaLcPeriod"/>
            </a:pPr>
            <a:r>
              <a:rPr lang="en"/>
              <a:t>US’s Clean Power Plan</a:t>
            </a:r>
          </a:p>
          <a:p>
            <a:pPr indent="-228600" lvl="0" marL="457200" rtl="0">
              <a:spcBef>
                <a:spcPts val="0"/>
              </a:spcBef>
              <a:buAutoNum type="arabicPeriod"/>
            </a:pPr>
            <a:r>
              <a:rPr lang="en"/>
              <a:t>Possible saving technologies: CCS, Cofiring</a:t>
            </a:r>
          </a:p>
          <a:p>
            <a:pPr lvl="0">
              <a:spcBef>
                <a:spcPts val="0"/>
              </a:spcBef>
              <a:buNone/>
            </a:pPr>
            <a:r>
              <a:t/>
            </a:r>
            <a:endParaRP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6" name="Shape 186"/>
        <p:cNvGrpSpPr/>
        <p:nvPr/>
      </p:nvGrpSpPr>
      <p:grpSpPr>
        <a:xfrm>
          <a:off x="0" y="0"/>
          <a:ext cx="0" cy="0"/>
          <a:chOff x="0" y="0"/>
          <a:chExt cx="0" cy="0"/>
        </a:xfrm>
      </p:grpSpPr>
      <p:sp>
        <p:nvSpPr>
          <p:cNvPr id="187" name="Shape 187"/>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t/>
            </a:r>
            <a:endParaRPr/>
          </a:p>
        </p:txBody>
      </p:sp>
      <p:pic>
        <p:nvPicPr>
          <p:cNvPr id="188" name="Shape 188"/>
          <p:cNvPicPr preferRelativeResize="0"/>
          <p:nvPr/>
        </p:nvPicPr>
        <p:blipFill>
          <a:blip r:embed="rId3">
            <a:alphaModFix/>
          </a:blip>
          <a:stretch>
            <a:fillRect/>
          </a:stretch>
        </p:blipFill>
        <p:spPr>
          <a:xfrm>
            <a:off x="1557337" y="1214437"/>
            <a:ext cx="5838825" cy="3781425"/>
          </a:xfrm>
          <a:prstGeom prst="rect">
            <a:avLst/>
          </a:prstGeom>
          <a:noFill/>
          <a:ln>
            <a:noFill/>
          </a:ln>
        </p:spPr>
      </p:pic>
      <p:sp>
        <p:nvSpPr>
          <p:cNvPr id="189" name="Shape 189"/>
          <p:cNvSpPr txBox="1"/>
          <p:nvPr/>
        </p:nvSpPr>
        <p:spPr>
          <a:xfrm>
            <a:off x="0" y="3294775"/>
            <a:ext cx="1342499" cy="3000000"/>
          </a:xfrm>
          <a:prstGeom prst="rect">
            <a:avLst/>
          </a:prstGeom>
          <a:noFill/>
          <a:ln>
            <a:noFill/>
          </a:ln>
        </p:spPr>
        <p:txBody>
          <a:bodyPr anchorCtr="0" anchor="ctr" bIns="91425" lIns="91425" rIns="91425" tIns="91425">
            <a:noAutofit/>
          </a:bodyPr>
          <a:lstStyle/>
          <a:p>
            <a:pPr lvl="0" rtl="0">
              <a:spcBef>
                <a:spcPts val="0"/>
              </a:spcBef>
              <a:buNone/>
            </a:pPr>
            <a:r>
              <a:rPr i="1" lang="en" sz="1100"/>
              <a:t>Figure by Daniel, data from BP Stat Review 2015</a:t>
            </a: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3" name="Shape 193"/>
        <p:cNvGrpSpPr/>
        <p:nvPr/>
      </p:nvGrpSpPr>
      <p:grpSpPr>
        <a:xfrm>
          <a:off x="0" y="0"/>
          <a:ext cx="0" cy="0"/>
          <a:chOff x="0" y="0"/>
          <a:chExt cx="0" cy="0"/>
        </a:xfrm>
      </p:grpSpPr>
      <p:sp>
        <p:nvSpPr>
          <p:cNvPr id="194" name="Shape 194"/>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survey</a:t>
            </a:r>
          </a:p>
        </p:txBody>
      </p:sp>
      <p:sp>
        <p:nvSpPr>
          <p:cNvPr id="195" name="Shape 195"/>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pPr>
            <a:r>
              <a:rPr lang="en"/>
              <a:t>major exporters? importers? where do US exports go?</a:t>
            </a:r>
          </a:p>
          <a:p>
            <a:pPr lvl="0" rtl="0">
              <a:spcBef>
                <a:spcPts val="0"/>
              </a:spcBef>
              <a:buNone/>
            </a:pPr>
            <a:r>
              <a:t/>
            </a:r>
            <a:endParaRPr/>
          </a:p>
          <a:p>
            <a:pPr lvl="0" rtl="0">
              <a:spcBef>
                <a:spcPts val="0"/>
              </a:spcBef>
              <a:buNone/>
            </a:pPr>
            <a:r>
              <a:t/>
            </a:r>
            <a:endParaRP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9" name="Shape 199"/>
        <p:cNvGrpSpPr/>
        <p:nvPr/>
      </p:nvGrpSpPr>
      <p:grpSpPr>
        <a:xfrm>
          <a:off x="0" y="0"/>
          <a:ext cx="0" cy="0"/>
          <a:chOff x="0" y="0"/>
          <a:chExt cx="0" cy="0"/>
        </a:xfrm>
      </p:grpSpPr>
      <p:sp>
        <p:nvSpPr>
          <p:cNvPr id="200" name="Shape 200"/>
          <p:cNvSpPr txBox="1"/>
          <p:nvPr>
            <p:ph type="title"/>
          </p:nvPr>
        </p:nvSpPr>
        <p:spPr>
          <a:xfrm>
            <a:off x="311700" y="445025"/>
            <a:ext cx="8520599" cy="572699"/>
          </a:xfrm>
          <a:prstGeom prst="rect">
            <a:avLst/>
          </a:prstGeom>
        </p:spPr>
        <p:txBody>
          <a:bodyPr anchorCtr="0" anchor="t" bIns="91425" lIns="91425" rIns="91425" tIns="91425">
            <a:noAutofit/>
          </a:bodyPr>
          <a:lstStyle/>
          <a:p>
            <a:pPr rtl="0">
              <a:spcBef>
                <a:spcPts val="0"/>
              </a:spcBef>
              <a:buNone/>
            </a:pPr>
            <a:r>
              <a:rPr lang="en"/>
              <a:t>Coal </a:t>
            </a:r>
          </a:p>
          <a:p>
            <a:pPr rtl="0">
              <a:spcBef>
                <a:spcPts val="0"/>
              </a:spcBef>
              <a:buNone/>
            </a:pPr>
            <a:r>
              <a:rPr lang="en"/>
              <a:t>Imports,</a:t>
            </a:r>
          </a:p>
          <a:p>
            <a:pPr>
              <a:spcBef>
                <a:spcPts val="0"/>
              </a:spcBef>
              <a:buNone/>
            </a:pPr>
            <a:r>
              <a:rPr lang="en"/>
              <a:t>Exports</a:t>
            </a:r>
          </a:p>
        </p:txBody>
      </p:sp>
      <p:pic>
        <p:nvPicPr>
          <p:cNvPr id="201" name="Shape 201"/>
          <p:cNvPicPr preferRelativeResize="0"/>
          <p:nvPr/>
        </p:nvPicPr>
        <p:blipFill>
          <a:blip r:embed="rId3">
            <a:alphaModFix/>
          </a:blip>
          <a:stretch>
            <a:fillRect/>
          </a:stretch>
        </p:blipFill>
        <p:spPr>
          <a:xfrm>
            <a:off x="2595562" y="445023"/>
            <a:ext cx="5114925" cy="4415949"/>
          </a:xfrm>
          <a:prstGeom prst="rect">
            <a:avLst/>
          </a:prstGeom>
          <a:noFill/>
          <a:ln>
            <a:noFill/>
          </a:ln>
        </p:spPr>
      </p:pic>
      <p:sp>
        <p:nvSpPr>
          <p:cNvPr id="202" name="Shape 202"/>
          <p:cNvSpPr txBox="1"/>
          <p:nvPr/>
        </p:nvSpPr>
        <p:spPr>
          <a:xfrm>
            <a:off x="0" y="3567225"/>
            <a:ext cx="3204599"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IEA Key World Energy Stats 2014</a:t>
            </a: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6" name="Shape 206"/>
        <p:cNvGrpSpPr/>
        <p:nvPr/>
      </p:nvGrpSpPr>
      <p:grpSpPr>
        <a:xfrm>
          <a:off x="0" y="0"/>
          <a:ext cx="0" cy="0"/>
          <a:chOff x="0" y="0"/>
          <a:chExt cx="0" cy="0"/>
        </a:xfrm>
      </p:grpSpPr>
      <p:sp>
        <p:nvSpPr>
          <p:cNvPr id="207" name="Shape 207"/>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China’s Imports and Exports</a:t>
            </a:r>
          </a:p>
        </p:txBody>
      </p:sp>
      <p:pic>
        <p:nvPicPr>
          <p:cNvPr id="208" name="Shape 208"/>
          <p:cNvPicPr preferRelativeResize="0"/>
          <p:nvPr/>
        </p:nvPicPr>
        <p:blipFill>
          <a:blip r:embed="rId3">
            <a:alphaModFix/>
          </a:blip>
          <a:stretch>
            <a:fillRect/>
          </a:stretch>
        </p:blipFill>
        <p:spPr>
          <a:xfrm>
            <a:off x="1657350" y="1314450"/>
            <a:ext cx="5829300" cy="2514600"/>
          </a:xfrm>
          <a:prstGeom prst="rect">
            <a:avLst/>
          </a:prstGeom>
          <a:noFill/>
          <a:ln>
            <a:noFill/>
          </a:ln>
        </p:spPr>
      </p:pic>
      <p:sp>
        <p:nvSpPr>
          <p:cNvPr id="209" name="Shape 209"/>
          <p:cNvSpPr txBox="1"/>
          <p:nvPr/>
        </p:nvSpPr>
        <p:spPr>
          <a:xfrm>
            <a:off x="0" y="3567225"/>
            <a:ext cx="3204599"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Lin 2010</a:t>
            </a: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3" name="Shape 213"/>
        <p:cNvGrpSpPr/>
        <p:nvPr/>
      </p:nvGrpSpPr>
      <p:grpSpPr>
        <a:xfrm>
          <a:off x="0" y="0"/>
          <a:ext cx="0" cy="0"/>
          <a:chOff x="0" y="0"/>
          <a:chExt cx="0" cy="0"/>
        </a:xfrm>
      </p:grpSpPr>
      <p:sp>
        <p:nvSpPr>
          <p:cNvPr id="214" name="Shape 214"/>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~90% of electricity production from starred provinces</a:t>
            </a:r>
          </a:p>
        </p:txBody>
      </p:sp>
      <p:pic>
        <p:nvPicPr>
          <p:cNvPr id="215" name="Shape 215"/>
          <p:cNvPicPr preferRelativeResize="0"/>
          <p:nvPr/>
        </p:nvPicPr>
        <p:blipFill>
          <a:blip r:embed="rId3">
            <a:alphaModFix/>
          </a:blip>
          <a:stretch>
            <a:fillRect/>
          </a:stretch>
        </p:blipFill>
        <p:spPr>
          <a:xfrm>
            <a:off x="683862" y="962012"/>
            <a:ext cx="5019675" cy="4181475"/>
          </a:xfrm>
          <a:prstGeom prst="rect">
            <a:avLst/>
          </a:prstGeom>
          <a:noFill/>
          <a:ln>
            <a:noFill/>
          </a:ln>
        </p:spPr>
      </p:pic>
      <p:sp>
        <p:nvSpPr>
          <p:cNvPr id="216" name="Shape 216"/>
          <p:cNvSpPr/>
          <p:nvPr/>
        </p:nvSpPr>
        <p:spPr>
          <a:xfrm>
            <a:off x="3862100" y="3489300"/>
            <a:ext cx="255000" cy="246599"/>
          </a:xfrm>
          <a:prstGeom prst="star5">
            <a:avLst>
              <a:gd fmla="val 19098" name="adj"/>
              <a:gd fmla="val 105146" name="hf"/>
              <a:gd fmla="val 110557" name="vf"/>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17" name="Shape 217"/>
          <p:cNvSpPr/>
          <p:nvPr/>
        </p:nvSpPr>
        <p:spPr>
          <a:xfrm>
            <a:off x="3759600" y="3855500"/>
            <a:ext cx="255000" cy="246599"/>
          </a:xfrm>
          <a:prstGeom prst="star5">
            <a:avLst>
              <a:gd fmla="val 19098" name="adj"/>
              <a:gd fmla="val 105146" name="hf"/>
              <a:gd fmla="val 110557" name="vf"/>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18" name="Shape 218"/>
          <p:cNvSpPr/>
          <p:nvPr/>
        </p:nvSpPr>
        <p:spPr>
          <a:xfrm>
            <a:off x="2851225" y="3572075"/>
            <a:ext cx="255000" cy="246599"/>
          </a:xfrm>
          <a:prstGeom prst="star5">
            <a:avLst>
              <a:gd fmla="val 19098" name="adj"/>
              <a:gd fmla="val 105146" name="hf"/>
              <a:gd fmla="val 110557" name="vf"/>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19" name="Shape 219"/>
          <p:cNvSpPr/>
          <p:nvPr/>
        </p:nvSpPr>
        <p:spPr>
          <a:xfrm>
            <a:off x="2781600" y="4275425"/>
            <a:ext cx="255000" cy="246599"/>
          </a:xfrm>
          <a:prstGeom prst="star5">
            <a:avLst>
              <a:gd fmla="val 19098" name="adj"/>
              <a:gd fmla="val 105146" name="hf"/>
              <a:gd fmla="val 110557" name="vf"/>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20" name="Shape 220"/>
          <p:cNvSpPr/>
          <p:nvPr/>
        </p:nvSpPr>
        <p:spPr>
          <a:xfrm>
            <a:off x="3904300" y="4275425"/>
            <a:ext cx="255000" cy="246599"/>
          </a:xfrm>
          <a:prstGeom prst="star5">
            <a:avLst>
              <a:gd fmla="val 19098" name="adj"/>
              <a:gd fmla="val 105146" name="hf"/>
              <a:gd fmla="val 110557" name="vf"/>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21" name="Shape 221"/>
          <p:cNvSpPr/>
          <p:nvPr/>
        </p:nvSpPr>
        <p:spPr>
          <a:xfrm>
            <a:off x="3464650" y="4386700"/>
            <a:ext cx="255000" cy="246599"/>
          </a:xfrm>
          <a:prstGeom prst="star5">
            <a:avLst>
              <a:gd fmla="val 19098" name="adj"/>
              <a:gd fmla="val 105146" name="hf"/>
              <a:gd fmla="val 110557" name="vf"/>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22" name="Shape 222"/>
          <p:cNvSpPr/>
          <p:nvPr/>
        </p:nvSpPr>
        <p:spPr>
          <a:xfrm>
            <a:off x="4529800" y="3572075"/>
            <a:ext cx="255000" cy="246599"/>
          </a:xfrm>
          <a:prstGeom prst="star5">
            <a:avLst>
              <a:gd fmla="val 19098" name="adj"/>
              <a:gd fmla="val 105146" name="hf"/>
              <a:gd fmla="val 110557" name="vf"/>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23" name="Shape 223"/>
          <p:cNvSpPr/>
          <p:nvPr/>
        </p:nvSpPr>
        <p:spPr>
          <a:xfrm>
            <a:off x="4377950" y="4028825"/>
            <a:ext cx="255000" cy="246599"/>
          </a:xfrm>
          <a:prstGeom prst="star5">
            <a:avLst>
              <a:gd fmla="val 19098" name="adj"/>
              <a:gd fmla="val 105146" name="hf"/>
              <a:gd fmla="val 110557" name="vf"/>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24" name="Shape 224"/>
          <p:cNvSpPr/>
          <p:nvPr/>
        </p:nvSpPr>
        <p:spPr>
          <a:xfrm>
            <a:off x="3209650" y="4028825"/>
            <a:ext cx="255000" cy="246599"/>
          </a:xfrm>
          <a:prstGeom prst="star5">
            <a:avLst>
              <a:gd fmla="val 19098" name="adj"/>
              <a:gd fmla="val 105146" name="hf"/>
              <a:gd fmla="val 110557" name="vf"/>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25" name="Shape 225"/>
          <p:cNvSpPr/>
          <p:nvPr/>
        </p:nvSpPr>
        <p:spPr>
          <a:xfrm>
            <a:off x="2428000" y="3033725"/>
            <a:ext cx="255000" cy="246599"/>
          </a:xfrm>
          <a:prstGeom prst="star5">
            <a:avLst>
              <a:gd fmla="val 19098" name="adj"/>
              <a:gd fmla="val 105146" name="hf"/>
              <a:gd fmla="val 110557" name="vf"/>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26" name="Shape 226"/>
          <p:cNvSpPr txBox="1"/>
          <p:nvPr/>
        </p:nvSpPr>
        <p:spPr>
          <a:xfrm>
            <a:off x="6015600" y="3459950"/>
            <a:ext cx="3204599"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https://china.lbl.gov/sites/all/files/key-china-energy-statistics-2012-june-2012.pdf</a:t>
            </a: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0" name="Shape 230"/>
        <p:cNvGrpSpPr/>
        <p:nvPr/>
      </p:nvGrpSpPr>
      <p:grpSpPr>
        <a:xfrm>
          <a:off x="0" y="0"/>
          <a:ext cx="0" cy="0"/>
          <a:chOff x="0" y="0"/>
          <a:chExt cx="0" cy="0"/>
        </a:xfrm>
      </p:grpSpPr>
      <p:sp>
        <p:nvSpPr>
          <p:cNvPr id="231" name="Shape 231"/>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t/>
            </a:r>
            <a:endParaRPr/>
          </a:p>
        </p:txBody>
      </p:sp>
      <p:pic>
        <p:nvPicPr>
          <p:cNvPr id="232" name="Shape 232"/>
          <p:cNvPicPr preferRelativeResize="0"/>
          <p:nvPr/>
        </p:nvPicPr>
        <p:blipFill>
          <a:blip r:embed="rId3">
            <a:alphaModFix/>
          </a:blip>
          <a:stretch>
            <a:fillRect/>
          </a:stretch>
        </p:blipFill>
        <p:spPr>
          <a:xfrm>
            <a:off x="1871662" y="1017725"/>
            <a:ext cx="5743575" cy="3771900"/>
          </a:xfrm>
          <a:prstGeom prst="rect">
            <a:avLst/>
          </a:prstGeom>
          <a:noFill/>
          <a:ln>
            <a:noFill/>
          </a:ln>
        </p:spPr>
      </p:pic>
      <p:cxnSp>
        <p:nvCxnSpPr>
          <p:cNvPr id="233" name="Shape 233"/>
          <p:cNvCxnSpPr/>
          <p:nvPr/>
        </p:nvCxnSpPr>
        <p:spPr>
          <a:xfrm>
            <a:off x="1450625" y="2219575"/>
            <a:ext cx="828599" cy="247500"/>
          </a:xfrm>
          <a:prstGeom prst="straightConnector1">
            <a:avLst/>
          </a:prstGeom>
          <a:noFill/>
          <a:ln cap="flat" cmpd="sng" w="9525">
            <a:solidFill>
              <a:schemeClr val="dk2"/>
            </a:solidFill>
            <a:prstDash val="solid"/>
            <a:round/>
            <a:headEnd len="lg" w="lg" type="none"/>
            <a:tailEnd len="lg" w="lg" type="triangle"/>
          </a:ln>
        </p:spPr>
      </p:cxnSp>
      <p:sp>
        <p:nvSpPr>
          <p:cNvPr id="234" name="Shape 234"/>
          <p:cNvSpPr txBox="1"/>
          <p:nvPr/>
        </p:nvSpPr>
        <p:spPr>
          <a:xfrm>
            <a:off x="130175" y="1914775"/>
            <a:ext cx="3621899" cy="422399"/>
          </a:xfrm>
          <a:prstGeom prst="rect">
            <a:avLst/>
          </a:prstGeom>
          <a:noFill/>
          <a:ln>
            <a:noFill/>
          </a:ln>
        </p:spPr>
        <p:txBody>
          <a:bodyPr anchorCtr="0" anchor="t" bIns="91425" lIns="91425" rIns="91425" tIns="91425">
            <a:noAutofit/>
          </a:bodyPr>
          <a:lstStyle/>
          <a:p>
            <a:pPr rtl="0">
              <a:spcBef>
                <a:spcPts val="0"/>
              </a:spcBef>
              <a:buNone/>
            </a:pPr>
            <a:r>
              <a:rPr lang="en"/>
              <a:t>announced limit</a:t>
            </a:r>
          </a:p>
          <a:p>
            <a:pPr>
              <a:spcBef>
                <a:spcPts val="0"/>
              </a:spcBef>
              <a:buNone/>
            </a:pPr>
            <a:r>
              <a:rPr lang="en"/>
              <a:t>~2100 Mtoe</a:t>
            </a:r>
          </a:p>
        </p:txBody>
      </p:sp>
      <p:sp>
        <p:nvSpPr>
          <p:cNvPr id="235" name="Shape 235"/>
          <p:cNvSpPr txBox="1"/>
          <p:nvPr/>
        </p:nvSpPr>
        <p:spPr>
          <a:xfrm>
            <a:off x="0" y="3294775"/>
            <a:ext cx="1342499" cy="3000000"/>
          </a:xfrm>
          <a:prstGeom prst="rect">
            <a:avLst/>
          </a:prstGeom>
          <a:noFill/>
          <a:ln>
            <a:noFill/>
          </a:ln>
        </p:spPr>
        <p:txBody>
          <a:bodyPr anchorCtr="0" anchor="ctr" bIns="91425" lIns="91425" rIns="91425" tIns="91425">
            <a:noAutofit/>
          </a:bodyPr>
          <a:lstStyle/>
          <a:p>
            <a:pPr lvl="0" rtl="0">
              <a:spcBef>
                <a:spcPts val="0"/>
              </a:spcBef>
              <a:buNone/>
            </a:pPr>
            <a:r>
              <a:rPr i="1" lang="en" sz="1100"/>
              <a:t>Figure by Daniel, data from BP Stat Review 2015</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9" name="Shape 239"/>
        <p:cNvGrpSpPr/>
        <p:nvPr/>
      </p:nvGrpSpPr>
      <p:grpSpPr>
        <a:xfrm>
          <a:off x="0" y="0"/>
          <a:ext cx="0" cy="0"/>
          <a:chOff x="0" y="0"/>
          <a:chExt cx="0" cy="0"/>
        </a:xfrm>
      </p:grpSpPr>
      <p:sp>
        <p:nvSpPr>
          <p:cNvPr id="240" name="Shape 240"/>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China’s under-reporting</a:t>
            </a:r>
          </a:p>
        </p:txBody>
      </p:sp>
      <p:pic>
        <p:nvPicPr>
          <p:cNvPr id="241" name="Shape 241"/>
          <p:cNvPicPr preferRelativeResize="0"/>
          <p:nvPr/>
        </p:nvPicPr>
        <p:blipFill>
          <a:blip r:embed="rId3">
            <a:alphaModFix/>
          </a:blip>
          <a:stretch>
            <a:fillRect/>
          </a:stretch>
        </p:blipFill>
        <p:spPr>
          <a:xfrm>
            <a:off x="793400" y="1272750"/>
            <a:ext cx="5378800" cy="3775499"/>
          </a:xfrm>
          <a:prstGeom prst="rect">
            <a:avLst/>
          </a:prstGeom>
          <a:noFill/>
          <a:ln>
            <a:noFill/>
          </a:ln>
        </p:spPr>
      </p:pic>
      <p:sp>
        <p:nvSpPr>
          <p:cNvPr id="242" name="Shape 242"/>
          <p:cNvSpPr txBox="1"/>
          <p:nvPr/>
        </p:nvSpPr>
        <p:spPr>
          <a:xfrm>
            <a:off x="6172200" y="1933825"/>
            <a:ext cx="3660000" cy="426899"/>
          </a:xfrm>
          <a:prstGeom prst="rect">
            <a:avLst/>
          </a:prstGeom>
          <a:noFill/>
          <a:ln>
            <a:noFill/>
          </a:ln>
        </p:spPr>
        <p:txBody>
          <a:bodyPr anchorCtr="0" anchor="t" bIns="91425" lIns="91425" rIns="91425" tIns="91425">
            <a:noAutofit/>
          </a:bodyPr>
          <a:lstStyle/>
          <a:p>
            <a:pPr indent="-228600" lvl="0" marL="457200" rtl="0">
              <a:spcBef>
                <a:spcPts val="0"/>
              </a:spcBef>
              <a:buChar char="●"/>
            </a:pPr>
            <a:r>
              <a:rPr lang="en"/>
              <a:t>qualitative difference?</a:t>
            </a:r>
          </a:p>
          <a:p>
            <a:pPr indent="-228600" lvl="0" marL="457200" rtl="0">
              <a:spcBef>
                <a:spcPts val="0"/>
              </a:spcBef>
              <a:buChar char="●"/>
            </a:pPr>
            <a:r>
              <a:rPr lang="en"/>
              <a:t>doesn’t affect previous slide</a:t>
            </a:r>
          </a:p>
          <a:p>
            <a:pPr lvl="0">
              <a:spcBef>
                <a:spcPts val="0"/>
              </a:spcBef>
              <a:buNone/>
            </a:pPr>
            <a:r>
              <a:t/>
            </a:r>
            <a:endParaRPr/>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6" name="Shape 246"/>
        <p:cNvGrpSpPr/>
        <p:nvPr/>
      </p:nvGrpSpPr>
      <p:grpSpPr>
        <a:xfrm>
          <a:off x="0" y="0"/>
          <a:ext cx="0" cy="0"/>
          <a:chOff x="0" y="0"/>
          <a:chExt cx="0" cy="0"/>
        </a:xfrm>
      </p:grpSpPr>
      <p:sp>
        <p:nvSpPr>
          <p:cNvPr id="247" name="Shape 247"/>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China’s Coal Fleet Age</a:t>
            </a:r>
          </a:p>
        </p:txBody>
      </p:sp>
      <p:sp>
        <p:nvSpPr>
          <p:cNvPr id="248" name="Shape 248"/>
          <p:cNvSpPr txBox="1"/>
          <p:nvPr>
            <p:ph idx="1" type="body"/>
          </p:nvPr>
        </p:nvSpPr>
        <p:spPr>
          <a:xfrm>
            <a:off x="311700" y="1152475"/>
            <a:ext cx="2396099" cy="3416400"/>
          </a:xfrm>
          <a:prstGeom prst="rect">
            <a:avLst/>
          </a:prstGeom>
        </p:spPr>
        <p:txBody>
          <a:bodyPr anchorCtr="0" anchor="t" bIns="91425" lIns="91425" rIns="91425" tIns="91425">
            <a:noAutofit/>
          </a:bodyPr>
          <a:lstStyle/>
          <a:p>
            <a:pPr indent="-228600" lvl="0" marL="457200" rtl="0">
              <a:spcBef>
                <a:spcPts val="0"/>
              </a:spcBef>
            </a:pPr>
            <a:r>
              <a:rPr lang="en"/>
              <a:t>“thermal” is 80+% coal</a:t>
            </a:r>
          </a:p>
          <a:p>
            <a:pPr indent="-228600" lvl="0" marL="457200" rtl="0">
              <a:spcBef>
                <a:spcPts val="0"/>
              </a:spcBef>
            </a:pPr>
            <a:r>
              <a:rPr lang="en"/>
              <a:t>⅔+ total capacity added in last 15 yrs!</a:t>
            </a:r>
          </a:p>
        </p:txBody>
      </p:sp>
      <p:pic>
        <p:nvPicPr>
          <p:cNvPr id="249" name="Shape 249"/>
          <p:cNvPicPr preferRelativeResize="0"/>
          <p:nvPr/>
        </p:nvPicPr>
        <p:blipFill>
          <a:blip r:embed="rId3">
            <a:alphaModFix/>
          </a:blip>
          <a:stretch>
            <a:fillRect/>
          </a:stretch>
        </p:blipFill>
        <p:spPr>
          <a:xfrm>
            <a:off x="2972177" y="1170124"/>
            <a:ext cx="5860125" cy="3700847"/>
          </a:xfrm>
          <a:prstGeom prst="rect">
            <a:avLst/>
          </a:prstGeom>
          <a:noFill/>
          <a:ln>
            <a:noFill/>
          </a:ln>
        </p:spPr>
      </p:pic>
      <p:sp>
        <p:nvSpPr>
          <p:cNvPr id="250" name="Shape 250"/>
          <p:cNvSpPr txBox="1"/>
          <p:nvPr/>
        </p:nvSpPr>
        <p:spPr>
          <a:xfrm>
            <a:off x="0" y="3548050"/>
            <a:ext cx="4573800" cy="3000000"/>
          </a:xfrm>
          <a:prstGeom prst="rect">
            <a:avLst/>
          </a:prstGeom>
          <a:noFill/>
          <a:ln>
            <a:noFill/>
          </a:ln>
        </p:spPr>
        <p:txBody>
          <a:bodyPr anchorCtr="0" anchor="ctr" bIns="91425" lIns="91425" rIns="91425" tIns="91425">
            <a:noAutofit/>
          </a:bodyPr>
          <a:lstStyle/>
          <a:p>
            <a:pPr lvl="0" rtl="0">
              <a:spcBef>
                <a:spcPts val="0"/>
              </a:spcBef>
              <a:buNone/>
            </a:pPr>
            <a:r>
              <a:rPr i="1" lang="en" sz="1000"/>
              <a:t>https://www.iea.org/publications/freepublications/publication/CCS_Retrofit.pdf</a:t>
            </a:r>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4" name="Shape 254"/>
        <p:cNvGrpSpPr/>
        <p:nvPr/>
      </p:nvGrpSpPr>
      <p:grpSpPr>
        <a:xfrm>
          <a:off x="0" y="0"/>
          <a:ext cx="0" cy="0"/>
          <a:chOff x="0" y="0"/>
          <a:chExt cx="0" cy="0"/>
        </a:xfrm>
      </p:grpSpPr>
      <p:sp>
        <p:nvSpPr>
          <p:cNvPr id="255" name="Shape 255"/>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t/>
            </a:r>
            <a:endParaRPr/>
          </a:p>
        </p:txBody>
      </p:sp>
      <p:pic>
        <p:nvPicPr>
          <p:cNvPr id="256" name="Shape 256"/>
          <p:cNvPicPr preferRelativeResize="0"/>
          <p:nvPr/>
        </p:nvPicPr>
        <p:blipFill>
          <a:blip r:embed="rId3">
            <a:alphaModFix/>
          </a:blip>
          <a:stretch>
            <a:fillRect/>
          </a:stretch>
        </p:blipFill>
        <p:spPr>
          <a:xfrm>
            <a:off x="1752600" y="1100137"/>
            <a:ext cx="5829300" cy="3781425"/>
          </a:xfrm>
          <a:prstGeom prst="rect">
            <a:avLst/>
          </a:prstGeom>
          <a:noFill/>
          <a:ln>
            <a:noFill/>
          </a:ln>
        </p:spPr>
      </p:pic>
      <p:sp>
        <p:nvSpPr>
          <p:cNvPr id="257" name="Shape 257"/>
          <p:cNvSpPr txBox="1"/>
          <p:nvPr/>
        </p:nvSpPr>
        <p:spPr>
          <a:xfrm>
            <a:off x="0" y="3294775"/>
            <a:ext cx="1342499" cy="3000000"/>
          </a:xfrm>
          <a:prstGeom prst="rect">
            <a:avLst/>
          </a:prstGeom>
          <a:noFill/>
          <a:ln>
            <a:noFill/>
          </a:ln>
        </p:spPr>
        <p:txBody>
          <a:bodyPr anchorCtr="0" anchor="ctr" bIns="91425" lIns="91425" rIns="91425" tIns="91425">
            <a:noAutofit/>
          </a:bodyPr>
          <a:lstStyle/>
          <a:p>
            <a:pPr lvl="0" rtl="0">
              <a:spcBef>
                <a:spcPts val="0"/>
              </a:spcBef>
              <a:buNone/>
            </a:pPr>
            <a:r>
              <a:rPr i="1" lang="en" sz="1100"/>
              <a:t>Figure by Daniel, data from BP Stat Review 2015</a:t>
            </a:r>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1" name="Shape 261"/>
        <p:cNvGrpSpPr/>
        <p:nvPr/>
      </p:nvGrpSpPr>
      <p:grpSpPr>
        <a:xfrm>
          <a:off x="0" y="0"/>
          <a:ext cx="0" cy="0"/>
          <a:chOff x="0" y="0"/>
          <a:chExt cx="0" cy="0"/>
        </a:xfrm>
      </p:grpSpPr>
      <p:sp>
        <p:nvSpPr>
          <p:cNvPr id="262" name="Shape 262"/>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US Coal Projections - Prices</a:t>
            </a:r>
          </a:p>
        </p:txBody>
      </p:sp>
      <p:pic>
        <p:nvPicPr>
          <p:cNvPr id="263" name="Shape 263"/>
          <p:cNvPicPr preferRelativeResize="0"/>
          <p:nvPr/>
        </p:nvPicPr>
        <p:blipFill>
          <a:blip r:embed="rId3">
            <a:alphaModFix/>
          </a:blip>
          <a:stretch>
            <a:fillRect/>
          </a:stretch>
        </p:blipFill>
        <p:spPr>
          <a:xfrm>
            <a:off x="2652712" y="1252537"/>
            <a:ext cx="3438525" cy="3190875"/>
          </a:xfrm>
          <a:prstGeom prst="rect">
            <a:avLst/>
          </a:prstGeom>
          <a:noFill/>
          <a:ln>
            <a:noFill/>
          </a:ln>
        </p:spPr>
      </p:pic>
      <p:sp>
        <p:nvSpPr>
          <p:cNvPr id="264" name="Shape 264"/>
          <p:cNvSpPr txBox="1"/>
          <p:nvPr/>
        </p:nvSpPr>
        <p:spPr>
          <a:xfrm>
            <a:off x="7041800" y="1638550"/>
            <a:ext cx="3660000" cy="426899"/>
          </a:xfrm>
          <a:prstGeom prst="rect">
            <a:avLst/>
          </a:prstGeom>
          <a:noFill/>
          <a:ln>
            <a:noFill/>
          </a:ln>
        </p:spPr>
        <p:txBody>
          <a:bodyPr anchorCtr="0" anchor="t" bIns="91425" lIns="91425" rIns="91425" tIns="91425">
            <a:noAutofit/>
          </a:bodyPr>
          <a:lstStyle/>
          <a:p>
            <a:pPr>
              <a:spcBef>
                <a:spcPts val="0"/>
              </a:spcBef>
              <a:buNone/>
            </a:pPr>
            <a:r>
              <a:rPr lang="en"/>
              <a:t>Why?</a:t>
            </a:r>
          </a:p>
        </p:txBody>
      </p:sp>
      <p:sp>
        <p:nvSpPr>
          <p:cNvPr id="265" name="Shape 265"/>
          <p:cNvSpPr txBox="1"/>
          <p:nvPr/>
        </p:nvSpPr>
        <p:spPr>
          <a:xfrm>
            <a:off x="0" y="3530200"/>
            <a:ext cx="3883199" cy="3000000"/>
          </a:xfrm>
          <a:prstGeom prst="rect">
            <a:avLst/>
          </a:prstGeom>
          <a:noFill/>
          <a:ln>
            <a:noFill/>
          </a:ln>
        </p:spPr>
        <p:txBody>
          <a:bodyPr anchorCtr="0" anchor="ctr" bIns="91425" lIns="91425" rIns="91425" tIns="91425">
            <a:noAutofit/>
          </a:bodyPr>
          <a:lstStyle/>
          <a:p>
            <a:pPr lvl="0" rtl="0">
              <a:spcBef>
                <a:spcPts val="0"/>
              </a:spcBef>
              <a:buNone/>
            </a:pPr>
            <a:r>
              <a:rPr i="1" lang="en" sz="1100"/>
              <a:t>http://www.eia.gov/forecasts/aeo/pdf/0383(2015).pdf</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 name="Shape 63"/>
        <p:cNvGrpSpPr/>
        <p:nvPr/>
      </p:nvGrpSpPr>
      <p:grpSpPr>
        <a:xfrm>
          <a:off x="0" y="0"/>
          <a:ext cx="0" cy="0"/>
          <a:chOff x="0" y="0"/>
          <a:chExt cx="0" cy="0"/>
        </a:xfrm>
      </p:grpSpPr>
      <p:sp>
        <p:nvSpPr>
          <p:cNvPr id="64" name="Shape 64"/>
          <p:cNvSpPr txBox="1"/>
          <p:nvPr>
            <p:ph type="title"/>
          </p:nvPr>
        </p:nvSpPr>
        <p:spPr>
          <a:xfrm>
            <a:off x="311700" y="2150850"/>
            <a:ext cx="8520599" cy="841800"/>
          </a:xfrm>
          <a:prstGeom prst="rect">
            <a:avLst/>
          </a:prstGeom>
        </p:spPr>
        <p:txBody>
          <a:bodyPr anchorCtr="0" anchor="ctr" bIns="91425" lIns="91425" rIns="91425" tIns="91425">
            <a:noAutofit/>
          </a:bodyPr>
          <a:lstStyle/>
          <a:p>
            <a:pPr>
              <a:spcBef>
                <a:spcPts val="0"/>
              </a:spcBef>
              <a:buNone/>
            </a:pPr>
            <a:r>
              <a:rPr lang="en"/>
              <a:t>China Peak Coal Analysis</a:t>
            </a:r>
          </a:p>
        </p:txBody>
      </p:sp>
    </p:spTree>
  </p:cSld>
  <p:clrMapOvr>
    <a:masterClrMapping/>
  </p:clrMapOvr>
  <p:transition spd="slow">
    <p:cut/>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9" name="Shape 269"/>
        <p:cNvGrpSpPr/>
        <p:nvPr/>
      </p:nvGrpSpPr>
      <p:grpSpPr>
        <a:xfrm>
          <a:off x="0" y="0"/>
          <a:ext cx="0" cy="0"/>
          <a:chOff x="0" y="0"/>
          <a:chExt cx="0" cy="0"/>
        </a:xfrm>
      </p:grpSpPr>
      <p:sp>
        <p:nvSpPr>
          <p:cNvPr id="270" name="Shape 270"/>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US Coal Use - EIA Projections</a:t>
            </a:r>
          </a:p>
        </p:txBody>
      </p:sp>
      <p:pic>
        <p:nvPicPr>
          <p:cNvPr id="271" name="Shape 271"/>
          <p:cNvPicPr preferRelativeResize="0"/>
          <p:nvPr/>
        </p:nvPicPr>
        <p:blipFill>
          <a:blip r:embed="rId3">
            <a:alphaModFix/>
          </a:blip>
          <a:stretch>
            <a:fillRect/>
          </a:stretch>
        </p:blipFill>
        <p:spPr>
          <a:xfrm>
            <a:off x="1095375" y="1404937"/>
            <a:ext cx="6953250" cy="3019425"/>
          </a:xfrm>
          <a:prstGeom prst="rect">
            <a:avLst/>
          </a:prstGeom>
          <a:noFill/>
          <a:ln>
            <a:noFill/>
          </a:ln>
        </p:spPr>
      </p:pic>
      <p:sp>
        <p:nvSpPr>
          <p:cNvPr id="272" name="Shape 272"/>
          <p:cNvSpPr txBox="1"/>
          <p:nvPr/>
        </p:nvSpPr>
        <p:spPr>
          <a:xfrm>
            <a:off x="0" y="3530200"/>
            <a:ext cx="3883199" cy="3000000"/>
          </a:xfrm>
          <a:prstGeom prst="rect">
            <a:avLst/>
          </a:prstGeom>
          <a:noFill/>
          <a:ln>
            <a:noFill/>
          </a:ln>
        </p:spPr>
        <p:txBody>
          <a:bodyPr anchorCtr="0" anchor="ctr" bIns="91425" lIns="91425" rIns="91425" tIns="91425">
            <a:noAutofit/>
          </a:bodyPr>
          <a:lstStyle/>
          <a:p>
            <a:pPr lvl="0" rtl="0">
              <a:spcBef>
                <a:spcPts val="0"/>
              </a:spcBef>
              <a:buNone/>
            </a:pPr>
            <a:r>
              <a:rPr i="1" lang="en" sz="1100"/>
              <a:t>http://www.eia.gov/forecasts/aeo/pdf/0383(2015).pdf</a:t>
            </a:r>
          </a:p>
        </p:txBody>
      </p:sp>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6" name="Shape 276"/>
        <p:cNvGrpSpPr/>
        <p:nvPr/>
      </p:nvGrpSpPr>
      <p:grpSpPr>
        <a:xfrm>
          <a:off x="0" y="0"/>
          <a:ext cx="0" cy="0"/>
          <a:chOff x="0" y="0"/>
          <a:chExt cx="0" cy="0"/>
        </a:xfrm>
      </p:grpSpPr>
      <p:sp>
        <p:nvSpPr>
          <p:cNvPr id="277" name="Shape 277"/>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Carbon Price Sensitivity</a:t>
            </a:r>
          </a:p>
        </p:txBody>
      </p:sp>
      <p:pic>
        <p:nvPicPr>
          <p:cNvPr id="278" name="Shape 278"/>
          <p:cNvPicPr preferRelativeResize="0"/>
          <p:nvPr/>
        </p:nvPicPr>
        <p:blipFill>
          <a:blip r:embed="rId3">
            <a:alphaModFix/>
          </a:blip>
          <a:stretch>
            <a:fillRect/>
          </a:stretch>
        </p:blipFill>
        <p:spPr>
          <a:xfrm>
            <a:off x="1764950" y="1078650"/>
            <a:ext cx="5435949" cy="3998175"/>
          </a:xfrm>
          <a:prstGeom prst="rect">
            <a:avLst/>
          </a:prstGeom>
          <a:noFill/>
          <a:ln>
            <a:noFill/>
          </a:ln>
        </p:spPr>
      </p:pic>
      <p:sp>
        <p:nvSpPr>
          <p:cNvPr id="279" name="Shape 279"/>
          <p:cNvSpPr txBox="1"/>
          <p:nvPr/>
        </p:nvSpPr>
        <p:spPr>
          <a:xfrm>
            <a:off x="212375" y="1429000"/>
            <a:ext cx="1771800" cy="1038300"/>
          </a:xfrm>
          <a:prstGeom prst="rect">
            <a:avLst/>
          </a:prstGeom>
          <a:noFill/>
          <a:ln>
            <a:noFill/>
          </a:ln>
        </p:spPr>
        <p:txBody>
          <a:bodyPr anchorCtr="0" anchor="t" bIns="91425" lIns="91425" rIns="91425" tIns="91425">
            <a:noAutofit/>
          </a:bodyPr>
          <a:lstStyle/>
          <a:p>
            <a:pPr>
              <a:spcBef>
                <a:spcPts val="0"/>
              </a:spcBef>
              <a:buNone/>
            </a:pPr>
            <a:r>
              <a:rPr lang="en"/>
              <a:t>“Ripe for retirement” = more expensive than gas w/  better pollution control and $20/tCO2 price</a:t>
            </a:r>
          </a:p>
        </p:txBody>
      </p:sp>
      <p:sp>
        <p:nvSpPr>
          <p:cNvPr id="280" name="Shape 280"/>
          <p:cNvSpPr txBox="1"/>
          <p:nvPr/>
        </p:nvSpPr>
        <p:spPr>
          <a:xfrm>
            <a:off x="4926175" y="3331875"/>
            <a:ext cx="4217700"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http://www.ucsusa.org/sites/default/files/legacy/assets/documents/clean_energy/Ripe-for-Retirement-An-Economic-Analysis-of-the-US-Coal-Fleet.pdf</a:t>
            </a: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4" name="Shape 284"/>
        <p:cNvGrpSpPr/>
        <p:nvPr/>
      </p:nvGrpSpPr>
      <p:grpSpPr>
        <a:xfrm>
          <a:off x="0" y="0"/>
          <a:ext cx="0" cy="0"/>
          <a:chOff x="0" y="0"/>
          <a:chExt cx="0" cy="0"/>
        </a:xfrm>
      </p:grpSpPr>
      <p:sp>
        <p:nvSpPr>
          <p:cNvPr id="285" name="Shape 285"/>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US Coal Fleet Ages</a:t>
            </a:r>
          </a:p>
        </p:txBody>
      </p:sp>
      <p:sp>
        <p:nvSpPr>
          <p:cNvPr id="286" name="Shape 286"/>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pPr>
            <a:r>
              <a:rPr lang="en"/>
              <a:t>survey: average age of coal plants in US?</a:t>
            </a: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0" name="Shape 290"/>
        <p:cNvGrpSpPr/>
        <p:nvPr/>
      </p:nvGrpSpPr>
      <p:grpSpPr>
        <a:xfrm>
          <a:off x="0" y="0"/>
          <a:ext cx="0" cy="0"/>
          <a:chOff x="0" y="0"/>
          <a:chExt cx="0" cy="0"/>
        </a:xfrm>
      </p:grpSpPr>
      <p:sp>
        <p:nvSpPr>
          <p:cNvPr id="291" name="Shape 291"/>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US Coal Fleet Ages</a:t>
            </a:r>
          </a:p>
        </p:txBody>
      </p:sp>
      <p:pic>
        <p:nvPicPr>
          <p:cNvPr id="292" name="Shape 292"/>
          <p:cNvPicPr preferRelativeResize="0"/>
          <p:nvPr/>
        </p:nvPicPr>
        <p:blipFill>
          <a:blip r:embed="rId3">
            <a:alphaModFix/>
          </a:blip>
          <a:stretch>
            <a:fillRect/>
          </a:stretch>
        </p:blipFill>
        <p:spPr>
          <a:xfrm>
            <a:off x="1326190" y="1533525"/>
            <a:ext cx="6491624" cy="3076825"/>
          </a:xfrm>
          <a:prstGeom prst="rect">
            <a:avLst/>
          </a:prstGeom>
          <a:noFill/>
          <a:ln>
            <a:noFill/>
          </a:ln>
        </p:spPr>
      </p:pic>
      <p:sp>
        <p:nvSpPr>
          <p:cNvPr id="293" name="Shape 293"/>
          <p:cNvSpPr txBox="1"/>
          <p:nvPr/>
        </p:nvSpPr>
        <p:spPr>
          <a:xfrm>
            <a:off x="0" y="3555200"/>
            <a:ext cx="4615499" cy="3000000"/>
          </a:xfrm>
          <a:prstGeom prst="rect">
            <a:avLst/>
          </a:prstGeom>
          <a:noFill/>
          <a:ln>
            <a:noFill/>
          </a:ln>
        </p:spPr>
        <p:txBody>
          <a:bodyPr anchorCtr="0" anchor="ctr" bIns="91425" lIns="91425" rIns="91425" tIns="91425">
            <a:noAutofit/>
          </a:bodyPr>
          <a:lstStyle/>
          <a:p>
            <a:pPr lvl="0" rtl="0">
              <a:spcBef>
                <a:spcPts val="0"/>
              </a:spcBef>
              <a:buNone/>
            </a:pPr>
            <a:r>
              <a:rPr i="1" lang="en" sz="1100"/>
              <a:t>http://www.eia.gov/todayinenergy/detail.cfm?id=1830</a:t>
            </a: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7" name="Shape 297"/>
        <p:cNvGrpSpPr/>
        <p:nvPr/>
      </p:nvGrpSpPr>
      <p:grpSpPr>
        <a:xfrm>
          <a:off x="0" y="0"/>
          <a:ext cx="0" cy="0"/>
          <a:chOff x="0" y="0"/>
          <a:chExt cx="0" cy="0"/>
        </a:xfrm>
      </p:grpSpPr>
      <p:sp>
        <p:nvSpPr>
          <p:cNvPr id="298" name="Shape 298"/>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US - Coal Lobby, Jobs</a:t>
            </a:r>
          </a:p>
        </p:txBody>
      </p:sp>
      <p:sp>
        <p:nvSpPr>
          <p:cNvPr id="299" name="Shape 299"/>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a:spcBef>
                <a:spcPts val="0"/>
              </a:spcBef>
            </a:pPr>
            <a:r>
              <a:rPr lang="en"/>
              <a:t>survey: how many coal jobs in US?</a:t>
            </a:r>
          </a:p>
        </p:txBody>
      </p:sp>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3" name="Shape 303"/>
        <p:cNvGrpSpPr/>
        <p:nvPr/>
      </p:nvGrpSpPr>
      <p:grpSpPr>
        <a:xfrm>
          <a:off x="0" y="0"/>
          <a:ext cx="0" cy="0"/>
          <a:chOff x="0" y="0"/>
          <a:chExt cx="0" cy="0"/>
        </a:xfrm>
      </p:grpSpPr>
      <p:sp>
        <p:nvSpPr>
          <p:cNvPr id="304" name="Shape 304"/>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US - Coal Lobby, Jobs</a:t>
            </a:r>
          </a:p>
        </p:txBody>
      </p:sp>
      <p:sp>
        <p:nvSpPr>
          <p:cNvPr id="305" name="Shape 305"/>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pPr>
            <a:r>
              <a:rPr lang="en"/>
              <a:t>~80,000 coal mining jobs in US</a:t>
            </a:r>
          </a:p>
          <a:p>
            <a:pPr indent="-228600" lvl="0" marL="457200" rtl="0">
              <a:spcBef>
                <a:spcPts val="0"/>
              </a:spcBef>
            </a:pPr>
            <a:r>
              <a:rPr lang="en"/>
              <a:t>~174,000 total jobs, most of rest in power plants, some in transportation</a:t>
            </a:r>
          </a:p>
          <a:p>
            <a:pPr indent="-228600" lvl="0" marL="457200" rtl="0">
              <a:spcBef>
                <a:spcPts val="0"/>
              </a:spcBef>
            </a:pPr>
            <a:r>
              <a:rPr lang="en"/>
              <a:t>altogether about .1% of US jobs, </a:t>
            </a:r>
          </a:p>
          <a:p>
            <a:pPr indent="-228600" lvl="0" marL="457200" rtl="0">
              <a:spcBef>
                <a:spcPts val="0"/>
              </a:spcBef>
            </a:pPr>
            <a:r>
              <a:rPr lang="en"/>
              <a:t>BUT 16 states opposing clean power plan = 32 Senate votes, including Majority Leader Mitch McConnell  (Alliance Resource Partners #5 Donor, Peabody Energy #9 partner, together #2 donor)</a:t>
            </a:r>
          </a:p>
          <a:p>
            <a:pPr indent="-228600" lvl="0" marL="457200" rtl="0">
              <a:spcBef>
                <a:spcPts val="0"/>
              </a:spcBef>
            </a:pPr>
            <a:r>
              <a:rPr lang="en"/>
              <a:t>production per miner -&gt; .6 tons/miner/year  1990 -&gt; 12 tons/miner/year 2015</a:t>
            </a:r>
          </a:p>
        </p:txBody>
      </p:sp>
      <p:sp>
        <p:nvSpPr>
          <p:cNvPr id="306" name="Shape 306"/>
          <p:cNvSpPr txBox="1"/>
          <p:nvPr/>
        </p:nvSpPr>
        <p:spPr>
          <a:xfrm>
            <a:off x="0" y="3543300"/>
            <a:ext cx="5385900"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http://www.sourcewatch.org/index.php/Coal_and_jobs_in_the_United_States</a:t>
            </a:r>
          </a:p>
        </p:txBody>
      </p:sp>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0" name="Shape 310"/>
        <p:cNvGrpSpPr/>
        <p:nvPr/>
      </p:nvGrpSpPr>
      <p:grpSpPr>
        <a:xfrm>
          <a:off x="0" y="0"/>
          <a:ext cx="0" cy="0"/>
          <a:chOff x="0" y="0"/>
          <a:chExt cx="0" cy="0"/>
        </a:xfrm>
      </p:grpSpPr>
      <p:sp>
        <p:nvSpPr>
          <p:cNvPr id="311" name="Shape 311"/>
          <p:cNvSpPr txBox="1"/>
          <p:nvPr>
            <p:ph type="ctrTitle"/>
          </p:nvPr>
        </p:nvSpPr>
        <p:spPr>
          <a:xfrm>
            <a:off x="311708" y="744575"/>
            <a:ext cx="8520599" cy="2052599"/>
          </a:xfrm>
          <a:prstGeom prst="rect">
            <a:avLst/>
          </a:prstGeom>
        </p:spPr>
        <p:txBody>
          <a:bodyPr anchorCtr="0" anchor="b" bIns="91425" lIns="91425" rIns="91425" tIns="91425">
            <a:noAutofit/>
          </a:bodyPr>
          <a:lstStyle/>
          <a:p>
            <a:pPr lvl="0" rtl="0">
              <a:spcBef>
                <a:spcPts val="0"/>
              </a:spcBef>
              <a:buNone/>
            </a:pPr>
            <a:r>
              <a:rPr lang="en"/>
              <a:t>Clean Power Plan</a:t>
            </a:r>
          </a:p>
        </p:txBody>
      </p:sp>
      <p:sp>
        <p:nvSpPr>
          <p:cNvPr id="312" name="Shape 312"/>
          <p:cNvSpPr txBox="1"/>
          <p:nvPr>
            <p:ph idx="1" type="subTitle"/>
          </p:nvPr>
        </p:nvSpPr>
        <p:spPr>
          <a:xfrm>
            <a:off x="311700" y="2834125"/>
            <a:ext cx="8520599" cy="7926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6" name="Shape 316"/>
        <p:cNvGrpSpPr/>
        <p:nvPr/>
      </p:nvGrpSpPr>
      <p:grpSpPr>
        <a:xfrm>
          <a:off x="0" y="0"/>
          <a:ext cx="0" cy="0"/>
          <a:chOff x="0" y="0"/>
          <a:chExt cx="0" cy="0"/>
        </a:xfrm>
      </p:grpSpPr>
      <p:sp>
        <p:nvSpPr>
          <p:cNvPr id="317" name="Shape 317"/>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Clean Power Plan</a:t>
            </a:r>
          </a:p>
        </p:txBody>
      </p:sp>
      <p:sp>
        <p:nvSpPr>
          <p:cNvPr id="318" name="Shape 318"/>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a:spcBef>
                <a:spcPts val="0"/>
              </a:spcBef>
            </a:pPr>
            <a:r>
              <a:rPr lang="en"/>
              <a:t>CPP: targets for each state’s electricity generation emissions intensity; lots of flexibility and market mechanisms</a:t>
            </a:r>
          </a:p>
        </p:txBody>
      </p:sp>
      <p:pic>
        <p:nvPicPr>
          <p:cNvPr id="319" name="Shape 319"/>
          <p:cNvPicPr preferRelativeResize="0"/>
          <p:nvPr/>
        </p:nvPicPr>
        <p:blipFill>
          <a:blip r:embed="rId3">
            <a:alphaModFix/>
          </a:blip>
          <a:stretch>
            <a:fillRect/>
          </a:stretch>
        </p:blipFill>
        <p:spPr>
          <a:xfrm>
            <a:off x="1819275" y="1838325"/>
            <a:ext cx="5505450" cy="3257550"/>
          </a:xfrm>
          <a:prstGeom prst="rect">
            <a:avLst/>
          </a:prstGeom>
          <a:noFill/>
          <a:ln>
            <a:noFill/>
          </a:ln>
        </p:spPr>
      </p:pic>
      <p:sp>
        <p:nvSpPr>
          <p:cNvPr id="320" name="Shape 320"/>
          <p:cNvSpPr txBox="1"/>
          <p:nvPr/>
        </p:nvSpPr>
        <p:spPr>
          <a:xfrm>
            <a:off x="0" y="3339700"/>
            <a:ext cx="2174700" cy="3000000"/>
          </a:xfrm>
          <a:prstGeom prst="rect">
            <a:avLst/>
          </a:prstGeom>
          <a:noFill/>
          <a:ln>
            <a:noFill/>
          </a:ln>
        </p:spPr>
        <p:txBody>
          <a:bodyPr anchorCtr="0" anchor="ctr" bIns="91425" lIns="91425" rIns="91425" tIns="91425">
            <a:noAutofit/>
          </a:bodyPr>
          <a:lstStyle/>
          <a:p>
            <a:pPr lvl="0" rtl="0">
              <a:spcBef>
                <a:spcPts val="0"/>
              </a:spcBef>
              <a:buNone/>
            </a:pPr>
            <a:r>
              <a:rPr i="1" lang="en" sz="1100"/>
              <a:t>http://www.gpo.gov/fdsys/pkg/FR-2015-10-23/pdf/2015-22842.pdf</a:t>
            </a:r>
          </a:p>
        </p:txBody>
      </p:sp>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4" name="Shape 324"/>
        <p:cNvGrpSpPr/>
        <p:nvPr/>
      </p:nvGrpSpPr>
      <p:grpSpPr>
        <a:xfrm>
          <a:off x="0" y="0"/>
          <a:ext cx="0" cy="0"/>
          <a:chOff x="0" y="0"/>
          <a:chExt cx="0" cy="0"/>
        </a:xfrm>
      </p:grpSpPr>
      <p:sp>
        <p:nvSpPr>
          <p:cNvPr id="325" name="Shape 325"/>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Public and Industry Perception</a:t>
            </a:r>
          </a:p>
        </p:txBody>
      </p:sp>
      <p:sp>
        <p:nvSpPr>
          <p:cNvPr id="326" name="Shape 326"/>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pPr>
            <a:r>
              <a:rPr lang="en"/>
              <a:t>survey: do US citizens like it?  do citizens in coal states like it?  do utilities like it?  do coal producers like it?</a:t>
            </a:r>
          </a:p>
        </p:txBody>
      </p:sp>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0" name="Shape 330"/>
        <p:cNvGrpSpPr/>
        <p:nvPr/>
      </p:nvGrpSpPr>
      <p:grpSpPr>
        <a:xfrm>
          <a:off x="0" y="0"/>
          <a:ext cx="0" cy="0"/>
          <a:chOff x="0" y="0"/>
          <a:chExt cx="0" cy="0"/>
        </a:xfrm>
      </p:grpSpPr>
      <p:sp>
        <p:nvSpPr>
          <p:cNvPr id="331" name="Shape 331"/>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Public Opinion</a:t>
            </a:r>
          </a:p>
        </p:txBody>
      </p:sp>
      <p:sp>
        <p:nvSpPr>
          <p:cNvPr id="332" name="Shape 332"/>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buClr>
                <a:srgbClr val="333333"/>
              </a:buClr>
            </a:pPr>
            <a:r>
              <a:rPr lang="en">
                <a:solidFill>
                  <a:srgbClr val="333333"/>
                </a:solidFill>
              </a:rPr>
              <a:t>“Everybody is moving in this direction anyway,” -Dominion Chief Executive Tom Farrell.</a:t>
            </a:r>
          </a:p>
          <a:p>
            <a:pPr indent="-228600" lvl="0" marL="457200">
              <a:spcBef>
                <a:spcPts val="0"/>
              </a:spcBef>
              <a:buClr>
                <a:srgbClr val="333333"/>
              </a:buClr>
            </a:pPr>
            <a:r>
              <a:rPr lang="en">
                <a:solidFill>
                  <a:srgbClr val="333333"/>
                </a:solidFill>
              </a:rPr>
              <a:t>16+ states, coal mining companies fighting, no utilities</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8" name="Shape 68"/>
        <p:cNvGrpSpPr/>
        <p:nvPr/>
      </p:nvGrpSpPr>
      <p:grpSpPr>
        <a:xfrm>
          <a:off x="0" y="0"/>
          <a:ext cx="0" cy="0"/>
          <a:chOff x="0" y="0"/>
          <a:chExt cx="0" cy="0"/>
        </a:xfrm>
      </p:grpSpPr>
      <p:sp>
        <p:nvSpPr>
          <p:cNvPr id="69" name="Shape 69"/>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Why would it peak?</a:t>
            </a:r>
          </a:p>
        </p:txBody>
      </p:sp>
    </p:spTree>
  </p:cSld>
  <p:clrMapOvr>
    <a:masterClrMapping/>
  </p:clrMapOvr>
  <p:transition spd="slow">
    <p:cut/>
  </p:transition>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6" name="Shape 336"/>
        <p:cNvGrpSpPr/>
        <p:nvPr/>
      </p:nvGrpSpPr>
      <p:grpSpPr>
        <a:xfrm>
          <a:off x="0" y="0"/>
          <a:ext cx="0" cy="0"/>
          <a:chOff x="0" y="0"/>
          <a:chExt cx="0" cy="0"/>
        </a:xfrm>
      </p:grpSpPr>
      <p:sp>
        <p:nvSpPr>
          <p:cNvPr id="337" name="Shape 337"/>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t/>
            </a:r>
            <a:endParaRPr/>
          </a:p>
        </p:txBody>
      </p:sp>
      <p:pic>
        <p:nvPicPr>
          <p:cNvPr id="338" name="Shape 338"/>
          <p:cNvPicPr preferRelativeResize="0"/>
          <p:nvPr/>
        </p:nvPicPr>
        <p:blipFill>
          <a:blip r:embed="rId3">
            <a:alphaModFix/>
          </a:blip>
          <a:stretch>
            <a:fillRect/>
          </a:stretch>
        </p:blipFill>
        <p:spPr>
          <a:xfrm>
            <a:off x="261373" y="0"/>
            <a:ext cx="8621253" cy="5143500"/>
          </a:xfrm>
          <a:prstGeom prst="rect">
            <a:avLst/>
          </a:prstGeom>
          <a:noFill/>
          <a:ln>
            <a:noFill/>
          </a:ln>
        </p:spPr>
      </p:pic>
      <p:sp>
        <p:nvSpPr>
          <p:cNvPr id="339" name="Shape 339"/>
          <p:cNvSpPr txBox="1"/>
          <p:nvPr/>
        </p:nvSpPr>
        <p:spPr>
          <a:xfrm>
            <a:off x="0" y="3504050"/>
            <a:ext cx="3000000" cy="3000000"/>
          </a:xfrm>
          <a:prstGeom prst="rect">
            <a:avLst/>
          </a:prstGeom>
          <a:noFill/>
          <a:ln>
            <a:noFill/>
          </a:ln>
        </p:spPr>
        <p:txBody>
          <a:bodyPr anchorCtr="0" anchor="ctr" bIns="91425" lIns="91425" rIns="91425" tIns="91425">
            <a:noAutofit/>
          </a:bodyPr>
          <a:lstStyle/>
          <a:p>
            <a:pPr lvl="0" rtl="0">
              <a:spcBef>
                <a:spcPts val="0"/>
              </a:spcBef>
              <a:buNone/>
            </a:pPr>
            <a:r>
              <a:rPr i="1" lang="en" sz="1000">
                <a:solidFill>
                  <a:schemeClr val="dk1"/>
                </a:solidFill>
              </a:rPr>
              <a:t>https://environment.yale.edu/poe/v2014/</a:t>
            </a:r>
          </a:p>
        </p:txBody>
      </p:sp>
    </p:spTree>
  </p:cSld>
  <p:clrMapOvr>
    <a:masterClrMapping/>
  </p:clrMapOvr>
  <p:transition spd="slow">
    <p:cut/>
  </p:transition>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3" name="Shape 343"/>
        <p:cNvGrpSpPr/>
        <p:nvPr/>
      </p:nvGrpSpPr>
      <p:grpSpPr>
        <a:xfrm>
          <a:off x="0" y="0"/>
          <a:ext cx="0" cy="0"/>
          <a:chOff x="0" y="0"/>
          <a:chExt cx="0" cy="0"/>
        </a:xfrm>
      </p:grpSpPr>
      <p:sp>
        <p:nvSpPr>
          <p:cNvPr id="344" name="Shape 344"/>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t/>
            </a:r>
            <a:endParaRPr/>
          </a:p>
        </p:txBody>
      </p:sp>
      <p:pic>
        <p:nvPicPr>
          <p:cNvPr id="345" name="Shape 345"/>
          <p:cNvPicPr preferRelativeResize="0"/>
          <p:nvPr/>
        </p:nvPicPr>
        <p:blipFill>
          <a:blip r:embed="rId3">
            <a:alphaModFix/>
          </a:blip>
          <a:stretch>
            <a:fillRect/>
          </a:stretch>
        </p:blipFill>
        <p:spPr>
          <a:xfrm>
            <a:off x="590066" y="0"/>
            <a:ext cx="7963866" cy="5143500"/>
          </a:xfrm>
          <a:prstGeom prst="rect">
            <a:avLst/>
          </a:prstGeom>
          <a:noFill/>
          <a:ln>
            <a:noFill/>
          </a:ln>
        </p:spPr>
      </p:pic>
      <p:sp>
        <p:nvSpPr>
          <p:cNvPr id="346" name="Shape 346"/>
          <p:cNvSpPr txBox="1"/>
          <p:nvPr/>
        </p:nvSpPr>
        <p:spPr>
          <a:xfrm>
            <a:off x="0" y="3504050"/>
            <a:ext cx="3000000" cy="3000000"/>
          </a:xfrm>
          <a:prstGeom prst="rect">
            <a:avLst/>
          </a:prstGeom>
          <a:noFill/>
          <a:ln>
            <a:noFill/>
          </a:ln>
        </p:spPr>
        <p:txBody>
          <a:bodyPr anchorCtr="0" anchor="ctr" bIns="91425" lIns="91425" rIns="91425" tIns="91425">
            <a:noAutofit/>
          </a:bodyPr>
          <a:lstStyle/>
          <a:p>
            <a:pPr lvl="0" rtl="0">
              <a:spcBef>
                <a:spcPts val="0"/>
              </a:spcBef>
              <a:buNone/>
            </a:pPr>
            <a:r>
              <a:rPr i="1" lang="en" sz="1000">
                <a:solidFill>
                  <a:schemeClr val="dk1"/>
                </a:solidFill>
              </a:rPr>
              <a:t>https://environment.yale.edu/poe/v2014/</a:t>
            </a:r>
          </a:p>
        </p:txBody>
      </p:sp>
    </p:spTree>
  </p:cSld>
  <p:clrMapOvr>
    <a:masterClrMapping/>
  </p:clrMapOvr>
  <p:transition spd="slow">
    <p:cut/>
  </p:transition>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0" name="Shape 350"/>
        <p:cNvGrpSpPr/>
        <p:nvPr/>
      </p:nvGrpSpPr>
      <p:grpSpPr>
        <a:xfrm>
          <a:off x="0" y="0"/>
          <a:ext cx="0" cy="0"/>
          <a:chOff x="0" y="0"/>
          <a:chExt cx="0" cy="0"/>
        </a:xfrm>
      </p:grpSpPr>
      <p:sp>
        <p:nvSpPr>
          <p:cNvPr id="351" name="Shape 351"/>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t/>
            </a:r>
            <a:endParaRPr/>
          </a:p>
        </p:txBody>
      </p:sp>
      <p:pic>
        <p:nvPicPr>
          <p:cNvPr id="352" name="Shape 352"/>
          <p:cNvPicPr preferRelativeResize="0"/>
          <p:nvPr/>
        </p:nvPicPr>
        <p:blipFill>
          <a:blip r:embed="rId3">
            <a:alphaModFix/>
          </a:blip>
          <a:stretch>
            <a:fillRect/>
          </a:stretch>
        </p:blipFill>
        <p:spPr>
          <a:xfrm>
            <a:off x="495633" y="0"/>
            <a:ext cx="8152733" cy="5143499"/>
          </a:xfrm>
          <a:prstGeom prst="rect">
            <a:avLst/>
          </a:prstGeom>
          <a:noFill/>
          <a:ln>
            <a:noFill/>
          </a:ln>
        </p:spPr>
      </p:pic>
      <p:sp>
        <p:nvSpPr>
          <p:cNvPr id="353" name="Shape 353"/>
          <p:cNvSpPr txBox="1"/>
          <p:nvPr/>
        </p:nvSpPr>
        <p:spPr>
          <a:xfrm>
            <a:off x="0" y="3504050"/>
            <a:ext cx="3000000" cy="3000000"/>
          </a:xfrm>
          <a:prstGeom prst="rect">
            <a:avLst/>
          </a:prstGeom>
          <a:noFill/>
          <a:ln>
            <a:noFill/>
          </a:ln>
        </p:spPr>
        <p:txBody>
          <a:bodyPr anchorCtr="0" anchor="ctr" bIns="91425" lIns="91425" rIns="91425" tIns="91425">
            <a:noAutofit/>
          </a:bodyPr>
          <a:lstStyle/>
          <a:p>
            <a:pPr lvl="0" rtl="0">
              <a:spcBef>
                <a:spcPts val="0"/>
              </a:spcBef>
              <a:buNone/>
            </a:pPr>
            <a:r>
              <a:rPr i="1" lang="en" sz="1000">
                <a:solidFill>
                  <a:schemeClr val="dk1"/>
                </a:solidFill>
              </a:rPr>
              <a:t>https://environment.yale.edu/poe/v2014/</a:t>
            </a:r>
          </a:p>
        </p:txBody>
      </p:sp>
    </p:spTree>
  </p:cSld>
  <p:clrMapOvr>
    <a:masterClrMapping/>
  </p:clrMapOvr>
  <p:transition spd="slow">
    <p:cut/>
  </p:transition>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7" name="Shape 357"/>
        <p:cNvGrpSpPr/>
        <p:nvPr/>
      </p:nvGrpSpPr>
      <p:grpSpPr>
        <a:xfrm>
          <a:off x="0" y="0"/>
          <a:ext cx="0" cy="0"/>
          <a:chOff x="0" y="0"/>
          <a:chExt cx="0" cy="0"/>
        </a:xfrm>
      </p:grpSpPr>
      <p:sp>
        <p:nvSpPr>
          <p:cNvPr id="358" name="Shape 358"/>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t/>
            </a:r>
            <a:endParaRPr/>
          </a:p>
        </p:txBody>
      </p:sp>
      <p:pic>
        <p:nvPicPr>
          <p:cNvPr id="359" name="Shape 359"/>
          <p:cNvPicPr preferRelativeResize="0"/>
          <p:nvPr/>
        </p:nvPicPr>
        <p:blipFill>
          <a:blip r:embed="rId3">
            <a:alphaModFix/>
          </a:blip>
          <a:stretch>
            <a:fillRect/>
          </a:stretch>
        </p:blipFill>
        <p:spPr>
          <a:xfrm>
            <a:off x="434092" y="0"/>
            <a:ext cx="8275815" cy="5143500"/>
          </a:xfrm>
          <a:prstGeom prst="rect">
            <a:avLst/>
          </a:prstGeom>
          <a:noFill/>
          <a:ln>
            <a:noFill/>
          </a:ln>
        </p:spPr>
      </p:pic>
      <p:sp>
        <p:nvSpPr>
          <p:cNvPr id="360" name="Shape 360"/>
          <p:cNvSpPr txBox="1"/>
          <p:nvPr/>
        </p:nvSpPr>
        <p:spPr>
          <a:xfrm>
            <a:off x="0" y="3504050"/>
            <a:ext cx="3000000" cy="3000000"/>
          </a:xfrm>
          <a:prstGeom prst="rect">
            <a:avLst/>
          </a:prstGeom>
          <a:noFill/>
          <a:ln>
            <a:noFill/>
          </a:ln>
        </p:spPr>
        <p:txBody>
          <a:bodyPr anchorCtr="0" anchor="ctr" bIns="91425" lIns="91425" rIns="91425" tIns="91425">
            <a:noAutofit/>
          </a:bodyPr>
          <a:lstStyle/>
          <a:p>
            <a:pPr lvl="0" rtl="0">
              <a:spcBef>
                <a:spcPts val="0"/>
              </a:spcBef>
              <a:buNone/>
            </a:pPr>
            <a:r>
              <a:rPr i="1" lang="en" sz="1000">
                <a:solidFill>
                  <a:schemeClr val="dk1"/>
                </a:solidFill>
              </a:rPr>
              <a:t>https://environment.yale.edu/poe/v2014/</a:t>
            </a:r>
          </a:p>
        </p:txBody>
      </p:sp>
    </p:spTree>
  </p:cSld>
  <p:clrMapOvr>
    <a:masterClrMapping/>
  </p:clrMapOvr>
  <p:transition spd="slow">
    <p:cut/>
  </p:transition>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4" name="Shape 364"/>
        <p:cNvGrpSpPr/>
        <p:nvPr/>
      </p:nvGrpSpPr>
      <p:grpSpPr>
        <a:xfrm>
          <a:off x="0" y="0"/>
          <a:ext cx="0" cy="0"/>
          <a:chOff x="0" y="0"/>
          <a:chExt cx="0" cy="0"/>
        </a:xfrm>
      </p:grpSpPr>
      <p:sp>
        <p:nvSpPr>
          <p:cNvPr id="365" name="Shape 365"/>
          <p:cNvSpPr txBox="1"/>
          <p:nvPr>
            <p:ph type="title"/>
          </p:nvPr>
        </p:nvSpPr>
        <p:spPr>
          <a:xfrm>
            <a:off x="311700" y="2150850"/>
            <a:ext cx="8520599" cy="841800"/>
          </a:xfrm>
          <a:prstGeom prst="rect">
            <a:avLst/>
          </a:prstGeom>
        </p:spPr>
        <p:txBody>
          <a:bodyPr anchorCtr="0" anchor="ctr" bIns="91425" lIns="91425" rIns="91425" tIns="91425">
            <a:noAutofit/>
          </a:bodyPr>
          <a:lstStyle/>
          <a:p>
            <a:pPr>
              <a:spcBef>
                <a:spcPts val="0"/>
              </a:spcBef>
              <a:buNone/>
            </a:pPr>
            <a:r>
              <a:rPr lang="en"/>
              <a:t>CCS</a:t>
            </a:r>
          </a:p>
        </p:txBody>
      </p:sp>
    </p:spTree>
  </p:cSld>
  <p:clrMapOvr>
    <a:masterClrMapping/>
  </p:clrMapOvr>
  <p:transition spd="slow">
    <p:cut/>
  </p:transition>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9" name="Shape 369"/>
        <p:cNvGrpSpPr/>
        <p:nvPr/>
      </p:nvGrpSpPr>
      <p:grpSpPr>
        <a:xfrm>
          <a:off x="0" y="0"/>
          <a:ext cx="0" cy="0"/>
          <a:chOff x="0" y="0"/>
          <a:chExt cx="0" cy="0"/>
        </a:xfrm>
      </p:grpSpPr>
      <p:sp>
        <p:nvSpPr>
          <p:cNvPr id="370" name="Shape 370"/>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CCS How Much Space?</a:t>
            </a:r>
          </a:p>
        </p:txBody>
      </p:sp>
      <p:pic>
        <p:nvPicPr>
          <p:cNvPr id="371" name="Shape 371"/>
          <p:cNvPicPr preferRelativeResize="0"/>
          <p:nvPr/>
        </p:nvPicPr>
        <p:blipFill>
          <a:blip r:embed="rId3">
            <a:alphaModFix/>
          </a:blip>
          <a:stretch>
            <a:fillRect/>
          </a:stretch>
        </p:blipFill>
        <p:spPr>
          <a:xfrm>
            <a:off x="4562475" y="1262062"/>
            <a:ext cx="3905250" cy="3381375"/>
          </a:xfrm>
          <a:prstGeom prst="rect">
            <a:avLst/>
          </a:prstGeom>
          <a:noFill/>
          <a:ln>
            <a:noFill/>
          </a:ln>
        </p:spPr>
      </p:pic>
      <p:sp>
        <p:nvSpPr>
          <p:cNvPr id="372" name="Shape 372"/>
          <p:cNvSpPr txBox="1"/>
          <p:nvPr>
            <p:ph idx="1" type="body"/>
          </p:nvPr>
        </p:nvSpPr>
        <p:spPr>
          <a:xfrm>
            <a:off x="311700" y="1152475"/>
            <a:ext cx="3498300" cy="3416400"/>
          </a:xfrm>
          <a:prstGeom prst="rect">
            <a:avLst/>
          </a:prstGeom>
        </p:spPr>
        <p:txBody>
          <a:bodyPr anchorCtr="0" anchor="t" bIns="91425" lIns="91425" rIns="91425" tIns="91425">
            <a:noAutofit/>
          </a:bodyPr>
          <a:lstStyle/>
          <a:p>
            <a:pPr indent="-228600" lvl="0" marL="457200" rtl="0">
              <a:spcBef>
                <a:spcPts val="0"/>
              </a:spcBef>
            </a:pPr>
            <a:r>
              <a:rPr lang="en"/>
              <a:t>Estimates from 20-20,000 GtCO2 for US onshore</a:t>
            </a:r>
          </a:p>
          <a:p>
            <a:pPr indent="-228600" lvl="0" marL="457200" rtl="0">
              <a:spcBef>
                <a:spcPts val="0"/>
              </a:spcBef>
            </a:pPr>
            <a:r>
              <a:rPr lang="en"/>
              <a:t>Pressure limitations important</a:t>
            </a:r>
          </a:p>
          <a:p>
            <a:pPr lvl="0" rtl="0">
              <a:spcBef>
                <a:spcPts val="0"/>
              </a:spcBef>
              <a:buNone/>
            </a:pPr>
            <a:r>
              <a:t/>
            </a:r>
            <a:endParaRPr/>
          </a:p>
        </p:txBody>
      </p:sp>
      <p:sp>
        <p:nvSpPr>
          <p:cNvPr id="373" name="Shape 373"/>
          <p:cNvSpPr txBox="1"/>
          <p:nvPr/>
        </p:nvSpPr>
        <p:spPr>
          <a:xfrm>
            <a:off x="-65475" y="4866750"/>
            <a:ext cx="3429000" cy="399900"/>
          </a:xfrm>
          <a:prstGeom prst="rect">
            <a:avLst/>
          </a:prstGeom>
          <a:noFill/>
          <a:ln>
            <a:noFill/>
          </a:ln>
        </p:spPr>
        <p:txBody>
          <a:bodyPr anchorCtr="0" anchor="t" bIns="91425" lIns="91425" rIns="91425" tIns="91425">
            <a:noAutofit/>
          </a:bodyPr>
          <a:lstStyle/>
          <a:p>
            <a:pPr lvl="0" rtl="0">
              <a:spcBef>
                <a:spcPts val="0"/>
              </a:spcBef>
              <a:buNone/>
            </a:pPr>
            <a:r>
              <a:rPr i="1" lang="en" sz="1000"/>
              <a:t>Szulczewski 2012</a:t>
            </a:r>
          </a:p>
        </p:txBody>
      </p:sp>
    </p:spTree>
  </p:cSld>
  <p:clrMapOvr>
    <a:masterClrMapping/>
  </p:clrMapOvr>
  <p:transition spd="slow">
    <p:cut/>
  </p:transition>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7" name="Shape 377"/>
        <p:cNvGrpSpPr/>
        <p:nvPr/>
      </p:nvGrpSpPr>
      <p:grpSpPr>
        <a:xfrm>
          <a:off x="0" y="0"/>
          <a:ext cx="0" cy="0"/>
          <a:chOff x="0" y="0"/>
          <a:chExt cx="0" cy="0"/>
        </a:xfrm>
      </p:grpSpPr>
      <p:pic>
        <p:nvPicPr>
          <p:cNvPr id="378" name="Shape 378"/>
          <p:cNvPicPr preferRelativeResize="0"/>
          <p:nvPr/>
        </p:nvPicPr>
        <p:blipFill>
          <a:blip r:embed="rId3">
            <a:alphaModFix/>
          </a:blip>
          <a:stretch>
            <a:fillRect/>
          </a:stretch>
        </p:blipFill>
        <p:spPr>
          <a:xfrm>
            <a:off x="3897524" y="770360"/>
            <a:ext cx="5246475" cy="4163588"/>
          </a:xfrm>
          <a:prstGeom prst="rect">
            <a:avLst/>
          </a:prstGeom>
          <a:noFill/>
          <a:ln>
            <a:noFill/>
          </a:ln>
        </p:spPr>
      </p:pic>
      <p:sp>
        <p:nvSpPr>
          <p:cNvPr id="379" name="Shape 379"/>
          <p:cNvSpPr txBox="1"/>
          <p:nvPr>
            <p:ph idx="1" type="body"/>
          </p:nvPr>
        </p:nvSpPr>
        <p:spPr>
          <a:xfrm>
            <a:off x="311700" y="1152475"/>
            <a:ext cx="3498300" cy="3416400"/>
          </a:xfrm>
          <a:prstGeom prst="rect">
            <a:avLst/>
          </a:prstGeom>
        </p:spPr>
        <p:txBody>
          <a:bodyPr anchorCtr="0" anchor="t" bIns="91425" lIns="91425" rIns="91425" tIns="91425">
            <a:noAutofit/>
          </a:bodyPr>
          <a:lstStyle/>
          <a:p>
            <a:pPr indent="-228600" lvl="0" marL="457200" rtl="0">
              <a:spcBef>
                <a:spcPts val="0"/>
              </a:spcBef>
            </a:pPr>
            <a:r>
              <a:rPr lang="en"/>
              <a:t>Using 11 reservoirs shown on right:</a:t>
            </a:r>
          </a:p>
          <a:p>
            <a:pPr indent="-228600" lvl="0" marL="457200" rtl="0">
              <a:spcBef>
                <a:spcPts val="0"/>
              </a:spcBef>
            </a:pPr>
            <a:r>
              <a:rPr lang="en"/>
              <a:t>storing 1/7 of current emissions/yr -&gt; 300+ yrs</a:t>
            </a:r>
          </a:p>
          <a:p>
            <a:pPr indent="-228600" lvl="0" marL="457200" rtl="0">
              <a:spcBef>
                <a:spcPts val="0"/>
              </a:spcBef>
            </a:pPr>
            <a:r>
              <a:rPr lang="en"/>
              <a:t>storing 100% of current emissions/yr -&gt; 100 yrs</a:t>
            </a:r>
          </a:p>
          <a:p>
            <a:pPr indent="-228600" lvl="0" marL="457200" rtl="0">
              <a:spcBef>
                <a:spcPts val="0"/>
              </a:spcBef>
            </a:pPr>
            <a:r>
              <a:rPr lang="en"/>
              <a:t>assuming emissions grow to 125% of current by 2050, decrease to ~0 by 2200</a:t>
            </a:r>
          </a:p>
          <a:p>
            <a:pPr lvl="0" rtl="0">
              <a:spcBef>
                <a:spcPts val="0"/>
              </a:spcBef>
              <a:buNone/>
            </a:pPr>
            <a:r>
              <a:t/>
            </a:r>
            <a:endParaRPr/>
          </a:p>
        </p:txBody>
      </p:sp>
      <p:sp>
        <p:nvSpPr>
          <p:cNvPr id="380" name="Shape 380"/>
          <p:cNvSpPr txBox="1"/>
          <p:nvPr>
            <p:ph type="title"/>
          </p:nvPr>
        </p:nvSpPr>
        <p:spPr>
          <a:xfrm>
            <a:off x="464100" y="597425"/>
            <a:ext cx="8520599" cy="572699"/>
          </a:xfrm>
          <a:prstGeom prst="rect">
            <a:avLst/>
          </a:prstGeom>
        </p:spPr>
        <p:txBody>
          <a:bodyPr anchorCtr="0" anchor="t" bIns="91425" lIns="91425" rIns="91425" tIns="91425">
            <a:noAutofit/>
          </a:bodyPr>
          <a:lstStyle/>
          <a:p>
            <a:pPr lvl="0" rtl="0">
              <a:spcBef>
                <a:spcPts val="0"/>
              </a:spcBef>
              <a:buNone/>
            </a:pPr>
            <a:r>
              <a:rPr lang="en"/>
              <a:t>CCS - How Much Space?</a:t>
            </a:r>
          </a:p>
        </p:txBody>
      </p:sp>
      <p:sp>
        <p:nvSpPr>
          <p:cNvPr id="381" name="Shape 381"/>
          <p:cNvSpPr txBox="1"/>
          <p:nvPr/>
        </p:nvSpPr>
        <p:spPr>
          <a:xfrm>
            <a:off x="-65475" y="4866750"/>
            <a:ext cx="3429000" cy="399900"/>
          </a:xfrm>
          <a:prstGeom prst="rect">
            <a:avLst/>
          </a:prstGeom>
          <a:noFill/>
          <a:ln>
            <a:noFill/>
          </a:ln>
        </p:spPr>
        <p:txBody>
          <a:bodyPr anchorCtr="0" anchor="t" bIns="91425" lIns="91425" rIns="91425" tIns="91425">
            <a:noAutofit/>
          </a:bodyPr>
          <a:lstStyle/>
          <a:p>
            <a:pPr lvl="0" rtl="0">
              <a:spcBef>
                <a:spcPts val="0"/>
              </a:spcBef>
              <a:buNone/>
            </a:pPr>
            <a:r>
              <a:rPr i="1" lang="en" sz="1000"/>
              <a:t>Szulczewski 2012</a:t>
            </a:r>
          </a:p>
        </p:txBody>
      </p:sp>
    </p:spTree>
  </p:cSld>
  <p:clrMapOvr>
    <a:masterClrMapping/>
  </p:clrMapOvr>
  <p:transition spd="slow">
    <p:cut/>
  </p:transition>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5" name="Shape 385"/>
        <p:cNvGrpSpPr/>
        <p:nvPr/>
      </p:nvGrpSpPr>
      <p:grpSpPr>
        <a:xfrm>
          <a:off x="0" y="0"/>
          <a:ext cx="0" cy="0"/>
          <a:chOff x="0" y="0"/>
          <a:chExt cx="0" cy="0"/>
        </a:xfrm>
      </p:grpSpPr>
      <p:sp>
        <p:nvSpPr>
          <p:cNvPr id="386" name="Shape 386"/>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CCS - retrofits or new plants?</a:t>
            </a:r>
          </a:p>
        </p:txBody>
      </p:sp>
      <p:sp>
        <p:nvSpPr>
          <p:cNvPr id="387" name="Shape 387"/>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pPr>
            <a:r>
              <a:rPr lang="en"/>
              <a:t>survey: will there be more CCS retrofits or new construction?</a:t>
            </a:r>
          </a:p>
        </p:txBody>
      </p:sp>
    </p:spTree>
  </p:cSld>
  <p:clrMapOvr>
    <a:masterClrMapping/>
  </p:clrMapOvr>
  <p:transition spd="slow">
    <p:cut/>
  </p:transition>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1" name="Shape 391"/>
        <p:cNvGrpSpPr/>
        <p:nvPr/>
      </p:nvGrpSpPr>
      <p:grpSpPr>
        <a:xfrm>
          <a:off x="0" y="0"/>
          <a:ext cx="0" cy="0"/>
          <a:chOff x="0" y="0"/>
          <a:chExt cx="0" cy="0"/>
        </a:xfrm>
      </p:grpSpPr>
      <p:sp>
        <p:nvSpPr>
          <p:cNvPr id="392" name="Shape 392"/>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CCS - retrofits or new plants?</a:t>
            </a:r>
          </a:p>
        </p:txBody>
      </p:sp>
      <p:pic>
        <p:nvPicPr>
          <p:cNvPr id="393" name="Shape 393"/>
          <p:cNvPicPr preferRelativeResize="0"/>
          <p:nvPr/>
        </p:nvPicPr>
        <p:blipFill>
          <a:blip r:embed="rId3">
            <a:alphaModFix/>
          </a:blip>
          <a:stretch>
            <a:fillRect/>
          </a:stretch>
        </p:blipFill>
        <p:spPr>
          <a:xfrm>
            <a:off x="1504950" y="1590675"/>
            <a:ext cx="6134100" cy="3390900"/>
          </a:xfrm>
          <a:prstGeom prst="rect">
            <a:avLst/>
          </a:prstGeom>
          <a:noFill/>
          <a:ln>
            <a:noFill/>
          </a:ln>
        </p:spPr>
      </p:pic>
      <p:sp>
        <p:nvSpPr>
          <p:cNvPr id="394" name="Shape 394"/>
          <p:cNvSpPr txBox="1"/>
          <p:nvPr/>
        </p:nvSpPr>
        <p:spPr>
          <a:xfrm>
            <a:off x="0" y="3548050"/>
            <a:ext cx="4573800" cy="3000000"/>
          </a:xfrm>
          <a:prstGeom prst="rect">
            <a:avLst/>
          </a:prstGeom>
          <a:noFill/>
          <a:ln>
            <a:noFill/>
          </a:ln>
        </p:spPr>
        <p:txBody>
          <a:bodyPr anchorCtr="0" anchor="ctr" bIns="91425" lIns="91425" rIns="91425" tIns="91425">
            <a:noAutofit/>
          </a:bodyPr>
          <a:lstStyle/>
          <a:p>
            <a:pPr lvl="0" rtl="0">
              <a:spcBef>
                <a:spcPts val="0"/>
              </a:spcBef>
              <a:buNone/>
            </a:pPr>
            <a:r>
              <a:rPr i="1" lang="en" sz="1000"/>
              <a:t>https://www.iea.org/publications/freepublications/publication/CCS_Retrofit.pdf</a:t>
            </a:r>
          </a:p>
        </p:txBody>
      </p:sp>
    </p:spTree>
  </p:cSld>
  <p:clrMapOvr>
    <a:masterClrMapping/>
  </p:clrMapOvr>
  <p:transition spd="slow">
    <p:cut/>
  </p:transition>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8" name="Shape 398"/>
        <p:cNvGrpSpPr/>
        <p:nvPr/>
      </p:nvGrpSpPr>
      <p:grpSpPr>
        <a:xfrm>
          <a:off x="0" y="0"/>
          <a:ext cx="0" cy="0"/>
          <a:chOff x="0" y="0"/>
          <a:chExt cx="0" cy="0"/>
        </a:xfrm>
      </p:grpSpPr>
      <p:sp>
        <p:nvSpPr>
          <p:cNvPr id="399" name="Shape 399"/>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CCS - retrofits or new plants?</a:t>
            </a:r>
          </a:p>
        </p:txBody>
      </p:sp>
      <p:pic>
        <p:nvPicPr>
          <p:cNvPr id="400" name="Shape 400"/>
          <p:cNvPicPr preferRelativeResize="0"/>
          <p:nvPr/>
        </p:nvPicPr>
        <p:blipFill>
          <a:blip r:embed="rId3">
            <a:alphaModFix/>
          </a:blip>
          <a:stretch>
            <a:fillRect/>
          </a:stretch>
        </p:blipFill>
        <p:spPr>
          <a:xfrm>
            <a:off x="1681162" y="1314450"/>
            <a:ext cx="5781675" cy="2514600"/>
          </a:xfrm>
          <a:prstGeom prst="rect">
            <a:avLst/>
          </a:prstGeom>
          <a:noFill/>
          <a:ln>
            <a:noFill/>
          </a:ln>
        </p:spPr>
      </p:pic>
      <p:sp>
        <p:nvSpPr>
          <p:cNvPr id="401" name="Shape 401"/>
          <p:cNvSpPr txBox="1"/>
          <p:nvPr/>
        </p:nvSpPr>
        <p:spPr>
          <a:xfrm>
            <a:off x="0" y="3548050"/>
            <a:ext cx="4573800" cy="3000000"/>
          </a:xfrm>
          <a:prstGeom prst="rect">
            <a:avLst/>
          </a:prstGeom>
          <a:noFill/>
          <a:ln>
            <a:noFill/>
          </a:ln>
        </p:spPr>
        <p:txBody>
          <a:bodyPr anchorCtr="0" anchor="ctr" bIns="91425" lIns="91425" rIns="91425" tIns="91425">
            <a:noAutofit/>
          </a:bodyPr>
          <a:lstStyle/>
          <a:p>
            <a:pPr lvl="0" rtl="0">
              <a:spcBef>
                <a:spcPts val="0"/>
              </a:spcBef>
              <a:buNone/>
            </a:pPr>
            <a:r>
              <a:rPr i="1" lang="en" sz="1000"/>
              <a:t>https://www.iea.org/publications/freepublications/publication/CCS_Retrofit.pdf</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3" name="Shape 73"/>
        <p:cNvGrpSpPr/>
        <p:nvPr/>
      </p:nvGrpSpPr>
      <p:grpSpPr>
        <a:xfrm>
          <a:off x="0" y="0"/>
          <a:ext cx="0" cy="0"/>
          <a:chOff x="0" y="0"/>
          <a:chExt cx="0" cy="0"/>
        </a:xfrm>
      </p:grpSpPr>
      <p:sp>
        <p:nvSpPr>
          <p:cNvPr id="74" name="Shape 74"/>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Why would it peak?</a:t>
            </a:r>
          </a:p>
        </p:txBody>
      </p:sp>
      <p:sp>
        <p:nvSpPr>
          <p:cNvPr id="75" name="Shape 75"/>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pPr>
            <a:r>
              <a:rPr lang="en"/>
              <a:t>War on air pollution</a:t>
            </a:r>
          </a:p>
          <a:p>
            <a:pPr indent="-228600" lvl="0" marL="457200" rtl="0">
              <a:spcBef>
                <a:spcPts val="0"/>
              </a:spcBef>
            </a:pPr>
            <a:r>
              <a:rPr lang="en"/>
              <a:t>Shift to decrease heavy industry </a:t>
            </a:r>
          </a:p>
          <a:p>
            <a:pPr indent="-228600" lvl="0" marL="457200" rtl="0">
              <a:spcBef>
                <a:spcPts val="0"/>
              </a:spcBef>
            </a:pPr>
            <a:r>
              <a:rPr lang="en"/>
              <a:t>Climate change</a:t>
            </a:r>
          </a:p>
          <a:p>
            <a:pPr indent="-228600" lvl="0" marL="457200" rtl="0">
              <a:spcBef>
                <a:spcPts val="0"/>
              </a:spcBef>
            </a:pPr>
            <a:r>
              <a:rPr lang="en"/>
              <a:t>Possibly difficult supply</a:t>
            </a:r>
          </a:p>
          <a:p>
            <a:pPr indent="-228600" lvl="0" marL="457200" rtl="0">
              <a:spcBef>
                <a:spcPts val="0"/>
              </a:spcBef>
            </a:pPr>
            <a:r>
              <a:rPr lang="en"/>
              <a:t>Exporting clean energy</a:t>
            </a:r>
          </a:p>
          <a:p>
            <a:pPr lvl="0" rtl="0">
              <a:spcBef>
                <a:spcPts val="0"/>
              </a:spcBef>
              <a:buNone/>
            </a:pPr>
            <a:r>
              <a:rPr lang="en"/>
              <a:t>How to project peak?</a:t>
            </a:r>
          </a:p>
        </p:txBody>
      </p:sp>
      <p:pic>
        <p:nvPicPr>
          <p:cNvPr id="76" name="Shape 76"/>
          <p:cNvPicPr preferRelativeResize="0"/>
          <p:nvPr/>
        </p:nvPicPr>
        <p:blipFill>
          <a:blip r:embed="rId3">
            <a:alphaModFix/>
          </a:blip>
          <a:stretch>
            <a:fillRect/>
          </a:stretch>
        </p:blipFill>
        <p:spPr>
          <a:xfrm>
            <a:off x="3681430" y="1976455"/>
            <a:ext cx="4883190" cy="2935324"/>
          </a:xfrm>
          <a:prstGeom prst="rect">
            <a:avLst/>
          </a:prstGeom>
          <a:noFill/>
          <a:ln>
            <a:noFill/>
          </a:ln>
        </p:spPr>
      </p:pic>
      <p:sp>
        <p:nvSpPr>
          <p:cNvPr id="77" name="Shape 77"/>
          <p:cNvSpPr txBox="1"/>
          <p:nvPr/>
        </p:nvSpPr>
        <p:spPr>
          <a:xfrm>
            <a:off x="0" y="3447175"/>
            <a:ext cx="2225400" cy="3000000"/>
          </a:xfrm>
          <a:prstGeom prst="rect">
            <a:avLst/>
          </a:prstGeom>
          <a:noFill/>
          <a:ln>
            <a:noFill/>
          </a:ln>
        </p:spPr>
        <p:txBody>
          <a:bodyPr anchorCtr="0" anchor="ctr" bIns="91425" lIns="91425" rIns="91425" tIns="91425">
            <a:noAutofit/>
          </a:bodyPr>
          <a:lstStyle/>
          <a:p>
            <a:pPr lvl="0" rtl="0">
              <a:spcBef>
                <a:spcPts val="0"/>
              </a:spcBef>
              <a:buNone/>
            </a:pPr>
            <a:r>
              <a:rPr i="1" lang="en" sz="1100"/>
              <a:t>Figure by Daniel, data from BP Stat Review 2015</a:t>
            </a:r>
          </a:p>
        </p:txBody>
      </p:sp>
    </p:spTree>
  </p:cSld>
  <p:clrMapOvr>
    <a:masterClrMapping/>
  </p:clrMapOvr>
  <p:transition spd="slow">
    <p:cut/>
  </p:transition>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5" name="Shape 405"/>
        <p:cNvGrpSpPr/>
        <p:nvPr/>
      </p:nvGrpSpPr>
      <p:grpSpPr>
        <a:xfrm>
          <a:off x="0" y="0"/>
          <a:ext cx="0" cy="0"/>
          <a:chOff x="0" y="0"/>
          <a:chExt cx="0" cy="0"/>
        </a:xfrm>
      </p:grpSpPr>
      <p:sp>
        <p:nvSpPr>
          <p:cNvPr id="406" name="Shape 406"/>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t/>
            </a:r>
            <a:endParaRPr/>
          </a:p>
        </p:txBody>
      </p:sp>
      <p:pic>
        <p:nvPicPr>
          <p:cNvPr id="407" name="Shape 407"/>
          <p:cNvPicPr preferRelativeResize="0"/>
          <p:nvPr/>
        </p:nvPicPr>
        <p:blipFill>
          <a:blip r:embed="rId3">
            <a:alphaModFix/>
          </a:blip>
          <a:stretch>
            <a:fillRect/>
          </a:stretch>
        </p:blipFill>
        <p:spPr>
          <a:xfrm>
            <a:off x="592950" y="535527"/>
            <a:ext cx="7804885" cy="4125775"/>
          </a:xfrm>
          <a:prstGeom prst="rect">
            <a:avLst/>
          </a:prstGeom>
          <a:noFill/>
          <a:ln>
            <a:noFill/>
          </a:ln>
        </p:spPr>
      </p:pic>
      <p:sp>
        <p:nvSpPr>
          <p:cNvPr id="408" name="Shape 408"/>
          <p:cNvSpPr txBox="1"/>
          <p:nvPr/>
        </p:nvSpPr>
        <p:spPr>
          <a:xfrm>
            <a:off x="0" y="3488525"/>
            <a:ext cx="4419000" cy="3000000"/>
          </a:xfrm>
          <a:prstGeom prst="rect">
            <a:avLst/>
          </a:prstGeom>
          <a:noFill/>
          <a:ln>
            <a:noFill/>
          </a:ln>
        </p:spPr>
        <p:txBody>
          <a:bodyPr anchorCtr="0" anchor="ctr" bIns="91425" lIns="91425" rIns="91425" tIns="91425">
            <a:noAutofit/>
          </a:bodyPr>
          <a:lstStyle/>
          <a:p>
            <a:pPr lvl="0" rtl="0">
              <a:spcBef>
                <a:spcPts val="0"/>
              </a:spcBef>
              <a:buNone/>
            </a:pPr>
            <a:r>
              <a:rPr i="1" lang="en" sz="1000"/>
              <a:t>http://www.eia.gov/forecasts/capitalcost/pdf/updated_capcost.pdf</a:t>
            </a:r>
          </a:p>
        </p:txBody>
      </p:sp>
    </p:spTree>
  </p:cSld>
  <p:clrMapOvr>
    <a:masterClrMapping/>
  </p:clrMapOvr>
  <p:transition spd="slow">
    <p:cut/>
  </p:transition>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2" name="Shape 412"/>
        <p:cNvGrpSpPr/>
        <p:nvPr/>
      </p:nvGrpSpPr>
      <p:grpSpPr>
        <a:xfrm>
          <a:off x="0" y="0"/>
          <a:ext cx="0" cy="0"/>
          <a:chOff x="0" y="0"/>
          <a:chExt cx="0" cy="0"/>
        </a:xfrm>
      </p:grpSpPr>
      <p:sp>
        <p:nvSpPr>
          <p:cNvPr id="413" name="Shape 413"/>
          <p:cNvSpPr txBox="1"/>
          <p:nvPr>
            <p:ph type="title"/>
          </p:nvPr>
        </p:nvSpPr>
        <p:spPr>
          <a:xfrm>
            <a:off x="311700" y="2150850"/>
            <a:ext cx="8520599" cy="841800"/>
          </a:xfrm>
          <a:prstGeom prst="rect">
            <a:avLst/>
          </a:prstGeom>
        </p:spPr>
        <p:txBody>
          <a:bodyPr anchorCtr="0" anchor="ctr" bIns="91425" lIns="91425" rIns="91425" tIns="91425">
            <a:noAutofit/>
          </a:bodyPr>
          <a:lstStyle/>
          <a:p>
            <a:pPr>
              <a:spcBef>
                <a:spcPts val="0"/>
              </a:spcBef>
              <a:buNone/>
            </a:pPr>
            <a:r>
              <a:rPr lang="en"/>
              <a:t>Cofiring</a:t>
            </a:r>
          </a:p>
        </p:txBody>
      </p:sp>
    </p:spTree>
  </p:cSld>
  <p:clrMapOvr>
    <a:masterClrMapping/>
  </p:clrMapOvr>
  <p:transition spd="slow">
    <p:cut/>
  </p:transition>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7" name="Shape 417"/>
        <p:cNvGrpSpPr/>
        <p:nvPr/>
      </p:nvGrpSpPr>
      <p:grpSpPr>
        <a:xfrm>
          <a:off x="0" y="0"/>
          <a:ext cx="0" cy="0"/>
          <a:chOff x="0" y="0"/>
          <a:chExt cx="0" cy="0"/>
        </a:xfrm>
      </p:grpSpPr>
      <p:sp>
        <p:nvSpPr>
          <p:cNvPr id="418" name="Shape 418"/>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Cofiring</a:t>
            </a:r>
          </a:p>
        </p:txBody>
      </p:sp>
      <p:sp>
        <p:nvSpPr>
          <p:cNvPr id="419" name="Shape 419"/>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pPr>
            <a:r>
              <a:rPr lang="en"/>
              <a:t>burn coal w/ biomass to lower GHG intensity, could do w/ CCS to get CO2 neutral or CO2 negative electricity</a:t>
            </a:r>
          </a:p>
          <a:p>
            <a:pPr indent="-228600" lvl="0" marL="457200" rtl="0">
              <a:spcBef>
                <a:spcPts val="0"/>
              </a:spcBef>
            </a:pPr>
            <a:r>
              <a:rPr lang="en"/>
              <a:t>Plenty of commercial plants, 100’s across US and Europe, some in Asia, 100’s of GW of capacity</a:t>
            </a:r>
          </a:p>
          <a:p>
            <a:pPr indent="-228600" lvl="0" marL="457200">
              <a:spcBef>
                <a:spcPts val="0"/>
              </a:spcBef>
            </a:pPr>
            <a:r>
              <a:rPr lang="en"/>
              <a:t>Costs?</a:t>
            </a:r>
          </a:p>
        </p:txBody>
      </p:sp>
    </p:spTree>
  </p:cSld>
  <p:clrMapOvr>
    <a:masterClrMapping/>
  </p:clrMapOvr>
  <p:transition spd="slow">
    <p:cut/>
  </p:transition>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3" name="Shape 423"/>
        <p:cNvGrpSpPr/>
        <p:nvPr/>
      </p:nvGrpSpPr>
      <p:grpSpPr>
        <a:xfrm>
          <a:off x="0" y="0"/>
          <a:ext cx="0" cy="0"/>
          <a:chOff x="0" y="0"/>
          <a:chExt cx="0" cy="0"/>
        </a:xfrm>
      </p:grpSpPr>
      <p:sp>
        <p:nvSpPr>
          <p:cNvPr id="424" name="Shape 424"/>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Cost estimate</a:t>
            </a:r>
          </a:p>
        </p:txBody>
      </p:sp>
      <p:pic>
        <p:nvPicPr>
          <p:cNvPr id="425" name="Shape 425"/>
          <p:cNvPicPr preferRelativeResize="0"/>
          <p:nvPr/>
        </p:nvPicPr>
        <p:blipFill>
          <a:blip r:embed="rId3">
            <a:alphaModFix/>
          </a:blip>
          <a:stretch>
            <a:fillRect/>
          </a:stretch>
        </p:blipFill>
        <p:spPr>
          <a:xfrm>
            <a:off x="1847850" y="1171575"/>
            <a:ext cx="5448300" cy="3352800"/>
          </a:xfrm>
          <a:prstGeom prst="rect">
            <a:avLst/>
          </a:prstGeom>
          <a:noFill/>
          <a:ln>
            <a:noFill/>
          </a:ln>
        </p:spPr>
      </p:pic>
      <p:sp>
        <p:nvSpPr>
          <p:cNvPr id="426" name="Shape 426"/>
          <p:cNvSpPr txBox="1"/>
          <p:nvPr/>
        </p:nvSpPr>
        <p:spPr>
          <a:xfrm>
            <a:off x="-65475" y="4866750"/>
            <a:ext cx="3429000" cy="399900"/>
          </a:xfrm>
          <a:prstGeom prst="rect">
            <a:avLst/>
          </a:prstGeom>
          <a:noFill/>
          <a:ln>
            <a:noFill/>
          </a:ln>
        </p:spPr>
        <p:txBody>
          <a:bodyPr anchorCtr="0" anchor="t" bIns="91425" lIns="91425" rIns="91425" tIns="91425">
            <a:noAutofit/>
          </a:bodyPr>
          <a:lstStyle/>
          <a:p>
            <a:pPr lvl="0" rtl="0">
              <a:spcBef>
                <a:spcPts val="0"/>
              </a:spcBef>
              <a:buNone/>
            </a:pPr>
            <a:r>
              <a:rPr i="1" lang="en" sz="1000"/>
              <a:t>Robinson 2003</a:t>
            </a:r>
          </a:p>
        </p:txBody>
      </p:sp>
    </p:spTree>
  </p:cSld>
  <p:clrMapOvr>
    <a:masterClrMapping/>
  </p:clrMapOvr>
  <p:transition spd="slow">
    <p:cut/>
  </p:transition>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0" name="Shape 430"/>
        <p:cNvGrpSpPr/>
        <p:nvPr/>
      </p:nvGrpSpPr>
      <p:grpSpPr>
        <a:xfrm>
          <a:off x="0" y="0"/>
          <a:ext cx="0" cy="0"/>
          <a:chOff x="0" y="0"/>
          <a:chExt cx="0" cy="0"/>
        </a:xfrm>
      </p:grpSpPr>
      <p:sp>
        <p:nvSpPr>
          <p:cNvPr id="431" name="Shape 431"/>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Cost Estimate</a:t>
            </a:r>
          </a:p>
        </p:txBody>
      </p:sp>
      <p:pic>
        <p:nvPicPr>
          <p:cNvPr id="432" name="Shape 432"/>
          <p:cNvPicPr preferRelativeResize="0"/>
          <p:nvPr/>
        </p:nvPicPr>
        <p:blipFill>
          <a:blip r:embed="rId3">
            <a:alphaModFix/>
          </a:blip>
          <a:stretch>
            <a:fillRect/>
          </a:stretch>
        </p:blipFill>
        <p:spPr>
          <a:xfrm>
            <a:off x="1847850" y="1171575"/>
            <a:ext cx="5448300" cy="3352800"/>
          </a:xfrm>
          <a:prstGeom prst="rect">
            <a:avLst/>
          </a:prstGeom>
          <a:noFill/>
          <a:ln>
            <a:noFill/>
          </a:ln>
        </p:spPr>
      </p:pic>
      <p:sp>
        <p:nvSpPr>
          <p:cNvPr id="433" name="Shape 433"/>
          <p:cNvSpPr txBox="1"/>
          <p:nvPr/>
        </p:nvSpPr>
        <p:spPr>
          <a:xfrm>
            <a:off x="279050" y="2095750"/>
            <a:ext cx="1447800" cy="1133399"/>
          </a:xfrm>
          <a:prstGeom prst="rect">
            <a:avLst/>
          </a:prstGeom>
          <a:noFill/>
          <a:ln>
            <a:noFill/>
          </a:ln>
        </p:spPr>
        <p:txBody>
          <a:bodyPr anchorCtr="0" anchor="t" bIns="91425" lIns="91425" rIns="91425" tIns="91425">
            <a:noAutofit/>
          </a:bodyPr>
          <a:lstStyle/>
          <a:p>
            <a:pPr lvl="0" rtl="0">
              <a:spcBef>
                <a:spcPts val="0"/>
              </a:spcBef>
              <a:buNone/>
            </a:pPr>
            <a:r>
              <a:rPr lang="en"/>
              <a:t>4000 TWh yearly generation in US….</a:t>
            </a:r>
          </a:p>
        </p:txBody>
      </p:sp>
      <p:sp>
        <p:nvSpPr>
          <p:cNvPr id="434" name="Shape 434"/>
          <p:cNvSpPr txBox="1"/>
          <p:nvPr/>
        </p:nvSpPr>
        <p:spPr>
          <a:xfrm>
            <a:off x="-65475" y="4866750"/>
            <a:ext cx="3429000" cy="399900"/>
          </a:xfrm>
          <a:prstGeom prst="rect">
            <a:avLst/>
          </a:prstGeom>
          <a:noFill/>
          <a:ln>
            <a:noFill/>
          </a:ln>
        </p:spPr>
        <p:txBody>
          <a:bodyPr anchorCtr="0" anchor="t" bIns="91425" lIns="91425" rIns="91425" tIns="91425">
            <a:noAutofit/>
          </a:bodyPr>
          <a:lstStyle/>
          <a:p>
            <a:pPr lvl="0" rtl="0">
              <a:spcBef>
                <a:spcPts val="0"/>
              </a:spcBef>
              <a:buNone/>
            </a:pPr>
            <a:r>
              <a:rPr i="1" lang="en" sz="1000"/>
              <a:t>Robinson 2003</a:t>
            </a:r>
          </a:p>
        </p:txBody>
      </p:sp>
    </p:spTree>
  </p:cSld>
  <p:clrMapOvr>
    <a:masterClrMapping/>
  </p:clrMapOvr>
  <p:transition spd="slow">
    <p:cut/>
  </p:transition>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8" name="Shape 438"/>
        <p:cNvGrpSpPr/>
        <p:nvPr/>
      </p:nvGrpSpPr>
      <p:grpSpPr>
        <a:xfrm>
          <a:off x="0" y="0"/>
          <a:ext cx="0" cy="0"/>
          <a:chOff x="0" y="0"/>
          <a:chExt cx="0" cy="0"/>
        </a:xfrm>
      </p:grpSpPr>
      <p:sp>
        <p:nvSpPr>
          <p:cNvPr id="439" name="Shape 439"/>
          <p:cNvSpPr txBox="1"/>
          <p:nvPr>
            <p:ph type="title"/>
          </p:nvPr>
        </p:nvSpPr>
        <p:spPr>
          <a:xfrm>
            <a:off x="311700" y="445025"/>
            <a:ext cx="8520599" cy="572699"/>
          </a:xfrm>
          <a:prstGeom prst="rect">
            <a:avLst/>
          </a:prstGeom>
        </p:spPr>
        <p:txBody>
          <a:bodyPr anchorCtr="0" anchor="t" bIns="91425" lIns="91425" rIns="91425" tIns="91425">
            <a:noAutofit/>
          </a:bodyPr>
          <a:lstStyle/>
          <a:p>
            <a:pPr rtl="0">
              <a:spcBef>
                <a:spcPts val="0"/>
              </a:spcBef>
              <a:buNone/>
            </a:pPr>
            <a:r>
              <a:rPr lang="en"/>
              <a:t>Cost </a:t>
            </a:r>
          </a:p>
          <a:p>
            <a:pPr>
              <a:spcBef>
                <a:spcPts val="0"/>
              </a:spcBef>
              <a:buNone/>
            </a:pPr>
            <a:r>
              <a:rPr lang="en"/>
              <a:t>estimate</a:t>
            </a:r>
          </a:p>
        </p:txBody>
      </p:sp>
      <p:pic>
        <p:nvPicPr>
          <p:cNvPr id="440" name="Shape 440"/>
          <p:cNvPicPr preferRelativeResize="0"/>
          <p:nvPr/>
        </p:nvPicPr>
        <p:blipFill>
          <a:blip r:embed="rId3">
            <a:alphaModFix/>
          </a:blip>
          <a:stretch>
            <a:fillRect/>
          </a:stretch>
        </p:blipFill>
        <p:spPr>
          <a:xfrm>
            <a:off x="1904125" y="177800"/>
            <a:ext cx="7071251" cy="4884749"/>
          </a:xfrm>
          <a:prstGeom prst="rect">
            <a:avLst/>
          </a:prstGeom>
          <a:noFill/>
          <a:ln>
            <a:noFill/>
          </a:ln>
        </p:spPr>
      </p:pic>
      <p:sp>
        <p:nvSpPr>
          <p:cNvPr id="441" name="Shape 441"/>
          <p:cNvSpPr txBox="1"/>
          <p:nvPr/>
        </p:nvSpPr>
        <p:spPr>
          <a:xfrm>
            <a:off x="-65475" y="4866750"/>
            <a:ext cx="3429000" cy="399900"/>
          </a:xfrm>
          <a:prstGeom prst="rect">
            <a:avLst/>
          </a:prstGeom>
          <a:noFill/>
          <a:ln>
            <a:noFill/>
          </a:ln>
        </p:spPr>
        <p:txBody>
          <a:bodyPr anchorCtr="0" anchor="t" bIns="91425" lIns="91425" rIns="91425" tIns="91425">
            <a:noAutofit/>
          </a:bodyPr>
          <a:lstStyle/>
          <a:p>
            <a:pPr>
              <a:spcBef>
                <a:spcPts val="0"/>
              </a:spcBef>
              <a:buNone/>
            </a:pPr>
            <a:r>
              <a:rPr i="1" lang="en" sz="1000"/>
              <a:t>Dagon 2015</a:t>
            </a:r>
          </a:p>
        </p:txBody>
      </p:sp>
    </p:spTree>
  </p:cSld>
  <p:clrMapOvr>
    <a:masterClrMapping/>
  </p:clrMapOvr>
  <p:transition spd="slow">
    <p:cut/>
  </p:transition>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5" name="Shape 445"/>
        <p:cNvGrpSpPr/>
        <p:nvPr/>
      </p:nvGrpSpPr>
      <p:grpSpPr>
        <a:xfrm>
          <a:off x="0" y="0"/>
          <a:ext cx="0" cy="0"/>
          <a:chOff x="0" y="0"/>
          <a:chExt cx="0" cy="0"/>
        </a:xfrm>
      </p:grpSpPr>
      <p:sp>
        <p:nvSpPr>
          <p:cNvPr id="446" name="Shape 446"/>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References</a:t>
            </a:r>
          </a:p>
        </p:txBody>
      </p:sp>
      <p:sp>
        <p:nvSpPr>
          <p:cNvPr id="447" name="Shape 447"/>
          <p:cNvSpPr txBox="1"/>
          <p:nvPr>
            <p:ph idx="1" type="body"/>
          </p:nvPr>
        </p:nvSpPr>
        <p:spPr>
          <a:xfrm>
            <a:off x="311700" y="1152475"/>
            <a:ext cx="8520599" cy="3416400"/>
          </a:xfrm>
          <a:prstGeom prst="rect">
            <a:avLst/>
          </a:prstGeom>
        </p:spPr>
        <p:txBody>
          <a:bodyPr anchorCtr="0" anchor="t" bIns="91425" lIns="91425" rIns="91425" tIns="91425">
            <a:noAutofit/>
          </a:bodyPr>
          <a:lstStyle/>
          <a:p>
            <a:pPr rtl="0">
              <a:spcBef>
                <a:spcPts val="0"/>
              </a:spcBef>
              <a:buNone/>
            </a:pPr>
            <a:r>
              <a:rPr lang="en" sz="1200"/>
              <a:t>Dagon (2015) The Role of Biomass with Carbon Capture and Storage in a Low Carbon Energy System.  For Harvard ES231 Final Project</a:t>
            </a:r>
          </a:p>
          <a:p>
            <a:pPr lvl="0" rtl="0">
              <a:spcBef>
                <a:spcPts val="0"/>
              </a:spcBef>
              <a:buNone/>
            </a:pPr>
            <a:r>
              <a:rPr lang="en" sz="1200"/>
              <a:t>Lin (2010) Estimating coal production peak and trends of coal imports in China.  </a:t>
            </a:r>
            <a:r>
              <a:rPr i="1" lang="en" sz="1200"/>
              <a:t>Energy Policy</a:t>
            </a:r>
            <a:r>
              <a:rPr lang="en" sz="1200"/>
              <a:t> 38</a:t>
            </a:r>
            <a:r>
              <a:rPr lang="en" sz="1200">
                <a:solidFill>
                  <a:schemeClr val="dk1"/>
                </a:solidFill>
              </a:rPr>
              <a:t>				</a:t>
            </a:r>
          </a:p>
          <a:p>
            <a:pPr lvl="0" rtl="0">
              <a:spcBef>
                <a:spcPts val="0"/>
              </a:spcBef>
              <a:buNone/>
            </a:pPr>
            <a:r>
              <a:rPr lang="en" sz="1200">
                <a:solidFill>
                  <a:schemeClr val="dk1"/>
                </a:solidFill>
              </a:rPr>
              <a:t>Robinson, A.L., et al. Assessment of Potential Carbon Dioxide Reductions Due to Biomass-Coal Cofiring in the United States. Environmental Science and Technology, 37:5081–5089, 2003.		</a:t>
            </a:r>
          </a:p>
          <a:p>
            <a:pPr rtl="0">
              <a:spcBef>
                <a:spcPts val="0"/>
              </a:spcBef>
              <a:buNone/>
            </a:pPr>
            <a:r>
              <a:rPr lang="en" sz="1200">
                <a:solidFill>
                  <a:schemeClr val="dk1"/>
                </a:solidFill>
              </a:rPr>
              <a:t>Szulczewski (2012) Lifetime of carbon capture and storage as a climate change mitigation technology.  </a:t>
            </a:r>
            <a:r>
              <a:rPr i="1" lang="en" sz="1200">
                <a:solidFill>
                  <a:schemeClr val="dk1"/>
                </a:solidFill>
              </a:rPr>
              <a:t>PNAS </a:t>
            </a:r>
            <a:r>
              <a:rPr lang="en" sz="1200">
                <a:solidFill>
                  <a:schemeClr val="dk1"/>
                </a:solidFill>
              </a:rPr>
              <a:t>109		 	 	 		</a:t>
            </a:r>
          </a:p>
          <a:p>
            <a:pPr lvl="0" rtl="0">
              <a:spcBef>
                <a:spcPts val="0"/>
              </a:spcBef>
              <a:buClr>
                <a:schemeClr val="dk1"/>
              </a:buClr>
              <a:buSzPct val="91666"/>
              <a:buFont typeface="Arial"/>
              <a:buNone/>
            </a:pPr>
            <a:r>
              <a:rPr lang="en" sz="1200">
                <a:solidFill>
                  <a:schemeClr val="dk1"/>
                </a:solidFill>
              </a:rPr>
              <a:t>			</a:t>
            </a:r>
          </a:p>
          <a:p>
            <a:pPr lvl="0" rtl="0">
              <a:spcBef>
                <a:spcPts val="0"/>
              </a:spcBef>
              <a:buClr>
                <a:schemeClr val="dk1"/>
              </a:buClr>
              <a:buSzPct val="91666"/>
              <a:buFont typeface="Arial"/>
              <a:buNone/>
            </a:pPr>
            <a:r>
              <a:rPr lang="en" sz="1200">
                <a:solidFill>
                  <a:schemeClr val="dk1"/>
                </a:solidFill>
              </a:rPr>
              <a:t>	</a:t>
            </a:r>
          </a:p>
          <a:p>
            <a:pPr lvl="0" rtl="0">
              <a:spcBef>
                <a:spcPts val="0"/>
              </a:spcBef>
              <a:buClr>
                <a:schemeClr val="dk1"/>
              </a:buClr>
              <a:buSzPct val="91666"/>
              <a:buFont typeface="Arial"/>
              <a:buNone/>
            </a:pPr>
            <a:r>
              <a:rPr lang="en" sz="1200">
                <a:solidFill>
                  <a:schemeClr val="dk1"/>
                </a:solidFill>
              </a:rPr>
              <a:t>				</a:t>
            </a:r>
          </a:p>
          <a:p>
            <a:pPr lvl="0" rtl="0">
              <a:spcBef>
                <a:spcPts val="0"/>
              </a:spcBef>
              <a:buClr>
                <a:schemeClr val="dk1"/>
              </a:buClr>
              <a:buSzPct val="91666"/>
              <a:buFont typeface="Arial"/>
              <a:buNone/>
            </a:pPr>
            <a:r>
              <a:rPr lang="en" sz="1200">
                <a:solidFill>
                  <a:schemeClr val="dk1"/>
                </a:solidFill>
              </a:rPr>
              <a:t>			</a:t>
            </a:r>
          </a:p>
          <a:p>
            <a:pPr lvl="0" rtl="0">
              <a:spcBef>
                <a:spcPts val="0"/>
              </a:spcBef>
              <a:buClr>
                <a:schemeClr val="dk1"/>
              </a:buClr>
              <a:buSzPct val="91666"/>
              <a:buFont typeface="Arial"/>
              <a:buNone/>
            </a:pPr>
            <a:r>
              <a:rPr lang="en" sz="1200">
                <a:solidFill>
                  <a:schemeClr val="dk1"/>
                </a:solidFill>
              </a:rPr>
              <a:t>		</a:t>
            </a:r>
          </a:p>
          <a:p>
            <a:pPr>
              <a:spcBef>
                <a:spcPts val="0"/>
              </a:spcBef>
              <a:buNone/>
            </a:pPr>
            <a:r>
              <a:t/>
            </a:r>
            <a:endParaRPr sz="1200"/>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1" name="Shape 81"/>
        <p:cNvGrpSpPr/>
        <p:nvPr/>
      </p:nvGrpSpPr>
      <p:grpSpPr>
        <a:xfrm>
          <a:off x="0" y="0"/>
          <a:ext cx="0" cy="0"/>
          <a:chOff x="0" y="0"/>
          <a:chExt cx="0" cy="0"/>
        </a:xfrm>
      </p:grpSpPr>
      <p:sp>
        <p:nvSpPr>
          <p:cNvPr id="82" name="Shape 82"/>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Projecting Peaks</a:t>
            </a:r>
          </a:p>
        </p:txBody>
      </p:sp>
      <p:pic>
        <p:nvPicPr>
          <p:cNvPr id="83" name="Shape 83"/>
          <p:cNvPicPr preferRelativeResize="0"/>
          <p:nvPr/>
        </p:nvPicPr>
        <p:blipFill>
          <a:blip r:embed="rId3">
            <a:alphaModFix/>
          </a:blip>
          <a:stretch>
            <a:fillRect/>
          </a:stretch>
        </p:blipFill>
        <p:spPr>
          <a:xfrm>
            <a:off x="669575" y="1111850"/>
            <a:ext cx="7645749" cy="3907825"/>
          </a:xfrm>
          <a:prstGeom prst="rect">
            <a:avLst/>
          </a:prstGeom>
          <a:noFill/>
          <a:ln>
            <a:noFill/>
          </a:ln>
        </p:spPr>
      </p:pic>
      <p:sp>
        <p:nvSpPr>
          <p:cNvPr id="84" name="Shape 84"/>
          <p:cNvSpPr txBox="1"/>
          <p:nvPr/>
        </p:nvSpPr>
        <p:spPr>
          <a:xfrm>
            <a:off x="0" y="3447175"/>
            <a:ext cx="2225400" cy="3000000"/>
          </a:xfrm>
          <a:prstGeom prst="rect">
            <a:avLst/>
          </a:prstGeom>
          <a:noFill/>
          <a:ln>
            <a:noFill/>
          </a:ln>
        </p:spPr>
        <p:txBody>
          <a:bodyPr anchorCtr="0" anchor="ctr" bIns="91425" lIns="91425" rIns="91425" tIns="91425">
            <a:noAutofit/>
          </a:bodyPr>
          <a:lstStyle/>
          <a:p>
            <a:pPr lvl="0" rtl="0">
              <a:spcBef>
                <a:spcPts val="0"/>
              </a:spcBef>
              <a:buNone/>
            </a:pPr>
            <a:r>
              <a:rPr i="1" lang="en" sz="1100"/>
              <a:t>http://tobyhemenway.com/files/2010/12/USoil.gif</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8" name="Shape 88"/>
        <p:cNvGrpSpPr/>
        <p:nvPr/>
      </p:nvGrpSpPr>
      <p:grpSpPr>
        <a:xfrm>
          <a:off x="0" y="0"/>
          <a:ext cx="0" cy="0"/>
          <a:chOff x="0" y="0"/>
          <a:chExt cx="0" cy="0"/>
        </a:xfrm>
      </p:grpSpPr>
      <p:sp>
        <p:nvSpPr>
          <p:cNvPr id="89" name="Shape 89"/>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Projecting Peaks</a:t>
            </a:r>
          </a:p>
        </p:txBody>
      </p:sp>
      <p:pic>
        <p:nvPicPr>
          <p:cNvPr id="90" name="Shape 90"/>
          <p:cNvPicPr preferRelativeResize="0"/>
          <p:nvPr/>
        </p:nvPicPr>
        <p:blipFill rotWithShape="1">
          <a:blip r:embed="rId3">
            <a:alphaModFix/>
          </a:blip>
          <a:srcRect b="51309" l="0" r="0" t="0"/>
          <a:stretch/>
        </p:blipFill>
        <p:spPr>
          <a:xfrm>
            <a:off x="1695450" y="1095375"/>
            <a:ext cx="5943600" cy="3835350"/>
          </a:xfrm>
          <a:prstGeom prst="rect">
            <a:avLst/>
          </a:prstGeom>
          <a:noFill/>
          <a:ln>
            <a:noFill/>
          </a:ln>
        </p:spPr>
      </p:pic>
      <p:sp>
        <p:nvSpPr>
          <p:cNvPr id="91" name="Shape 91"/>
          <p:cNvSpPr txBox="1"/>
          <p:nvPr/>
        </p:nvSpPr>
        <p:spPr>
          <a:xfrm>
            <a:off x="0" y="3538125"/>
            <a:ext cx="4442700" cy="3000000"/>
          </a:xfrm>
          <a:prstGeom prst="rect">
            <a:avLst/>
          </a:prstGeom>
          <a:noFill/>
          <a:ln>
            <a:noFill/>
          </a:ln>
        </p:spPr>
        <p:txBody>
          <a:bodyPr anchorCtr="0" anchor="ctr" bIns="91425" lIns="91425" rIns="91425" tIns="91425">
            <a:noAutofit/>
          </a:bodyPr>
          <a:lstStyle/>
          <a:p>
            <a:pPr lvl="0" rtl="0">
              <a:spcBef>
                <a:spcPts val="0"/>
              </a:spcBef>
              <a:buNone/>
            </a:pPr>
            <a:r>
              <a:rPr i="1" lang="en" sz="1100"/>
              <a:t>Hubbert 1956 Nuclear Energy and the Fossil Fuels</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5" name="Shape 95"/>
        <p:cNvGrpSpPr/>
        <p:nvPr/>
      </p:nvGrpSpPr>
      <p:grpSpPr>
        <a:xfrm>
          <a:off x="0" y="0"/>
          <a:ext cx="0" cy="0"/>
          <a:chOff x="0" y="0"/>
          <a:chExt cx="0" cy="0"/>
        </a:xfrm>
      </p:grpSpPr>
      <p:sp>
        <p:nvSpPr>
          <p:cNvPr id="96" name="Shape 96"/>
          <p:cNvSpPr txBox="1"/>
          <p:nvPr>
            <p:ph type="title"/>
          </p:nvPr>
        </p:nvSpPr>
        <p:spPr>
          <a:xfrm>
            <a:off x="311700" y="445025"/>
            <a:ext cx="8520599" cy="572699"/>
          </a:xfrm>
          <a:prstGeom prst="rect">
            <a:avLst/>
          </a:prstGeom>
        </p:spPr>
        <p:txBody>
          <a:bodyPr anchorCtr="0" anchor="t" bIns="91425" lIns="91425" rIns="91425" tIns="91425">
            <a:noAutofit/>
          </a:bodyPr>
          <a:lstStyle/>
          <a:p>
            <a:pPr lvl="0" rtl="0">
              <a:spcBef>
                <a:spcPts val="0"/>
              </a:spcBef>
              <a:buNone/>
            </a:pPr>
            <a:r>
              <a:rPr lang="en"/>
              <a:t>Projecting Peaks</a:t>
            </a:r>
          </a:p>
        </p:txBody>
      </p:sp>
      <p:pic>
        <p:nvPicPr>
          <p:cNvPr id="97" name="Shape 97"/>
          <p:cNvPicPr preferRelativeResize="0"/>
          <p:nvPr/>
        </p:nvPicPr>
        <p:blipFill rotWithShape="1">
          <a:blip r:embed="rId3">
            <a:alphaModFix/>
          </a:blip>
          <a:srcRect b="0" l="0" r="0" t="48024"/>
          <a:stretch/>
        </p:blipFill>
        <p:spPr>
          <a:xfrm>
            <a:off x="1600200" y="973075"/>
            <a:ext cx="5943600" cy="4094224"/>
          </a:xfrm>
          <a:prstGeom prst="rect">
            <a:avLst/>
          </a:prstGeom>
          <a:noFill/>
          <a:ln>
            <a:noFill/>
          </a:ln>
        </p:spPr>
      </p:pic>
      <p:sp>
        <p:nvSpPr>
          <p:cNvPr id="98" name="Shape 98"/>
          <p:cNvSpPr txBox="1"/>
          <p:nvPr/>
        </p:nvSpPr>
        <p:spPr>
          <a:xfrm>
            <a:off x="0" y="3538125"/>
            <a:ext cx="4442700" cy="3000000"/>
          </a:xfrm>
          <a:prstGeom prst="rect">
            <a:avLst/>
          </a:prstGeom>
          <a:noFill/>
          <a:ln>
            <a:noFill/>
          </a:ln>
        </p:spPr>
        <p:txBody>
          <a:bodyPr anchorCtr="0" anchor="ctr" bIns="91425" lIns="91425" rIns="91425" tIns="91425">
            <a:noAutofit/>
          </a:bodyPr>
          <a:lstStyle/>
          <a:p>
            <a:pPr lvl="0" rtl="0">
              <a:spcBef>
                <a:spcPts val="0"/>
              </a:spcBef>
              <a:buNone/>
            </a:pPr>
            <a:r>
              <a:rPr i="1" lang="en" sz="1100"/>
              <a:t>Hubbert 1956 Nuclear Energy and the Fossil Fuels</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2" name="Shape 102"/>
        <p:cNvGrpSpPr/>
        <p:nvPr/>
      </p:nvGrpSpPr>
      <p:grpSpPr>
        <a:xfrm>
          <a:off x="0" y="0"/>
          <a:ext cx="0" cy="0"/>
          <a:chOff x="0" y="0"/>
          <a:chExt cx="0" cy="0"/>
        </a:xfrm>
      </p:grpSpPr>
      <p:sp>
        <p:nvSpPr>
          <p:cNvPr id="103" name="Shape 103"/>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n"/>
              <a:t>Lin 2010 - Logistic Growth Model</a:t>
            </a:r>
          </a:p>
        </p:txBody>
      </p:sp>
      <p:pic>
        <p:nvPicPr>
          <p:cNvPr id="104" name="Shape 104"/>
          <p:cNvPicPr preferRelativeResize="0"/>
          <p:nvPr/>
        </p:nvPicPr>
        <p:blipFill>
          <a:blip r:embed="rId3">
            <a:alphaModFix/>
          </a:blip>
          <a:stretch>
            <a:fillRect/>
          </a:stretch>
        </p:blipFill>
        <p:spPr>
          <a:xfrm>
            <a:off x="1204933" y="1557325"/>
            <a:ext cx="6562425" cy="1644525"/>
          </a:xfrm>
          <a:prstGeom prst="rect">
            <a:avLst/>
          </a:prstGeom>
          <a:noFill/>
          <a:ln>
            <a:noFill/>
          </a:ln>
        </p:spPr>
      </p:pic>
      <p:sp>
        <p:nvSpPr>
          <p:cNvPr id="105" name="Shape 105"/>
          <p:cNvSpPr txBox="1"/>
          <p:nvPr/>
        </p:nvSpPr>
        <p:spPr>
          <a:xfrm>
            <a:off x="0" y="3567225"/>
            <a:ext cx="3204599" cy="3000000"/>
          </a:xfrm>
          <a:prstGeom prst="rect">
            <a:avLst/>
          </a:prstGeom>
          <a:noFill/>
          <a:ln>
            <a:noFill/>
          </a:ln>
        </p:spPr>
        <p:txBody>
          <a:bodyPr anchorCtr="0" anchor="ctr" bIns="91425" lIns="91425" rIns="91425" tIns="91425">
            <a:noAutofit/>
          </a:bodyPr>
          <a:lstStyle/>
          <a:p>
            <a:pPr lvl="0" rtl="0">
              <a:spcBef>
                <a:spcPts val="0"/>
              </a:spcBef>
              <a:buNone/>
            </a:pPr>
            <a:r>
              <a:rPr i="1" lang="en" sz="1100">
                <a:solidFill>
                  <a:schemeClr val="dk1"/>
                </a:solidFill>
              </a:rPr>
              <a:t>Lin 2010</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