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5" r:id="rId3"/>
    <p:sldId id="264" r:id="rId4"/>
    <p:sldId id="257" r:id="rId5"/>
    <p:sldId id="258" r:id="rId6"/>
    <p:sldId id="259" r:id="rId7"/>
    <p:sldId id="260" r:id="rId8"/>
    <p:sldId id="261" r:id="rId9"/>
    <p:sldId id="266" r:id="rId10"/>
    <p:sldId id="262" r:id="rId11"/>
    <p:sldId id="267" r:id="rId12"/>
    <p:sldId id="268" r:id="rId13"/>
    <p:sldId id="263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84" autoAdjust="0"/>
  </p:normalViewPr>
  <p:slideViewPr>
    <p:cSldViewPr>
      <p:cViewPr varScale="1">
        <p:scale>
          <a:sx n="85" d="100"/>
          <a:sy n="85" d="100"/>
        </p:scale>
        <p:origin x="-15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'nor\Downloads\Total_Coal_Consumption_(Thousand_Short_Tons)%20(1)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'nor\Downloads\Total_Coal_Consumption_(Thousand_Short_Tons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1980 World Coal Use by Region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cat>
            <c:strRef>
              <c:f>'[Total_Coal_Consumption_(Thousand_Short_Tons) (1).xls]Sheet1'!$A$1:$A$7</c:f>
              <c:strCache>
                <c:ptCount val="7"/>
                <c:pt idx="0">
                  <c:v>North America</c:v>
                </c:pt>
                <c:pt idx="1">
                  <c:v>Central &amp; South America</c:v>
                </c:pt>
                <c:pt idx="2">
                  <c:v>Europe</c:v>
                </c:pt>
                <c:pt idx="3">
                  <c:v>Eurasia</c:v>
                </c:pt>
                <c:pt idx="4">
                  <c:v>Middle East</c:v>
                </c:pt>
                <c:pt idx="5">
                  <c:v>Africa</c:v>
                </c:pt>
                <c:pt idx="6">
                  <c:v>Asia &amp; Oceania</c:v>
                </c:pt>
              </c:strCache>
            </c:strRef>
          </c:cat>
          <c:val>
            <c:numRef>
              <c:f>'[Total_Coal_Consumption_(Thousand_Short_Tons) (1).xls]Sheet1'!$B$1:$B$7</c:f>
              <c:numCache>
                <c:formatCode>General</c:formatCode>
                <c:ptCount val="7"/>
                <c:pt idx="0">
                  <c:v>0.18170072266267329</c:v>
                </c:pt>
                <c:pt idx="1">
                  <c:v>4.7242949240555209E-3</c:v>
                </c:pt>
                <c:pt idx="2">
                  <c:v>0.34211504745737487</c:v>
                </c:pt>
                <c:pt idx="3">
                  <c:v>0.18224841583379184</c:v>
                </c:pt>
                <c:pt idx="4">
                  <c:v>2.5989765205672424E-4</c:v>
                </c:pt>
                <c:pt idx="5">
                  <c:v>2.737059505194387E-2</c:v>
                </c:pt>
                <c:pt idx="6">
                  <c:v>0.26158102641810388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2012 World Coal </a:t>
            </a:r>
            <a:r>
              <a:rPr lang="en-US" dirty="0" smtClean="0"/>
              <a:t>Use </a:t>
            </a:r>
            <a:r>
              <a:rPr lang="en-US" dirty="0"/>
              <a:t>by Region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cat>
            <c:strRef>
              <c:f>'[Total_Coal_Consumption_(Thousand_Short_Tons).xls]Sheet1'!$A$1:$A$7</c:f>
              <c:strCache>
                <c:ptCount val="7"/>
                <c:pt idx="0">
                  <c:v>North America</c:v>
                </c:pt>
                <c:pt idx="1">
                  <c:v>Central &amp; South America</c:v>
                </c:pt>
                <c:pt idx="2">
                  <c:v>Europe</c:v>
                </c:pt>
                <c:pt idx="3">
                  <c:v>Eurasia</c:v>
                </c:pt>
                <c:pt idx="4">
                  <c:v>Middle East</c:v>
                </c:pt>
                <c:pt idx="5">
                  <c:v>Africa</c:v>
                </c:pt>
                <c:pt idx="6">
                  <c:v>Asia &amp; Oceania</c:v>
                </c:pt>
              </c:strCache>
            </c:strRef>
          </c:cat>
          <c:val>
            <c:numRef>
              <c:f>'[Total_Coal_Consumption_(Thousand_Short_Tons).xls]Sheet1'!$B$1:$B$7</c:f>
              <c:numCache>
                <c:formatCode>General</c:formatCode>
                <c:ptCount val="7"/>
                <c:pt idx="0">
                  <c:v>0.11675252213182437</c:v>
                </c:pt>
                <c:pt idx="1">
                  <c:v>6.2961262581208788E-3</c:v>
                </c:pt>
                <c:pt idx="2">
                  <c:v>0.1254214147511685</c:v>
                </c:pt>
                <c:pt idx="3">
                  <c:v>5.6801041007627534E-2</c:v>
                </c:pt>
                <c:pt idx="4">
                  <c:v>2.7578981671006943E-3</c:v>
                </c:pt>
                <c:pt idx="5">
                  <c:v>2.6936131919954039E-2</c:v>
                </c:pt>
                <c:pt idx="6">
                  <c:v>0.66503486576420401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004C3-9A67-4CFA-BCE5-E646FA6B58EA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05E6A-A40B-4B8E-BCC1-D368B77B6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50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 use up 26% from 1980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Chinese use up 473%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05E6A-A40B-4B8E-BCC1-D368B77B69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16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Recovery rate as much as 90%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05E6A-A40B-4B8E-BCC1-D368B77B69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35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Efficiency 35-45% depending on criticality of steam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05E6A-A40B-4B8E-BCC1-D368B77B69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11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Efficiency</a:t>
            </a:r>
            <a:r>
              <a:rPr lang="en-US" baseline="0" dirty="0" smtClean="0"/>
              <a:t> starts at 40%, w/ better fuel cells, hope to improve to 60%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05E6A-A40B-4B8E-BCC1-D368B77B69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57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D61-B47E-4F0C-B151-BFABE10DA378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C82F-14A4-4911-AF09-8A40A15CD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96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D61-B47E-4F0C-B151-BFABE10DA378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C82F-14A4-4911-AF09-8A40A15CD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80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D61-B47E-4F0C-B151-BFABE10DA378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C82F-14A4-4911-AF09-8A40A15CD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4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D61-B47E-4F0C-B151-BFABE10DA378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C82F-14A4-4911-AF09-8A40A15CD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9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D61-B47E-4F0C-B151-BFABE10DA378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C82F-14A4-4911-AF09-8A40A15CD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57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D61-B47E-4F0C-B151-BFABE10DA378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C82F-14A4-4911-AF09-8A40A15CD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3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D61-B47E-4F0C-B151-BFABE10DA378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C82F-14A4-4911-AF09-8A40A15CD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38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D61-B47E-4F0C-B151-BFABE10DA378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C82F-14A4-4911-AF09-8A40A15CD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8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D61-B47E-4F0C-B151-BFABE10DA378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C82F-14A4-4911-AF09-8A40A15CD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8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D61-B47E-4F0C-B151-BFABE10DA378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C82F-14A4-4911-AF09-8A40A15CD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D61-B47E-4F0C-B151-BFABE10DA378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C82F-14A4-4911-AF09-8A40A15CD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B2D61-B47E-4F0C-B151-BFABE10DA378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3C82F-14A4-4911-AF09-8A40A15CD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4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Coal Technologies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7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Coal Burning</a:t>
            </a:r>
            <a:endParaRPr lang="en-US" dirty="0"/>
          </a:p>
        </p:txBody>
      </p:sp>
      <p:pic>
        <p:nvPicPr>
          <p:cNvPr id="5122" name="Picture 2" descr="Coal and Electricity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71599"/>
            <a:ext cx="888682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http://www.worldcoal.org/coal/uses-coal/coal-electricity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492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Chemical Looping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Burning in highly concentrated oxygen reduces flue gas complexity</a:t>
            </a:r>
          </a:p>
          <a:p>
            <a:r>
              <a:rPr lang="en-US" dirty="0" smtClean="0"/>
              <a:t>Concentrating oxygen directly from the air is expensive</a:t>
            </a:r>
          </a:p>
          <a:p>
            <a:r>
              <a:rPr lang="en-US" dirty="0" smtClean="0"/>
              <a:t>Substitution: Redox reaction along metal catalysts</a:t>
            </a:r>
          </a:p>
          <a:p>
            <a:r>
              <a:rPr lang="en-US" dirty="0" smtClean="0"/>
              <a:t>Possible to achieve 90% carbon capture for less than 35% price increase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578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http://oee.osu.edu/successful-200-hour-continuous-operation-of-coal-direct-chemical-looping-combustion-technology.html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5405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Coal Gasification</a:t>
            </a:r>
            <a:endParaRPr lang="en-US" dirty="0"/>
          </a:p>
        </p:txBody>
      </p:sp>
      <p:pic>
        <p:nvPicPr>
          <p:cNvPr id="8194" name="Picture 2" descr="How Coal Gasification Power Plants Work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04" y="1600200"/>
            <a:ext cx="561519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62607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http://energy.gov/fe/how-coal-gasification-power-plants-work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6588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64" y="45720"/>
            <a:ext cx="5985273" cy="676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611779"/>
            <a:ext cx="3276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Zevenhoven</a:t>
            </a:r>
            <a:r>
              <a:rPr lang="en-US" sz="1000" dirty="0" smtClean="0"/>
              <a:t> &amp; </a:t>
            </a:r>
            <a:r>
              <a:rPr lang="en-US" sz="1000" dirty="0" err="1" smtClean="0"/>
              <a:t>Kilpinen</a:t>
            </a:r>
            <a:r>
              <a:rPr lang="en-US" sz="1000" dirty="0" smtClean="0"/>
              <a:t>, 2001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4826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Surface</a:t>
            </a:r>
          </a:p>
          <a:p>
            <a:pPr lvl="1"/>
            <a:r>
              <a:rPr lang="en-US" dirty="0" smtClean="0"/>
              <a:t>Shallow veins</a:t>
            </a:r>
          </a:p>
          <a:p>
            <a:pPr lvl="1"/>
            <a:r>
              <a:rPr lang="en-US" dirty="0" smtClean="0"/>
              <a:t>90% Recovery</a:t>
            </a:r>
          </a:p>
          <a:p>
            <a:r>
              <a:rPr lang="en-US" dirty="0" smtClean="0"/>
              <a:t>Underground</a:t>
            </a:r>
          </a:p>
          <a:p>
            <a:pPr lvl="1"/>
            <a:r>
              <a:rPr lang="en-US" dirty="0" smtClean="0"/>
              <a:t>Room-and-pillar</a:t>
            </a:r>
          </a:p>
          <a:p>
            <a:pPr lvl="2"/>
            <a:r>
              <a:rPr lang="en-US" dirty="0" smtClean="0"/>
              <a:t>40-80% recovery</a:t>
            </a:r>
          </a:p>
          <a:p>
            <a:pPr lvl="2"/>
            <a:r>
              <a:rPr lang="en-US" dirty="0" smtClean="0"/>
              <a:t>Roof left stable</a:t>
            </a:r>
          </a:p>
          <a:p>
            <a:pPr lvl="1"/>
            <a:r>
              <a:rPr lang="en-US" dirty="0" smtClean="0"/>
              <a:t>Longwall</a:t>
            </a:r>
          </a:p>
          <a:p>
            <a:pPr lvl="2"/>
            <a:r>
              <a:rPr lang="en-US" dirty="0" smtClean="0"/>
              <a:t>75% recovery</a:t>
            </a:r>
          </a:p>
          <a:p>
            <a:pPr lvl="2"/>
            <a:r>
              <a:rPr lang="en-US" dirty="0" smtClean="0"/>
              <a:t>Roof allowed to collapse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Consuming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Traditional pulverized burn</a:t>
            </a:r>
          </a:p>
          <a:p>
            <a:pPr lvl="1"/>
            <a:r>
              <a:rPr lang="en-US" dirty="0" smtClean="0"/>
              <a:t>35-45% efficiency</a:t>
            </a:r>
          </a:p>
          <a:p>
            <a:pPr lvl="1"/>
            <a:r>
              <a:rPr lang="en-US" dirty="0" smtClean="0"/>
              <a:t>Hard to separate CO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Direct chemical looping</a:t>
            </a:r>
          </a:p>
          <a:p>
            <a:pPr lvl="1"/>
            <a:r>
              <a:rPr lang="en-US" dirty="0" smtClean="0"/>
              <a:t>Improves purity of flue gas</a:t>
            </a:r>
          </a:p>
          <a:p>
            <a:pPr lvl="1"/>
            <a:r>
              <a:rPr lang="en-US" dirty="0" smtClean="0"/>
              <a:t>Recapture 90% of carbon</a:t>
            </a:r>
          </a:p>
          <a:p>
            <a:pPr lvl="1"/>
            <a:r>
              <a:rPr lang="en-US" dirty="0" smtClean="0"/>
              <a:t>Applicable to all burned fuels</a:t>
            </a:r>
          </a:p>
          <a:p>
            <a:r>
              <a:rPr lang="en-US" dirty="0" smtClean="0"/>
              <a:t>Gasification</a:t>
            </a:r>
          </a:p>
          <a:p>
            <a:pPr lvl="1"/>
            <a:r>
              <a:rPr lang="en-US" dirty="0" smtClean="0"/>
              <a:t>Reduce materials to CO / H</a:t>
            </a:r>
            <a:r>
              <a:rPr lang="en-US" baseline="-25000" dirty="0" smtClean="0"/>
              <a:t>2</a:t>
            </a:r>
            <a:endParaRPr lang="en-US" dirty="0" smtClean="0"/>
          </a:p>
          <a:p>
            <a:pPr lvl="1"/>
            <a:r>
              <a:rPr lang="en-US" dirty="0" smtClean="0"/>
              <a:t>40% or greater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91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Facts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Coal produces 40% of world electricity</a:t>
            </a:r>
          </a:p>
          <a:p>
            <a:r>
              <a:rPr lang="en-US" dirty="0" smtClean="0"/>
              <a:t>Also used to produce iron and steel</a:t>
            </a:r>
          </a:p>
          <a:p>
            <a:r>
              <a:rPr lang="en-US" dirty="0" smtClean="0"/>
              <a:t>Produces 40% of global CO</a:t>
            </a:r>
            <a:r>
              <a:rPr lang="en-US" baseline="-25000" dirty="0" smtClean="0"/>
              <a:t>2</a:t>
            </a:r>
            <a:r>
              <a:rPr lang="en-US" dirty="0" smtClean="0"/>
              <a:t> emissions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http://ngm.nationalgeographic.com/2014/04/coal/nijhuis-text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335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83014800"/>
              </p:ext>
            </p:extLst>
          </p:nvPr>
        </p:nvGraphicFramePr>
        <p:xfrm>
          <a:off x="355600" y="1166019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44223566"/>
              </p:ext>
            </p:extLst>
          </p:nvPr>
        </p:nvGraphicFramePr>
        <p:xfrm>
          <a:off x="4749800" y="1166019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3600" y="51816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Usage: 4.1 billion short tons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53000" y="5181600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Usage*: 8.2 billion short tons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611779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EIA: International Energy Statistics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63347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 These figures do not include the recent revelation that China has been misestimating its usage for years.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1842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Coal 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Mining approaches depend on depth of coal vein:</a:t>
            </a:r>
          </a:p>
          <a:p>
            <a:pPr lvl="1"/>
            <a:r>
              <a:rPr lang="en-US" dirty="0" smtClean="0"/>
              <a:t>Shallow veins worked by surface mining</a:t>
            </a:r>
          </a:p>
          <a:p>
            <a:pPr lvl="1"/>
            <a:r>
              <a:rPr lang="en-US" dirty="0" smtClean="0"/>
              <a:t>Deeper veins worked by underground techniques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1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rface Mi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88" y="0"/>
            <a:ext cx="67427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8900000">
            <a:off x="-2780315" y="1523015"/>
            <a:ext cx="8229600" cy="1143000"/>
          </a:xfrm>
        </p:spPr>
        <p:txBody>
          <a:bodyPr/>
          <a:lstStyle/>
          <a:p>
            <a:r>
              <a:rPr lang="en-US" dirty="0" smtClean="0"/>
              <a:t>Surface Mining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21771" y="6626423"/>
            <a:ext cx="24785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http://www.worldcoal.org/coal/coal-mining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8782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Underground 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3884613"/>
            <a:ext cx="4419600" cy="2516187"/>
          </a:xfrm>
        </p:spPr>
        <p:txBody>
          <a:bodyPr anchor="b">
            <a:normAutofit fontScale="92500" lnSpcReduction="10000"/>
          </a:bodyPr>
          <a:lstStyle/>
          <a:p>
            <a:r>
              <a:rPr lang="en-US" dirty="0" smtClean="0"/>
              <a:t>Shaft mines are deepest</a:t>
            </a:r>
          </a:p>
          <a:p>
            <a:r>
              <a:rPr lang="en-US" dirty="0" smtClean="0"/>
              <a:t>Slope mines are for shallow veins</a:t>
            </a:r>
          </a:p>
          <a:p>
            <a:r>
              <a:rPr lang="en-US" dirty="0" smtClean="0"/>
              <a:t>Drift mines enter a hillside horizontally</a:t>
            </a:r>
            <a:endParaRPr lang="en-US" dirty="0"/>
          </a:p>
        </p:txBody>
      </p:sp>
      <p:pic>
        <p:nvPicPr>
          <p:cNvPr id="2050" name="Picture 2" descr="http://www.umwa.org/images/who/underground/ugmin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06281"/>
            <a:ext cx="4953000" cy="261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57890"/>
            <a:ext cx="304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http://www.umwa.org/index.php?q=content/types-underground-coal-mines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5842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Room-and-Pillar Mining</a:t>
            </a:r>
            <a:endParaRPr lang="en-US" dirty="0"/>
          </a:p>
        </p:txBody>
      </p:sp>
      <p:pic>
        <p:nvPicPr>
          <p:cNvPr id="3074" name="Picture 2" descr="room and pil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381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38100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http://www.umwa.org/index.php?q=content/room-and-pillar-mining</a:t>
            </a:r>
            <a:endParaRPr lang="en-US" sz="1000" dirty="0"/>
          </a:p>
        </p:txBody>
      </p:sp>
      <p:pic>
        <p:nvPicPr>
          <p:cNvPr id="3078" name="Picture 6" descr="https://archives.aapg.org/explorer/divisions/2006/05emdfi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4314824"/>
            <a:ext cx="5610225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0" y="658100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 smtClean="0"/>
              <a:t>https://archives.aapg.org/explorer/divisions/2006/05emd.cfm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1295400"/>
            <a:ext cx="4648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40-60% recovery; up to 80% with retreat mining</a:t>
            </a:r>
          </a:p>
          <a:p>
            <a:r>
              <a:rPr lang="en-US" sz="800" dirty="0" smtClean="0"/>
              <a:t>http://www.wvcoal.com/mining-101/room-a-pillar-underground-mining.html</a:t>
            </a:r>
          </a:p>
        </p:txBody>
      </p:sp>
    </p:spTree>
    <p:extLst>
      <p:ext uri="{BB962C8B-B14F-4D97-AF65-F5344CB8AC3E}">
        <p14:creationId xmlns:p14="http://schemas.microsoft.com/office/powerpoint/2010/main" val="13359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Longwall 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Unlike room-and-pillar mining, the roof is held up only long enough to cut the coal loose and move the mining equipment forward</a:t>
            </a:r>
          </a:p>
          <a:p>
            <a:r>
              <a:rPr lang="en-US" dirty="0" smtClean="0"/>
              <a:t>75% recovery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172319"/>
              </p:ext>
            </p:extLst>
          </p:nvPr>
        </p:nvGraphicFramePr>
        <p:xfrm>
          <a:off x="3579813" y="5486400"/>
          <a:ext cx="1984375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Packager Shell Object" showAsIcon="1" r:id="rId3" imgW="1985400" imgH="464400" progId="Package">
                  <p:embed/>
                </p:oleObj>
              </mc:Choice>
              <mc:Fallback>
                <p:oleObj name="Packager Shell Object" showAsIcon="1" r:id="rId3" imgW="1985400" imgH="464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79813" y="5486400"/>
                        <a:ext cx="1984375" cy="465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6611779"/>
            <a:ext cx="24785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http://www.worldcoal.org/coal/coal-mining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6686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191 people died in mining accidents between 2007 and 2013</a:t>
            </a:r>
          </a:p>
          <a:p>
            <a:r>
              <a:rPr lang="en-US" dirty="0" smtClean="0"/>
              <a:t>Estimated 55,000 cases of mining-related diseases between 2000 and 2010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6071"/>
            <a:ext cx="2819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http://www.coal-is-dirty.com/the-coal-hard-facts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7117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4129</TotalTime>
  <Words>377</Words>
  <Application>Microsoft Office PowerPoint</Application>
  <PresentationFormat>On-screen Show (4:3)</PresentationFormat>
  <Paragraphs>79</Paragraphs>
  <Slides>14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Package</vt:lpstr>
      <vt:lpstr>Coal Technologies</vt:lpstr>
      <vt:lpstr>General Facts</vt:lpstr>
      <vt:lpstr>PowerPoint Presentation</vt:lpstr>
      <vt:lpstr>Coal Mining</vt:lpstr>
      <vt:lpstr>Surface Mining</vt:lpstr>
      <vt:lpstr>Underground Mining</vt:lpstr>
      <vt:lpstr>Room-and-Pillar Mining</vt:lpstr>
      <vt:lpstr>Longwall Mining</vt:lpstr>
      <vt:lpstr>Risks</vt:lpstr>
      <vt:lpstr>Traditional Coal Burning</vt:lpstr>
      <vt:lpstr>Direct Chemical Looping</vt:lpstr>
      <vt:lpstr>Coal Gasification</vt:lpstr>
      <vt:lpstr>PowerPoint Presentation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Coal Technologies</dc:title>
  <dc:creator>F'nor</dc:creator>
  <cp:lastModifiedBy>F'nor</cp:lastModifiedBy>
  <cp:revision>28</cp:revision>
  <dcterms:created xsi:type="dcterms:W3CDTF">2015-11-03T01:53:45Z</dcterms:created>
  <dcterms:modified xsi:type="dcterms:W3CDTF">2015-11-05T22:42:54Z</dcterms:modified>
</cp:coreProperties>
</file>