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9"/>
  </p:notesMasterIdLst>
  <p:sldIdLst>
    <p:sldId id="256" r:id="rId2"/>
    <p:sldId id="264" r:id="rId3"/>
    <p:sldId id="265" r:id="rId4"/>
    <p:sldId id="258" r:id="rId5"/>
    <p:sldId id="259" r:id="rId6"/>
    <p:sldId id="290" r:id="rId7"/>
    <p:sldId id="273" r:id="rId8"/>
    <p:sldId id="278" r:id="rId9"/>
    <p:sldId id="275" r:id="rId10"/>
    <p:sldId id="279" r:id="rId11"/>
    <p:sldId id="280" r:id="rId12"/>
    <p:sldId id="276" r:id="rId13"/>
    <p:sldId id="285" r:id="rId14"/>
    <p:sldId id="294" r:id="rId15"/>
    <p:sldId id="295" r:id="rId16"/>
    <p:sldId id="263" r:id="rId17"/>
    <p:sldId id="296" r:id="rId18"/>
    <p:sldId id="281" r:id="rId19"/>
    <p:sldId id="277" r:id="rId20"/>
    <p:sldId id="286" r:id="rId21"/>
    <p:sldId id="267" r:id="rId22"/>
    <p:sldId id="268" r:id="rId23"/>
    <p:sldId id="269" r:id="rId24"/>
    <p:sldId id="270" r:id="rId25"/>
    <p:sldId id="284" r:id="rId26"/>
    <p:sldId id="291" r:id="rId27"/>
    <p:sldId id="293" r:id="rId28"/>
    <p:sldId id="271" r:id="rId29"/>
    <p:sldId id="289" r:id="rId30"/>
    <p:sldId id="287" r:id="rId31"/>
    <p:sldId id="282" r:id="rId32"/>
    <p:sldId id="288" r:id="rId33"/>
    <p:sldId id="299" r:id="rId34"/>
    <p:sldId id="297" r:id="rId35"/>
    <p:sldId id="298" r:id="rId36"/>
    <p:sldId id="272" r:id="rId37"/>
    <p:sldId id="292" r:id="rId3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149" autoAdjust="0"/>
    <p:restoredTop sz="85294" autoAdjust="0"/>
  </p:normalViewPr>
  <p:slideViewPr>
    <p:cSldViewPr snapToGrid="0" snapToObjects="1">
      <p:cViewPr>
        <p:scale>
          <a:sx n="81" d="100"/>
          <a:sy n="81" d="100"/>
        </p:scale>
        <p:origin x="-1056" y="-112"/>
      </p:cViewPr>
      <p:guideLst>
        <p:guide orient="horz" pos="2160"/>
        <p:guide pos="2880"/>
      </p:guideLst>
    </p:cSldViewPr>
  </p:slideViewPr>
  <p:outlineViewPr>
    <p:cViewPr>
      <p:scale>
        <a:sx n="33" d="100"/>
        <a:sy n="33" d="100"/>
      </p:scale>
      <p:origin x="0" y="15440"/>
    </p:cViewPr>
  </p:outlineViewPr>
  <p:notesTextViewPr>
    <p:cViewPr>
      <p:scale>
        <a:sx n="100" d="100"/>
        <a:sy n="100" d="100"/>
      </p:scale>
      <p:origin x="0" y="0"/>
    </p:cViewPr>
  </p:notesTextViewPr>
  <p:sorterViewPr>
    <p:cViewPr>
      <p:scale>
        <a:sx n="66" d="100"/>
        <a:sy n="66" d="100"/>
      </p:scale>
      <p:origin x="0" y="824"/>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notesMaster" Target="notesMasters/notesMaster1.xml"/><Relationship Id="rId40" Type="http://schemas.openxmlformats.org/officeDocument/2006/relationships/printerSettings" Target="printerSettings/printerSettings1.bin"/><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CTurrel\Documents\Curriculum%20Development\Stats%20Update%20Files\Electricity%20from%20Renewable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Sheet1!$B$13</c:f>
              <c:strCache>
                <c:ptCount val="1"/>
                <c:pt idx="0">
                  <c:v>Wind</c:v>
                </c:pt>
              </c:strCache>
            </c:strRef>
          </c:tx>
          <c:spPr>
            <a:solidFill>
              <a:srgbClr val="0070C0"/>
            </a:solidFill>
          </c:spPr>
          <c:invertIfNegative val="0"/>
          <c:cat>
            <c:numRef>
              <c:f>Sheet1!$A$14:$A$21</c:f>
              <c:numCache>
                <c:formatCode>General</c:formatCode>
                <c:ptCount val="8"/>
                <c:pt idx="0">
                  <c:v>1990.0</c:v>
                </c:pt>
                <c:pt idx="1">
                  <c:v>1995.0</c:v>
                </c:pt>
                <c:pt idx="2">
                  <c:v>2000.0</c:v>
                </c:pt>
                <c:pt idx="3">
                  <c:v>2005.0</c:v>
                </c:pt>
                <c:pt idx="4">
                  <c:v>2010.0</c:v>
                </c:pt>
                <c:pt idx="5">
                  <c:v>2011.0</c:v>
                </c:pt>
                <c:pt idx="6">
                  <c:v>2012.0</c:v>
                </c:pt>
                <c:pt idx="7">
                  <c:v>2013.0</c:v>
                </c:pt>
              </c:numCache>
            </c:numRef>
          </c:cat>
          <c:val>
            <c:numRef>
              <c:f>Sheet1!$B$14:$B$21</c:f>
              <c:numCache>
                <c:formatCode>General</c:formatCode>
                <c:ptCount val="8"/>
                <c:pt idx="0">
                  <c:v>2.789</c:v>
                </c:pt>
                <c:pt idx="1">
                  <c:v>3.164</c:v>
                </c:pt>
                <c:pt idx="2">
                  <c:v>5.593</c:v>
                </c:pt>
                <c:pt idx="3">
                  <c:v>17.811</c:v>
                </c:pt>
                <c:pt idx="4">
                  <c:v>94.65199999999998</c:v>
                </c:pt>
                <c:pt idx="5">
                  <c:v>120.177</c:v>
                </c:pt>
                <c:pt idx="6">
                  <c:v>140.822</c:v>
                </c:pt>
                <c:pt idx="7">
                  <c:v>167.665</c:v>
                </c:pt>
              </c:numCache>
            </c:numRef>
          </c:val>
        </c:ser>
        <c:ser>
          <c:idx val="1"/>
          <c:order val="1"/>
          <c:tx>
            <c:strRef>
              <c:f>Sheet1!$C$13</c:f>
              <c:strCache>
                <c:ptCount val="1"/>
                <c:pt idx="0">
                  <c:v>Solar Photovoltaic</c:v>
                </c:pt>
              </c:strCache>
            </c:strRef>
          </c:tx>
          <c:spPr>
            <a:solidFill>
              <a:srgbClr val="FFFF00"/>
            </a:solidFill>
          </c:spPr>
          <c:invertIfNegative val="0"/>
          <c:cat>
            <c:numRef>
              <c:f>Sheet1!$A$14:$A$21</c:f>
              <c:numCache>
                <c:formatCode>General</c:formatCode>
                <c:ptCount val="8"/>
                <c:pt idx="0">
                  <c:v>1990.0</c:v>
                </c:pt>
                <c:pt idx="1">
                  <c:v>1995.0</c:v>
                </c:pt>
                <c:pt idx="2">
                  <c:v>2000.0</c:v>
                </c:pt>
                <c:pt idx="3">
                  <c:v>2005.0</c:v>
                </c:pt>
                <c:pt idx="4">
                  <c:v>2010.0</c:v>
                </c:pt>
                <c:pt idx="5">
                  <c:v>2011.0</c:v>
                </c:pt>
                <c:pt idx="6">
                  <c:v>2012.0</c:v>
                </c:pt>
                <c:pt idx="7">
                  <c:v>2013.0</c:v>
                </c:pt>
              </c:numCache>
            </c:numRef>
          </c:cat>
          <c:val>
            <c:numRef>
              <c:f>Sheet1!$C$14:$C$21</c:f>
              <c:numCache>
                <c:formatCode>General</c:formatCode>
                <c:ptCount val="8"/>
                <c:pt idx="3">
                  <c:v>0.016</c:v>
                </c:pt>
                <c:pt idx="4">
                  <c:v>0.423</c:v>
                </c:pt>
                <c:pt idx="5">
                  <c:v>1.012</c:v>
                </c:pt>
                <c:pt idx="6">
                  <c:v>3.451</c:v>
                </c:pt>
                <c:pt idx="7">
                  <c:v>8.327</c:v>
                </c:pt>
              </c:numCache>
            </c:numRef>
          </c:val>
        </c:ser>
        <c:ser>
          <c:idx val="2"/>
          <c:order val="2"/>
          <c:tx>
            <c:strRef>
              <c:f>Sheet1!$D$13</c:f>
              <c:strCache>
                <c:ptCount val="1"/>
                <c:pt idx="0">
                  <c:v>Solar Thermal</c:v>
                </c:pt>
              </c:strCache>
            </c:strRef>
          </c:tx>
          <c:spPr>
            <a:solidFill>
              <a:srgbClr val="FFC000"/>
            </a:solidFill>
          </c:spPr>
          <c:invertIfNegative val="0"/>
          <c:cat>
            <c:numRef>
              <c:f>Sheet1!$A$14:$A$21</c:f>
              <c:numCache>
                <c:formatCode>General</c:formatCode>
                <c:ptCount val="8"/>
                <c:pt idx="0">
                  <c:v>1990.0</c:v>
                </c:pt>
                <c:pt idx="1">
                  <c:v>1995.0</c:v>
                </c:pt>
                <c:pt idx="2">
                  <c:v>2000.0</c:v>
                </c:pt>
                <c:pt idx="3">
                  <c:v>2005.0</c:v>
                </c:pt>
                <c:pt idx="4">
                  <c:v>2010.0</c:v>
                </c:pt>
                <c:pt idx="5">
                  <c:v>2011.0</c:v>
                </c:pt>
                <c:pt idx="6">
                  <c:v>2012.0</c:v>
                </c:pt>
                <c:pt idx="7">
                  <c:v>2013.0</c:v>
                </c:pt>
              </c:numCache>
            </c:numRef>
          </c:cat>
          <c:val>
            <c:numRef>
              <c:f>Sheet1!$D$14:$D$21</c:f>
              <c:numCache>
                <c:formatCode>General</c:formatCode>
                <c:ptCount val="8"/>
                <c:pt idx="0">
                  <c:v>0.367</c:v>
                </c:pt>
                <c:pt idx="1">
                  <c:v>0.497</c:v>
                </c:pt>
                <c:pt idx="2">
                  <c:v>0.493</c:v>
                </c:pt>
                <c:pt idx="3">
                  <c:v>0.535</c:v>
                </c:pt>
                <c:pt idx="4">
                  <c:v>0.789</c:v>
                </c:pt>
                <c:pt idx="5">
                  <c:v>0.806</c:v>
                </c:pt>
                <c:pt idx="6">
                  <c:v>0.876</c:v>
                </c:pt>
                <c:pt idx="7">
                  <c:v>0.926</c:v>
                </c:pt>
              </c:numCache>
            </c:numRef>
          </c:val>
        </c:ser>
        <c:ser>
          <c:idx val="3"/>
          <c:order val="3"/>
          <c:tx>
            <c:strRef>
              <c:f>Sheet1!$E$13</c:f>
              <c:strCache>
                <c:ptCount val="1"/>
                <c:pt idx="0">
                  <c:v>Wood</c:v>
                </c:pt>
              </c:strCache>
            </c:strRef>
          </c:tx>
          <c:spPr>
            <a:solidFill>
              <a:srgbClr val="84582C"/>
            </a:solidFill>
          </c:spPr>
          <c:invertIfNegative val="0"/>
          <c:cat>
            <c:numRef>
              <c:f>Sheet1!$A$14:$A$21</c:f>
              <c:numCache>
                <c:formatCode>General</c:formatCode>
                <c:ptCount val="8"/>
                <c:pt idx="0">
                  <c:v>1990.0</c:v>
                </c:pt>
                <c:pt idx="1">
                  <c:v>1995.0</c:v>
                </c:pt>
                <c:pt idx="2">
                  <c:v>2000.0</c:v>
                </c:pt>
                <c:pt idx="3">
                  <c:v>2005.0</c:v>
                </c:pt>
                <c:pt idx="4">
                  <c:v>2010.0</c:v>
                </c:pt>
                <c:pt idx="5">
                  <c:v>2011.0</c:v>
                </c:pt>
                <c:pt idx="6">
                  <c:v>2012.0</c:v>
                </c:pt>
                <c:pt idx="7">
                  <c:v>2013.0</c:v>
                </c:pt>
              </c:numCache>
            </c:numRef>
          </c:cat>
          <c:val>
            <c:numRef>
              <c:f>Sheet1!$E$14:$E$21</c:f>
              <c:numCache>
                <c:formatCode>General</c:formatCode>
                <c:ptCount val="8"/>
                <c:pt idx="0">
                  <c:v>32.522</c:v>
                </c:pt>
                <c:pt idx="1">
                  <c:v>36.521</c:v>
                </c:pt>
                <c:pt idx="2">
                  <c:v>37.595</c:v>
                </c:pt>
                <c:pt idx="3">
                  <c:v>38.856</c:v>
                </c:pt>
                <c:pt idx="4">
                  <c:v>37.172</c:v>
                </c:pt>
                <c:pt idx="5">
                  <c:v>37.44900000000001</c:v>
                </c:pt>
                <c:pt idx="6">
                  <c:v>37.79900000000001</c:v>
                </c:pt>
                <c:pt idx="7">
                  <c:v>39.937</c:v>
                </c:pt>
              </c:numCache>
            </c:numRef>
          </c:val>
        </c:ser>
        <c:ser>
          <c:idx val="4"/>
          <c:order val="4"/>
          <c:invertIfNegative val="0"/>
          <c:cat>
            <c:numRef>
              <c:f>Sheet1!$A$14:$A$21</c:f>
              <c:numCache>
                <c:formatCode>General</c:formatCode>
                <c:ptCount val="8"/>
                <c:pt idx="0">
                  <c:v>1990.0</c:v>
                </c:pt>
                <c:pt idx="1">
                  <c:v>1995.0</c:v>
                </c:pt>
                <c:pt idx="2">
                  <c:v>2000.0</c:v>
                </c:pt>
                <c:pt idx="3">
                  <c:v>2005.0</c:v>
                </c:pt>
                <c:pt idx="4">
                  <c:v>2010.0</c:v>
                </c:pt>
                <c:pt idx="5">
                  <c:v>2011.0</c:v>
                </c:pt>
                <c:pt idx="6">
                  <c:v>2012.0</c:v>
                </c:pt>
                <c:pt idx="7">
                  <c:v>2013.0</c:v>
                </c:pt>
              </c:numCache>
            </c:numRef>
          </c:cat>
          <c:val>
            <c:numRef>
              <c:f>Sheet1!$F$14:$F$21</c:f>
            </c:numRef>
          </c:val>
        </c:ser>
        <c:ser>
          <c:idx val="5"/>
          <c:order val="5"/>
          <c:invertIfNegative val="0"/>
          <c:cat>
            <c:numRef>
              <c:f>Sheet1!$A$14:$A$21</c:f>
              <c:numCache>
                <c:formatCode>General</c:formatCode>
                <c:ptCount val="8"/>
                <c:pt idx="0">
                  <c:v>1990.0</c:v>
                </c:pt>
                <c:pt idx="1">
                  <c:v>1995.0</c:v>
                </c:pt>
                <c:pt idx="2">
                  <c:v>2000.0</c:v>
                </c:pt>
                <c:pt idx="3">
                  <c:v>2005.0</c:v>
                </c:pt>
                <c:pt idx="4">
                  <c:v>2010.0</c:v>
                </c:pt>
                <c:pt idx="5">
                  <c:v>2011.0</c:v>
                </c:pt>
                <c:pt idx="6">
                  <c:v>2012.0</c:v>
                </c:pt>
                <c:pt idx="7">
                  <c:v>2013.0</c:v>
                </c:pt>
              </c:numCache>
            </c:numRef>
          </c:cat>
          <c:val>
            <c:numRef>
              <c:f>Sheet1!$G$14:$G$21</c:f>
            </c:numRef>
          </c:val>
        </c:ser>
        <c:ser>
          <c:idx val="6"/>
          <c:order val="6"/>
          <c:invertIfNegative val="0"/>
          <c:cat>
            <c:numRef>
              <c:f>Sheet1!$A$14:$A$21</c:f>
              <c:numCache>
                <c:formatCode>General</c:formatCode>
                <c:ptCount val="8"/>
                <c:pt idx="0">
                  <c:v>1990.0</c:v>
                </c:pt>
                <c:pt idx="1">
                  <c:v>1995.0</c:v>
                </c:pt>
                <c:pt idx="2">
                  <c:v>2000.0</c:v>
                </c:pt>
                <c:pt idx="3">
                  <c:v>2005.0</c:v>
                </c:pt>
                <c:pt idx="4">
                  <c:v>2010.0</c:v>
                </c:pt>
                <c:pt idx="5">
                  <c:v>2011.0</c:v>
                </c:pt>
                <c:pt idx="6">
                  <c:v>2012.0</c:v>
                </c:pt>
                <c:pt idx="7">
                  <c:v>2013.0</c:v>
                </c:pt>
              </c:numCache>
            </c:numRef>
          </c:cat>
          <c:val>
            <c:numRef>
              <c:f>Sheet1!$H$14:$H$21</c:f>
            </c:numRef>
          </c:val>
        </c:ser>
        <c:ser>
          <c:idx val="7"/>
          <c:order val="7"/>
          <c:tx>
            <c:strRef>
              <c:f>Sheet1!$I$13</c:f>
              <c:strCache>
                <c:ptCount val="1"/>
                <c:pt idx="0">
                  <c:v>Waste</c:v>
                </c:pt>
              </c:strCache>
            </c:strRef>
          </c:tx>
          <c:spPr>
            <a:solidFill>
              <a:srgbClr val="C00000"/>
            </a:solidFill>
          </c:spPr>
          <c:invertIfNegative val="0"/>
          <c:cat>
            <c:numRef>
              <c:f>Sheet1!$A$14:$A$21</c:f>
              <c:numCache>
                <c:formatCode>General</c:formatCode>
                <c:ptCount val="8"/>
                <c:pt idx="0">
                  <c:v>1990.0</c:v>
                </c:pt>
                <c:pt idx="1">
                  <c:v>1995.0</c:v>
                </c:pt>
                <c:pt idx="2">
                  <c:v>2000.0</c:v>
                </c:pt>
                <c:pt idx="3">
                  <c:v>2005.0</c:v>
                </c:pt>
                <c:pt idx="4">
                  <c:v>2010.0</c:v>
                </c:pt>
                <c:pt idx="5">
                  <c:v>2011.0</c:v>
                </c:pt>
                <c:pt idx="6">
                  <c:v>2012.0</c:v>
                </c:pt>
                <c:pt idx="7">
                  <c:v>2013.0</c:v>
                </c:pt>
              </c:numCache>
            </c:numRef>
          </c:cat>
          <c:val>
            <c:numRef>
              <c:f>Sheet1!$I$14:$I$21</c:f>
              <c:numCache>
                <c:formatCode>General</c:formatCode>
                <c:ptCount val="8"/>
                <c:pt idx="0">
                  <c:v>13.26</c:v>
                </c:pt>
                <c:pt idx="1">
                  <c:v>20.405</c:v>
                </c:pt>
                <c:pt idx="2">
                  <c:v>23.131</c:v>
                </c:pt>
                <c:pt idx="3">
                  <c:v>15.42</c:v>
                </c:pt>
                <c:pt idx="4">
                  <c:v>18.91700000000001</c:v>
                </c:pt>
                <c:pt idx="5">
                  <c:v>19.222</c:v>
                </c:pt>
                <c:pt idx="6">
                  <c:v>19.823</c:v>
                </c:pt>
                <c:pt idx="7">
                  <c:v>19.957</c:v>
                </c:pt>
              </c:numCache>
            </c:numRef>
          </c:val>
        </c:ser>
        <c:ser>
          <c:idx val="8"/>
          <c:order val="8"/>
          <c:tx>
            <c:strRef>
              <c:f>Sheet1!$J$13</c:f>
              <c:strCache>
                <c:ptCount val="1"/>
                <c:pt idx="0">
                  <c:v>Geothermal</c:v>
                </c:pt>
              </c:strCache>
            </c:strRef>
          </c:tx>
          <c:spPr>
            <a:solidFill>
              <a:srgbClr val="00B050"/>
            </a:solidFill>
          </c:spPr>
          <c:invertIfNegative val="0"/>
          <c:cat>
            <c:numRef>
              <c:f>Sheet1!$A$14:$A$21</c:f>
              <c:numCache>
                <c:formatCode>General</c:formatCode>
                <c:ptCount val="8"/>
                <c:pt idx="0">
                  <c:v>1990.0</c:v>
                </c:pt>
                <c:pt idx="1">
                  <c:v>1995.0</c:v>
                </c:pt>
                <c:pt idx="2">
                  <c:v>2000.0</c:v>
                </c:pt>
                <c:pt idx="3">
                  <c:v>2005.0</c:v>
                </c:pt>
                <c:pt idx="4">
                  <c:v>2010.0</c:v>
                </c:pt>
                <c:pt idx="5">
                  <c:v>2011.0</c:v>
                </c:pt>
                <c:pt idx="6">
                  <c:v>2012.0</c:v>
                </c:pt>
                <c:pt idx="7">
                  <c:v>2013.0</c:v>
                </c:pt>
              </c:numCache>
            </c:numRef>
          </c:cat>
          <c:val>
            <c:numRef>
              <c:f>Sheet1!$J$14:$J$21</c:f>
              <c:numCache>
                <c:formatCode>General</c:formatCode>
                <c:ptCount val="8"/>
                <c:pt idx="0">
                  <c:v>15.434</c:v>
                </c:pt>
                <c:pt idx="1">
                  <c:v>13.378</c:v>
                </c:pt>
                <c:pt idx="2">
                  <c:v>14.093</c:v>
                </c:pt>
                <c:pt idx="3">
                  <c:v>14.692</c:v>
                </c:pt>
                <c:pt idx="4">
                  <c:v>15.219</c:v>
                </c:pt>
                <c:pt idx="5">
                  <c:v>15.316</c:v>
                </c:pt>
                <c:pt idx="6">
                  <c:v>15.562</c:v>
                </c:pt>
                <c:pt idx="7">
                  <c:v>16.517</c:v>
                </c:pt>
              </c:numCache>
            </c:numRef>
          </c:val>
        </c:ser>
        <c:dLbls>
          <c:showLegendKey val="0"/>
          <c:showVal val="0"/>
          <c:showCatName val="0"/>
          <c:showSerName val="0"/>
          <c:showPercent val="0"/>
          <c:showBubbleSize val="0"/>
        </c:dLbls>
        <c:gapWidth val="150"/>
        <c:overlap val="100"/>
        <c:axId val="-2143441688"/>
        <c:axId val="-2116790200"/>
      </c:barChart>
      <c:catAx>
        <c:axId val="-2143441688"/>
        <c:scaling>
          <c:orientation val="minMax"/>
        </c:scaling>
        <c:delete val="0"/>
        <c:axPos val="b"/>
        <c:numFmt formatCode="General" sourceLinked="1"/>
        <c:majorTickMark val="out"/>
        <c:minorTickMark val="none"/>
        <c:tickLblPos val="nextTo"/>
        <c:crossAx val="-2116790200"/>
        <c:crosses val="autoZero"/>
        <c:auto val="1"/>
        <c:lblAlgn val="ctr"/>
        <c:lblOffset val="100"/>
        <c:noMultiLvlLbl val="0"/>
      </c:catAx>
      <c:valAx>
        <c:axId val="-2116790200"/>
        <c:scaling>
          <c:orientation val="minMax"/>
        </c:scaling>
        <c:delete val="0"/>
        <c:axPos val="l"/>
        <c:majorGridlines/>
        <c:title>
          <c:tx>
            <c:rich>
              <a:bodyPr rot="-5400000" vert="horz"/>
              <a:lstStyle/>
              <a:p>
                <a:pPr>
                  <a:defRPr/>
                </a:pPr>
                <a:r>
                  <a:rPr lang="en-US"/>
                  <a:t>Million kilowatt-hours</a:t>
                </a:r>
              </a:p>
            </c:rich>
          </c:tx>
          <c:layout/>
          <c:overlay val="0"/>
        </c:title>
        <c:numFmt formatCode="General" sourceLinked="1"/>
        <c:majorTickMark val="out"/>
        <c:minorTickMark val="none"/>
        <c:tickLblPos val="nextTo"/>
        <c:crossAx val="-2143441688"/>
        <c:crosses val="autoZero"/>
        <c:crossBetween val="between"/>
      </c:valAx>
    </c:plotArea>
    <c:legend>
      <c:legendPos val="r"/>
      <c:layout>
        <c:manualLayout>
          <c:xMode val="edge"/>
          <c:yMode val="edge"/>
          <c:x val="0.114789068417578"/>
          <c:y val="0.0494862326855128"/>
          <c:w val="0.20513769791924"/>
          <c:h val="0.40623809447315"/>
        </c:manualLayout>
      </c:layout>
      <c:overlay val="1"/>
      <c:txPr>
        <a:bodyPr/>
        <a:lstStyle/>
        <a:p>
          <a:pPr>
            <a:defRPr sz="1200"/>
          </a:pPr>
          <a:endParaRPr lang="en-US"/>
        </a:p>
      </c:txPr>
    </c:legend>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FF701FE-849B-5E44-8CB2-C8B2C8E63855}" type="datetimeFigureOut">
              <a:rPr lang="en-US" smtClean="0"/>
              <a:t>4/1/15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762E8B0-2AA0-C349-966E-54ABC5BA53AD}" type="slidenum">
              <a:rPr lang="en-US" smtClean="0"/>
              <a:t>‹#›</a:t>
            </a:fld>
            <a:endParaRPr lang="en-US"/>
          </a:p>
        </p:txBody>
      </p:sp>
    </p:spTree>
    <p:extLst>
      <p:ext uri="{BB962C8B-B14F-4D97-AF65-F5344CB8AC3E}">
        <p14:creationId xmlns:p14="http://schemas.microsoft.com/office/powerpoint/2010/main" val="333229293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Centuries</a:t>
            </a:r>
            <a:r>
              <a:rPr lang="en-US" baseline="0" dirty="0" smtClean="0"/>
              <a:t> ago used to mill grains and corn or pump water. Now used to generate electricity and pump water as well.</a:t>
            </a:r>
            <a:endParaRPr lang="en-US" dirty="0"/>
          </a:p>
        </p:txBody>
      </p:sp>
      <p:sp>
        <p:nvSpPr>
          <p:cNvPr id="4" name="Slide Number Placeholder 3"/>
          <p:cNvSpPr>
            <a:spLocks noGrp="1"/>
          </p:cNvSpPr>
          <p:nvPr>
            <p:ph type="sldNum" sz="quarter" idx="10"/>
          </p:nvPr>
        </p:nvSpPr>
        <p:spPr/>
        <p:txBody>
          <a:bodyPr/>
          <a:lstStyle/>
          <a:p>
            <a:fld id="{E762E8B0-2AA0-C349-966E-54ABC5BA53AD}" type="slidenum">
              <a:rPr lang="en-US" smtClean="0"/>
              <a:t>2</a:t>
            </a:fld>
            <a:endParaRPr lang="en-US"/>
          </a:p>
        </p:txBody>
      </p:sp>
    </p:spTree>
    <p:extLst>
      <p:ext uri="{BB962C8B-B14F-4D97-AF65-F5344CB8AC3E}">
        <p14:creationId xmlns:p14="http://schemas.microsoft.com/office/powerpoint/2010/main" val="16701208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en-US" sz="1200" dirty="0" smtClean="0"/>
              <a:t>It is a long and expensive process to build new transmission lines, but some of the best wind resources are in areas with smaller</a:t>
            </a:r>
            <a:r>
              <a:rPr lang="en-US" altLang="en-US" sz="1200" baseline="0" dirty="0" smtClean="0"/>
              <a:t> populations and</a:t>
            </a:r>
            <a:r>
              <a:rPr lang="en-US" altLang="en-US" sz="1200" dirty="0" smtClean="0"/>
              <a:t> limited transmission capability.</a:t>
            </a:r>
          </a:p>
          <a:p>
            <a:endParaRPr lang="en-US" dirty="0"/>
          </a:p>
        </p:txBody>
      </p:sp>
      <p:sp>
        <p:nvSpPr>
          <p:cNvPr id="4" name="Slide Number Placeholder 3"/>
          <p:cNvSpPr>
            <a:spLocks noGrp="1"/>
          </p:cNvSpPr>
          <p:nvPr>
            <p:ph type="sldNum" sz="quarter" idx="10"/>
          </p:nvPr>
        </p:nvSpPr>
        <p:spPr/>
        <p:txBody>
          <a:bodyPr/>
          <a:lstStyle/>
          <a:p>
            <a:fld id="{E762E8B0-2AA0-C349-966E-54ABC5BA53AD}" type="slidenum">
              <a:rPr lang="en-US" smtClean="0"/>
              <a:t>28</a:t>
            </a:fld>
            <a:endParaRPr lang="en-US"/>
          </a:p>
        </p:txBody>
      </p:sp>
    </p:spTree>
    <p:extLst>
      <p:ext uri="{BB962C8B-B14F-4D97-AF65-F5344CB8AC3E}">
        <p14:creationId xmlns:p14="http://schemas.microsoft.com/office/powerpoint/2010/main" val="2198436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2030: 202 GW</a:t>
            </a:r>
            <a:r>
              <a:rPr lang="en-US" baseline="0" dirty="0" smtClean="0"/>
              <a:t> land, 22 GW offshore</a:t>
            </a:r>
          </a:p>
          <a:p>
            <a:endParaRPr lang="en-US" dirty="0"/>
          </a:p>
        </p:txBody>
      </p:sp>
      <p:sp>
        <p:nvSpPr>
          <p:cNvPr id="4" name="Slide Number Placeholder 3"/>
          <p:cNvSpPr>
            <a:spLocks noGrp="1"/>
          </p:cNvSpPr>
          <p:nvPr>
            <p:ph type="sldNum" sz="quarter" idx="10"/>
          </p:nvPr>
        </p:nvSpPr>
        <p:spPr/>
        <p:txBody>
          <a:bodyPr/>
          <a:lstStyle/>
          <a:p>
            <a:fld id="{E762E8B0-2AA0-C349-966E-54ABC5BA53AD}" type="slidenum">
              <a:rPr lang="en-US" smtClean="0"/>
              <a:t>29</a:t>
            </a:fld>
            <a:endParaRPr lang="en-US"/>
          </a:p>
        </p:txBody>
      </p:sp>
    </p:spTree>
    <p:extLst>
      <p:ext uri="{BB962C8B-B14F-4D97-AF65-F5344CB8AC3E}">
        <p14:creationId xmlns:p14="http://schemas.microsoft.com/office/powerpoint/2010/main" val="38744333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2030: 202 GW</a:t>
            </a:r>
            <a:r>
              <a:rPr lang="en-US" baseline="0" dirty="0" smtClean="0"/>
              <a:t> land, 22 GW offshore</a:t>
            </a:r>
          </a:p>
          <a:p>
            <a:r>
              <a:rPr lang="en-US" baseline="0" dirty="0" smtClean="0"/>
              <a:t>2050: 318 GW land, 86 GW offshore</a:t>
            </a:r>
            <a:endParaRPr lang="en-US" dirty="0"/>
          </a:p>
        </p:txBody>
      </p:sp>
      <p:sp>
        <p:nvSpPr>
          <p:cNvPr id="4" name="Slide Number Placeholder 3"/>
          <p:cNvSpPr>
            <a:spLocks noGrp="1"/>
          </p:cNvSpPr>
          <p:nvPr>
            <p:ph type="sldNum" sz="quarter" idx="10"/>
          </p:nvPr>
        </p:nvSpPr>
        <p:spPr/>
        <p:txBody>
          <a:bodyPr/>
          <a:lstStyle/>
          <a:p>
            <a:fld id="{E762E8B0-2AA0-C349-966E-54ABC5BA53AD}" type="slidenum">
              <a:rPr lang="en-US" smtClean="0"/>
              <a:t>30</a:t>
            </a:fld>
            <a:endParaRPr lang="en-US"/>
          </a:p>
        </p:txBody>
      </p:sp>
    </p:spTree>
    <p:extLst>
      <p:ext uri="{BB962C8B-B14F-4D97-AF65-F5344CB8AC3E}">
        <p14:creationId xmlns:p14="http://schemas.microsoft.com/office/powerpoint/2010/main" val="21154211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en-US" sz="1200" dirty="0" smtClean="0"/>
              <a:t>The rapid growth in wind power can be attributed to two things–reduction in cost of electricity produced and more interest in renewable technologies. Between 2004 and 2011, an increase in price can be attributed to higher rates of demand than supply of turbines and rising commodity prices including a rise in the price of steel.</a:t>
            </a:r>
          </a:p>
          <a:p>
            <a:endParaRPr lang="en-US" dirty="0"/>
          </a:p>
        </p:txBody>
      </p:sp>
      <p:sp>
        <p:nvSpPr>
          <p:cNvPr id="4" name="Slide Number Placeholder 3"/>
          <p:cNvSpPr>
            <a:spLocks noGrp="1"/>
          </p:cNvSpPr>
          <p:nvPr>
            <p:ph type="sldNum" sz="quarter" idx="10"/>
          </p:nvPr>
        </p:nvSpPr>
        <p:spPr/>
        <p:txBody>
          <a:bodyPr/>
          <a:lstStyle/>
          <a:p>
            <a:fld id="{E762E8B0-2AA0-C349-966E-54ABC5BA53AD}" type="slidenum">
              <a:rPr lang="en-US" smtClean="0"/>
              <a:t>31</a:t>
            </a:fld>
            <a:endParaRPr lang="en-US"/>
          </a:p>
        </p:txBody>
      </p:sp>
    </p:spTree>
    <p:extLst>
      <p:ext uri="{BB962C8B-B14F-4D97-AF65-F5344CB8AC3E}">
        <p14:creationId xmlns:p14="http://schemas.microsoft.com/office/powerpoint/2010/main" val="1917748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2050: 12</a:t>
            </a:r>
            <a:r>
              <a:rPr lang="en-US" dirty="0" smtClean="0"/>
              <a:t>-15%</a:t>
            </a:r>
            <a:r>
              <a:rPr lang="en-US" baseline="0" dirty="0" smtClean="0"/>
              <a:t> On-Site jobs; 42-45% Supply chain; 43% Induced jobs</a:t>
            </a:r>
            <a:endParaRPr lang="en-US" dirty="0"/>
          </a:p>
        </p:txBody>
      </p:sp>
      <p:sp>
        <p:nvSpPr>
          <p:cNvPr id="4" name="Slide Number Placeholder 3"/>
          <p:cNvSpPr>
            <a:spLocks noGrp="1"/>
          </p:cNvSpPr>
          <p:nvPr>
            <p:ph type="sldNum" sz="quarter" idx="10"/>
          </p:nvPr>
        </p:nvSpPr>
        <p:spPr/>
        <p:txBody>
          <a:bodyPr/>
          <a:lstStyle/>
          <a:p>
            <a:fld id="{E762E8B0-2AA0-C349-966E-54ABC5BA53AD}" type="slidenum">
              <a:rPr lang="en-US" smtClean="0"/>
              <a:t>33</a:t>
            </a:fld>
            <a:endParaRPr lang="en-US"/>
          </a:p>
        </p:txBody>
      </p:sp>
    </p:spTree>
    <p:extLst>
      <p:ext uri="{BB962C8B-B14F-4D97-AF65-F5344CB8AC3E}">
        <p14:creationId xmlns:p14="http://schemas.microsoft.com/office/powerpoint/2010/main" val="29004907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2.7x incremental</a:t>
            </a:r>
            <a:r>
              <a:rPr lang="en-US" baseline="0" dirty="0" smtClean="0"/>
              <a:t> transmission by 2030; 4.2x by 2050</a:t>
            </a:r>
          </a:p>
          <a:p>
            <a:r>
              <a:rPr lang="en-US" baseline="0" dirty="0" smtClean="0"/>
              <a:t>10 million MW-miles transmission capacity by 2030 (29 by 2050)</a:t>
            </a:r>
            <a:endParaRPr lang="en-US" dirty="0"/>
          </a:p>
        </p:txBody>
      </p:sp>
      <p:sp>
        <p:nvSpPr>
          <p:cNvPr id="4" name="Slide Number Placeholder 3"/>
          <p:cNvSpPr>
            <a:spLocks noGrp="1"/>
          </p:cNvSpPr>
          <p:nvPr>
            <p:ph type="sldNum" sz="quarter" idx="10"/>
          </p:nvPr>
        </p:nvSpPr>
        <p:spPr/>
        <p:txBody>
          <a:bodyPr/>
          <a:lstStyle/>
          <a:p>
            <a:fld id="{E762E8B0-2AA0-C349-966E-54ABC5BA53AD}" type="slidenum">
              <a:rPr lang="en-US" smtClean="0"/>
              <a:t>35</a:t>
            </a:fld>
            <a:endParaRPr lang="en-US"/>
          </a:p>
        </p:txBody>
      </p:sp>
    </p:spTree>
    <p:extLst>
      <p:ext uri="{BB962C8B-B14F-4D97-AF65-F5344CB8AC3E}">
        <p14:creationId xmlns:p14="http://schemas.microsoft.com/office/powerpoint/2010/main" val="36631991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sz="1200" dirty="0" smtClean="0"/>
              <a:t>Germany generates 22% of its</a:t>
            </a:r>
            <a:r>
              <a:rPr lang="en-US" altLang="en-US" sz="1200" baseline="0" dirty="0" smtClean="0"/>
              <a:t> electrical power via wind power (34,000 MW wind capacity installed)</a:t>
            </a:r>
          </a:p>
          <a:p>
            <a:pPr eaLnBrk="1" hangingPunct="1">
              <a:spcBef>
                <a:spcPct val="0"/>
              </a:spcBef>
            </a:pPr>
            <a:r>
              <a:rPr lang="en-US" altLang="en-US" sz="1200" baseline="0" dirty="0" smtClean="0"/>
              <a:t>In 2013 the UK installed 1883 MW new wind capacity, accounting for more than 20% growth and surpassing new installed wind power in the U.S.</a:t>
            </a:r>
          </a:p>
          <a:p>
            <a:pPr eaLnBrk="1" hangingPunct="1">
              <a:spcBef>
                <a:spcPct val="0"/>
              </a:spcBef>
            </a:pPr>
            <a:r>
              <a:rPr lang="en-US" altLang="en-US" sz="1200" baseline="0" dirty="0" smtClean="0"/>
              <a:t>China added 16,100 MW new capacity in 2013, which is 21.4% annual growth</a:t>
            </a:r>
          </a:p>
          <a:p>
            <a:pPr eaLnBrk="1" hangingPunct="1">
              <a:spcBef>
                <a:spcPct val="0"/>
              </a:spcBef>
            </a:pPr>
            <a:r>
              <a:rPr lang="en-US" altLang="en-US" sz="1200" baseline="0" dirty="0" smtClean="0"/>
              <a:t>China has more than double the wind generating capacity than any other country other than the U.S.</a:t>
            </a:r>
            <a:endParaRPr lang="en-US" altLang="en-US" sz="1200" dirty="0" smtClean="0"/>
          </a:p>
          <a:p>
            <a:endParaRPr lang="en-US" dirty="0"/>
          </a:p>
        </p:txBody>
      </p:sp>
      <p:sp>
        <p:nvSpPr>
          <p:cNvPr id="4" name="Slide Number Placeholder 3"/>
          <p:cNvSpPr>
            <a:spLocks noGrp="1"/>
          </p:cNvSpPr>
          <p:nvPr>
            <p:ph type="sldNum" sz="quarter" idx="10"/>
          </p:nvPr>
        </p:nvSpPr>
        <p:spPr/>
        <p:txBody>
          <a:bodyPr/>
          <a:lstStyle/>
          <a:p>
            <a:fld id="{E762E8B0-2AA0-C349-966E-54ABC5BA53AD}" type="slidenum">
              <a:rPr lang="en-US" smtClean="0"/>
              <a:t>36</a:t>
            </a:fld>
            <a:endParaRPr lang="en-US"/>
          </a:p>
        </p:txBody>
      </p:sp>
    </p:spTree>
    <p:extLst>
      <p:ext uri="{BB962C8B-B14F-4D97-AF65-F5344CB8AC3E}">
        <p14:creationId xmlns:p14="http://schemas.microsoft.com/office/powerpoint/2010/main" val="37939782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62E8B0-2AA0-C349-966E-54ABC5BA53AD}" type="slidenum">
              <a:rPr lang="en-US" smtClean="0"/>
              <a:t>4</a:t>
            </a:fld>
            <a:endParaRPr lang="en-US"/>
          </a:p>
        </p:txBody>
      </p:sp>
    </p:spTree>
    <p:extLst>
      <p:ext uri="{BB962C8B-B14F-4D97-AF65-F5344CB8AC3E}">
        <p14:creationId xmlns:p14="http://schemas.microsoft.com/office/powerpoint/2010/main" val="38319365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Defined by axis of rotation </a:t>
            </a:r>
            <a:endParaRPr lang="en-US" dirty="0"/>
          </a:p>
        </p:txBody>
      </p:sp>
      <p:sp>
        <p:nvSpPr>
          <p:cNvPr id="4" name="Slide Number Placeholder 3"/>
          <p:cNvSpPr>
            <a:spLocks noGrp="1"/>
          </p:cNvSpPr>
          <p:nvPr>
            <p:ph type="sldNum" sz="quarter" idx="10"/>
          </p:nvPr>
        </p:nvSpPr>
        <p:spPr/>
        <p:txBody>
          <a:bodyPr/>
          <a:lstStyle/>
          <a:p>
            <a:fld id="{E762E8B0-2AA0-C349-966E-54ABC5BA53AD}" type="slidenum">
              <a:rPr lang="en-US" smtClean="0"/>
              <a:t>7</a:t>
            </a:fld>
            <a:endParaRPr lang="en-US"/>
          </a:p>
        </p:txBody>
      </p:sp>
    </p:spTree>
    <p:extLst>
      <p:ext uri="{BB962C8B-B14F-4D97-AF65-F5344CB8AC3E}">
        <p14:creationId xmlns:p14="http://schemas.microsoft.com/office/powerpoint/2010/main" val="12744065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Ideal locations</a:t>
            </a:r>
            <a:r>
              <a:rPr lang="en-US" baseline="0" dirty="0" smtClean="0"/>
              <a:t> have constant flow of non-turbulent wind throughout the year, with minimal likelihood of sudden powerful bursts. Access to local demand or transmission grid. </a:t>
            </a:r>
            <a:endParaRPr lang="en-US" dirty="0" smtClean="0"/>
          </a:p>
          <a:p>
            <a:r>
              <a:rPr lang="en-US" dirty="0" smtClean="0"/>
              <a:t>Turbines on farms: Can use land right up to the base of the turbine, livestock free to graze around it</a:t>
            </a:r>
            <a:endParaRPr lang="en-US" dirty="0"/>
          </a:p>
        </p:txBody>
      </p:sp>
      <p:sp>
        <p:nvSpPr>
          <p:cNvPr id="4" name="Slide Number Placeholder 3"/>
          <p:cNvSpPr>
            <a:spLocks noGrp="1"/>
          </p:cNvSpPr>
          <p:nvPr>
            <p:ph type="sldNum" sz="quarter" idx="10"/>
          </p:nvPr>
        </p:nvSpPr>
        <p:spPr/>
        <p:txBody>
          <a:bodyPr/>
          <a:lstStyle/>
          <a:p>
            <a:fld id="{E762E8B0-2AA0-C349-966E-54ABC5BA53AD}" type="slidenum">
              <a:rPr lang="en-US" smtClean="0"/>
              <a:t>10</a:t>
            </a:fld>
            <a:endParaRPr lang="en-US"/>
          </a:p>
        </p:txBody>
      </p:sp>
    </p:spTree>
    <p:extLst>
      <p:ext uri="{BB962C8B-B14F-4D97-AF65-F5344CB8AC3E}">
        <p14:creationId xmlns:p14="http://schemas.microsoft.com/office/powerpoint/2010/main" val="12173124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Offshore winds blow harder and more uniformly than on land</a:t>
            </a:r>
          </a:p>
          <a:p>
            <a:r>
              <a:rPr lang="en-US" dirty="0" smtClean="0"/>
              <a:t>Similar to land-based. Modifications to prevent corrosion.</a:t>
            </a:r>
            <a:r>
              <a:rPr lang="en-US" baseline="0" dirty="0" smtClean="0"/>
              <a:t> Foundations designed to prevent harsh environments, storms, ice, hurricanes. </a:t>
            </a:r>
          </a:p>
          <a:p>
            <a:r>
              <a:rPr lang="en-US" baseline="0" dirty="0" smtClean="0"/>
              <a:t>Shallow areas: a steel pile driven into seabed, supports tower and nacelle</a:t>
            </a:r>
            <a:endParaRPr lang="en-US" dirty="0"/>
          </a:p>
        </p:txBody>
      </p:sp>
      <p:sp>
        <p:nvSpPr>
          <p:cNvPr id="4" name="Slide Number Placeholder 3"/>
          <p:cNvSpPr>
            <a:spLocks noGrp="1"/>
          </p:cNvSpPr>
          <p:nvPr>
            <p:ph type="sldNum" sz="quarter" idx="10"/>
          </p:nvPr>
        </p:nvSpPr>
        <p:spPr/>
        <p:txBody>
          <a:bodyPr/>
          <a:lstStyle/>
          <a:p>
            <a:fld id="{E762E8B0-2AA0-C349-966E-54ABC5BA53AD}" type="slidenum">
              <a:rPr lang="en-US" smtClean="0"/>
              <a:t>12</a:t>
            </a:fld>
            <a:endParaRPr lang="en-US"/>
          </a:p>
        </p:txBody>
      </p:sp>
    </p:spTree>
    <p:extLst>
      <p:ext uri="{BB962C8B-B14F-4D97-AF65-F5344CB8AC3E}">
        <p14:creationId xmlns:p14="http://schemas.microsoft.com/office/powerpoint/2010/main" val="14063362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 – 5 MW capacity turbines used</a:t>
            </a:r>
            <a:r>
              <a:rPr lang="en-US" baseline="0" dirty="0" smtClean="0"/>
              <a:t>, over 60m tower height</a:t>
            </a:r>
            <a:endParaRPr lang="en-US" dirty="0"/>
          </a:p>
        </p:txBody>
      </p:sp>
      <p:sp>
        <p:nvSpPr>
          <p:cNvPr id="4" name="Slide Number Placeholder 3"/>
          <p:cNvSpPr>
            <a:spLocks noGrp="1"/>
          </p:cNvSpPr>
          <p:nvPr>
            <p:ph type="sldNum" sz="quarter" idx="10"/>
          </p:nvPr>
        </p:nvSpPr>
        <p:spPr/>
        <p:txBody>
          <a:bodyPr/>
          <a:lstStyle/>
          <a:p>
            <a:fld id="{E762E8B0-2AA0-C349-966E-54ABC5BA53AD}" type="slidenum">
              <a:rPr lang="en-US" smtClean="0"/>
              <a:t>14</a:t>
            </a:fld>
            <a:endParaRPr lang="en-US"/>
          </a:p>
        </p:txBody>
      </p:sp>
    </p:spTree>
    <p:extLst>
      <p:ext uri="{BB962C8B-B14F-4D97-AF65-F5344CB8AC3E}">
        <p14:creationId xmlns:p14="http://schemas.microsoft.com/office/powerpoint/2010/main" val="36484396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en-US" sz="1200" dirty="0" smtClean="0"/>
              <a:t>Steps to reduce wildlife mortality include wildlife studies during the siting of wind farms to avoid major migration routes or high concentrations of bird and bat populations. Today’s turbines are designed with slower moving blades and are on monopoles which do not encourage birds to roust on the towers.   </a:t>
            </a:r>
          </a:p>
          <a:p>
            <a:endParaRPr lang="en-US" dirty="0"/>
          </a:p>
        </p:txBody>
      </p:sp>
      <p:sp>
        <p:nvSpPr>
          <p:cNvPr id="4" name="Slide Number Placeholder 3"/>
          <p:cNvSpPr>
            <a:spLocks noGrp="1"/>
          </p:cNvSpPr>
          <p:nvPr>
            <p:ph type="sldNum" sz="quarter" idx="10"/>
          </p:nvPr>
        </p:nvSpPr>
        <p:spPr/>
        <p:txBody>
          <a:bodyPr/>
          <a:lstStyle/>
          <a:p>
            <a:fld id="{E762E8B0-2AA0-C349-966E-54ABC5BA53AD}" type="slidenum">
              <a:rPr lang="en-US" smtClean="0"/>
              <a:t>19</a:t>
            </a:fld>
            <a:endParaRPr lang="en-US"/>
          </a:p>
        </p:txBody>
      </p:sp>
    </p:spTree>
    <p:extLst>
      <p:ext uri="{BB962C8B-B14F-4D97-AF65-F5344CB8AC3E}">
        <p14:creationId xmlns:p14="http://schemas.microsoft.com/office/powerpoint/2010/main" val="27981346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a:t>
            </a:r>
            <a:r>
              <a:rPr lang="en-US" baseline="0" dirty="0" smtClean="0"/>
              <a:t> of the fastest growing energy sources in the world.</a:t>
            </a:r>
            <a:endParaRPr lang="en-US" dirty="0"/>
          </a:p>
        </p:txBody>
      </p:sp>
      <p:sp>
        <p:nvSpPr>
          <p:cNvPr id="4" name="Slide Number Placeholder 3"/>
          <p:cNvSpPr>
            <a:spLocks noGrp="1"/>
          </p:cNvSpPr>
          <p:nvPr>
            <p:ph type="sldNum" sz="quarter" idx="10"/>
          </p:nvPr>
        </p:nvSpPr>
        <p:spPr/>
        <p:txBody>
          <a:bodyPr/>
          <a:lstStyle/>
          <a:p>
            <a:fld id="{E762E8B0-2AA0-C349-966E-54ABC5BA53AD}" type="slidenum">
              <a:rPr lang="en-US" smtClean="0"/>
              <a:t>21</a:t>
            </a:fld>
            <a:endParaRPr lang="en-US"/>
          </a:p>
        </p:txBody>
      </p:sp>
    </p:spTree>
    <p:extLst>
      <p:ext uri="{BB962C8B-B14F-4D97-AF65-F5344CB8AC3E}">
        <p14:creationId xmlns:p14="http://schemas.microsoft.com/office/powerpoint/2010/main" val="12930226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dirty="0" smtClean="0"/>
              <a:t>The upper Midwest state of North Dakota has been called the Saudi Arabia of wind.  Although there are large wind resources in the state, large population centers are far away and transmission lines are small, making it difficult and costly to transport large amounts of energy from North Dakota to other places. </a:t>
            </a:r>
          </a:p>
          <a:p>
            <a:r>
              <a:rPr lang="en-US" altLang="en-US" sz="1200" dirty="0" smtClean="0"/>
              <a:t>The Southeast has very little wind development and also has low wind resources.  Offshore wind may bring additional installations to coastal states in the future.</a:t>
            </a:r>
          </a:p>
          <a:p>
            <a:endParaRPr lang="en-US" dirty="0"/>
          </a:p>
        </p:txBody>
      </p:sp>
      <p:sp>
        <p:nvSpPr>
          <p:cNvPr id="4" name="Slide Number Placeholder 3"/>
          <p:cNvSpPr>
            <a:spLocks noGrp="1"/>
          </p:cNvSpPr>
          <p:nvPr>
            <p:ph type="sldNum" sz="quarter" idx="10"/>
          </p:nvPr>
        </p:nvSpPr>
        <p:spPr/>
        <p:txBody>
          <a:bodyPr/>
          <a:lstStyle/>
          <a:p>
            <a:fld id="{E762E8B0-2AA0-C349-966E-54ABC5BA53AD}" type="slidenum">
              <a:rPr lang="en-US" smtClean="0"/>
              <a:t>24</a:t>
            </a:fld>
            <a:endParaRPr lang="en-US"/>
          </a:p>
        </p:txBody>
      </p:sp>
    </p:spTree>
    <p:extLst>
      <p:ext uri="{BB962C8B-B14F-4D97-AF65-F5344CB8AC3E}">
        <p14:creationId xmlns:p14="http://schemas.microsoft.com/office/powerpoint/2010/main" val="13734463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3E083A4-F5DA-F54E-8142-C8505876FC41}" type="datetimeFigureOut">
              <a:rPr lang="en-US" smtClean="0"/>
              <a:t>4/1/15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A159EE-3A0C-2441-8E09-0E90A8CA9C84}" type="slidenum">
              <a:rPr lang="en-US" smtClean="0"/>
              <a:t>‹#›</a:t>
            </a:fld>
            <a:endParaRPr lang="en-US"/>
          </a:p>
        </p:txBody>
      </p:sp>
    </p:spTree>
    <p:extLst>
      <p:ext uri="{BB962C8B-B14F-4D97-AF65-F5344CB8AC3E}">
        <p14:creationId xmlns:p14="http://schemas.microsoft.com/office/powerpoint/2010/main" val="36994214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E083A4-F5DA-F54E-8142-C8505876FC41}" type="datetimeFigureOut">
              <a:rPr lang="en-US" smtClean="0"/>
              <a:t>4/1/15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A159EE-3A0C-2441-8E09-0E90A8CA9C84}" type="slidenum">
              <a:rPr lang="en-US" smtClean="0"/>
              <a:t>‹#›</a:t>
            </a:fld>
            <a:endParaRPr lang="en-US"/>
          </a:p>
        </p:txBody>
      </p:sp>
    </p:spTree>
    <p:extLst>
      <p:ext uri="{BB962C8B-B14F-4D97-AF65-F5344CB8AC3E}">
        <p14:creationId xmlns:p14="http://schemas.microsoft.com/office/powerpoint/2010/main" val="34915317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E083A4-F5DA-F54E-8142-C8505876FC41}" type="datetimeFigureOut">
              <a:rPr lang="en-US" smtClean="0"/>
              <a:t>4/1/15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A159EE-3A0C-2441-8E09-0E90A8CA9C84}" type="slidenum">
              <a:rPr lang="en-US" smtClean="0"/>
              <a:t>‹#›</a:t>
            </a:fld>
            <a:endParaRPr lang="en-US"/>
          </a:p>
        </p:txBody>
      </p:sp>
    </p:spTree>
    <p:extLst>
      <p:ext uri="{BB962C8B-B14F-4D97-AF65-F5344CB8AC3E}">
        <p14:creationId xmlns:p14="http://schemas.microsoft.com/office/powerpoint/2010/main" val="588522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E083A4-F5DA-F54E-8142-C8505876FC41}" type="datetimeFigureOut">
              <a:rPr lang="en-US" smtClean="0"/>
              <a:t>4/1/15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A159EE-3A0C-2441-8E09-0E90A8CA9C84}" type="slidenum">
              <a:rPr lang="en-US" smtClean="0"/>
              <a:t>‹#›</a:t>
            </a:fld>
            <a:endParaRPr lang="en-US"/>
          </a:p>
        </p:txBody>
      </p:sp>
    </p:spTree>
    <p:extLst>
      <p:ext uri="{BB962C8B-B14F-4D97-AF65-F5344CB8AC3E}">
        <p14:creationId xmlns:p14="http://schemas.microsoft.com/office/powerpoint/2010/main" val="5069579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3E083A4-F5DA-F54E-8142-C8505876FC41}" type="datetimeFigureOut">
              <a:rPr lang="en-US" smtClean="0"/>
              <a:t>4/1/15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A159EE-3A0C-2441-8E09-0E90A8CA9C84}" type="slidenum">
              <a:rPr lang="en-US" smtClean="0"/>
              <a:t>‹#›</a:t>
            </a:fld>
            <a:endParaRPr lang="en-US"/>
          </a:p>
        </p:txBody>
      </p:sp>
    </p:spTree>
    <p:extLst>
      <p:ext uri="{BB962C8B-B14F-4D97-AF65-F5344CB8AC3E}">
        <p14:creationId xmlns:p14="http://schemas.microsoft.com/office/powerpoint/2010/main" val="14905935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3E083A4-F5DA-F54E-8142-C8505876FC41}" type="datetimeFigureOut">
              <a:rPr lang="en-US" smtClean="0"/>
              <a:t>4/1/15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A159EE-3A0C-2441-8E09-0E90A8CA9C84}" type="slidenum">
              <a:rPr lang="en-US" smtClean="0"/>
              <a:t>‹#›</a:t>
            </a:fld>
            <a:endParaRPr lang="en-US"/>
          </a:p>
        </p:txBody>
      </p:sp>
    </p:spTree>
    <p:extLst>
      <p:ext uri="{BB962C8B-B14F-4D97-AF65-F5344CB8AC3E}">
        <p14:creationId xmlns:p14="http://schemas.microsoft.com/office/powerpoint/2010/main" val="41673738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3E083A4-F5DA-F54E-8142-C8505876FC41}" type="datetimeFigureOut">
              <a:rPr lang="en-US" smtClean="0"/>
              <a:t>4/1/15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A159EE-3A0C-2441-8E09-0E90A8CA9C84}" type="slidenum">
              <a:rPr lang="en-US" smtClean="0"/>
              <a:t>‹#›</a:t>
            </a:fld>
            <a:endParaRPr lang="en-US"/>
          </a:p>
        </p:txBody>
      </p:sp>
    </p:spTree>
    <p:extLst>
      <p:ext uri="{BB962C8B-B14F-4D97-AF65-F5344CB8AC3E}">
        <p14:creationId xmlns:p14="http://schemas.microsoft.com/office/powerpoint/2010/main" val="22803674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3E083A4-F5DA-F54E-8142-C8505876FC41}" type="datetimeFigureOut">
              <a:rPr lang="en-US" smtClean="0"/>
              <a:t>4/1/15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A159EE-3A0C-2441-8E09-0E90A8CA9C84}" type="slidenum">
              <a:rPr lang="en-US" smtClean="0"/>
              <a:t>‹#›</a:t>
            </a:fld>
            <a:endParaRPr lang="en-US"/>
          </a:p>
        </p:txBody>
      </p:sp>
    </p:spTree>
    <p:extLst>
      <p:ext uri="{BB962C8B-B14F-4D97-AF65-F5344CB8AC3E}">
        <p14:creationId xmlns:p14="http://schemas.microsoft.com/office/powerpoint/2010/main" val="23649691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E083A4-F5DA-F54E-8142-C8505876FC41}" type="datetimeFigureOut">
              <a:rPr lang="en-US" smtClean="0"/>
              <a:t>4/1/15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A159EE-3A0C-2441-8E09-0E90A8CA9C84}" type="slidenum">
              <a:rPr lang="en-US" smtClean="0"/>
              <a:t>‹#›</a:t>
            </a:fld>
            <a:endParaRPr lang="en-US"/>
          </a:p>
        </p:txBody>
      </p:sp>
    </p:spTree>
    <p:extLst>
      <p:ext uri="{BB962C8B-B14F-4D97-AF65-F5344CB8AC3E}">
        <p14:creationId xmlns:p14="http://schemas.microsoft.com/office/powerpoint/2010/main" val="6976015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E083A4-F5DA-F54E-8142-C8505876FC41}" type="datetimeFigureOut">
              <a:rPr lang="en-US" smtClean="0"/>
              <a:t>4/1/15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A159EE-3A0C-2441-8E09-0E90A8CA9C84}" type="slidenum">
              <a:rPr lang="en-US" smtClean="0"/>
              <a:t>‹#›</a:t>
            </a:fld>
            <a:endParaRPr lang="en-US"/>
          </a:p>
        </p:txBody>
      </p:sp>
    </p:spTree>
    <p:extLst>
      <p:ext uri="{BB962C8B-B14F-4D97-AF65-F5344CB8AC3E}">
        <p14:creationId xmlns:p14="http://schemas.microsoft.com/office/powerpoint/2010/main" val="10141485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E083A4-F5DA-F54E-8142-C8505876FC41}" type="datetimeFigureOut">
              <a:rPr lang="en-US" smtClean="0"/>
              <a:t>4/1/15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A159EE-3A0C-2441-8E09-0E90A8CA9C84}" type="slidenum">
              <a:rPr lang="en-US" smtClean="0"/>
              <a:t>‹#›</a:t>
            </a:fld>
            <a:endParaRPr lang="en-US"/>
          </a:p>
        </p:txBody>
      </p:sp>
    </p:spTree>
    <p:extLst>
      <p:ext uri="{BB962C8B-B14F-4D97-AF65-F5344CB8AC3E}">
        <p14:creationId xmlns:p14="http://schemas.microsoft.com/office/powerpoint/2010/main" val="351057073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E083A4-F5DA-F54E-8142-C8505876FC41}" type="datetimeFigureOut">
              <a:rPr lang="en-US" smtClean="0"/>
              <a:t>4/1/15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A159EE-3A0C-2441-8E09-0E90A8CA9C84}" type="slidenum">
              <a:rPr lang="en-US" smtClean="0"/>
              <a:t>‹#›</a:t>
            </a:fld>
            <a:endParaRPr lang="en-US"/>
          </a:p>
        </p:txBody>
      </p:sp>
    </p:spTree>
    <p:extLst>
      <p:ext uri="{BB962C8B-B14F-4D97-AF65-F5344CB8AC3E}">
        <p14:creationId xmlns:p14="http://schemas.microsoft.com/office/powerpoint/2010/main" val="29620886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5" Type="http://schemas.openxmlformats.org/officeDocument/2006/relationships/image" Target="../media/image7.png"/><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4.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1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chart" Target="../charts/char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8.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1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23.jpeg"/></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png"/><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9.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30.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1.png"/><Relationship Id="rId3" Type="http://schemas.openxmlformats.org/officeDocument/2006/relationships/image" Target="../media/image3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33.png"/></Relationships>
</file>

<file path=ppt/slides/_rels/slide36.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35.png"/><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png"/><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Wind </a:t>
            </a:r>
            <a:r>
              <a:rPr lang="en-US" dirty="0" smtClean="0"/>
              <a:t>Energy &amp; Technology</a:t>
            </a:r>
            <a:endParaRPr lang="en-US" dirty="0"/>
          </a:p>
        </p:txBody>
      </p:sp>
      <p:sp>
        <p:nvSpPr>
          <p:cNvPr id="3" name="Subtitle 2"/>
          <p:cNvSpPr>
            <a:spLocks noGrp="1"/>
          </p:cNvSpPr>
          <p:nvPr>
            <p:ph type="subTitle" idx="1"/>
          </p:nvPr>
        </p:nvSpPr>
        <p:spPr/>
        <p:txBody>
          <a:bodyPr/>
          <a:lstStyle/>
          <a:p>
            <a:r>
              <a:rPr lang="en-US" dirty="0" smtClean="0"/>
              <a:t>Nare Janvelyan</a:t>
            </a:r>
          </a:p>
          <a:p>
            <a:r>
              <a:rPr lang="en-US" dirty="0" smtClean="0"/>
              <a:t>Harvard Energy Journal Club</a:t>
            </a:r>
          </a:p>
          <a:p>
            <a:r>
              <a:rPr lang="en-US" dirty="0" smtClean="0"/>
              <a:t>April 1, 2015</a:t>
            </a:r>
            <a:endParaRPr lang="en-US" dirty="0"/>
          </a:p>
        </p:txBody>
      </p:sp>
    </p:spTree>
    <p:extLst>
      <p:ext uri="{BB962C8B-B14F-4D97-AF65-F5344CB8AC3E}">
        <p14:creationId xmlns:p14="http://schemas.microsoft.com/office/powerpoint/2010/main" val="23457008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Sizes of Horizontal-Axis Turbines</a:t>
            </a:r>
            <a:endParaRPr lang="en-US" dirty="0"/>
          </a:p>
        </p:txBody>
      </p:sp>
      <p:pic>
        <p:nvPicPr>
          <p:cNvPr id="3" name="Picture 3" descr="Bergey"/>
          <p:cNvPicPr>
            <a:picLocks noChangeAspect="1" noChangeArrowheads="1"/>
          </p:cNvPicPr>
          <p:nvPr/>
        </p:nvPicPr>
        <p:blipFill>
          <a:blip r:embed="rId3"/>
          <a:srcRect/>
          <a:stretch>
            <a:fillRect/>
          </a:stretch>
        </p:blipFill>
        <p:spPr bwMode="auto">
          <a:xfrm>
            <a:off x="152400" y="1600200"/>
            <a:ext cx="1371600" cy="2295525"/>
          </a:xfrm>
          <a:prstGeom prst="rect">
            <a:avLst/>
          </a:prstGeom>
          <a:noFill/>
          <a:ln>
            <a:noFill/>
          </a:ln>
          <a:effectLst>
            <a:outerShdw blurRad="292100" dist="139700" dir="2700000" algn="tl" rotWithShape="0">
              <a:srgbClr val="333333">
                <a:alpha val="6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11"/>
          <p:cNvSpPr txBox="1">
            <a:spLocks noChangeArrowheads="1"/>
          </p:cNvSpPr>
          <p:nvPr/>
        </p:nvSpPr>
        <p:spPr bwMode="auto">
          <a:xfrm>
            <a:off x="1600200" y="1752600"/>
            <a:ext cx="214582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altLang="en-US" sz="2000" dirty="0">
                <a:latin typeface="+mn-lt"/>
              </a:rPr>
              <a:t>Small (&lt;10 kW</a:t>
            </a:r>
            <a:r>
              <a:rPr lang="en-US" altLang="en-US" sz="2400" dirty="0">
                <a:latin typeface="+mn-lt"/>
              </a:rPr>
              <a:t>)</a:t>
            </a:r>
            <a:endParaRPr lang="en-US" altLang="en-US" dirty="0">
              <a:latin typeface="+mn-lt"/>
            </a:endParaRPr>
          </a:p>
          <a:p>
            <a:pPr eaLnBrk="1" hangingPunct="1">
              <a:buFont typeface="Courier New" pitchFamily="49" charset="0"/>
              <a:buChar char="o"/>
            </a:pPr>
            <a:r>
              <a:rPr lang="en-US" altLang="en-US" dirty="0">
                <a:latin typeface="+mn-lt"/>
              </a:rPr>
              <a:t>Homes</a:t>
            </a:r>
          </a:p>
          <a:p>
            <a:pPr eaLnBrk="1" hangingPunct="1">
              <a:buFont typeface="Courier New" pitchFamily="49" charset="0"/>
              <a:buChar char="o"/>
            </a:pPr>
            <a:r>
              <a:rPr lang="en-US" altLang="en-US" dirty="0" smtClean="0">
                <a:latin typeface="+mn-lt"/>
              </a:rPr>
              <a:t>Farms</a:t>
            </a:r>
            <a:endParaRPr lang="en-US" altLang="en-US" dirty="0">
              <a:latin typeface="+mn-lt"/>
            </a:endParaRPr>
          </a:p>
        </p:txBody>
      </p:sp>
      <p:sp>
        <p:nvSpPr>
          <p:cNvPr id="5" name="TextBox 10"/>
          <p:cNvSpPr txBox="1">
            <a:spLocks noChangeArrowheads="1"/>
          </p:cNvSpPr>
          <p:nvPr/>
        </p:nvSpPr>
        <p:spPr bwMode="auto">
          <a:xfrm>
            <a:off x="6173788" y="1676400"/>
            <a:ext cx="2894242"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altLang="en-US" sz="2000" dirty="0" smtClean="0">
                <a:latin typeface="+mn-lt"/>
              </a:rPr>
              <a:t>Intermediate (</a:t>
            </a:r>
            <a:r>
              <a:rPr lang="en-US" altLang="en-US" sz="2000" dirty="0">
                <a:latin typeface="+mn-lt"/>
              </a:rPr>
              <a:t>10-250 kW)</a:t>
            </a:r>
          </a:p>
          <a:p>
            <a:pPr eaLnBrk="1" hangingPunct="1">
              <a:buFont typeface="Courier New" pitchFamily="49" charset="0"/>
              <a:buChar char="o"/>
            </a:pPr>
            <a:r>
              <a:rPr lang="en-US" altLang="en-US" dirty="0">
                <a:latin typeface="+mn-lt"/>
              </a:rPr>
              <a:t>Village Power</a:t>
            </a:r>
          </a:p>
          <a:p>
            <a:pPr eaLnBrk="1" hangingPunct="1">
              <a:buFont typeface="Courier New" pitchFamily="49" charset="0"/>
              <a:buChar char="o"/>
            </a:pPr>
            <a:r>
              <a:rPr lang="en-US" altLang="en-US" dirty="0">
                <a:latin typeface="+mn-lt"/>
              </a:rPr>
              <a:t>Hybrid Systems</a:t>
            </a:r>
          </a:p>
          <a:p>
            <a:pPr eaLnBrk="1" hangingPunct="1">
              <a:buFont typeface="Courier New" pitchFamily="49" charset="0"/>
              <a:buChar char="o"/>
            </a:pPr>
            <a:r>
              <a:rPr lang="en-US" altLang="en-US" dirty="0">
                <a:latin typeface="+mn-lt"/>
              </a:rPr>
              <a:t>Distributed Power</a:t>
            </a:r>
          </a:p>
        </p:txBody>
      </p:sp>
      <p:pic>
        <p:nvPicPr>
          <p:cNvPr id="6" name="Picture 5" descr="intermediateturbine.jpg"/>
          <p:cNvPicPr>
            <a:picLocks noChangeAspect="1"/>
          </p:cNvPicPr>
          <p:nvPr/>
        </p:nvPicPr>
        <p:blipFill>
          <a:blip r:embed="rId4"/>
          <a:srcRect/>
          <a:stretch>
            <a:fillRect/>
          </a:stretch>
        </p:blipFill>
        <p:spPr bwMode="auto">
          <a:xfrm>
            <a:off x="3746025" y="1417638"/>
            <a:ext cx="2162175" cy="2590800"/>
          </a:xfrm>
          <a:prstGeom prst="rect">
            <a:avLst/>
          </a:prstGeom>
          <a:noFill/>
          <a:ln>
            <a:noFill/>
          </a:ln>
          <a:effectLst>
            <a:outerShdw blurRad="292100" dist="139700" dir="2700000" algn="tl" rotWithShape="0">
              <a:srgbClr val="333333">
                <a:alpha val="6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5"/>
          <a:stretch>
            <a:fillRect/>
          </a:stretch>
        </p:blipFill>
        <p:spPr>
          <a:xfrm>
            <a:off x="0" y="4340252"/>
            <a:ext cx="4495371" cy="2528042"/>
          </a:xfrm>
          <a:prstGeom prst="rect">
            <a:avLst/>
          </a:prstGeom>
        </p:spPr>
      </p:pic>
      <p:sp>
        <p:nvSpPr>
          <p:cNvPr id="9" name="TextBox 12"/>
          <p:cNvSpPr txBox="1">
            <a:spLocks noChangeArrowheads="1"/>
          </p:cNvSpPr>
          <p:nvPr/>
        </p:nvSpPr>
        <p:spPr bwMode="auto">
          <a:xfrm>
            <a:off x="4600575" y="4655925"/>
            <a:ext cx="2903359" cy="1508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altLang="en-US" sz="2000" dirty="0">
                <a:latin typeface="+mn-lt"/>
              </a:rPr>
              <a:t>Large (250 </a:t>
            </a:r>
            <a:r>
              <a:rPr lang="en-US" altLang="en-US" sz="2000" dirty="0" smtClean="0">
                <a:latin typeface="+mn-lt"/>
              </a:rPr>
              <a:t>kW - 2</a:t>
            </a:r>
            <a:r>
              <a:rPr lang="en-US" altLang="en-US" sz="2000" dirty="0">
                <a:latin typeface="+mn-lt"/>
              </a:rPr>
              <a:t>+ MW)</a:t>
            </a:r>
            <a:endParaRPr lang="en-US" altLang="en-US" dirty="0">
              <a:latin typeface="+mn-lt"/>
            </a:endParaRPr>
          </a:p>
          <a:p>
            <a:pPr eaLnBrk="1" hangingPunct="1">
              <a:buFont typeface="Courier New" pitchFamily="49" charset="0"/>
              <a:buChar char="o"/>
            </a:pPr>
            <a:r>
              <a:rPr lang="en-US" altLang="en-US" dirty="0">
                <a:latin typeface="+mn-lt"/>
              </a:rPr>
              <a:t>Central Station Wind Farms</a:t>
            </a:r>
          </a:p>
          <a:p>
            <a:pPr eaLnBrk="1" hangingPunct="1">
              <a:buFont typeface="Courier New" pitchFamily="49" charset="0"/>
              <a:buChar char="o"/>
            </a:pPr>
            <a:r>
              <a:rPr lang="en-US" altLang="en-US" dirty="0">
                <a:latin typeface="+mn-lt"/>
              </a:rPr>
              <a:t>Distributed Power</a:t>
            </a:r>
          </a:p>
          <a:p>
            <a:pPr eaLnBrk="1" hangingPunct="1"/>
            <a:endParaRPr lang="en-US" altLang="en-US" dirty="0">
              <a:latin typeface="+mn-lt"/>
            </a:endParaRPr>
          </a:p>
          <a:p>
            <a:pPr eaLnBrk="1" hangingPunct="1"/>
            <a:endParaRPr lang="en-US" altLang="en-US" dirty="0">
              <a:latin typeface="+mn-lt"/>
            </a:endParaRPr>
          </a:p>
        </p:txBody>
      </p:sp>
    </p:spTree>
    <p:extLst>
      <p:ext uri="{BB962C8B-B14F-4D97-AF65-F5344CB8AC3E}">
        <p14:creationId xmlns:p14="http://schemas.microsoft.com/office/powerpoint/2010/main" val="220342408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Evolution of Wind Turbines</a:t>
            </a:r>
            <a:endParaRPr lang="en-US" dirty="0"/>
          </a:p>
        </p:txBody>
      </p:sp>
      <p:pic>
        <p:nvPicPr>
          <p:cNvPr id="5" name="Picture 4"/>
          <p:cNvPicPr>
            <a:picLocks noChangeAspect="1"/>
          </p:cNvPicPr>
          <p:nvPr/>
        </p:nvPicPr>
        <p:blipFill>
          <a:blip r:embed="rId2"/>
          <a:stretch>
            <a:fillRect/>
          </a:stretch>
        </p:blipFill>
        <p:spPr>
          <a:xfrm>
            <a:off x="330200" y="1971350"/>
            <a:ext cx="8470900" cy="4381500"/>
          </a:xfrm>
          <a:prstGeom prst="rect">
            <a:avLst/>
          </a:prstGeom>
        </p:spPr>
      </p:pic>
      <p:cxnSp>
        <p:nvCxnSpPr>
          <p:cNvPr id="7" name="Straight Arrow Connector 6"/>
          <p:cNvCxnSpPr/>
          <p:nvPr/>
        </p:nvCxnSpPr>
        <p:spPr>
          <a:xfrm flipH="1">
            <a:off x="5257298" y="4195577"/>
            <a:ext cx="16076" cy="1575351"/>
          </a:xfrm>
          <a:prstGeom prst="straightConnector1">
            <a:avLst/>
          </a:prstGeom>
          <a:ln>
            <a:solidFill>
              <a:schemeClr val="tx1"/>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5241220" y="4975018"/>
            <a:ext cx="739559" cy="369332"/>
          </a:xfrm>
          <a:prstGeom prst="rect">
            <a:avLst/>
          </a:prstGeom>
          <a:noFill/>
        </p:spPr>
        <p:txBody>
          <a:bodyPr wrap="square" rtlCol="0">
            <a:spAutoFit/>
          </a:bodyPr>
          <a:lstStyle/>
          <a:p>
            <a:r>
              <a:rPr lang="en-US" dirty="0" smtClean="0"/>
              <a:t>90 m</a:t>
            </a:r>
            <a:endParaRPr lang="en-US" dirty="0"/>
          </a:p>
        </p:txBody>
      </p:sp>
      <p:cxnSp>
        <p:nvCxnSpPr>
          <p:cNvPr id="24" name="Straight Arrow Connector 23"/>
          <p:cNvCxnSpPr/>
          <p:nvPr/>
        </p:nvCxnSpPr>
        <p:spPr>
          <a:xfrm flipV="1">
            <a:off x="5434148" y="5738778"/>
            <a:ext cx="0" cy="851975"/>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9" name="TextBox 28"/>
          <p:cNvSpPr txBox="1"/>
          <p:nvPr/>
        </p:nvSpPr>
        <p:spPr>
          <a:xfrm>
            <a:off x="3842490" y="6488668"/>
            <a:ext cx="3648893" cy="369332"/>
          </a:xfrm>
          <a:prstGeom prst="rect">
            <a:avLst/>
          </a:prstGeom>
          <a:noFill/>
        </p:spPr>
        <p:txBody>
          <a:bodyPr wrap="square" rtlCol="0">
            <a:spAutoFit/>
          </a:bodyPr>
          <a:lstStyle/>
          <a:p>
            <a:r>
              <a:rPr lang="en-US" dirty="0" smtClean="0"/>
              <a:t>Statue of Liberty 93m/Big Ben 96m</a:t>
            </a:r>
            <a:endParaRPr lang="en-US" dirty="0"/>
          </a:p>
        </p:txBody>
      </p:sp>
      <p:sp>
        <p:nvSpPr>
          <p:cNvPr id="3" name="TextBox 2"/>
          <p:cNvSpPr txBox="1"/>
          <p:nvPr/>
        </p:nvSpPr>
        <p:spPr>
          <a:xfrm>
            <a:off x="5712349" y="1267285"/>
            <a:ext cx="2135444" cy="923330"/>
          </a:xfrm>
          <a:prstGeom prst="rect">
            <a:avLst/>
          </a:prstGeom>
          <a:noFill/>
        </p:spPr>
        <p:txBody>
          <a:bodyPr wrap="square" rtlCol="0">
            <a:spAutoFit/>
          </a:bodyPr>
          <a:lstStyle/>
          <a:p>
            <a:r>
              <a:rPr lang="en-US" dirty="0" err="1" smtClean="0"/>
              <a:t>Vesta</a:t>
            </a:r>
            <a:r>
              <a:rPr lang="en-US" dirty="0" smtClean="0"/>
              <a:t> 164: 8 MW</a:t>
            </a:r>
          </a:p>
          <a:p>
            <a:r>
              <a:rPr lang="en-US" dirty="0" smtClean="0"/>
              <a:t>164 m </a:t>
            </a:r>
            <a:r>
              <a:rPr lang="en-US" dirty="0" err="1" smtClean="0"/>
              <a:t>ϕ</a:t>
            </a:r>
            <a:endParaRPr lang="en-US" dirty="0" smtClean="0"/>
          </a:p>
          <a:p>
            <a:r>
              <a:rPr lang="en-US" dirty="0" smtClean="0"/>
              <a:t>140 m height</a:t>
            </a:r>
            <a:endParaRPr lang="en-US" dirty="0"/>
          </a:p>
        </p:txBody>
      </p:sp>
      <p:cxnSp>
        <p:nvCxnSpPr>
          <p:cNvPr id="6" name="Straight Arrow Connector 5"/>
          <p:cNvCxnSpPr/>
          <p:nvPr/>
        </p:nvCxnSpPr>
        <p:spPr>
          <a:xfrm>
            <a:off x="6663009" y="2190615"/>
            <a:ext cx="0" cy="136872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0613180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Evolution of Offshore Wind Turbines</a:t>
            </a:r>
            <a:endParaRPr lang="en-US" dirty="0"/>
          </a:p>
        </p:txBody>
      </p:sp>
      <p:pic>
        <p:nvPicPr>
          <p:cNvPr id="3" name="Picture 2"/>
          <p:cNvPicPr>
            <a:picLocks noChangeAspect="1"/>
          </p:cNvPicPr>
          <p:nvPr/>
        </p:nvPicPr>
        <p:blipFill>
          <a:blip r:embed="rId3"/>
          <a:stretch>
            <a:fillRect/>
          </a:stretch>
        </p:blipFill>
        <p:spPr>
          <a:xfrm>
            <a:off x="1125415" y="1417638"/>
            <a:ext cx="6774295" cy="5084242"/>
          </a:xfrm>
          <a:prstGeom prst="rect">
            <a:avLst/>
          </a:prstGeom>
        </p:spPr>
      </p:pic>
      <p:sp>
        <p:nvSpPr>
          <p:cNvPr id="4" name="TextBox 3"/>
          <p:cNvSpPr txBox="1"/>
          <p:nvPr/>
        </p:nvSpPr>
        <p:spPr>
          <a:xfrm>
            <a:off x="6511331" y="6608476"/>
            <a:ext cx="2632669" cy="246221"/>
          </a:xfrm>
          <a:prstGeom prst="rect">
            <a:avLst/>
          </a:prstGeom>
          <a:noFill/>
        </p:spPr>
        <p:txBody>
          <a:bodyPr wrap="square" rtlCol="0">
            <a:spAutoFit/>
          </a:bodyPr>
          <a:lstStyle/>
          <a:p>
            <a:r>
              <a:rPr lang="en-US" sz="1000" dirty="0" smtClean="0"/>
              <a:t>National Resource Energy Laboratory  (NREL)</a:t>
            </a:r>
            <a:endParaRPr lang="en-US" sz="1000" dirty="0"/>
          </a:p>
        </p:txBody>
      </p:sp>
    </p:spTree>
    <p:extLst>
      <p:ext uri="{BB962C8B-B14F-4D97-AF65-F5344CB8AC3E}">
        <p14:creationId xmlns:p14="http://schemas.microsoft.com/office/powerpoint/2010/main" val="302254701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Offshore Wind Farms</a:t>
            </a:r>
            <a:endParaRPr lang="en-US" dirty="0"/>
          </a:p>
        </p:txBody>
      </p:sp>
      <p:sp>
        <p:nvSpPr>
          <p:cNvPr id="6" name="Content Placeholder 5"/>
          <p:cNvSpPr>
            <a:spLocks noGrp="1"/>
          </p:cNvSpPr>
          <p:nvPr>
            <p:ph idx="1"/>
          </p:nvPr>
        </p:nvSpPr>
        <p:spPr>
          <a:xfrm>
            <a:off x="365337" y="4324177"/>
            <a:ext cx="8229600" cy="2324848"/>
          </a:xfrm>
        </p:spPr>
        <p:txBody>
          <a:bodyPr>
            <a:normAutofit fontScale="77500" lnSpcReduction="20000"/>
          </a:bodyPr>
          <a:lstStyle/>
          <a:p>
            <a:pPr marL="0" indent="0">
              <a:buNone/>
            </a:pPr>
            <a:r>
              <a:rPr lang="en-US" dirty="0" err="1"/>
              <a:t>Nysted</a:t>
            </a:r>
            <a:r>
              <a:rPr lang="en-US" dirty="0"/>
              <a:t> Wind </a:t>
            </a:r>
            <a:r>
              <a:rPr lang="en-US" dirty="0" smtClean="0"/>
              <a:t>Farm</a:t>
            </a:r>
            <a:endParaRPr lang="en-US" dirty="0"/>
          </a:p>
          <a:p>
            <a:r>
              <a:rPr lang="en-US" dirty="0"/>
              <a:t>8-12 miles offshore Denmark in the North Sea.</a:t>
            </a:r>
          </a:p>
          <a:p>
            <a:r>
              <a:rPr lang="en-US" dirty="0"/>
              <a:t>2003: 72 turbines, 166 MW total capacity = 140,000 Danish homes</a:t>
            </a:r>
          </a:p>
          <a:p>
            <a:r>
              <a:rPr lang="en-US" dirty="0"/>
              <a:t>2010: 207 </a:t>
            </a:r>
            <a:r>
              <a:rPr lang="en-US" dirty="0" smtClean="0"/>
              <a:t>MW, 90 turbine extension</a:t>
            </a:r>
          </a:p>
          <a:p>
            <a:r>
              <a:rPr lang="en-US" dirty="0" smtClean="0"/>
              <a:t>Annual Generation of 1,370 </a:t>
            </a:r>
            <a:r>
              <a:rPr lang="en-US" dirty="0" err="1" smtClean="0"/>
              <a:t>GWh</a:t>
            </a:r>
            <a:endParaRPr lang="en-US" dirty="0"/>
          </a:p>
        </p:txBody>
      </p:sp>
      <p:pic>
        <p:nvPicPr>
          <p:cNvPr id="4" name="Picture 3"/>
          <p:cNvPicPr>
            <a:picLocks noChangeAspect="1"/>
          </p:cNvPicPr>
          <p:nvPr/>
        </p:nvPicPr>
        <p:blipFill>
          <a:blip r:embed="rId2"/>
          <a:stretch>
            <a:fillRect/>
          </a:stretch>
        </p:blipFill>
        <p:spPr>
          <a:xfrm>
            <a:off x="365337" y="1403475"/>
            <a:ext cx="8321463" cy="2759952"/>
          </a:xfrm>
          <a:prstGeom prst="rect">
            <a:avLst/>
          </a:prstGeom>
        </p:spPr>
      </p:pic>
    </p:spTree>
    <p:extLst>
      <p:ext uri="{BB962C8B-B14F-4D97-AF65-F5344CB8AC3E}">
        <p14:creationId xmlns:p14="http://schemas.microsoft.com/office/powerpoint/2010/main" val="11250344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Offshore Wind </a:t>
            </a:r>
            <a:endParaRPr lang="en-US" dirty="0"/>
          </a:p>
        </p:txBody>
      </p:sp>
      <p:pic>
        <p:nvPicPr>
          <p:cNvPr id="3" name="Picture 2"/>
          <p:cNvPicPr>
            <a:picLocks noChangeAspect="1"/>
          </p:cNvPicPr>
          <p:nvPr/>
        </p:nvPicPr>
        <p:blipFill>
          <a:blip r:embed="rId3"/>
          <a:stretch>
            <a:fillRect/>
          </a:stretch>
        </p:blipFill>
        <p:spPr>
          <a:xfrm>
            <a:off x="1915223" y="1417638"/>
            <a:ext cx="5105180" cy="3521533"/>
          </a:xfrm>
          <a:prstGeom prst="rect">
            <a:avLst/>
          </a:prstGeom>
        </p:spPr>
      </p:pic>
      <p:sp>
        <p:nvSpPr>
          <p:cNvPr id="4" name="TextBox 3"/>
          <p:cNvSpPr txBox="1"/>
          <p:nvPr/>
        </p:nvSpPr>
        <p:spPr>
          <a:xfrm>
            <a:off x="911852" y="5133462"/>
            <a:ext cx="7869015" cy="1200329"/>
          </a:xfrm>
          <a:prstGeom prst="rect">
            <a:avLst/>
          </a:prstGeom>
          <a:noFill/>
        </p:spPr>
        <p:txBody>
          <a:bodyPr wrap="square" rtlCol="0">
            <a:spAutoFit/>
          </a:bodyPr>
          <a:lstStyle/>
          <a:p>
            <a:r>
              <a:rPr lang="en-US" dirty="0" smtClean="0"/>
              <a:t>European Union: Total installed capacity reached 6.6 GW at the end of 2013</a:t>
            </a:r>
          </a:p>
          <a:p>
            <a:r>
              <a:rPr lang="en-US" dirty="0"/>
              <a:t>	</a:t>
            </a:r>
            <a:r>
              <a:rPr lang="en-US" dirty="0" smtClean="0"/>
              <a:t>-About 0.7% of total electricity consumption in the EU</a:t>
            </a:r>
          </a:p>
          <a:p>
            <a:r>
              <a:rPr lang="en-US" dirty="0"/>
              <a:t>	</a:t>
            </a:r>
            <a:r>
              <a:rPr lang="en-US" dirty="0" smtClean="0"/>
              <a:t>-Plans for offshore wind plants totaling more than 133 GW</a:t>
            </a:r>
          </a:p>
          <a:p>
            <a:r>
              <a:rPr lang="en-US" dirty="0" smtClean="0"/>
              <a:t>Worldwide: more than 200 GW in the works at the end of 2012</a:t>
            </a:r>
          </a:p>
        </p:txBody>
      </p:sp>
    </p:spTree>
    <p:extLst>
      <p:ext uri="{BB962C8B-B14F-4D97-AF65-F5344CB8AC3E}">
        <p14:creationId xmlns:p14="http://schemas.microsoft.com/office/powerpoint/2010/main" val="351652728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Transporting Energy: ESPs</a:t>
            </a:r>
            <a:endParaRPr lang="en-US" dirty="0"/>
          </a:p>
        </p:txBody>
      </p:sp>
      <p:sp>
        <p:nvSpPr>
          <p:cNvPr id="5" name="Content Placeholder 4"/>
          <p:cNvSpPr>
            <a:spLocks noGrp="1"/>
          </p:cNvSpPr>
          <p:nvPr>
            <p:ph idx="1"/>
          </p:nvPr>
        </p:nvSpPr>
        <p:spPr>
          <a:xfrm>
            <a:off x="297876" y="1600200"/>
            <a:ext cx="4484605" cy="4922642"/>
          </a:xfrm>
        </p:spPr>
        <p:txBody>
          <a:bodyPr>
            <a:normAutofit fontScale="92500" lnSpcReduction="10000"/>
          </a:bodyPr>
          <a:lstStyle/>
          <a:p>
            <a:r>
              <a:rPr lang="en-US" dirty="0" smtClean="0"/>
              <a:t>Electric </a:t>
            </a:r>
            <a:r>
              <a:rPr lang="en-US" dirty="0"/>
              <a:t>S</a:t>
            </a:r>
            <a:r>
              <a:rPr lang="en-US" dirty="0" smtClean="0"/>
              <a:t>ervice </a:t>
            </a:r>
            <a:r>
              <a:rPr lang="en-US" dirty="0"/>
              <a:t>P</a:t>
            </a:r>
            <a:r>
              <a:rPr lang="en-US" dirty="0" smtClean="0"/>
              <a:t>latform (ESP) </a:t>
            </a:r>
          </a:p>
          <a:p>
            <a:pPr lvl="1"/>
            <a:r>
              <a:rPr lang="en-US" dirty="0" smtClean="0"/>
              <a:t>Located within the array</a:t>
            </a:r>
          </a:p>
          <a:p>
            <a:pPr lvl="1"/>
            <a:r>
              <a:rPr lang="en-US" dirty="0" smtClean="0"/>
              <a:t>Each turbine connected to an ESP by a power cable</a:t>
            </a:r>
          </a:p>
          <a:p>
            <a:pPr lvl="1"/>
            <a:r>
              <a:rPr lang="en-US" dirty="0" smtClean="0"/>
              <a:t>Electrical collection point</a:t>
            </a:r>
          </a:p>
          <a:p>
            <a:pPr lvl="1"/>
            <a:r>
              <a:rPr lang="en-US" dirty="0" smtClean="0"/>
              <a:t>High voltage cables buried under the seabed transmit power to onshore substation</a:t>
            </a:r>
          </a:p>
          <a:p>
            <a:pPr lvl="1"/>
            <a:r>
              <a:rPr lang="en-US" dirty="0" smtClean="0"/>
              <a:t>Power integrated into grid from onshore substation</a:t>
            </a:r>
          </a:p>
          <a:p>
            <a:endParaRPr lang="en-US" dirty="0"/>
          </a:p>
        </p:txBody>
      </p:sp>
      <p:sp>
        <p:nvSpPr>
          <p:cNvPr id="3" name="TextBox 2"/>
          <p:cNvSpPr txBox="1"/>
          <p:nvPr/>
        </p:nvSpPr>
        <p:spPr>
          <a:xfrm>
            <a:off x="1489378" y="4578533"/>
            <a:ext cx="184666" cy="369332"/>
          </a:xfrm>
          <a:prstGeom prst="rect">
            <a:avLst/>
          </a:prstGeom>
          <a:noFill/>
        </p:spPr>
        <p:txBody>
          <a:bodyPr wrap="none" rtlCol="0">
            <a:spAutoFit/>
          </a:bodyPr>
          <a:lstStyle/>
          <a:p>
            <a:endParaRPr lang="en-US" dirty="0"/>
          </a:p>
        </p:txBody>
      </p:sp>
      <p:pic>
        <p:nvPicPr>
          <p:cNvPr id="4" name="Picture 3"/>
          <p:cNvPicPr>
            <a:picLocks noChangeAspect="1"/>
          </p:cNvPicPr>
          <p:nvPr/>
        </p:nvPicPr>
        <p:blipFill>
          <a:blip r:embed="rId2"/>
          <a:stretch>
            <a:fillRect/>
          </a:stretch>
        </p:blipFill>
        <p:spPr>
          <a:xfrm>
            <a:off x="4860867" y="2142011"/>
            <a:ext cx="4077166" cy="3607446"/>
          </a:xfrm>
          <a:prstGeom prst="rect">
            <a:avLst/>
          </a:prstGeom>
        </p:spPr>
      </p:pic>
      <p:sp>
        <p:nvSpPr>
          <p:cNvPr id="7" name="TextBox 6"/>
          <p:cNvSpPr txBox="1"/>
          <p:nvPr/>
        </p:nvSpPr>
        <p:spPr>
          <a:xfrm>
            <a:off x="6631654" y="6551873"/>
            <a:ext cx="2512346" cy="246221"/>
          </a:xfrm>
          <a:prstGeom prst="rect">
            <a:avLst/>
          </a:prstGeom>
          <a:noFill/>
        </p:spPr>
        <p:txBody>
          <a:bodyPr wrap="square" rtlCol="0">
            <a:spAutoFit/>
          </a:bodyPr>
          <a:lstStyle/>
          <a:p>
            <a:r>
              <a:rPr lang="en-US" sz="1000" dirty="0" smtClean="0"/>
              <a:t>Bureau of Ocean Energy Management</a:t>
            </a:r>
            <a:endParaRPr lang="en-US" sz="1000" dirty="0"/>
          </a:p>
        </p:txBody>
      </p:sp>
    </p:spTree>
    <p:extLst>
      <p:ext uri="{BB962C8B-B14F-4D97-AF65-F5344CB8AC3E}">
        <p14:creationId xmlns:p14="http://schemas.microsoft.com/office/powerpoint/2010/main" val="389099936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of Wind Energy</a:t>
            </a:r>
            <a:endParaRPr lang="en-US" dirty="0">
              <a:solidFill>
                <a:srgbClr val="FF0000"/>
              </a:solidFill>
            </a:endParaRPr>
          </a:p>
        </p:txBody>
      </p:sp>
      <p:sp>
        <p:nvSpPr>
          <p:cNvPr id="3" name="Content Placeholder 2"/>
          <p:cNvSpPr>
            <a:spLocks noGrp="1"/>
          </p:cNvSpPr>
          <p:nvPr>
            <p:ph idx="1"/>
          </p:nvPr>
        </p:nvSpPr>
        <p:spPr>
          <a:xfrm>
            <a:off x="457200" y="1417637"/>
            <a:ext cx="8229600" cy="4885685"/>
          </a:xfrm>
        </p:spPr>
        <p:txBody>
          <a:bodyPr>
            <a:normAutofit fontScale="77500" lnSpcReduction="20000"/>
          </a:bodyPr>
          <a:lstStyle/>
          <a:p>
            <a:pPr>
              <a:lnSpc>
                <a:spcPct val="90000"/>
              </a:lnSpc>
            </a:pPr>
            <a:r>
              <a:rPr lang="en-US" altLang="en-US" dirty="0" smtClean="0">
                <a:solidFill>
                  <a:srgbClr val="262626"/>
                </a:solidFill>
              </a:rPr>
              <a:t>Clean</a:t>
            </a:r>
            <a:r>
              <a:rPr lang="en-US" altLang="en-US" dirty="0">
                <a:solidFill>
                  <a:srgbClr val="262626"/>
                </a:solidFill>
              </a:rPr>
              <a:t>, zero </a:t>
            </a:r>
            <a:r>
              <a:rPr lang="en-US" altLang="en-US" dirty="0" smtClean="0">
                <a:solidFill>
                  <a:srgbClr val="262626"/>
                </a:solidFill>
              </a:rPr>
              <a:t>emissions</a:t>
            </a:r>
          </a:p>
          <a:p>
            <a:pPr lvl="1">
              <a:lnSpc>
                <a:spcPct val="90000"/>
              </a:lnSpc>
            </a:pPr>
            <a:r>
              <a:rPr lang="en-US" altLang="en-US" dirty="0" err="1" smtClean="0">
                <a:solidFill>
                  <a:srgbClr val="262626"/>
                </a:solidFill>
              </a:rPr>
              <a:t>NO</a:t>
            </a:r>
            <a:r>
              <a:rPr lang="en-US" altLang="en-US" baseline="-25000" dirty="0" err="1" smtClean="0">
                <a:solidFill>
                  <a:srgbClr val="262626"/>
                </a:solidFill>
              </a:rPr>
              <a:t>x</a:t>
            </a:r>
            <a:r>
              <a:rPr lang="en-US" altLang="en-US" dirty="0">
                <a:solidFill>
                  <a:srgbClr val="262626"/>
                </a:solidFill>
              </a:rPr>
              <a:t>, SO</a:t>
            </a:r>
            <a:r>
              <a:rPr lang="en-US" altLang="en-US" baseline="-25000" dirty="0">
                <a:solidFill>
                  <a:srgbClr val="262626"/>
                </a:solidFill>
              </a:rPr>
              <a:t>2</a:t>
            </a:r>
            <a:r>
              <a:rPr lang="en-US" altLang="en-US" dirty="0">
                <a:solidFill>
                  <a:srgbClr val="262626"/>
                </a:solidFill>
              </a:rPr>
              <a:t>, CO, </a:t>
            </a:r>
            <a:r>
              <a:rPr lang="en-US" altLang="en-US" dirty="0" smtClean="0">
                <a:solidFill>
                  <a:srgbClr val="262626"/>
                </a:solidFill>
              </a:rPr>
              <a:t>CO</a:t>
            </a:r>
            <a:r>
              <a:rPr lang="en-US" altLang="en-US" baseline="-25000" dirty="0" smtClean="0">
                <a:solidFill>
                  <a:srgbClr val="262626"/>
                </a:solidFill>
              </a:rPr>
              <a:t>2</a:t>
            </a:r>
          </a:p>
          <a:p>
            <a:pPr lvl="1">
              <a:lnSpc>
                <a:spcPct val="90000"/>
              </a:lnSpc>
            </a:pPr>
            <a:r>
              <a:rPr lang="en-US" altLang="en-US" dirty="0" smtClean="0">
                <a:solidFill>
                  <a:srgbClr val="262626"/>
                </a:solidFill>
              </a:rPr>
              <a:t>Heavy metals</a:t>
            </a:r>
          </a:p>
          <a:p>
            <a:pPr lvl="1">
              <a:lnSpc>
                <a:spcPct val="90000"/>
              </a:lnSpc>
            </a:pPr>
            <a:r>
              <a:rPr lang="en-US" altLang="en-US" dirty="0" smtClean="0">
                <a:solidFill>
                  <a:srgbClr val="262626"/>
                </a:solidFill>
              </a:rPr>
              <a:t>Climate change</a:t>
            </a:r>
          </a:p>
          <a:p>
            <a:pPr lvl="1">
              <a:lnSpc>
                <a:spcPct val="90000"/>
              </a:lnSpc>
            </a:pPr>
            <a:r>
              <a:rPr lang="en-US" altLang="en-US" dirty="0" smtClean="0">
                <a:solidFill>
                  <a:srgbClr val="262626"/>
                </a:solidFill>
              </a:rPr>
              <a:t>Conserves water</a:t>
            </a:r>
          </a:p>
          <a:p>
            <a:pPr lvl="1">
              <a:lnSpc>
                <a:spcPct val="90000"/>
              </a:lnSpc>
            </a:pPr>
            <a:r>
              <a:rPr lang="en-US" altLang="en-US" dirty="0" smtClean="0">
                <a:solidFill>
                  <a:srgbClr val="262626"/>
                </a:solidFill>
              </a:rPr>
              <a:t>No negative health impacts due to poor air quality</a:t>
            </a:r>
            <a:endParaRPr lang="en-US" altLang="en-US" dirty="0">
              <a:solidFill>
                <a:srgbClr val="262626"/>
              </a:solidFill>
            </a:endParaRPr>
          </a:p>
          <a:p>
            <a:pPr>
              <a:lnSpc>
                <a:spcPct val="90000"/>
              </a:lnSpc>
            </a:pPr>
            <a:r>
              <a:rPr lang="en-US" altLang="en-US" dirty="0" smtClean="0">
                <a:solidFill>
                  <a:srgbClr val="262626"/>
                </a:solidFill>
              </a:rPr>
              <a:t>Renewable &amp; Secure </a:t>
            </a:r>
          </a:p>
          <a:p>
            <a:pPr lvl="1">
              <a:lnSpc>
                <a:spcPct val="90000"/>
              </a:lnSpc>
            </a:pPr>
            <a:r>
              <a:rPr lang="en-US" altLang="en-US" dirty="0" smtClean="0">
                <a:solidFill>
                  <a:srgbClr val="262626"/>
                </a:solidFill>
              </a:rPr>
              <a:t>Reduce fossil </a:t>
            </a:r>
            <a:r>
              <a:rPr lang="en-US" altLang="en-US" dirty="0">
                <a:solidFill>
                  <a:srgbClr val="262626"/>
                </a:solidFill>
              </a:rPr>
              <a:t>fuel </a:t>
            </a:r>
            <a:r>
              <a:rPr lang="en-US" altLang="en-US" dirty="0" smtClean="0">
                <a:solidFill>
                  <a:srgbClr val="262626"/>
                </a:solidFill>
              </a:rPr>
              <a:t>dependence</a:t>
            </a:r>
          </a:p>
          <a:p>
            <a:pPr lvl="1">
              <a:lnSpc>
                <a:spcPct val="90000"/>
              </a:lnSpc>
            </a:pPr>
            <a:r>
              <a:rPr lang="en-US" altLang="en-US" dirty="0" smtClean="0">
                <a:solidFill>
                  <a:srgbClr val="262626"/>
                </a:solidFill>
              </a:rPr>
              <a:t>Energy independence</a:t>
            </a:r>
          </a:p>
          <a:p>
            <a:pPr lvl="1">
              <a:lnSpc>
                <a:spcPct val="90000"/>
              </a:lnSpc>
            </a:pPr>
            <a:r>
              <a:rPr lang="en-US" altLang="en-US" dirty="0" smtClean="0">
                <a:solidFill>
                  <a:srgbClr val="262626"/>
                </a:solidFill>
              </a:rPr>
              <a:t>Domestic energy—national security</a:t>
            </a:r>
          </a:p>
          <a:p>
            <a:pPr lvl="1">
              <a:lnSpc>
                <a:spcPct val="90000"/>
              </a:lnSpc>
            </a:pPr>
            <a:r>
              <a:rPr lang="en-US" altLang="en-US" dirty="0" smtClean="0">
                <a:solidFill>
                  <a:srgbClr val="262626"/>
                </a:solidFill>
              </a:rPr>
              <a:t>No fuel-price volatility </a:t>
            </a:r>
          </a:p>
          <a:p>
            <a:r>
              <a:rPr lang="en-US" dirty="0" smtClean="0"/>
              <a:t>Stimulates Economy</a:t>
            </a:r>
          </a:p>
          <a:p>
            <a:pPr lvl="1"/>
            <a:r>
              <a:rPr lang="en-US" dirty="0" smtClean="0"/>
              <a:t>New jobs in wind and supporting industries</a:t>
            </a:r>
          </a:p>
          <a:p>
            <a:pPr lvl="1"/>
            <a:r>
              <a:rPr lang="en-US" dirty="0" smtClean="0"/>
              <a:t>Revenues from land and offshore lease payments</a:t>
            </a:r>
          </a:p>
          <a:p>
            <a:pPr lvl="1"/>
            <a:r>
              <a:rPr lang="en-US" dirty="0" smtClean="0"/>
              <a:t>Annual property tax payments</a:t>
            </a:r>
          </a:p>
        </p:txBody>
      </p:sp>
    </p:spTree>
    <p:extLst>
      <p:ext uri="{BB962C8B-B14F-4D97-AF65-F5344CB8AC3E}">
        <p14:creationId xmlns:p14="http://schemas.microsoft.com/office/powerpoint/2010/main" val="347198176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Benefits of wind generation in 2013</a:t>
            </a:r>
            <a:endParaRPr lang="en-US" dirty="0"/>
          </a:p>
        </p:txBody>
      </p:sp>
      <p:pic>
        <p:nvPicPr>
          <p:cNvPr id="3" name="Picture 2"/>
          <p:cNvPicPr>
            <a:picLocks noChangeAspect="1"/>
          </p:cNvPicPr>
          <p:nvPr/>
        </p:nvPicPr>
        <p:blipFill>
          <a:blip r:embed="rId2"/>
          <a:stretch>
            <a:fillRect/>
          </a:stretch>
        </p:blipFill>
        <p:spPr>
          <a:xfrm>
            <a:off x="595113" y="1722313"/>
            <a:ext cx="8013297" cy="4463864"/>
          </a:xfrm>
          <a:prstGeom prst="rect">
            <a:avLst/>
          </a:prstGeom>
        </p:spPr>
      </p:pic>
      <p:sp>
        <p:nvSpPr>
          <p:cNvPr id="4" name="TextBox 3"/>
          <p:cNvSpPr txBox="1"/>
          <p:nvPr/>
        </p:nvSpPr>
        <p:spPr>
          <a:xfrm>
            <a:off x="7493926" y="6580418"/>
            <a:ext cx="1681430" cy="246221"/>
          </a:xfrm>
          <a:prstGeom prst="rect">
            <a:avLst/>
          </a:prstGeom>
          <a:noFill/>
        </p:spPr>
        <p:txBody>
          <a:bodyPr wrap="square" rtlCol="0">
            <a:spAutoFit/>
          </a:bodyPr>
          <a:lstStyle/>
          <a:p>
            <a:r>
              <a:rPr lang="en-US" sz="1000" dirty="0" smtClean="0"/>
              <a:t>US DOE Wind Vision Report</a:t>
            </a:r>
            <a:endParaRPr lang="en-US" sz="1000" dirty="0"/>
          </a:p>
        </p:txBody>
      </p:sp>
    </p:spTree>
    <p:extLst>
      <p:ext uri="{BB962C8B-B14F-4D97-AF65-F5344CB8AC3E}">
        <p14:creationId xmlns:p14="http://schemas.microsoft.com/office/powerpoint/2010/main" val="211995946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8581" y="467537"/>
            <a:ext cx="8610166" cy="6026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Arrow Connector 4"/>
          <p:cNvCxnSpPr/>
          <p:nvPr/>
        </p:nvCxnSpPr>
        <p:spPr>
          <a:xfrm flipH="1">
            <a:off x="4938467" y="3138801"/>
            <a:ext cx="689817" cy="1128953"/>
          </a:xfrm>
          <a:prstGeom prst="straightConnector1">
            <a:avLst/>
          </a:prstGeom>
          <a:ln>
            <a:solidFill>
              <a:schemeClr val="accent2">
                <a:lumMod val="75000"/>
              </a:schemeClr>
            </a:solidFill>
            <a:tailEnd type="arrow"/>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518061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Wildlife Impacts</a:t>
            </a:r>
            <a:endParaRPr lang="en-US" dirty="0"/>
          </a:p>
        </p:txBody>
      </p:sp>
      <p:pic>
        <p:nvPicPr>
          <p:cNvPr id="3" name="Picture 4" descr="Bird Grap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4755" y="1302370"/>
            <a:ext cx="4774976" cy="5327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21039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Harnessing wind energy </a:t>
            </a:r>
            <a:endParaRPr lang="en-US" dirty="0"/>
          </a:p>
        </p:txBody>
      </p:sp>
      <p:pic>
        <p:nvPicPr>
          <p:cNvPr id="3" name="Picture 2"/>
          <p:cNvPicPr>
            <a:picLocks noChangeAspect="1"/>
          </p:cNvPicPr>
          <p:nvPr/>
        </p:nvPicPr>
        <p:blipFill>
          <a:blip r:embed="rId3"/>
          <a:stretch>
            <a:fillRect/>
          </a:stretch>
        </p:blipFill>
        <p:spPr>
          <a:xfrm>
            <a:off x="1212063" y="1505271"/>
            <a:ext cx="6803144" cy="5066925"/>
          </a:xfrm>
          <a:prstGeom prst="rect">
            <a:avLst/>
          </a:prstGeom>
        </p:spPr>
      </p:pic>
    </p:spTree>
    <p:extLst>
      <p:ext uri="{BB962C8B-B14F-4D97-AF65-F5344CB8AC3E}">
        <p14:creationId xmlns:p14="http://schemas.microsoft.com/office/powerpoint/2010/main" val="32726314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 is cost-competitive</a:t>
            </a:r>
            <a:endParaRPr lang="en-US" dirty="0"/>
          </a:p>
        </p:txBody>
      </p:sp>
      <p:sp>
        <p:nvSpPr>
          <p:cNvPr id="4" name="TextBox 3"/>
          <p:cNvSpPr txBox="1"/>
          <p:nvPr/>
        </p:nvSpPr>
        <p:spPr>
          <a:xfrm>
            <a:off x="8561376" y="6559597"/>
            <a:ext cx="521282" cy="251363"/>
          </a:xfrm>
          <a:prstGeom prst="rect">
            <a:avLst/>
          </a:prstGeom>
          <a:noFill/>
        </p:spPr>
        <p:txBody>
          <a:bodyPr wrap="square" rtlCol="0">
            <a:spAutoFit/>
          </a:bodyPr>
          <a:lstStyle/>
          <a:p>
            <a:r>
              <a:rPr lang="en-US" sz="1000" dirty="0" smtClean="0"/>
              <a:t>AWEA</a:t>
            </a:r>
            <a:endParaRPr lang="en-US" sz="1000" dirty="0"/>
          </a:p>
        </p:txBody>
      </p:sp>
      <p:pic>
        <p:nvPicPr>
          <p:cNvPr id="5" name="Picture 4"/>
          <p:cNvPicPr>
            <a:picLocks noChangeAspect="1"/>
          </p:cNvPicPr>
          <p:nvPr/>
        </p:nvPicPr>
        <p:blipFill>
          <a:blip r:embed="rId2"/>
          <a:stretch>
            <a:fillRect/>
          </a:stretch>
        </p:blipFill>
        <p:spPr>
          <a:xfrm>
            <a:off x="1007453" y="1417638"/>
            <a:ext cx="7239000" cy="4940300"/>
          </a:xfrm>
          <a:prstGeom prst="rect">
            <a:avLst/>
          </a:prstGeom>
        </p:spPr>
      </p:pic>
    </p:spTree>
    <p:extLst>
      <p:ext uri="{BB962C8B-B14F-4D97-AF65-F5344CB8AC3E}">
        <p14:creationId xmlns:p14="http://schemas.microsoft.com/office/powerpoint/2010/main" val="46314830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6174" y="274638"/>
            <a:ext cx="7757898" cy="1143000"/>
          </a:xfrm>
        </p:spPr>
        <p:txBody>
          <a:bodyPr>
            <a:normAutofit fontScale="90000"/>
          </a:bodyPr>
          <a:lstStyle/>
          <a:p>
            <a:r>
              <a:rPr lang="en-US" dirty="0" smtClean="0"/>
              <a:t>U.S. Electricity Generation from Non-Hydro Renewables</a:t>
            </a:r>
            <a:endParaRPr lang="en-US" dirty="0"/>
          </a:p>
        </p:txBody>
      </p:sp>
      <p:graphicFrame>
        <p:nvGraphicFramePr>
          <p:cNvPr id="3" name="Chart 2"/>
          <p:cNvGraphicFramePr>
            <a:graphicFrameLocks noGrp="1"/>
          </p:cNvGraphicFramePr>
          <p:nvPr>
            <p:extLst>
              <p:ext uri="{D42A27DB-BD31-4B8C-83A1-F6EECF244321}">
                <p14:modId xmlns:p14="http://schemas.microsoft.com/office/powerpoint/2010/main" val="767855649"/>
              </p:ext>
            </p:extLst>
          </p:nvPr>
        </p:nvGraphicFramePr>
        <p:xfrm>
          <a:off x="1285569" y="1771828"/>
          <a:ext cx="6427843" cy="4421736"/>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5224583" y="6611779"/>
            <a:ext cx="3919417" cy="246221"/>
          </a:xfrm>
          <a:prstGeom prst="rect">
            <a:avLst/>
          </a:prstGeom>
          <a:noFill/>
        </p:spPr>
        <p:txBody>
          <a:bodyPr wrap="square" rtlCol="0">
            <a:spAutoFit/>
          </a:bodyPr>
          <a:lstStyle/>
          <a:p>
            <a:r>
              <a:rPr lang="en-US" sz="1000" dirty="0" smtClean="0"/>
              <a:t>Exploring Wind Energy, National Energy Education Development (NEED)</a:t>
            </a:r>
            <a:endParaRPr lang="en-US" sz="1000" dirty="0"/>
          </a:p>
        </p:txBody>
      </p:sp>
    </p:spTree>
    <p:extLst>
      <p:ext uri="{BB962C8B-B14F-4D97-AF65-F5344CB8AC3E}">
        <p14:creationId xmlns:p14="http://schemas.microsoft.com/office/powerpoint/2010/main" val="4330231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4140" y="131886"/>
            <a:ext cx="7619346" cy="1143000"/>
          </a:xfrm>
        </p:spPr>
        <p:txBody>
          <a:bodyPr>
            <a:normAutofit fontScale="90000"/>
          </a:bodyPr>
          <a:lstStyle/>
          <a:p>
            <a:r>
              <a:rPr lang="en-US" dirty="0" smtClean="0"/>
              <a:t>Installed Wind Power Capacity in 1999: 2,500 MW</a:t>
            </a:r>
            <a:endParaRPr lang="en-US" dirty="0"/>
          </a:p>
        </p:txBody>
      </p:sp>
      <p:pic>
        <p:nvPicPr>
          <p:cNvPr id="3" name="Picture 4"/>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a:xfrm>
            <a:off x="1482814" y="1386278"/>
            <a:ext cx="6214922" cy="5100630"/>
          </a:xfrm>
          <a:prstGeom prst="rect">
            <a:avLst/>
          </a:prstGeom>
          <a:ln>
            <a:solidFill>
              <a:schemeClr val="bg2"/>
            </a:solidFill>
            <a:miter lim="800000"/>
            <a:headEnd/>
            <a:tailEnd/>
          </a:ln>
        </p:spPr>
      </p:pic>
    </p:spTree>
    <p:extLst>
      <p:ext uri="{BB962C8B-B14F-4D97-AF65-F5344CB8AC3E}">
        <p14:creationId xmlns:p14="http://schemas.microsoft.com/office/powerpoint/2010/main" val="4056316777"/>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 of June 30, 2014: ~62,000 MW</a:t>
            </a:r>
            <a:endParaRPr lang="en-US" dirty="0"/>
          </a:p>
        </p:txBody>
      </p:sp>
      <p:pic>
        <p:nvPicPr>
          <p:cNvPr id="3" name="Picture 2" descr="This map shows the installed wind capacity in megawatts. As of September 30, 2012, 51,630 MW have been installed. Alaska, 16 MW; Hawaii, 112 MW; Washington, 2,699 MW; Oregon, 3,153 MW; California, 4,570 MW; Nevada, 152; Idaho, 675 MW; Utah, 325 MW; Arizona, 238 MW; Montana, 395 MW; Wyoming, 1,410 MW; Colorado, 1,805 MW; New Mexico, 778 MW; North Dakota, 1,469 MW; South Dakota, 784 MW; Nebraska, 337 MW; Kansas, 1,877 MW; Oklahoma, 2,400 MW; Texas, 10,929 MW; Minnesota, 2,717 MW; Iowa, 4,536 MW; Missouri, 459 MW; Wisconsin, 636 MW; Illinois, 3,055 MW; Tennessee, 29 MW; Michigan, 515 MW; Indiana, 1,343 MW; Ohio, 420 MW; West Virginia, 583 MW; Pennsylvania, 1,029 MW; Maryland, 120 MW; Delaware, 2 MW; New Jersey, 9 MW; New York, 1,418 MW; Vermont, 46 MW; New Hampshire, 125 MW; Massachusetts, 64 MW; Rhode Island, 3 MW; Maine, 397 M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8106" y="1417638"/>
            <a:ext cx="5520254" cy="426715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630485" y="5840590"/>
            <a:ext cx="6412166" cy="923330"/>
          </a:xfrm>
          <a:prstGeom prst="rect">
            <a:avLst/>
          </a:prstGeom>
          <a:noFill/>
        </p:spPr>
        <p:txBody>
          <a:bodyPr wrap="square" rtlCol="0">
            <a:spAutoFit/>
          </a:bodyPr>
          <a:lstStyle/>
          <a:p>
            <a:pPr marL="0" lvl="1"/>
            <a:r>
              <a:rPr lang="en-US" dirty="0"/>
              <a:t>Wind power generation has increased from 1.5% of annual electricity end-use demand </a:t>
            </a:r>
            <a:r>
              <a:rPr lang="en-US" dirty="0" smtClean="0"/>
              <a:t>in 2008 to </a:t>
            </a:r>
            <a:r>
              <a:rPr lang="en-US" dirty="0"/>
              <a:t>4.5% </a:t>
            </a:r>
            <a:r>
              <a:rPr lang="en-US" dirty="0" smtClean="0"/>
              <a:t>in 2013</a:t>
            </a:r>
            <a:endParaRPr lang="en-US" dirty="0"/>
          </a:p>
          <a:p>
            <a:endParaRPr lang="en-US" dirty="0"/>
          </a:p>
        </p:txBody>
      </p:sp>
    </p:spTree>
    <p:extLst>
      <p:ext uri="{BB962C8B-B14F-4D97-AF65-F5344CB8AC3E}">
        <p14:creationId xmlns:p14="http://schemas.microsoft.com/office/powerpoint/2010/main" val="3827692067"/>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113"/>
            <a:ext cx="8229600" cy="1143000"/>
          </a:xfrm>
        </p:spPr>
        <p:txBody>
          <a:bodyPr/>
          <a:lstStyle/>
          <a:p>
            <a:r>
              <a:rPr lang="en-US" dirty="0" smtClean="0"/>
              <a:t>Wind Resource Map</a:t>
            </a:r>
            <a:endParaRPr lang="en-US" dirty="0"/>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8189" y="1211033"/>
            <a:ext cx="7183695" cy="5385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p:cNvCxnSpPr/>
          <p:nvPr/>
        </p:nvCxnSpPr>
        <p:spPr>
          <a:xfrm>
            <a:off x="925013" y="5101573"/>
            <a:ext cx="430306" cy="10496"/>
          </a:xfrm>
          <a:prstGeom prst="line">
            <a:avLst/>
          </a:prstGeom>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a:off x="943036" y="5537373"/>
            <a:ext cx="430306" cy="10496"/>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917238" y="5810688"/>
            <a:ext cx="430306" cy="10496"/>
          </a:xfrm>
          <a:prstGeom prst="line">
            <a:avLst/>
          </a:prstGeom>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0" y="5101573"/>
            <a:ext cx="1373342" cy="369332"/>
          </a:xfrm>
          <a:prstGeom prst="rect">
            <a:avLst/>
          </a:prstGeom>
          <a:noFill/>
        </p:spPr>
        <p:txBody>
          <a:bodyPr wrap="square" rtlCol="0">
            <a:spAutoFit/>
          </a:bodyPr>
          <a:lstStyle/>
          <a:p>
            <a:r>
              <a:rPr lang="en-US" dirty="0" smtClean="0"/>
              <a:t>Classes 6-7</a:t>
            </a:r>
            <a:endParaRPr lang="en-US" dirty="0"/>
          </a:p>
        </p:txBody>
      </p:sp>
      <p:sp>
        <p:nvSpPr>
          <p:cNvPr id="11" name="TextBox 10"/>
          <p:cNvSpPr txBox="1"/>
          <p:nvPr/>
        </p:nvSpPr>
        <p:spPr>
          <a:xfrm>
            <a:off x="674140" y="5471835"/>
            <a:ext cx="714880" cy="369332"/>
          </a:xfrm>
          <a:prstGeom prst="rect">
            <a:avLst/>
          </a:prstGeom>
          <a:noFill/>
        </p:spPr>
        <p:txBody>
          <a:bodyPr wrap="square" rtlCol="0">
            <a:spAutoFit/>
          </a:bodyPr>
          <a:lstStyle/>
          <a:p>
            <a:r>
              <a:rPr lang="en-US" dirty="0"/>
              <a:t>3</a:t>
            </a:r>
            <a:r>
              <a:rPr lang="en-US" dirty="0" smtClean="0"/>
              <a:t>-</a:t>
            </a:r>
            <a:r>
              <a:rPr lang="en-US" dirty="0"/>
              <a:t>5</a:t>
            </a:r>
          </a:p>
        </p:txBody>
      </p:sp>
    </p:spTree>
    <p:extLst>
      <p:ext uri="{BB962C8B-B14F-4D97-AF65-F5344CB8AC3E}">
        <p14:creationId xmlns:p14="http://schemas.microsoft.com/office/powerpoint/2010/main" val="4275571238"/>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Offshore Wind Resources</a:t>
            </a:r>
            <a:endParaRPr lang="en-US" dirty="0"/>
          </a:p>
        </p:txBody>
      </p:sp>
      <p:pic>
        <p:nvPicPr>
          <p:cNvPr id="5" name="Picture 4"/>
          <p:cNvPicPr>
            <a:picLocks noChangeAspect="1"/>
          </p:cNvPicPr>
          <p:nvPr/>
        </p:nvPicPr>
        <p:blipFill>
          <a:blip r:embed="rId2"/>
          <a:stretch>
            <a:fillRect/>
          </a:stretch>
        </p:blipFill>
        <p:spPr>
          <a:xfrm>
            <a:off x="721173" y="1276518"/>
            <a:ext cx="7730463" cy="5392469"/>
          </a:xfrm>
          <a:prstGeom prst="rect">
            <a:avLst/>
          </a:prstGeom>
        </p:spPr>
      </p:pic>
      <p:cxnSp>
        <p:nvCxnSpPr>
          <p:cNvPr id="7" name="Straight Arrow Connector 6"/>
          <p:cNvCxnSpPr/>
          <p:nvPr/>
        </p:nvCxnSpPr>
        <p:spPr>
          <a:xfrm>
            <a:off x="3323666" y="4186535"/>
            <a:ext cx="470330" cy="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2508427" y="4001869"/>
            <a:ext cx="815239" cy="369332"/>
          </a:xfrm>
          <a:prstGeom prst="rect">
            <a:avLst/>
          </a:prstGeom>
          <a:noFill/>
        </p:spPr>
        <p:txBody>
          <a:bodyPr wrap="square" rtlCol="0">
            <a:spAutoFit/>
          </a:bodyPr>
          <a:lstStyle/>
          <a:p>
            <a:r>
              <a:rPr lang="en-US" dirty="0" smtClean="0"/>
              <a:t>Class 3</a:t>
            </a:r>
            <a:endParaRPr lang="en-US" dirty="0"/>
          </a:p>
        </p:txBody>
      </p:sp>
    </p:spTree>
    <p:extLst>
      <p:ext uri="{BB962C8B-B14F-4D97-AF65-F5344CB8AC3E}">
        <p14:creationId xmlns:p14="http://schemas.microsoft.com/office/powerpoint/2010/main" val="275639724"/>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 Wind Supply</a:t>
            </a:r>
            <a:endParaRPr lang="en-US" dirty="0"/>
          </a:p>
        </p:txBody>
      </p:sp>
      <p:pic>
        <p:nvPicPr>
          <p:cNvPr id="6" name="Picture 5"/>
          <p:cNvPicPr>
            <a:picLocks noChangeAspect="1"/>
          </p:cNvPicPr>
          <p:nvPr/>
        </p:nvPicPr>
        <p:blipFill>
          <a:blip r:embed="rId2"/>
          <a:stretch>
            <a:fillRect/>
          </a:stretch>
        </p:blipFill>
        <p:spPr>
          <a:xfrm>
            <a:off x="621759" y="1292199"/>
            <a:ext cx="7750116" cy="5121222"/>
          </a:xfrm>
          <a:prstGeom prst="rect">
            <a:avLst/>
          </a:prstGeom>
        </p:spPr>
      </p:pic>
      <p:sp>
        <p:nvSpPr>
          <p:cNvPr id="7" name="TextBox 6"/>
          <p:cNvSpPr txBox="1"/>
          <p:nvPr/>
        </p:nvSpPr>
        <p:spPr>
          <a:xfrm>
            <a:off x="6993653" y="6608476"/>
            <a:ext cx="2150347" cy="246221"/>
          </a:xfrm>
          <a:prstGeom prst="rect">
            <a:avLst/>
          </a:prstGeom>
          <a:noFill/>
        </p:spPr>
        <p:txBody>
          <a:bodyPr wrap="square" rtlCol="0">
            <a:spAutoFit/>
          </a:bodyPr>
          <a:lstStyle/>
          <a:p>
            <a:r>
              <a:rPr lang="en-US" sz="1000" dirty="0" smtClean="0"/>
              <a:t>U.S. DOE 20% Wind Energy by 2030</a:t>
            </a:r>
            <a:endParaRPr lang="en-US" sz="1000" dirty="0"/>
          </a:p>
        </p:txBody>
      </p:sp>
    </p:spTree>
    <p:extLst>
      <p:ext uri="{BB962C8B-B14F-4D97-AF65-F5344CB8AC3E}">
        <p14:creationId xmlns:p14="http://schemas.microsoft.com/office/powerpoint/2010/main" val="4169192348"/>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stretch>
            <a:fillRect/>
          </a:stretch>
        </p:blipFill>
        <p:spPr>
          <a:xfrm>
            <a:off x="595752" y="611516"/>
            <a:ext cx="7822316" cy="5803107"/>
          </a:xfrm>
          <a:prstGeom prst="rect">
            <a:avLst/>
          </a:prstGeom>
        </p:spPr>
      </p:pic>
      <p:sp>
        <p:nvSpPr>
          <p:cNvPr id="4" name="TextBox 3"/>
          <p:cNvSpPr txBox="1"/>
          <p:nvPr/>
        </p:nvSpPr>
        <p:spPr>
          <a:xfrm>
            <a:off x="6993653" y="6608476"/>
            <a:ext cx="2150347" cy="246221"/>
          </a:xfrm>
          <a:prstGeom prst="rect">
            <a:avLst/>
          </a:prstGeom>
          <a:noFill/>
        </p:spPr>
        <p:txBody>
          <a:bodyPr wrap="square" rtlCol="0">
            <a:spAutoFit/>
          </a:bodyPr>
          <a:lstStyle/>
          <a:p>
            <a:r>
              <a:rPr lang="en-US" sz="1000" dirty="0" smtClean="0"/>
              <a:t>U.S. DOE 20% Wind Energy by 2030</a:t>
            </a:r>
            <a:endParaRPr lang="en-US" sz="1000" dirty="0"/>
          </a:p>
        </p:txBody>
      </p:sp>
    </p:spTree>
    <p:extLst>
      <p:ext uri="{BB962C8B-B14F-4D97-AF65-F5344CB8AC3E}">
        <p14:creationId xmlns:p14="http://schemas.microsoft.com/office/powerpoint/2010/main" val="3056143821"/>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Wind energy is limited by transmission</a:t>
            </a:r>
            <a:endParaRPr lang="en-US" dirty="0"/>
          </a:p>
        </p:txBody>
      </p:sp>
      <p:pic>
        <p:nvPicPr>
          <p:cNvPr id="3" name="Content Placeholder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283" y="1246549"/>
            <a:ext cx="7835774" cy="5134879"/>
          </a:xfrm>
          <a:prstGeom prst="rect">
            <a:avLst/>
          </a:prstGeom>
        </p:spPr>
      </p:pic>
    </p:spTree>
    <p:extLst>
      <p:ext uri="{BB962C8B-B14F-4D97-AF65-F5344CB8AC3E}">
        <p14:creationId xmlns:p14="http://schemas.microsoft.com/office/powerpoint/2010/main" val="898685549"/>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Can the U.S. reach 20% wind by 2030?</a:t>
            </a:r>
            <a:endParaRPr lang="en-US" dirty="0"/>
          </a:p>
        </p:txBody>
      </p:sp>
      <p:pic>
        <p:nvPicPr>
          <p:cNvPr id="6" name="Picture 5"/>
          <p:cNvPicPr>
            <a:picLocks noChangeAspect="1"/>
          </p:cNvPicPr>
          <p:nvPr/>
        </p:nvPicPr>
        <p:blipFill>
          <a:blip r:embed="rId3"/>
          <a:stretch>
            <a:fillRect/>
          </a:stretch>
        </p:blipFill>
        <p:spPr>
          <a:xfrm>
            <a:off x="313554" y="2044834"/>
            <a:ext cx="3194597" cy="3218087"/>
          </a:xfrm>
          <a:prstGeom prst="rect">
            <a:avLst/>
          </a:prstGeom>
        </p:spPr>
      </p:pic>
      <p:sp>
        <p:nvSpPr>
          <p:cNvPr id="7" name="TextBox 6"/>
          <p:cNvSpPr txBox="1"/>
          <p:nvPr/>
        </p:nvSpPr>
        <p:spPr>
          <a:xfrm>
            <a:off x="7579332" y="1181108"/>
            <a:ext cx="1402793" cy="369332"/>
          </a:xfrm>
          <a:prstGeom prst="rect">
            <a:avLst/>
          </a:prstGeom>
          <a:noFill/>
        </p:spPr>
        <p:txBody>
          <a:bodyPr wrap="square" rtlCol="0">
            <a:spAutoFit/>
          </a:bodyPr>
          <a:lstStyle/>
          <a:p>
            <a:r>
              <a:rPr lang="en-US" dirty="0" smtClean="0"/>
              <a:t>…perhaps</a:t>
            </a:r>
            <a:endParaRPr lang="en-US" dirty="0"/>
          </a:p>
        </p:txBody>
      </p:sp>
      <p:pic>
        <p:nvPicPr>
          <p:cNvPr id="8" name="Picture 7"/>
          <p:cNvPicPr>
            <a:picLocks noChangeAspect="1"/>
          </p:cNvPicPr>
          <p:nvPr/>
        </p:nvPicPr>
        <p:blipFill>
          <a:blip r:embed="rId4"/>
          <a:stretch>
            <a:fillRect/>
          </a:stretch>
        </p:blipFill>
        <p:spPr>
          <a:xfrm>
            <a:off x="3648675" y="2013474"/>
            <a:ext cx="5418857" cy="3712366"/>
          </a:xfrm>
          <a:prstGeom prst="rect">
            <a:avLst/>
          </a:prstGeom>
        </p:spPr>
      </p:pic>
      <p:sp>
        <p:nvSpPr>
          <p:cNvPr id="9" name="TextBox 8"/>
          <p:cNvSpPr txBox="1"/>
          <p:nvPr/>
        </p:nvSpPr>
        <p:spPr>
          <a:xfrm>
            <a:off x="6993653" y="6608476"/>
            <a:ext cx="2150347" cy="246221"/>
          </a:xfrm>
          <a:prstGeom prst="rect">
            <a:avLst/>
          </a:prstGeom>
          <a:noFill/>
        </p:spPr>
        <p:txBody>
          <a:bodyPr wrap="square" rtlCol="0">
            <a:spAutoFit/>
          </a:bodyPr>
          <a:lstStyle/>
          <a:p>
            <a:r>
              <a:rPr lang="en-US" sz="1000" dirty="0" smtClean="0"/>
              <a:t>U.S. DOE 20% Wind Energy by 2030</a:t>
            </a:r>
            <a:endParaRPr lang="en-US" sz="1000" dirty="0"/>
          </a:p>
        </p:txBody>
      </p:sp>
    </p:spTree>
    <p:extLst>
      <p:ext uri="{BB962C8B-B14F-4D97-AF65-F5344CB8AC3E}">
        <p14:creationId xmlns:p14="http://schemas.microsoft.com/office/powerpoint/2010/main" val="242779630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 Energy History</a:t>
            </a:r>
            <a:endParaRPr lang="en-US" dirty="0"/>
          </a:p>
        </p:txBody>
      </p:sp>
      <p:grpSp>
        <p:nvGrpSpPr>
          <p:cNvPr id="5" name="Group 4"/>
          <p:cNvGrpSpPr/>
          <p:nvPr/>
        </p:nvGrpSpPr>
        <p:grpSpPr>
          <a:xfrm>
            <a:off x="381000" y="1426797"/>
            <a:ext cx="8599178" cy="1718939"/>
            <a:chOff x="381000" y="1510989"/>
            <a:chExt cx="8599178" cy="1718939"/>
          </a:xfrm>
        </p:grpSpPr>
        <p:sp>
          <p:nvSpPr>
            <p:cNvPr id="6" name="TextBox 24"/>
            <p:cNvSpPr txBox="1">
              <a:spLocks noChangeArrowheads="1"/>
            </p:cNvSpPr>
            <p:nvPr/>
          </p:nvSpPr>
          <p:spPr bwMode="auto">
            <a:xfrm>
              <a:off x="381000" y="1752599"/>
              <a:ext cx="170973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US" altLang="en-US" sz="1500" b="1" dirty="0">
                  <a:latin typeface="Franklin Gothic Book" pitchFamily="34" charset="0"/>
                </a:rPr>
                <a:t>5000 BC</a:t>
              </a:r>
            </a:p>
            <a:p>
              <a:pPr algn="ctr" eaLnBrk="1" hangingPunct="1"/>
              <a:r>
                <a:rPr lang="en-US" altLang="en-US" sz="1500" dirty="0">
                  <a:latin typeface="Franklin Gothic Book" pitchFamily="34" charset="0"/>
                </a:rPr>
                <a:t>Sailboats used on the Nile indicate the power of wind</a:t>
              </a:r>
            </a:p>
          </p:txBody>
        </p:sp>
        <p:sp>
          <p:nvSpPr>
            <p:cNvPr id="7" name="TextBox 28"/>
            <p:cNvSpPr txBox="1">
              <a:spLocks noChangeArrowheads="1"/>
            </p:cNvSpPr>
            <p:nvPr/>
          </p:nvSpPr>
          <p:spPr bwMode="auto">
            <a:xfrm>
              <a:off x="1981200" y="1752600"/>
              <a:ext cx="1524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US" altLang="en-US" sz="1500" b="1" dirty="0">
                  <a:latin typeface="Franklin Gothic Book" pitchFamily="34" charset="0"/>
                </a:rPr>
                <a:t>500-900 AD</a:t>
              </a:r>
            </a:p>
            <a:p>
              <a:pPr algn="ctr" eaLnBrk="1" hangingPunct="1"/>
              <a:r>
                <a:rPr lang="en-US" altLang="en-US" sz="1500" dirty="0">
                  <a:latin typeface="Franklin Gothic Book" pitchFamily="34" charset="0"/>
                </a:rPr>
                <a:t>First windmills developed in Persia</a:t>
              </a:r>
            </a:p>
          </p:txBody>
        </p:sp>
        <p:sp>
          <p:nvSpPr>
            <p:cNvPr id="8" name="TextBox 29"/>
            <p:cNvSpPr txBox="1">
              <a:spLocks noChangeArrowheads="1"/>
            </p:cNvSpPr>
            <p:nvPr/>
          </p:nvSpPr>
          <p:spPr bwMode="auto">
            <a:xfrm>
              <a:off x="3352800" y="1752600"/>
              <a:ext cx="1600200" cy="1246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US" altLang="en-US" sz="1500" b="1" dirty="0">
                  <a:latin typeface="Franklin Gothic Book" pitchFamily="34" charset="0"/>
                </a:rPr>
                <a:t>1300 AD</a:t>
              </a:r>
            </a:p>
            <a:p>
              <a:pPr algn="ctr" eaLnBrk="1" hangingPunct="1"/>
              <a:r>
                <a:rPr lang="en-US" altLang="en-US" sz="1500" dirty="0">
                  <a:latin typeface="Franklin Gothic Book" pitchFamily="34" charset="0"/>
                </a:rPr>
                <a:t>First horizontal-axis</a:t>
              </a:r>
            </a:p>
            <a:p>
              <a:pPr algn="ctr" eaLnBrk="1" hangingPunct="1"/>
              <a:r>
                <a:rPr lang="en-US" altLang="en-US" sz="1500" dirty="0">
                  <a:latin typeface="Franklin Gothic Book" pitchFamily="34" charset="0"/>
                </a:rPr>
                <a:t>windmills in Europe</a:t>
              </a:r>
            </a:p>
          </p:txBody>
        </p:sp>
        <p:sp>
          <p:nvSpPr>
            <p:cNvPr id="9" name="TextBox 32"/>
            <p:cNvSpPr txBox="1">
              <a:spLocks noChangeArrowheads="1"/>
            </p:cNvSpPr>
            <p:nvPr/>
          </p:nvSpPr>
          <p:spPr bwMode="auto">
            <a:xfrm>
              <a:off x="5043058" y="1752600"/>
              <a:ext cx="1861407"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US" altLang="en-US" sz="1500" b="1" dirty="0">
                  <a:latin typeface="Franklin Gothic Book" pitchFamily="34" charset="0"/>
                </a:rPr>
                <a:t>1850s</a:t>
              </a:r>
            </a:p>
            <a:p>
              <a:pPr algn="ctr" eaLnBrk="1" hangingPunct="1"/>
              <a:r>
                <a:rPr lang="en-US" altLang="en-US" sz="1500" dirty="0">
                  <a:latin typeface="Franklin Gothic Book" pitchFamily="34" charset="0"/>
                </a:rPr>
                <a:t>Daniel </a:t>
              </a:r>
              <a:r>
                <a:rPr lang="en-US" altLang="en-US" sz="1500" dirty="0" err="1">
                  <a:latin typeface="Franklin Gothic Book" pitchFamily="34" charset="0"/>
                </a:rPr>
                <a:t>Halladay</a:t>
              </a:r>
              <a:r>
                <a:rPr lang="en-US" altLang="en-US" sz="1500" dirty="0">
                  <a:latin typeface="Franklin Gothic Book" pitchFamily="34" charset="0"/>
                </a:rPr>
                <a:t> and</a:t>
              </a:r>
            </a:p>
            <a:p>
              <a:pPr algn="ctr" eaLnBrk="1" hangingPunct="1"/>
              <a:r>
                <a:rPr lang="en-US" altLang="en-US" sz="1500" dirty="0">
                  <a:latin typeface="Franklin Gothic Book" pitchFamily="34" charset="0"/>
                </a:rPr>
                <a:t>John Burnham build </a:t>
              </a:r>
            </a:p>
            <a:p>
              <a:pPr algn="ctr" eaLnBrk="1" hangingPunct="1"/>
              <a:r>
                <a:rPr lang="en-US" altLang="en-US" sz="1500" dirty="0" err="1">
                  <a:latin typeface="Franklin Gothic Book" pitchFamily="34" charset="0"/>
                </a:rPr>
                <a:t>Halladay</a:t>
              </a:r>
              <a:r>
                <a:rPr lang="en-US" altLang="en-US" sz="1500" dirty="0">
                  <a:latin typeface="Franklin Gothic Book" pitchFamily="34" charset="0"/>
                </a:rPr>
                <a:t> Windmill;</a:t>
              </a:r>
            </a:p>
            <a:p>
              <a:pPr algn="ctr" eaLnBrk="1" hangingPunct="1"/>
              <a:r>
                <a:rPr lang="en-US" altLang="en-US" sz="1500" dirty="0">
                  <a:latin typeface="Franklin Gothic Book" pitchFamily="34" charset="0"/>
                </a:rPr>
                <a:t>start US Wind </a:t>
              </a:r>
            </a:p>
            <a:p>
              <a:pPr algn="ctr" eaLnBrk="1" hangingPunct="1"/>
              <a:r>
                <a:rPr lang="en-US" altLang="en-US" sz="1500" dirty="0">
                  <a:latin typeface="Franklin Gothic Book" pitchFamily="34" charset="0"/>
                </a:rPr>
                <a:t>Engine Company</a:t>
              </a:r>
            </a:p>
          </p:txBody>
        </p:sp>
        <p:grpSp>
          <p:nvGrpSpPr>
            <p:cNvPr id="10" name="Group 9"/>
            <p:cNvGrpSpPr/>
            <p:nvPr/>
          </p:nvGrpSpPr>
          <p:grpSpPr>
            <a:xfrm>
              <a:off x="381000" y="1510989"/>
              <a:ext cx="8153400" cy="304800"/>
              <a:chOff x="381000" y="609600"/>
              <a:chExt cx="8153400" cy="304800"/>
            </a:xfrm>
          </p:grpSpPr>
          <p:cxnSp>
            <p:nvCxnSpPr>
              <p:cNvPr id="12" name="Straight Arrow Connector 11"/>
              <p:cNvCxnSpPr/>
              <p:nvPr/>
            </p:nvCxnSpPr>
            <p:spPr>
              <a:xfrm>
                <a:off x="381000" y="609600"/>
                <a:ext cx="8153400"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762000" y="609600"/>
                <a:ext cx="304800" cy="3048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2286000" y="609600"/>
                <a:ext cx="304800" cy="3048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6200000" flipH="1">
                <a:off x="3657600" y="609600"/>
                <a:ext cx="304800" cy="3048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5562600" y="609600"/>
                <a:ext cx="304800" cy="3048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7543800" y="609600"/>
                <a:ext cx="304800" cy="3048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 name="TextBox 59"/>
            <p:cNvSpPr txBox="1">
              <a:spLocks noChangeArrowheads="1"/>
            </p:cNvSpPr>
            <p:nvPr/>
          </p:nvSpPr>
          <p:spPr bwMode="auto">
            <a:xfrm>
              <a:off x="6844990" y="1752600"/>
              <a:ext cx="2135188"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US" altLang="en-US" sz="1500" b="1" dirty="0">
                  <a:latin typeface="Franklin Gothic Book" pitchFamily="34" charset="0"/>
                </a:rPr>
                <a:t>Late 1880s</a:t>
              </a:r>
            </a:p>
            <a:p>
              <a:pPr algn="ctr" eaLnBrk="1" hangingPunct="1"/>
              <a:r>
                <a:rPr lang="en-US" altLang="en-US" sz="1500" dirty="0">
                  <a:latin typeface="Franklin Gothic Book" pitchFamily="34" charset="0"/>
                </a:rPr>
                <a:t>Thomas O. Perry</a:t>
              </a:r>
            </a:p>
            <a:p>
              <a:pPr algn="ctr" eaLnBrk="1" hangingPunct="1"/>
              <a:r>
                <a:rPr lang="en-US" altLang="en-US" sz="1500" dirty="0">
                  <a:latin typeface="Franklin Gothic Book" pitchFamily="34" charset="0"/>
                </a:rPr>
                <a:t>conducted 5,000</a:t>
              </a:r>
            </a:p>
            <a:p>
              <a:pPr algn="ctr" eaLnBrk="1" hangingPunct="1"/>
              <a:r>
                <a:rPr lang="en-US" altLang="en-US" sz="1500" dirty="0">
                  <a:latin typeface="Franklin Gothic Book" pitchFamily="34" charset="0"/>
                </a:rPr>
                <a:t>wind experiments;</a:t>
              </a:r>
            </a:p>
            <a:p>
              <a:pPr algn="ctr" eaLnBrk="1" hangingPunct="1"/>
              <a:r>
                <a:rPr lang="en-US" altLang="en-US" sz="1500" dirty="0">
                  <a:latin typeface="Franklin Gothic Book" pitchFamily="34" charset="0"/>
                </a:rPr>
                <a:t>starts </a:t>
              </a:r>
              <a:r>
                <a:rPr lang="en-US" altLang="en-US" sz="1500" dirty="0" err="1">
                  <a:latin typeface="Franklin Gothic Book" pitchFamily="34" charset="0"/>
                </a:rPr>
                <a:t>Aermotor</a:t>
              </a:r>
              <a:r>
                <a:rPr lang="en-US" altLang="en-US" sz="1500" dirty="0">
                  <a:latin typeface="Franklin Gothic Book" pitchFamily="34" charset="0"/>
                </a:rPr>
                <a:t> Co</a:t>
              </a:r>
              <a:r>
                <a:rPr lang="en-US" altLang="en-US" sz="1500" dirty="0">
                  <a:latin typeface="Calibri" pitchFamily="34" charset="0"/>
                </a:rPr>
                <a:t>mpany</a:t>
              </a:r>
            </a:p>
          </p:txBody>
        </p:sp>
      </p:grpSp>
      <p:grpSp>
        <p:nvGrpSpPr>
          <p:cNvPr id="18" name="Group 17"/>
          <p:cNvGrpSpPr/>
          <p:nvPr/>
        </p:nvGrpSpPr>
        <p:grpSpPr>
          <a:xfrm>
            <a:off x="381000" y="3266941"/>
            <a:ext cx="8153400" cy="1549709"/>
            <a:chOff x="381000" y="3362187"/>
            <a:chExt cx="8153400" cy="1549709"/>
          </a:xfrm>
        </p:grpSpPr>
        <p:grpSp>
          <p:nvGrpSpPr>
            <p:cNvPr id="19" name="Group 18"/>
            <p:cNvGrpSpPr/>
            <p:nvPr/>
          </p:nvGrpSpPr>
          <p:grpSpPr>
            <a:xfrm>
              <a:off x="381000" y="3362187"/>
              <a:ext cx="8153400" cy="304800"/>
              <a:chOff x="381000" y="2743200"/>
              <a:chExt cx="8153400" cy="304800"/>
            </a:xfrm>
          </p:grpSpPr>
          <p:cxnSp>
            <p:nvCxnSpPr>
              <p:cNvPr id="24" name="Straight Arrow Connector 23"/>
              <p:cNvCxnSpPr/>
              <p:nvPr/>
            </p:nvCxnSpPr>
            <p:spPr>
              <a:xfrm>
                <a:off x="381000" y="2743200"/>
                <a:ext cx="8153400"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914400" y="2743200"/>
                <a:ext cx="304800" cy="3048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2819400" y="2743200"/>
                <a:ext cx="304800" cy="3048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5105400" y="2743200"/>
                <a:ext cx="304800" cy="3048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7239000" y="2743200"/>
                <a:ext cx="304800" cy="3048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0" name="TextBox 60"/>
            <p:cNvSpPr txBox="1">
              <a:spLocks noChangeArrowheads="1"/>
            </p:cNvSpPr>
            <p:nvPr/>
          </p:nvSpPr>
          <p:spPr bwMode="auto">
            <a:xfrm>
              <a:off x="381000" y="3665399"/>
              <a:ext cx="2057400" cy="1246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US" altLang="en-US" sz="1500" b="1" dirty="0">
                  <a:latin typeface="Franklin Gothic Book" pitchFamily="34" charset="0"/>
                </a:rPr>
                <a:t>1888</a:t>
              </a:r>
            </a:p>
            <a:p>
              <a:pPr algn="ctr" eaLnBrk="1" hangingPunct="1"/>
              <a:r>
                <a:rPr lang="en-US" altLang="en-US" sz="1500" dirty="0">
                  <a:latin typeface="Franklin Gothic Book" pitchFamily="34" charset="0"/>
                </a:rPr>
                <a:t>Charles F. Brush </a:t>
              </a:r>
            </a:p>
            <a:p>
              <a:pPr algn="ctr" eaLnBrk="1" hangingPunct="1"/>
              <a:r>
                <a:rPr lang="en-US" altLang="en-US" sz="1500" dirty="0">
                  <a:latin typeface="Franklin Gothic Book" pitchFamily="34" charset="0"/>
                </a:rPr>
                <a:t>used windmill to generate </a:t>
              </a:r>
              <a:r>
                <a:rPr lang="en-US" altLang="en-US" sz="1500" dirty="0">
                  <a:latin typeface="Myriad Pro" pitchFamily="34" charset="0"/>
                </a:rPr>
                <a:t>electricity</a:t>
              </a:r>
            </a:p>
            <a:p>
              <a:pPr algn="ctr" eaLnBrk="1" hangingPunct="1"/>
              <a:r>
                <a:rPr lang="en-US" altLang="en-US" sz="1500" dirty="0">
                  <a:latin typeface="Franklin Gothic Book" pitchFamily="34" charset="0"/>
                </a:rPr>
                <a:t>in Cleveland, OH</a:t>
              </a:r>
            </a:p>
          </p:txBody>
        </p:sp>
        <p:sp>
          <p:nvSpPr>
            <p:cNvPr id="21" name="TextBox 61"/>
            <p:cNvSpPr txBox="1">
              <a:spLocks noChangeArrowheads="1"/>
            </p:cNvSpPr>
            <p:nvPr/>
          </p:nvSpPr>
          <p:spPr bwMode="auto">
            <a:xfrm>
              <a:off x="2400300" y="3665400"/>
              <a:ext cx="2209800" cy="1246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US" altLang="en-US" sz="1500" b="1" dirty="0">
                  <a:latin typeface="Franklin Gothic Book" pitchFamily="34" charset="0"/>
                </a:rPr>
                <a:t>Early 1900s</a:t>
              </a:r>
            </a:p>
            <a:p>
              <a:pPr algn="ctr" eaLnBrk="1" hangingPunct="1"/>
              <a:r>
                <a:rPr lang="en-US" altLang="en-US" sz="1500" dirty="0">
                  <a:latin typeface="Franklin Gothic Book" pitchFamily="34" charset="0"/>
                </a:rPr>
                <a:t>Windmills in CA</a:t>
              </a:r>
            </a:p>
            <a:p>
              <a:pPr algn="ctr" eaLnBrk="1" hangingPunct="1"/>
              <a:r>
                <a:rPr lang="en-US" altLang="en-US" sz="1500" dirty="0">
                  <a:latin typeface="Franklin Gothic Book" pitchFamily="34" charset="0"/>
                </a:rPr>
                <a:t>pumped saltwater</a:t>
              </a:r>
            </a:p>
            <a:p>
              <a:pPr algn="ctr" eaLnBrk="1" hangingPunct="1"/>
              <a:r>
                <a:rPr lang="en-US" altLang="en-US" sz="1500" dirty="0">
                  <a:latin typeface="Franklin Gothic Book" pitchFamily="34" charset="0"/>
                </a:rPr>
                <a:t>to evaporate ponds</a:t>
              </a:r>
            </a:p>
            <a:p>
              <a:pPr algn="ctr" eaLnBrk="1" hangingPunct="1"/>
              <a:endParaRPr lang="en-US" altLang="en-US" sz="1500" dirty="0">
                <a:latin typeface="Calibri" pitchFamily="34" charset="0"/>
              </a:endParaRPr>
            </a:p>
          </p:txBody>
        </p:sp>
        <p:sp>
          <p:nvSpPr>
            <p:cNvPr id="22" name="TextBox 62"/>
            <p:cNvSpPr txBox="1">
              <a:spLocks noChangeArrowheads="1"/>
            </p:cNvSpPr>
            <p:nvPr/>
          </p:nvSpPr>
          <p:spPr bwMode="auto">
            <a:xfrm>
              <a:off x="4736893" y="3665401"/>
              <a:ext cx="1651414" cy="1246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US" altLang="en-US" sz="1500" b="1" dirty="0">
                  <a:latin typeface="Franklin Gothic Book" pitchFamily="34" charset="0"/>
                </a:rPr>
                <a:t>1941</a:t>
              </a:r>
            </a:p>
            <a:p>
              <a:pPr algn="ctr" eaLnBrk="1" hangingPunct="1"/>
              <a:r>
                <a:rPr lang="en-US" altLang="en-US" sz="1500" dirty="0">
                  <a:latin typeface="Franklin Gothic Book" pitchFamily="34" charset="0"/>
                </a:rPr>
                <a:t>In VT, Grandpa’s</a:t>
              </a:r>
            </a:p>
            <a:p>
              <a:pPr algn="ctr" eaLnBrk="1" hangingPunct="1"/>
              <a:r>
                <a:rPr lang="en-US" altLang="en-US" sz="1500" dirty="0">
                  <a:latin typeface="Franklin Gothic Book" pitchFamily="34" charset="0"/>
                </a:rPr>
                <a:t>Knob turbine</a:t>
              </a:r>
            </a:p>
            <a:p>
              <a:pPr algn="ctr" eaLnBrk="1" hangingPunct="1"/>
              <a:r>
                <a:rPr lang="en-US" altLang="en-US" sz="1500" dirty="0">
                  <a:latin typeface="Franklin Gothic Book" pitchFamily="34" charset="0"/>
                </a:rPr>
                <a:t>supplies power to </a:t>
              </a:r>
            </a:p>
            <a:p>
              <a:pPr algn="ctr" eaLnBrk="1" hangingPunct="1"/>
              <a:r>
                <a:rPr lang="en-US" altLang="en-US" sz="1500" dirty="0">
                  <a:latin typeface="Franklin Gothic Book" pitchFamily="34" charset="0"/>
                </a:rPr>
                <a:t>town during WWII</a:t>
              </a:r>
            </a:p>
          </p:txBody>
        </p:sp>
        <p:sp>
          <p:nvSpPr>
            <p:cNvPr id="23" name="TextBox 63"/>
            <p:cNvSpPr txBox="1">
              <a:spLocks noChangeArrowheads="1"/>
            </p:cNvSpPr>
            <p:nvPr/>
          </p:nvSpPr>
          <p:spPr bwMode="auto">
            <a:xfrm>
              <a:off x="6889595" y="3665401"/>
              <a:ext cx="159806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US" altLang="en-US" sz="1500" b="1" dirty="0">
                  <a:latin typeface="Franklin Gothic Book" pitchFamily="34" charset="0"/>
                </a:rPr>
                <a:t>1979</a:t>
              </a:r>
            </a:p>
            <a:p>
              <a:pPr algn="ctr" eaLnBrk="1" hangingPunct="1"/>
              <a:r>
                <a:rPr lang="en-US" altLang="en-US" sz="1500" dirty="0">
                  <a:latin typeface="Franklin Gothic Book" pitchFamily="34" charset="0"/>
                </a:rPr>
                <a:t>First wind turbine</a:t>
              </a:r>
            </a:p>
            <a:p>
              <a:pPr algn="ctr" eaLnBrk="1" hangingPunct="1"/>
              <a:r>
                <a:rPr lang="en-US" altLang="en-US" sz="1500" dirty="0">
                  <a:latin typeface="Franklin Gothic Book" pitchFamily="34" charset="0"/>
                </a:rPr>
                <a:t>rated over 1 MW</a:t>
              </a:r>
            </a:p>
            <a:p>
              <a:pPr algn="ctr" eaLnBrk="1" hangingPunct="1"/>
              <a:r>
                <a:rPr lang="en-US" altLang="en-US" sz="1500" dirty="0">
                  <a:latin typeface="Franklin Gothic Book" pitchFamily="34" charset="0"/>
                </a:rPr>
                <a:t>began operating</a:t>
              </a:r>
            </a:p>
          </p:txBody>
        </p:sp>
      </p:grpSp>
      <p:grpSp>
        <p:nvGrpSpPr>
          <p:cNvPr id="29" name="Group 28"/>
          <p:cNvGrpSpPr/>
          <p:nvPr/>
        </p:nvGrpSpPr>
        <p:grpSpPr>
          <a:xfrm>
            <a:off x="305774" y="4910223"/>
            <a:ext cx="8517550" cy="1510408"/>
            <a:chOff x="305774" y="5157702"/>
            <a:chExt cx="8517550" cy="1510408"/>
          </a:xfrm>
        </p:grpSpPr>
        <p:grpSp>
          <p:nvGrpSpPr>
            <p:cNvPr id="30" name="Group 29"/>
            <p:cNvGrpSpPr/>
            <p:nvPr/>
          </p:nvGrpSpPr>
          <p:grpSpPr>
            <a:xfrm>
              <a:off x="457200" y="5157702"/>
              <a:ext cx="8153400" cy="304800"/>
              <a:chOff x="381000" y="4724400"/>
              <a:chExt cx="8153400" cy="304800"/>
            </a:xfrm>
          </p:grpSpPr>
          <p:cxnSp>
            <p:nvCxnSpPr>
              <p:cNvPr id="35" name="Straight Arrow Connector 34"/>
              <p:cNvCxnSpPr/>
              <p:nvPr/>
            </p:nvCxnSpPr>
            <p:spPr>
              <a:xfrm>
                <a:off x="381000" y="4724400"/>
                <a:ext cx="8153400"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16200000" flipH="1">
                <a:off x="990600" y="4724400"/>
                <a:ext cx="304800" cy="3048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3124200" y="4724400"/>
                <a:ext cx="304800" cy="3048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334000" y="4724400"/>
                <a:ext cx="304800" cy="3048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7162800" y="4724400"/>
                <a:ext cx="304800" cy="3048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1" name="TextBox 77"/>
            <p:cNvSpPr txBox="1">
              <a:spLocks noChangeArrowheads="1"/>
            </p:cNvSpPr>
            <p:nvPr/>
          </p:nvSpPr>
          <p:spPr bwMode="auto">
            <a:xfrm>
              <a:off x="305774" y="5421614"/>
              <a:ext cx="1860189"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US" altLang="en-US" sz="1500" b="1" dirty="0">
                  <a:latin typeface="Franklin Gothic Book" pitchFamily="34" charset="0"/>
                </a:rPr>
                <a:t>1985</a:t>
              </a:r>
            </a:p>
            <a:p>
              <a:pPr algn="ctr" eaLnBrk="1" hangingPunct="1"/>
              <a:r>
                <a:rPr lang="en-US" altLang="en-US" sz="1500" dirty="0">
                  <a:latin typeface="Franklin Gothic Book" pitchFamily="34" charset="0"/>
                </a:rPr>
                <a:t>CA wind capacity</a:t>
              </a:r>
            </a:p>
            <a:p>
              <a:pPr algn="ctr" eaLnBrk="1" hangingPunct="1"/>
              <a:r>
                <a:rPr lang="en-US" altLang="en-US" sz="1500" dirty="0">
                  <a:latin typeface="Franklin Gothic Book" pitchFamily="34" charset="0"/>
                </a:rPr>
                <a:t>exceeded 1,000 MW</a:t>
              </a:r>
            </a:p>
          </p:txBody>
        </p:sp>
        <p:sp>
          <p:nvSpPr>
            <p:cNvPr id="32" name="TextBox 78"/>
            <p:cNvSpPr txBox="1">
              <a:spLocks noChangeArrowheads="1"/>
            </p:cNvSpPr>
            <p:nvPr/>
          </p:nvSpPr>
          <p:spPr bwMode="auto">
            <a:xfrm>
              <a:off x="2219803" y="5421614"/>
              <a:ext cx="27432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US" altLang="en-US" sz="1500" b="1" dirty="0">
                  <a:latin typeface="Franklin Gothic Book" pitchFamily="34" charset="0"/>
                </a:rPr>
                <a:t>1993</a:t>
              </a:r>
            </a:p>
            <a:p>
              <a:pPr algn="ctr" eaLnBrk="1" hangingPunct="1"/>
              <a:r>
                <a:rPr lang="en-US" altLang="en-US" sz="1500" dirty="0">
                  <a:latin typeface="Franklin Gothic Book" pitchFamily="34" charset="0"/>
                </a:rPr>
                <a:t>US </a:t>
              </a:r>
              <a:r>
                <a:rPr lang="en-US" altLang="en-US" sz="1500" dirty="0" err="1">
                  <a:latin typeface="Franklin Gothic Book" pitchFamily="34" charset="0"/>
                </a:rPr>
                <a:t>WindPower</a:t>
              </a:r>
              <a:r>
                <a:rPr lang="en-US" altLang="en-US" sz="1500" dirty="0">
                  <a:latin typeface="Franklin Gothic Book" pitchFamily="34" charset="0"/>
                </a:rPr>
                <a:t> developed </a:t>
              </a:r>
            </a:p>
            <a:p>
              <a:pPr algn="ctr" eaLnBrk="1" hangingPunct="1"/>
              <a:r>
                <a:rPr lang="en-US" altLang="en-US" sz="1500" dirty="0">
                  <a:latin typeface="Franklin Gothic Book" pitchFamily="34" charset="0"/>
                </a:rPr>
                <a:t>first commercial variable-speed wind turbine</a:t>
              </a:r>
            </a:p>
          </p:txBody>
        </p:sp>
        <p:sp>
          <p:nvSpPr>
            <p:cNvPr id="33" name="TextBox 79"/>
            <p:cNvSpPr txBox="1">
              <a:spLocks noChangeArrowheads="1"/>
            </p:cNvSpPr>
            <p:nvPr/>
          </p:nvSpPr>
          <p:spPr bwMode="auto">
            <a:xfrm>
              <a:off x="4710151" y="5421615"/>
              <a:ext cx="2006600" cy="1246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US" altLang="en-US" sz="1500" b="1" dirty="0">
                  <a:latin typeface="Franklin Gothic Book" pitchFamily="34" charset="0"/>
                </a:rPr>
                <a:t>2004</a:t>
              </a:r>
            </a:p>
            <a:p>
              <a:pPr algn="ctr" eaLnBrk="1" hangingPunct="1"/>
              <a:r>
                <a:rPr lang="en-US" altLang="en-US" sz="1500" dirty="0">
                  <a:latin typeface="Franklin Gothic Book" pitchFamily="34" charset="0"/>
                </a:rPr>
                <a:t>Electricity from </a:t>
              </a:r>
            </a:p>
            <a:p>
              <a:pPr algn="ctr" eaLnBrk="1" hangingPunct="1"/>
              <a:r>
                <a:rPr lang="en-US" altLang="en-US" sz="1500" dirty="0">
                  <a:latin typeface="Franklin Gothic Book" pitchFamily="34" charset="0"/>
                </a:rPr>
                <a:t>wind generation</a:t>
              </a:r>
            </a:p>
            <a:p>
              <a:pPr algn="ctr" eaLnBrk="1" hangingPunct="1"/>
              <a:r>
                <a:rPr lang="en-US" altLang="en-US" sz="1500" dirty="0">
                  <a:latin typeface="Franklin Gothic Book" pitchFamily="34" charset="0"/>
                </a:rPr>
                <a:t> costs 3 to 4.5 cents per kWh</a:t>
              </a:r>
            </a:p>
          </p:txBody>
        </p:sp>
        <p:sp>
          <p:nvSpPr>
            <p:cNvPr id="34" name="TextBox 80"/>
            <p:cNvSpPr txBox="1">
              <a:spLocks noChangeArrowheads="1"/>
            </p:cNvSpPr>
            <p:nvPr/>
          </p:nvSpPr>
          <p:spPr bwMode="auto">
            <a:xfrm>
              <a:off x="6613524" y="5421615"/>
              <a:ext cx="22098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US" altLang="en-US" sz="1500" b="1" dirty="0" smtClean="0">
                  <a:latin typeface="Franklin Gothic Book" pitchFamily="34" charset="0"/>
                </a:rPr>
                <a:t>2011</a:t>
              </a:r>
              <a:endParaRPr lang="en-US" altLang="en-US" sz="1500" b="1" dirty="0">
                <a:latin typeface="Franklin Gothic Book" pitchFamily="34" charset="0"/>
              </a:endParaRPr>
            </a:p>
            <a:p>
              <a:pPr algn="ctr" eaLnBrk="1" hangingPunct="1"/>
              <a:r>
                <a:rPr lang="en-US" altLang="en-US" sz="1500" dirty="0">
                  <a:latin typeface="Franklin Gothic Book" pitchFamily="34" charset="0"/>
                </a:rPr>
                <a:t>Wind power provided</a:t>
              </a:r>
            </a:p>
            <a:p>
              <a:pPr algn="ctr" eaLnBrk="1" hangingPunct="1"/>
              <a:r>
                <a:rPr lang="en-US" altLang="en-US" sz="1500" dirty="0" smtClean="0">
                  <a:latin typeface="Franklin Gothic Book" pitchFamily="34" charset="0"/>
                </a:rPr>
                <a:t>over 12% </a:t>
              </a:r>
              <a:r>
                <a:rPr lang="en-US" altLang="en-US" sz="1500" dirty="0">
                  <a:latin typeface="Franklin Gothic Book" pitchFamily="34" charset="0"/>
                </a:rPr>
                <a:t>of renewable</a:t>
              </a:r>
            </a:p>
            <a:p>
              <a:pPr algn="ctr" eaLnBrk="1" hangingPunct="1"/>
              <a:r>
                <a:rPr lang="en-US" altLang="en-US" sz="1500" dirty="0">
                  <a:latin typeface="Franklin Gothic Book" pitchFamily="34" charset="0"/>
                </a:rPr>
                <a:t>energy used in US</a:t>
              </a:r>
            </a:p>
          </p:txBody>
        </p:sp>
      </p:grpSp>
      <p:sp>
        <p:nvSpPr>
          <p:cNvPr id="40" name="TextBox 39"/>
          <p:cNvSpPr txBox="1"/>
          <p:nvPr/>
        </p:nvSpPr>
        <p:spPr>
          <a:xfrm>
            <a:off x="5224583" y="6611779"/>
            <a:ext cx="3919417" cy="246221"/>
          </a:xfrm>
          <a:prstGeom prst="rect">
            <a:avLst/>
          </a:prstGeom>
          <a:noFill/>
        </p:spPr>
        <p:txBody>
          <a:bodyPr wrap="square" rtlCol="0">
            <a:spAutoFit/>
          </a:bodyPr>
          <a:lstStyle/>
          <a:p>
            <a:r>
              <a:rPr lang="en-US" sz="1000" dirty="0" smtClean="0"/>
              <a:t>Exploring Wind Energy, National Energy Education Development (NEED)</a:t>
            </a:r>
            <a:endParaRPr lang="en-US" sz="1000" dirty="0"/>
          </a:p>
        </p:txBody>
      </p:sp>
    </p:spTree>
    <p:extLst>
      <p:ext uri="{BB962C8B-B14F-4D97-AF65-F5344CB8AC3E}">
        <p14:creationId xmlns:p14="http://schemas.microsoft.com/office/powerpoint/2010/main" val="2387259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U.S. Planned for 20% Wind by 2030: Will reach that goal 5 years early</a:t>
            </a:r>
            <a:endParaRPr lang="en-US" dirty="0"/>
          </a:p>
        </p:txBody>
      </p:sp>
      <p:sp>
        <p:nvSpPr>
          <p:cNvPr id="4" name="TextBox 3"/>
          <p:cNvSpPr txBox="1"/>
          <p:nvPr/>
        </p:nvSpPr>
        <p:spPr>
          <a:xfrm>
            <a:off x="6302327" y="6608476"/>
            <a:ext cx="2841674" cy="246221"/>
          </a:xfrm>
          <a:prstGeom prst="rect">
            <a:avLst/>
          </a:prstGeom>
          <a:noFill/>
        </p:spPr>
        <p:txBody>
          <a:bodyPr wrap="square" rtlCol="0">
            <a:spAutoFit/>
          </a:bodyPr>
          <a:lstStyle/>
          <a:p>
            <a:r>
              <a:rPr lang="en-US" sz="1000" dirty="0" smtClean="0"/>
              <a:t>U.S. DOE Energy Efficiency </a:t>
            </a:r>
            <a:r>
              <a:rPr lang="en-US" sz="1000" dirty="0"/>
              <a:t>&amp;</a:t>
            </a:r>
            <a:r>
              <a:rPr lang="en-US" sz="1000" dirty="0" smtClean="0"/>
              <a:t> Renewable Energy</a:t>
            </a:r>
            <a:endParaRPr lang="en-US" sz="1000" dirty="0"/>
          </a:p>
        </p:txBody>
      </p:sp>
      <p:pic>
        <p:nvPicPr>
          <p:cNvPr id="6" name="Picture 5"/>
          <p:cNvPicPr>
            <a:picLocks noChangeAspect="1"/>
          </p:cNvPicPr>
          <p:nvPr/>
        </p:nvPicPr>
        <p:blipFill>
          <a:blip r:embed="rId3"/>
          <a:stretch>
            <a:fillRect/>
          </a:stretch>
        </p:blipFill>
        <p:spPr>
          <a:xfrm>
            <a:off x="1208158" y="1975668"/>
            <a:ext cx="6188181" cy="4186536"/>
          </a:xfrm>
          <a:prstGeom prst="rect">
            <a:avLst/>
          </a:prstGeom>
        </p:spPr>
      </p:pic>
      <p:cxnSp>
        <p:nvCxnSpPr>
          <p:cNvPr id="5" name="Straight Arrow Connector 4"/>
          <p:cNvCxnSpPr/>
          <p:nvPr/>
        </p:nvCxnSpPr>
        <p:spPr>
          <a:xfrm>
            <a:off x="6785005" y="2290217"/>
            <a:ext cx="289384" cy="307776"/>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7" name="TextBox 6"/>
          <p:cNvSpPr txBox="1"/>
          <p:nvPr/>
        </p:nvSpPr>
        <p:spPr>
          <a:xfrm>
            <a:off x="6109493" y="1890107"/>
            <a:ext cx="1553365" cy="400110"/>
          </a:xfrm>
          <a:prstGeom prst="rect">
            <a:avLst/>
          </a:prstGeom>
          <a:noFill/>
        </p:spPr>
        <p:txBody>
          <a:bodyPr wrap="square" rtlCol="0">
            <a:spAutoFit/>
          </a:bodyPr>
          <a:lstStyle/>
          <a:p>
            <a:r>
              <a:rPr lang="en-US" sz="2000" dirty="0" smtClean="0">
                <a:solidFill>
                  <a:schemeClr val="accent6">
                    <a:lumMod val="75000"/>
                  </a:schemeClr>
                </a:solidFill>
              </a:rPr>
              <a:t>35% by 2050</a:t>
            </a:r>
            <a:endParaRPr lang="en-US" sz="2000" dirty="0">
              <a:solidFill>
                <a:schemeClr val="accent6">
                  <a:lumMod val="75000"/>
                </a:schemeClr>
              </a:solidFill>
            </a:endParaRPr>
          </a:p>
        </p:txBody>
      </p:sp>
    </p:spTree>
    <p:extLst>
      <p:ext uri="{BB962C8B-B14F-4D97-AF65-F5344CB8AC3E}">
        <p14:creationId xmlns:p14="http://schemas.microsoft.com/office/powerpoint/2010/main" val="243927077"/>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Enabling Growth</a:t>
            </a:r>
            <a:endParaRPr lang="en-US" dirty="0"/>
          </a:p>
        </p:txBody>
      </p:sp>
      <p:grpSp>
        <p:nvGrpSpPr>
          <p:cNvPr id="3" name="Group 2"/>
          <p:cNvGrpSpPr/>
          <p:nvPr/>
        </p:nvGrpSpPr>
        <p:grpSpPr>
          <a:xfrm>
            <a:off x="556866" y="1697284"/>
            <a:ext cx="8129934" cy="770930"/>
            <a:chOff x="228600" y="4953000"/>
            <a:chExt cx="8370985" cy="923330"/>
          </a:xfrm>
        </p:grpSpPr>
        <p:sp>
          <p:nvSpPr>
            <p:cNvPr id="4" name="Chevron 3"/>
            <p:cNvSpPr/>
            <p:nvPr/>
          </p:nvSpPr>
          <p:spPr>
            <a:xfrm>
              <a:off x="1905000" y="5105400"/>
              <a:ext cx="228600" cy="38100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5" name="TextBox 10"/>
            <p:cNvSpPr txBox="1">
              <a:spLocks noChangeArrowheads="1"/>
            </p:cNvSpPr>
            <p:nvPr/>
          </p:nvSpPr>
          <p:spPr bwMode="auto">
            <a:xfrm>
              <a:off x="228600" y="4953000"/>
              <a:ext cx="15763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US" altLang="en-US" b="1" dirty="0">
                  <a:latin typeface="Franklin Gothic Book" pitchFamily="34" charset="0"/>
                </a:rPr>
                <a:t>1979</a:t>
              </a:r>
            </a:p>
            <a:p>
              <a:pPr algn="ctr" eaLnBrk="1" hangingPunct="1"/>
              <a:r>
                <a:rPr lang="en-US" altLang="en-US" b="1" dirty="0">
                  <a:latin typeface="Franklin Gothic Book" pitchFamily="34" charset="0"/>
                </a:rPr>
                <a:t>40 cents/kWh</a:t>
              </a:r>
            </a:p>
          </p:txBody>
        </p:sp>
        <p:sp>
          <p:nvSpPr>
            <p:cNvPr id="6" name="TextBox 11"/>
            <p:cNvSpPr txBox="1">
              <a:spLocks noChangeArrowheads="1"/>
            </p:cNvSpPr>
            <p:nvPr/>
          </p:nvSpPr>
          <p:spPr bwMode="auto">
            <a:xfrm>
              <a:off x="2209800" y="4953000"/>
              <a:ext cx="1828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US" altLang="en-US" b="1" dirty="0">
                  <a:latin typeface="Franklin Gothic Book" pitchFamily="34" charset="0"/>
                </a:rPr>
                <a:t>2000</a:t>
              </a:r>
            </a:p>
            <a:p>
              <a:pPr algn="ctr" eaLnBrk="1" hangingPunct="1"/>
              <a:r>
                <a:rPr lang="en-US" altLang="en-US" b="1" dirty="0">
                  <a:latin typeface="Franklin Gothic Book" pitchFamily="34" charset="0"/>
                </a:rPr>
                <a:t>4-6 cents/kWh</a:t>
              </a:r>
            </a:p>
          </p:txBody>
        </p:sp>
        <p:sp>
          <p:nvSpPr>
            <p:cNvPr id="7" name="Chevron 6"/>
            <p:cNvSpPr/>
            <p:nvPr/>
          </p:nvSpPr>
          <p:spPr>
            <a:xfrm>
              <a:off x="4114800" y="5105400"/>
              <a:ext cx="228600" cy="38100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8" name="TextBox 13"/>
            <p:cNvSpPr txBox="1">
              <a:spLocks noChangeArrowheads="1"/>
            </p:cNvSpPr>
            <p:nvPr/>
          </p:nvSpPr>
          <p:spPr bwMode="auto">
            <a:xfrm>
              <a:off x="4495800" y="4953000"/>
              <a:ext cx="18843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US" altLang="en-US" b="1" dirty="0">
                  <a:latin typeface="Franklin Gothic Book" pitchFamily="34" charset="0"/>
                </a:rPr>
                <a:t>2004</a:t>
              </a:r>
            </a:p>
            <a:p>
              <a:pPr algn="ctr" eaLnBrk="1" hangingPunct="1"/>
              <a:r>
                <a:rPr lang="en-US" altLang="en-US" b="1" dirty="0">
                  <a:latin typeface="Franklin Gothic Book" pitchFamily="34" charset="0"/>
                </a:rPr>
                <a:t>3-4.5 cents/kWh</a:t>
              </a:r>
            </a:p>
          </p:txBody>
        </p:sp>
        <p:sp>
          <p:nvSpPr>
            <p:cNvPr id="9" name="Chevron 8"/>
            <p:cNvSpPr/>
            <p:nvPr/>
          </p:nvSpPr>
          <p:spPr>
            <a:xfrm>
              <a:off x="6477000" y="5105400"/>
              <a:ext cx="228600" cy="38100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10" name="TextBox 15"/>
            <p:cNvSpPr txBox="1">
              <a:spLocks noChangeArrowheads="1"/>
            </p:cNvSpPr>
            <p:nvPr/>
          </p:nvSpPr>
          <p:spPr bwMode="auto">
            <a:xfrm>
              <a:off x="6591300" y="4953000"/>
              <a:ext cx="200828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US" altLang="en-US" b="1" dirty="0" smtClean="0">
                  <a:latin typeface="Franklin Gothic Book" pitchFamily="34" charset="0"/>
                </a:rPr>
                <a:t>2011</a:t>
              </a:r>
              <a:endParaRPr lang="en-US" altLang="en-US" b="1" dirty="0">
                <a:latin typeface="Franklin Gothic Book" pitchFamily="34" charset="0"/>
              </a:endParaRPr>
            </a:p>
            <a:p>
              <a:pPr algn="ctr" eaLnBrk="1" hangingPunct="1"/>
              <a:r>
                <a:rPr lang="en-US" altLang="en-US" b="1" dirty="0" smtClean="0">
                  <a:latin typeface="Franklin Gothic Book" pitchFamily="34" charset="0"/>
                </a:rPr>
                <a:t>Less than 5 </a:t>
              </a:r>
              <a:r>
                <a:rPr lang="en-US" altLang="en-US" b="1" dirty="0">
                  <a:latin typeface="Franklin Gothic Book" pitchFamily="34" charset="0"/>
                </a:rPr>
                <a:t>cents/kWh</a:t>
              </a:r>
            </a:p>
          </p:txBody>
        </p:sp>
      </p:grpSp>
      <p:pic>
        <p:nvPicPr>
          <p:cNvPr id="11" name="Picture 10"/>
          <p:cNvPicPr>
            <a:picLocks noChangeAspect="1"/>
          </p:cNvPicPr>
          <p:nvPr/>
        </p:nvPicPr>
        <p:blipFill>
          <a:blip r:embed="rId3"/>
          <a:stretch>
            <a:fillRect/>
          </a:stretch>
        </p:blipFill>
        <p:spPr>
          <a:xfrm>
            <a:off x="956883" y="2592028"/>
            <a:ext cx="7474645" cy="4068767"/>
          </a:xfrm>
          <a:prstGeom prst="rect">
            <a:avLst/>
          </a:prstGeom>
        </p:spPr>
      </p:pic>
      <p:sp>
        <p:nvSpPr>
          <p:cNvPr id="12" name="TextBox 11"/>
          <p:cNvSpPr txBox="1"/>
          <p:nvPr/>
        </p:nvSpPr>
        <p:spPr>
          <a:xfrm>
            <a:off x="419462" y="1360219"/>
            <a:ext cx="3336796" cy="369332"/>
          </a:xfrm>
          <a:prstGeom prst="rect">
            <a:avLst/>
          </a:prstGeom>
          <a:noFill/>
        </p:spPr>
        <p:txBody>
          <a:bodyPr wrap="square" rtlCol="0">
            <a:spAutoFit/>
          </a:bodyPr>
          <a:lstStyle/>
          <a:p>
            <a:r>
              <a:rPr lang="en-US" dirty="0" smtClean="0"/>
              <a:t>Cost to produce electricity: </a:t>
            </a:r>
            <a:endParaRPr lang="en-US" dirty="0"/>
          </a:p>
        </p:txBody>
      </p:sp>
      <p:pic>
        <p:nvPicPr>
          <p:cNvPr id="14" name="Picture 13"/>
          <p:cNvPicPr>
            <a:picLocks noChangeAspect="1"/>
          </p:cNvPicPr>
          <p:nvPr/>
        </p:nvPicPr>
        <p:blipFill>
          <a:blip r:embed="rId4"/>
          <a:stretch>
            <a:fillRect/>
          </a:stretch>
        </p:blipFill>
        <p:spPr>
          <a:xfrm>
            <a:off x="2481015" y="2592028"/>
            <a:ext cx="4673600" cy="241300"/>
          </a:xfrm>
          <a:prstGeom prst="rect">
            <a:avLst/>
          </a:prstGeom>
        </p:spPr>
      </p:pic>
      <p:sp>
        <p:nvSpPr>
          <p:cNvPr id="15" name="TextBox 14"/>
          <p:cNvSpPr txBox="1"/>
          <p:nvPr/>
        </p:nvSpPr>
        <p:spPr>
          <a:xfrm>
            <a:off x="7493926" y="6580418"/>
            <a:ext cx="1681430" cy="246221"/>
          </a:xfrm>
          <a:prstGeom prst="rect">
            <a:avLst/>
          </a:prstGeom>
          <a:noFill/>
        </p:spPr>
        <p:txBody>
          <a:bodyPr wrap="square" rtlCol="0">
            <a:spAutoFit/>
          </a:bodyPr>
          <a:lstStyle/>
          <a:p>
            <a:r>
              <a:rPr lang="en-US" sz="1000" dirty="0" smtClean="0"/>
              <a:t>US DOE Wind Vision Report</a:t>
            </a:r>
            <a:endParaRPr lang="en-US" sz="1000" dirty="0"/>
          </a:p>
        </p:txBody>
      </p:sp>
    </p:spTree>
    <p:extLst>
      <p:ext uri="{BB962C8B-B14F-4D97-AF65-F5344CB8AC3E}">
        <p14:creationId xmlns:p14="http://schemas.microsoft.com/office/powerpoint/2010/main" val="3288263694"/>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83594"/>
          </a:xfrm>
        </p:spPr>
        <p:txBody>
          <a:bodyPr>
            <a:normAutofit/>
          </a:bodyPr>
          <a:lstStyle/>
          <a:p>
            <a:r>
              <a:rPr lang="en-US" dirty="0" smtClean="0"/>
              <a:t>Water Conserved</a:t>
            </a:r>
            <a:endParaRPr lang="en-US" dirty="0"/>
          </a:p>
        </p:txBody>
      </p:sp>
      <p:pic>
        <p:nvPicPr>
          <p:cNvPr id="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6450" y="1961188"/>
            <a:ext cx="7880350" cy="438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6993653" y="6608476"/>
            <a:ext cx="2150347" cy="246221"/>
          </a:xfrm>
          <a:prstGeom prst="rect">
            <a:avLst/>
          </a:prstGeom>
          <a:noFill/>
        </p:spPr>
        <p:txBody>
          <a:bodyPr wrap="square" rtlCol="0">
            <a:spAutoFit/>
          </a:bodyPr>
          <a:lstStyle/>
          <a:p>
            <a:r>
              <a:rPr lang="en-US" sz="1000" dirty="0" smtClean="0"/>
              <a:t>U.S. DOE 20% Wind Energy by 2030</a:t>
            </a:r>
            <a:endParaRPr lang="en-US" sz="1000" dirty="0"/>
          </a:p>
        </p:txBody>
      </p:sp>
      <p:sp>
        <p:nvSpPr>
          <p:cNvPr id="5" name="TextBox 4"/>
          <p:cNvSpPr txBox="1"/>
          <p:nvPr/>
        </p:nvSpPr>
        <p:spPr>
          <a:xfrm>
            <a:off x="689816" y="1771830"/>
            <a:ext cx="4295681" cy="1477328"/>
          </a:xfrm>
          <a:prstGeom prst="rect">
            <a:avLst/>
          </a:prstGeom>
          <a:noFill/>
        </p:spPr>
        <p:txBody>
          <a:bodyPr wrap="square" rtlCol="0">
            <a:spAutoFit/>
          </a:bodyPr>
          <a:lstStyle/>
          <a:p>
            <a:r>
              <a:rPr lang="en-US" dirty="0"/>
              <a:t>20% </a:t>
            </a:r>
            <a:r>
              <a:rPr lang="en-US" dirty="0" smtClean="0"/>
              <a:t>wind in 2030: 11% less water consumption by electric sector</a:t>
            </a:r>
          </a:p>
          <a:p>
            <a:r>
              <a:rPr lang="en-US" dirty="0" smtClean="0"/>
              <a:t>	- 4 </a:t>
            </a:r>
            <a:r>
              <a:rPr lang="en-US" dirty="0"/>
              <a:t>trillion gallons saved through </a:t>
            </a:r>
            <a:r>
              <a:rPr lang="en-US" dirty="0" smtClean="0"/>
              <a:t>2030</a:t>
            </a:r>
          </a:p>
          <a:p>
            <a:r>
              <a:rPr lang="en-US" dirty="0" smtClean="0"/>
              <a:t>35% wind in 2050: 23% less water consumption by electric sector</a:t>
            </a:r>
            <a:endParaRPr lang="en-US" dirty="0"/>
          </a:p>
        </p:txBody>
      </p:sp>
    </p:spTree>
    <p:extLst>
      <p:ext uri="{BB962C8B-B14F-4D97-AF65-F5344CB8AC3E}">
        <p14:creationId xmlns:p14="http://schemas.microsoft.com/office/powerpoint/2010/main" val="273364286"/>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Economic Growth</a:t>
            </a:r>
            <a:endParaRPr lang="en-US" dirty="0"/>
          </a:p>
        </p:txBody>
      </p:sp>
      <p:pic>
        <p:nvPicPr>
          <p:cNvPr id="3" name="Picture 2"/>
          <p:cNvPicPr>
            <a:picLocks noChangeAspect="1"/>
          </p:cNvPicPr>
          <p:nvPr/>
        </p:nvPicPr>
        <p:blipFill>
          <a:blip r:embed="rId3"/>
          <a:stretch>
            <a:fillRect/>
          </a:stretch>
        </p:blipFill>
        <p:spPr>
          <a:xfrm>
            <a:off x="1125280" y="1417638"/>
            <a:ext cx="7018218" cy="4565906"/>
          </a:xfrm>
          <a:prstGeom prst="rect">
            <a:avLst/>
          </a:prstGeom>
        </p:spPr>
      </p:pic>
      <p:sp>
        <p:nvSpPr>
          <p:cNvPr id="4" name="TextBox 3"/>
          <p:cNvSpPr txBox="1"/>
          <p:nvPr/>
        </p:nvSpPr>
        <p:spPr>
          <a:xfrm>
            <a:off x="7493926" y="6580418"/>
            <a:ext cx="1681430" cy="246221"/>
          </a:xfrm>
          <a:prstGeom prst="rect">
            <a:avLst/>
          </a:prstGeom>
          <a:noFill/>
        </p:spPr>
        <p:txBody>
          <a:bodyPr wrap="square" rtlCol="0">
            <a:spAutoFit/>
          </a:bodyPr>
          <a:lstStyle/>
          <a:p>
            <a:r>
              <a:rPr lang="en-US" sz="1000" dirty="0" smtClean="0"/>
              <a:t>US DOE Wind Vision Report</a:t>
            </a:r>
            <a:endParaRPr lang="en-US" sz="1000" dirty="0"/>
          </a:p>
        </p:txBody>
      </p:sp>
    </p:spTree>
    <p:extLst>
      <p:ext uri="{BB962C8B-B14F-4D97-AF65-F5344CB8AC3E}">
        <p14:creationId xmlns:p14="http://schemas.microsoft.com/office/powerpoint/2010/main" val="37202669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Health and Climate Benefits by 2050</a:t>
            </a:r>
            <a:endParaRPr lang="en-US" dirty="0"/>
          </a:p>
        </p:txBody>
      </p:sp>
      <p:pic>
        <p:nvPicPr>
          <p:cNvPr id="3" name="Picture 2"/>
          <p:cNvPicPr>
            <a:picLocks noChangeAspect="1"/>
          </p:cNvPicPr>
          <p:nvPr/>
        </p:nvPicPr>
        <p:blipFill>
          <a:blip r:embed="rId2"/>
          <a:stretch>
            <a:fillRect/>
          </a:stretch>
        </p:blipFill>
        <p:spPr>
          <a:xfrm>
            <a:off x="316098" y="1743660"/>
            <a:ext cx="4560187" cy="3744307"/>
          </a:xfrm>
          <a:prstGeom prst="rect">
            <a:avLst/>
          </a:prstGeom>
        </p:spPr>
      </p:pic>
      <p:pic>
        <p:nvPicPr>
          <p:cNvPr id="4" name="Picture 3"/>
          <p:cNvPicPr>
            <a:picLocks noChangeAspect="1"/>
          </p:cNvPicPr>
          <p:nvPr/>
        </p:nvPicPr>
        <p:blipFill>
          <a:blip r:embed="rId3"/>
          <a:stretch>
            <a:fillRect/>
          </a:stretch>
        </p:blipFill>
        <p:spPr>
          <a:xfrm>
            <a:off x="4888098" y="1884779"/>
            <a:ext cx="4114800" cy="2755900"/>
          </a:xfrm>
          <a:prstGeom prst="rect">
            <a:avLst/>
          </a:prstGeom>
        </p:spPr>
      </p:pic>
      <p:sp>
        <p:nvSpPr>
          <p:cNvPr id="5" name="TextBox 4"/>
          <p:cNvSpPr txBox="1"/>
          <p:nvPr/>
        </p:nvSpPr>
        <p:spPr>
          <a:xfrm>
            <a:off x="7493926" y="6580418"/>
            <a:ext cx="1681430" cy="246221"/>
          </a:xfrm>
          <a:prstGeom prst="rect">
            <a:avLst/>
          </a:prstGeom>
          <a:noFill/>
        </p:spPr>
        <p:txBody>
          <a:bodyPr wrap="square" rtlCol="0">
            <a:spAutoFit/>
          </a:bodyPr>
          <a:lstStyle/>
          <a:p>
            <a:r>
              <a:rPr lang="en-US" sz="1000" dirty="0" smtClean="0"/>
              <a:t>US DOE Wind Vision Report</a:t>
            </a:r>
            <a:endParaRPr lang="en-US" sz="1000" dirty="0"/>
          </a:p>
        </p:txBody>
      </p:sp>
      <p:sp>
        <p:nvSpPr>
          <p:cNvPr id="6" name="TextBox 5"/>
          <p:cNvSpPr txBox="1"/>
          <p:nvPr/>
        </p:nvSpPr>
        <p:spPr>
          <a:xfrm>
            <a:off x="4405427" y="5934087"/>
            <a:ext cx="4738573" cy="646331"/>
          </a:xfrm>
          <a:prstGeom prst="rect">
            <a:avLst/>
          </a:prstGeom>
          <a:noFill/>
        </p:spPr>
        <p:txBody>
          <a:bodyPr wrap="square" rtlCol="0">
            <a:spAutoFit/>
          </a:bodyPr>
          <a:lstStyle/>
          <a:p>
            <a:r>
              <a:rPr lang="en-US" dirty="0" smtClean="0"/>
              <a:t>*Less than 1.5% of contiguous land area of the U.S. occupied by wind power plants in 2050</a:t>
            </a:r>
            <a:endParaRPr lang="en-US" dirty="0"/>
          </a:p>
        </p:txBody>
      </p:sp>
    </p:spTree>
    <p:extLst>
      <p:ext uri="{BB962C8B-B14F-4D97-AF65-F5344CB8AC3E}">
        <p14:creationId xmlns:p14="http://schemas.microsoft.com/office/powerpoint/2010/main" val="4708131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Transmission </a:t>
            </a:r>
            <a:r>
              <a:rPr lang="en-US" dirty="0"/>
              <a:t>e</a:t>
            </a:r>
            <a:r>
              <a:rPr lang="en-US" dirty="0" smtClean="0"/>
              <a:t>xpansion needed to meet 20%-35% wind</a:t>
            </a:r>
            <a:endParaRPr lang="en-US" dirty="0"/>
          </a:p>
        </p:txBody>
      </p:sp>
      <p:pic>
        <p:nvPicPr>
          <p:cNvPr id="3" name="Picture 2"/>
          <p:cNvPicPr>
            <a:picLocks noChangeAspect="1"/>
          </p:cNvPicPr>
          <p:nvPr/>
        </p:nvPicPr>
        <p:blipFill>
          <a:blip r:embed="rId3"/>
          <a:stretch>
            <a:fillRect/>
          </a:stretch>
        </p:blipFill>
        <p:spPr>
          <a:xfrm>
            <a:off x="927100" y="1705916"/>
            <a:ext cx="7277100" cy="4813300"/>
          </a:xfrm>
          <a:prstGeom prst="rect">
            <a:avLst/>
          </a:prstGeom>
        </p:spPr>
      </p:pic>
      <p:sp>
        <p:nvSpPr>
          <p:cNvPr id="6" name="TextBox 5"/>
          <p:cNvSpPr txBox="1"/>
          <p:nvPr/>
        </p:nvSpPr>
        <p:spPr>
          <a:xfrm>
            <a:off x="6993653" y="6592796"/>
            <a:ext cx="2150347" cy="246221"/>
          </a:xfrm>
          <a:prstGeom prst="rect">
            <a:avLst/>
          </a:prstGeom>
          <a:noFill/>
        </p:spPr>
        <p:txBody>
          <a:bodyPr wrap="square" rtlCol="0">
            <a:spAutoFit/>
          </a:bodyPr>
          <a:lstStyle/>
          <a:p>
            <a:r>
              <a:rPr lang="en-US" sz="1000" dirty="0" smtClean="0"/>
              <a:t>U.S. DOE 20% Wind Energy by 2030</a:t>
            </a:r>
            <a:endParaRPr lang="en-US" sz="1000" dirty="0"/>
          </a:p>
        </p:txBody>
      </p:sp>
    </p:spTree>
    <p:extLst>
      <p:ext uri="{BB962C8B-B14F-4D97-AF65-F5344CB8AC3E}">
        <p14:creationId xmlns:p14="http://schemas.microsoft.com/office/powerpoint/2010/main" val="10913967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Total Installed Generating Capacity (MW) Globally</a:t>
            </a:r>
            <a:endParaRPr lang="en-US" dirty="0"/>
          </a:p>
        </p:txBody>
      </p:sp>
      <p:pic>
        <p:nvPicPr>
          <p:cNvPr id="3" name="Picture 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308" y="1880776"/>
            <a:ext cx="8930190" cy="46926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302806" y="1784326"/>
            <a:ext cx="2603992" cy="2031325"/>
          </a:xfrm>
          <a:prstGeom prst="rect">
            <a:avLst/>
          </a:prstGeom>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smtClean="0"/>
              <a:t>Top 5 Countries for 2013</a:t>
            </a:r>
          </a:p>
          <a:p>
            <a:r>
              <a:rPr lang="en-US" dirty="0" smtClean="0"/>
              <a:t>New Installed Capacity</a:t>
            </a:r>
          </a:p>
          <a:p>
            <a:pPr marL="342900" indent="-342900">
              <a:buAutoNum type="arabicPeriod"/>
            </a:pPr>
            <a:r>
              <a:rPr lang="en-US" dirty="0" smtClean="0"/>
              <a:t>China</a:t>
            </a:r>
          </a:p>
          <a:p>
            <a:pPr marL="342900" indent="-342900">
              <a:buAutoNum type="arabicPeriod"/>
            </a:pPr>
            <a:r>
              <a:rPr lang="en-US" dirty="0" smtClean="0"/>
              <a:t>Germany</a:t>
            </a:r>
          </a:p>
          <a:p>
            <a:pPr marL="342900" indent="-342900">
              <a:buAutoNum type="arabicPeriod"/>
            </a:pPr>
            <a:r>
              <a:rPr lang="en-US" dirty="0" smtClean="0"/>
              <a:t>United Kingdom</a:t>
            </a:r>
          </a:p>
          <a:p>
            <a:pPr marL="342900" indent="-342900">
              <a:buAutoNum type="arabicPeriod"/>
            </a:pPr>
            <a:r>
              <a:rPr lang="en-US" dirty="0" smtClean="0"/>
              <a:t>India</a:t>
            </a:r>
          </a:p>
          <a:p>
            <a:pPr marL="342900" indent="-342900">
              <a:buAutoNum type="arabicPeriod"/>
            </a:pPr>
            <a:r>
              <a:rPr lang="en-US" dirty="0" smtClean="0"/>
              <a:t>Canada</a:t>
            </a:r>
            <a:endParaRPr lang="en-US" dirty="0"/>
          </a:p>
        </p:txBody>
      </p:sp>
      <p:pic>
        <p:nvPicPr>
          <p:cNvPr id="7" name="Picture 2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06300" y="1784326"/>
            <a:ext cx="1514020" cy="13478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37468344"/>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Global Wind Resource Map</a:t>
            </a:r>
            <a:endParaRPr lang="en-US" dirty="0"/>
          </a:p>
        </p:txBody>
      </p:sp>
      <p:pic>
        <p:nvPicPr>
          <p:cNvPr id="3" name="Picture 2"/>
          <p:cNvPicPr>
            <a:picLocks noChangeAspect="1"/>
          </p:cNvPicPr>
          <p:nvPr/>
        </p:nvPicPr>
        <p:blipFill>
          <a:blip r:embed="rId2"/>
          <a:stretch>
            <a:fillRect/>
          </a:stretch>
        </p:blipFill>
        <p:spPr>
          <a:xfrm>
            <a:off x="519912" y="1417638"/>
            <a:ext cx="7930860" cy="5067643"/>
          </a:xfrm>
          <a:prstGeom prst="rect">
            <a:avLst/>
          </a:prstGeom>
        </p:spPr>
      </p:pic>
      <p:cxnSp>
        <p:nvCxnSpPr>
          <p:cNvPr id="5" name="Straight Arrow Connector 4"/>
          <p:cNvCxnSpPr/>
          <p:nvPr/>
        </p:nvCxnSpPr>
        <p:spPr>
          <a:xfrm flipV="1">
            <a:off x="1473701" y="5942685"/>
            <a:ext cx="0" cy="51123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1050406" y="6328481"/>
            <a:ext cx="1285569" cy="372719"/>
          </a:xfrm>
          <a:prstGeom prst="rect">
            <a:avLst/>
          </a:prstGeom>
          <a:noFill/>
        </p:spPr>
        <p:txBody>
          <a:bodyPr wrap="square" rtlCol="0">
            <a:spAutoFit/>
          </a:bodyPr>
          <a:lstStyle/>
          <a:p>
            <a:r>
              <a:rPr lang="en-US" dirty="0" smtClean="0"/>
              <a:t>Class 3</a:t>
            </a:r>
            <a:endParaRPr lang="en-US" dirty="0"/>
          </a:p>
        </p:txBody>
      </p:sp>
    </p:spTree>
    <p:extLst>
      <p:ext uri="{BB962C8B-B14F-4D97-AF65-F5344CB8AC3E}">
        <p14:creationId xmlns:p14="http://schemas.microsoft.com/office/powerpoint/2010/main" val="298879598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Parts of a Wind Turbine</a:t>
            </a:r>
            <a:endParaRPr lang="en-US" dirty="0"/>
          </a:p>
        </p:txBody>
      </p:sp>
      <p:pic>
        <p:nvPicPr>
          <p:cNvPr id="3" name="Picture 2"/>
          <p:cNvPicPr>
            <a:picLocks noChangeAspect="1"/>
          </p:cNvPicPr>
          <p:nvPr/>
        </p:nvPicPr>
        <p:blipFill>
          <a:blip r:embed="rId3"/>
          <a:stretch>
            <a:fillRect/>
          </a:stretch>
        </p:blipFill>
        <p:spPr>
          <a:xfrm>
            <a:off x="749300" y="1417638"/>
            <a:ext cx="7645400" cy="5029200"/>
          </a:xfrm>
          <a:prstGeom prst="rect">
            <a:avLst/>
          </a:prstGeom>
        </p:spPr>
      </p:pic>
      <p:sp>
        <p:nvSpPr>
          <p:cNvPr id="4" name="TextBox 3"/>
          <p:cNvSpPr txBox="1"/>
          <p:nvPr/>
        </p:nvSpPr>
        <p:spPr>
          <a:xfrm>
            <a:off x="6511331" y="6608476"/>
            <a:ext cx="2632669" cy="246221"/>
          </a:xfrm>
          <a:prstGeom prst="rect">
            <a:avLst/>
          </a:prstGeom>
          <a:noFill/>
        </p:spPr>
        <p:txBody>
          <a:bodyPr wrap="square" rtlCol="0">
            <a:spAutoFit/>
          </a:bodyPr>
          <a:lstStyle/>
          <a:p>
            <a:r>
              <a:rPr lang="en-US" sz="1000" dirty="0" smtClean="0"/>
              <a:t>National Resource Energy Laboratory  (NREL)</a:t>
            </a:r>
            <a:endParaRPr lang="en-US" sz="1000" dirty="0"/>
          </a:p>
        </p:txBody>
      </p:sp>
    </p:spTree>
    <p:extLst>
      <p:ext uri="{BB962C8B-B14F-4D97-AF65-F5344CB8AC3E}">
        <p14:creationId xmlns:p14="http://schemas.microsoft.com/office/powerpoint/2010/main" val="226998132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439"/>
            <a:ext cx="8229600" cy="1143000"/>
          </a:xfrm>
        </p:spPr>
        <p:txBody>
          <a:bodyPr/>
          <a:lstStyle/>
          <a:p>
            <a:r>
              <a:rPr lang="en-US" dirty="0" smtClean="0"/>
              <a:t>How turbines work</a:t>
            </a:r>
            <a:endParaRPr lang="en-US" dirty="0"/>
          </a:p>
        </p:txBody>
      </p:sp>
      <p:sp>
        <p:nvSpPr>
          <p:cNvPr id="3" name="Content Placeholder 2"/>
          <p:cNvSpPr>
            <a:spLocks noGrp="1"/>
          </p:cNvSpPr>
          <p:nvPr>
            <p:ph idx="1"/>
          </p:nvPr>
        </p:nvSpPr>
        <p:spPr>
          <a:xfrm>
            <a:off x="457200" y="1417637"/>
            <a:ext cx="7874000" cy="5309043"/>
          </a:xfrm>
        </p:spPr>
        <p:txBody>
          <a:bodyPr>
            <a:normAutofit fontScale="85000" lnSpcReduction="20000"/>
          </a:bodyPr>
          <a:lstStyle/>
          <a:p>
            <a:pPr marL="0" indent="0">
              <a:buNone/>
            </a:pPr>
            <a:r>
              <a:rPr lang="en-US" dirty="0" smtClean="0"/>
              <a:t>1. 	Wind blows in direction of turbine</a:t>
            </a:r>
          </a:p>
          <a:p>
            <a:pPr marL="0" indent="0">
              <a:buNone/>
            </a:pPr>
            <a:r>
              <a:rPr lang="en-US" dirty="0" smtClean="0"/>
              <a:t>2. 	Pocket of low-pressure air forms on downwind side of blade</a:t>
            </a:r>
          </a:p>
          <a:p>
            <a:pPr marL="0" indent="0">
              <a:buNone/>
            </a:pPr>
            <a:r>
              <a:rPr lang="en-US" dirty="0" smtClean="0"/>
              <a:t>3.	 Blade pulled toward low-pressure causing rotor to turn (lift)</a:t>
            </a:r>
          </a:p>
          <a:p>
            <a:pPr marL="0" indent="0">
              <a:buNone/>
            </a:pPr>
            <a:r>
              <a:rPr lang="en-US" dirty="0" smtClean="0"/>
              <a:t>4. 	Turning causes spinning of shaft that leads to a generator</a:t>
            </a:r>
          </a:p>
          <a:p>
            <a:pPr marL="0" indent="0">
              <a:buNone/>
            </a:pPr>
            <a:r>
              <a:rPr lang="en-US" dirty="0" smtClean="0"/>
              <a:t>5. 	Generator consists of a coiled wire surrounded by magnets</a:t>
            </a:r>
          </a:p>
          <a:p>
            <a:pPr marL="0" indent="0">
              <a:buNone/>
            </a:pPr>
            <a:r>
              <a:rPr lang="en-US" dirty="0" smtClean="0"/>
              <a:t>6.	 Rotating shaft turns magnets around the conducting wire and generates and electric current</a:t>
            </a:r>
          </a:p>
          <a:p>
            <a:pPr marL="0" indent="0">
              <a:buNone/>
            </a:pPr>
            <a:r>
              <a:rPr lang="en-US" dirty="0" smtClean="0"/>
              <a:t>7. 	Sensors cause turbine rotate to face the wind and blades to change their angle to best catch the wind. </a:t>
            </a:r>
          </a:p>
        </p:txBody>
      </p:sp>
    </p:spTree>
    <p:extLst>
      <p:ext uri="{BB962C8B-B14F-4D97-AF65-F5344CB8AC3E}">
        <p14:creationId xmlns:p14="http://schemas.microsoft.com/office/powerpoint/2010/main" val="143331612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 Power</a:t>
            </a:r>
            <a:endParaRPr lang="en-US" dirty="0"/>
          </a:p>
        </p:txBody>
      </p:sp>
      <p:sp>
        <p:nvSpPr>
          <p:cNvPr id="3" name="Content Placeholder 2"/>
          <p:cNvSpPr>
            <a:spLocks noGrp="1"/>
          </p:cNvSpPr>
          <p:nvPr>
            <p:ph idx="1"/>
          </p:nvPr>
        </p:nvSpPr>
        <p:spPr>
          <a:xfrm>
            <a:off x="457200" y="1600200"/>
            <a:ext cx="8381999" cy="4525963"/>
          </a:xfrm>
        </p:spPr>
        <p:txBody>
          <a:bodyPr>
            <a:normAutofit fontScale="92500" lnSpcReduction="20000"/>
          </a:bodyPr>
          <a:lstStyle/>
          <a:p>
            <a:r>
              <a:rPr lang="en-US" dirty="0" smtClean="0"/>
              <a:t>Characterize wind resources by wind-power density classes</a:t>
            </a:r>
          </a:p>
          <a:p>
            <a:r>
              <a:rPr lang="en-US" dirty="0" smtClean="0"/>
              <a:t>Classes range from 1 to 7</a:t>
            </a:r>
          </a:p>
          <a:p>
            <a:r>
              <a:rPr lang="en-US" dirty="0" smtClean="0"/>
              <a:t>Good wind resources are class 3 and above</a:t>
            </a:r>
          </a:p>
          <a:p>
            <a:pPr lvl="1"/>
            <a:r>
              <a:rPr lang="en-US" dirty="0" smtClean="0"/>
              <a:t>6.4 m/s (14.3 mph) </a:t>
            </a:r>
          </a:p>
          <a:p>
            <a:r>
              <a:rPr lang="en-US" dirty="0" smtClean="0"/>
              <a:t>Mounted 100 </a:t>
            </a:r>
            <a:r>
              <a:rPr lang="en-US" dirty="0"/>
              <a:t>feet (30 meters) or more </a:t>
            </a:r>
            <a:r>
              <a:rPr lang="en-US" dirty="0" smtClean="0"/>
              <a:t>aboveground</a:t>
            </a:r>
            <a:r>
              <a:rPr lang="en-US" dirty="0"/>
              <a:t> </a:t>
            </a:r>
            <a:r>
              <a:rPr lang="en-US" dirty="0" smtClean="0"/>
              <a:t>to take </a:t>
            </a:r>
            <a:r>
              <a:rPr lang="en-US" dirty="0"/>
              <a:t>advantage of the faster and less turbulent </a:t>
            </a:r>
            <a:r>
              <a:rPr lang="en-US" dirty="0" smtClean="0"/>
              <a:t>wind</a:t>
            </a:r>
          </a:p>
          <a:p>
            <a:pPr lvl="1"/>
            <a:r>
              <a:rPr lang="en-US" dirty="0" smtClean="0"/>
              <a:t>Power proportional to cube of wind speed</a:t>
            </a:r>
          </a:p>
          <a:p>
            <a:pPr lvl="1"/>
            <a:r>
              <a:rPr lang="en-US" dirty="0" smtClean="0"/>
              <a:t>Power proportional to swept area of blades</a:t>
            </a:r>
          </a:p>
        </p:txBody>
      </p:sp>
    </p:spTree>
    <p:extLst>
      <p:ext uri="{BB962C8B-B14F-4D97-AF65-F5344CB8AC3E}">
        <p14:creationId xmlns:p14="http://schemas.microsoft.com/office/powerpoint/2010/main" val="261041240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Wind Turbines</a:t>
            </a:r>
            <a:endParaRPr lang="en-US" dirty="0"/>
          </a:p>
        </p:txBody>
      </p:sp>
      <p:pic>
        <p:nvPicPr>
          <p:cNvPr id="4" name="Picture 10" descr="horizontalturbin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79053" y="1944451"/>
            <a:ext cx="3910013"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003830" y="1550136"/>
            <a:ext cx="1729321" cy="461665"/>
          </a:xfrm>
          <a:prstGeom prst="rect">
            <a:avLst/>
          </a:prstGeom>
          <a:noFill/>
        </p:spPr>
        <p:txBody>
          <a:bodyPr wrap="square" rtlCol="0">
            <a:spAutoFit/>
          </a:bodyPr>
          <a:lstStyle/>
          <a:p>
            <a:r>
              <a:rPr lang="en-US" sz="2400" dirty="0" smtClean="0"/>
              <a:t>Vertical Axis </a:t>
            </a:r>
            <a:endParaRPr lang="en-US" sz="2400" dirty="0"/>
          </a:p>
        </p:txBody>
      </p:sp>
      <p:sp>
        <p:nvSpPr>
          <p:cNvPr id="6" name="TextBox 5"/>
          <p:cNvSpPr txBox="1"/>
          <p:nvPr/>
        </p:nvSpPr>
        <p:spPr>
          <a:xfrm>
            <a:off x="4479053" y="1482786"/>
            <a:ext cx="2225207" cy="461665"/>
          </a:xfrm>
          <a:prstGeom prst="rect">
            <a:avLst/>
          </a:prstGeom>
          <a:noFill/>
        </p:spPr>
        <p:txBody>
          <a:bodyPr wrap="square" rtlCol="0">
            <a:spAutoFit/>
          </a:bodyPr>
          <a:lstStyle/>
          <a:p>
            <a:r>
              <a:rPr lang="en-US" sz="2400" dirty="0" smtClean="0"/>
              <a:t>Horizontal Axis </a:t>
            </a:r>
            <a:endParaRPr lang="en-US" sz="2400" dirty="0"/>
          </a:p>
        </p:txBody>
      </p:sp>
      <p:pic>
        <p:nvPicPr>
          <p:cNvPr id="7" name="Picture 6"/>
          <p:cNvPicPr>
            <a:picLocks noChangeAspect="1"/>
          </p:cNvPicPr>
          <p:nvPr/>
        </p:nvPicPr>
        <p:blipFill>
          <a:blip r:embed="rId4"/>
          <a:stretch>
            <a:fillRect/>
          </a:stretch>
        </p:blipFill>
        <p:spPr>
          <a:xfrm>
            <a:off x="1003830" y="2011801"/>
            <a:ext cx="2886891" cy="4047450"/>
          </a:xfrm>
          <a:prstGeom prst="rect">
            <a:avLst/>
          </a:prstGeom>
        </p:spPr>
      </p:pic>
    </p:spTree>
    <p:extLst>
      <p:ext uri="{BB962C8B-B14F-4D97-AF65-F5344CB8AC3E}">
        <p14:creationId xmlns:p14="http://schemas.microsoft.com/office/powerpoint/2010/main" val="14468861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Vertical Axis Turbines</a:t>
            </a:r>
            <a:endParaRPr lang="en-US" dirty="0"/>
          </a:p>
        </p:txBody>
      </p:sp>
      <p:sp>
        <p:nvSpPr>
          <p:cNvPr id="3" name="Text Placeholder 2"/>
          <p:cNvSpPr>
            <a:spLocks noGrp="1"/>
          </p:cNvSpPr>
          <p:nvPr>
            <p:ph type="body" idx="1"/>
          </p:nvPr>
        </p:nvSpPr>
        <p:spPr/>
        <p:txBody>
          <a:bodyPr/>
          <a:lstStyle/>
          <a:p>
            <a:r>
              <a:rPr lang="en-US" dirty="0" smtClean="0"/>
              <a:t>Advantages</a:t>
            </a:r>
            <a:endParaRPr lang="en-US" dirty="0"/>
          </a:p>
        </p:txBody>
      </p:sp>
      <p:sp>
        <p:nvSpPr>
          <p:cNvPr id="4" name="Content Placeholder 3"/>
          <p:cNvSpPr>
            <a:spLocks noGrp="1"/>
          </p:cNvSpPr>
          <p:nvPr>
            <p:ph sz="half" idx="2"/>
          </p:nvPr>
        </p:nvSpPr>
        <p:spPr/>
        <p:txBody>
          <a:bodyPr>
            <a:normAutofit lnSpcReduction="10000"/>
          </a:bodyPr>
          <a:lstStyle/>
          <a:p>
            <a:pPr>
              <a:lnSpc>
                <a:spcPct val="90000"/>
              </a:lnSpc>
            </a:pPr>
            <a:r>
              <a:rPr lang="en-US" altLang="en-US" dirty="0" smtClean="0"/>
              <a:t>Accepts wind </a:t>
            </a:r>
            <a:r>
              <a:rPr lang="en-US" altLang="en-US" dirty="0"/>
              <a:t>from any </a:t>
            </a:r>
            <a:r>
              <a:rPr lang="en-US" altLang="en-US" dirty="0" smtClean="0"/>
              <a:t>direction</a:t>
            </a:r>
          </a:p>
          <a:p>
            <a:pPr>
              <a:lnSpc>
                <a:spcPct val="90000"/>
              </a:lnSpc>
            </a:pPr>
            <a:r>
              <a:rPr lang="en-US" altLang="en-US" dirty="0" smtClean="0"/>
              <a:t>Can be </a:t>
            </a:r>
            <a:r>
              <a:rPr lang="en-US" altLang="en-US" dirty="0"/>
              <a:t>mounted at ground level</a:t>
            </a:r>
          </a:p>
          <a:p>
            <a:pPr marL="457200" indent="-457200">
              <a:lnSpc>
                <a:spcPct val="90000"/>
              </a:lnSpc>
              <a:buNone/>
            </a:pPr>
            <a:r>
              <a:rPr lang="en-US" altLang="en-US" dirty="0"/>
              <a:t>	- ease of service</a:t>
            </a:r>
          </a:p>
          <a:p>
            <a:pPr marL="457200" indent="-457200">
              <a:lnSpc>
                <a:spcPct val="90000"/>
              </a:lnSpc>
              <a:buNone/>
            </a:pPr>
            <a:r>
              <a:rPr lang="en-US" altLang="en-US" dirty="0"/>
              <a:t>	- lighter weight </a:t>
            </a:r>
            <a:r>
              <a:rPr lang="en-US" altLang="en-US" dirty="0" smtClean="0"/>
              <a:t>towers</a:t>
            </a:r>
            <a:endParaRPr lang="en-US" altLang="en-US" dirty="0"/>
          </a:p>
          <a:p>
            <a:pPr>
              <a:lnSpc>
                <a:spcPct val="90000"/>
              </a:lnSpc>
            </a:pPr>
            <a:r>
              <a:rPr lang="en-US" altLang="en-US" dirty="0" smtClean="0"/>
              <a:t>Can </a:t>
            </a:r>
            <a:r>
              <a:rPr lang="en-US" altLang="en-US" dirty="0"/>
              <a:t>theoretically use less materials to capture the same amount of wind</a:t>
            </a:r>
          </a:p>
          <a:p>
            <a:r>
              <a:rPr lang="en-US" dirty="0" smtClean="0"/>
              <a:t>Can be located where taller structures are prohibited</a:t>
            </a:r>
            <a:endParaRPr lang="en-US" dirty="0"/>
          </a:p>
        </p:txBody>
      </p:sp>
      <p:sp>
        <p:nvSpPr>
          <p:cNvPr id="5" name="Text Placeholder 4"/>
          <p:cNvSpPr>
            <a:spLocks noGrp="1"/>
          </p:cNvSpPr>
          <p:nvPr>
            <p:ph type="body" sz="quarter" idx="3"/>
          </p:nvPr>
        </p:nvSpPr>
        <p:spPr/>
        <p:txBody>
          <a:bodyPr/>
          <a:lstStyle/>
          <a:p>
            <a:r>
              <a:rPr lang="en-US" dirty="0" smtClean="0"/>
              <a:t>Disadvantages</a:t>
            </a:r>
            <a:endParaRPr lang="en-US" dirty="0"/>
          </a:p>
        </p:txBody>
      </p:sp>
      <p:sp>
        <p:nvSpPr>
          <p:cNvPr id="6" name="Content Placeholder 5"/>
          <p:cNvSpPr>
            <a:spLocks noGrp="1"/>
          </p:cNvSpPr>
          <p:nvPr>
            <p:ph sz="quarter" idx="4"/>
          </p:nvPr>
        </p:nvSpPr>
        <p:spPr/>
        <p:txBody>
          <a:bodyPr>
            <a:normAutofit fontScale="92500" lnSpcReduction="10000"/>
          </a:bodyPr>
          <a:lstStyle/>
          <a:p>
            <a:pPr>
              <a:lnSpc>
                <a:spcPct val="90000"/>
              </a:lnSpc>
              <a:buFont typeface="Courier New" pitchFamily="49" charset="0"/>
              <a:buChar char="o"/>
            </a:pPr>
            <a:r>
              <a:rPr lang="en-US" altLang="en-US" dirty="0" smtClean="0"/>
              <a:t>Near ground </a:t>
            </a:r>
            <a:r>
              <a:rPr lang="en-US" altLang="en-US" dirty="0" smtClean="0">
                <a:sym typeface="Wingdings"/>
              </a:rPr>
              <a:t> winds lower</a:t>
            </a:r>
            <a:endParaRPr lang="en-US" altLang="en-US" dirty="0" smtClean="0"/>
          </a:p>
          <a:p>
            <a:pPr>
              <a:lnSpc>
                <a:spcPct val="90000"/>
              </a:lnSpc>
              <a:buFont typeface="Courier New" pitchFamily="49" charset="0"/>
              <a:buChar char="o"/>
            </a:pPr>
            <a:r>
              <a:rPr lang="en-US" altLang="en-US" dirty="0" smtClean="0"/>
              <a:t>Centrifugal </a:t>
            </a:r>
            <a:r>
              <a:rPr lang="en-US" altLang="en-US" dirty="0"/>
              <a:t>force stresses blades</a:t>
            </a:r>
          </a:p>
          <a:p>
            <a:pPr>
              <a:lnSpc>
                <a:spcPct val="90000"/>
              </a:lnSpc>
              <a:buFont typeface="Courier New" pitchFamily="49" charset="0"/>
              <a:buChar char="o"/>
            </a:pPr>
            <a:r>
              <a:rPr lang="en-US" altLang="en-US" dirty="0"/>
              <a:t>Poor self-starting </a:t>
            </a:r>
            <a:r>
              <a:rPr lang="en-US" altLang="en-US" dirty="0" smtClean="0"/>
              <a:t>capabilities</a:t>
            </a:r>
          </a:p>
          <a:p>
            <a:pPr lvl="1">
              <a:lnSpc>
                <a:spcPct val="90000"/>
              </a:lnSpc>
              <a:buFont typeface="Courier New" pitchFamily="49" charset="0"/>
              <a:buChar char="o"/>
            </a:pPr>
            <a:r>
              <a:rPr lang="en-US" altLang="en-US" dirty="0" smtClean="0"/>
              <a:t>May need require an external power source</a:t>
            </a:r>
            <a:endParaRPr lang="en-US" altLang="en-US" dirty="0"/>
          </a:p>
          <a:p>
            <a:pPr>
              <a:lnSpc>
                <a:spcPct val="90000"/>
              </a:lnSpc>
              <a:buFont typeface="Courier New" pitchFamily="49" charset="0"/>
              <a:buChar char="o"/>
            </a:pPr>
            <a:r>
              <a:rPr lang="en-US" altLang="en-US" dirty="0"/>
              <a:t>Requires support at top of turbine rotor</a:t>
            </a:r>
          </a:p>
          <a:p>
            <a:pPr>
              <a:lnSpc>
                <a:spcPct val="90000"/>
              </a:lnSpc>
              <a:buFont typeface="Courier New" pitchFamily="49" charset="0"/>
              <a:buChar char="o"/>
            </a:pPr>
            <a:r>
              <a:rPr lang="en-US" altLang="en-US" dirty="0"/>
              <a:t>Requires entire rotor to be removed to replace bearings</a:t>
            </a:r>
          </a:p>
          <a:p>
            <a:pPr>
              <a:lnSpc>
                <a:spcPct val="90000"/>
              </a:lnSpc>
              <a:buFont typeface="Courier New" pitchFamily="49" charset="0"/>
              <a:buChar char="o"/>
            </a:pPr>
            <a:r>
              <a:rPr lang="en-US" altLang="en-US" dirty="0"/>
              <a:t>Overall poor performance and reliability</a:t>
            </a:r>
          </a:p>
        </p:txBody>
      </p:sp>
      <p:pic>
        <p:nvPicPr>
          <p:cNvPr id="7" name="Picture 6"/>
          <p:cNvPicPr>
            <a:picLocks noChangeAspect="1"/>
          </p:cNvPicPr>
          <p:nvPr/>
        </p:nvPicPr>
        <p:blipFill>
          <a:blip r:embed="rId2"/>
          <a:stretch>
            <a:fillRect/>
          </a:stretch>
        </p:blipFill>
        <p:spPr>
          <a:xfrm>
            <a:off x="7791800" y="0"/>
            <a:ext cx="1367877" cy="1917777"/>
          </a:xfrm>
          <a:prstGeom prst="rect">
            <a:avLst/>
          </a:prstGeom>
        </p:spPr>
      </p:pic>
    </p:spTree>
    <p:extLst>
      <p:ext uri="{BB962C8B-B14F-4D97-AF65-F5344CB8AC3E}">
        <p14:creationId xmlns:p14="http://schemas.microsoft.com/office/powerpoint/2010/main" val="14686130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Horizontal Axis Turbines</a:t>
            </a:r>
            <a:endParaRPr lang="en-US" dirty="0"/>
          </a:p>
        </p:txBody>
      </p:sp>
      <p:sp>
        <p:nvSpPr>
          <p:cNvPr id="4" name="Text Placeholder 3"/>
          <p:cNvSpPr>
            <a:spLocks noGrp="1"/>
          </p:cNvSpPr>
          <p:nvPr>
            <p:ph type="body" idx="1"/>
          </p:nvPr>
        </p:nvSpPr>
        <p:spPr/>
        <p:txBody>
          <a:bodyPr/>
          <a:lstStyle/>
          <a:p>
            <a:r>
              <a:rPr lang="en-US" dirty="0" smtClean="0"/>
              <a:t>Advantages</a:t>
            </a:r>
            <a:endParaRPr lang="en-US" dirty="0"/>
          </a:p>
        </p:txBody>
      </p:sp>
      <p:sp>
        <p:nvSpPr>
          <p:cNvPr id="5" name="Content Placeholder 4"/>
          <p:cNvSpPr>
            <a:spLocks noGrp="1"/>
          </p:cNvSpPr>
          <p:nvPr>
            <p:ph sz="half" idx="2"/>
          </p:nvPr>
        </p:nvSpPr>
        <p:spPr/>
        <p:txBody>
          <a:bodyPr>
            <a:normAutofit lnSpcReduction="10000"/>
          </a:bodyPr>
          <a:lstStyle/>
          <a:p>
            <a:r>
              <a:rPr lang="en-US" dirty="0"/>
              <a:t>The tall tower base allows access to stronger wind in sites with wind shear. In some wind shear sites, every ten meters up the wind speed can increase by 20% and the power output by 34</a:t>
            </a:r>
            <a:r>
              <a:rPr lang="en-US" dirty="0" smtClean="0"/>
              <a:t>%</a:t>
            </a:r>
          </a:p>
          <a:p>
            <a:r>
              <a:rPr lang="en-US" dirty="0" smtClean="0"/>
              <a:t>Higher efficiency because movement is perpendicular to the wind</a:t>
            </a:r>
            <a:endParaRPr lang="en-US" dirty="0"/>
          </a:p>
        </p:txBody>
      </p:sp>
      <p:sp>
        <p:nvSpPr>
          <p:cNvPr id="6" name="Text Placeholder 5"/>
          <p:cNvSpPr>
            <a:spLocks noGrp="1"/>
          </p:cNvSpPr>
          <p:nvPr>
            <p:ph type="body" sz="quarter" idx="3"/>
          </p:nvPr>
        </p:nvSpPr>
        <p:spPr/>
        <p:txBody>
          <a:bodyPr/>
          <a:lstStyle/>
          <a:p>
            <a:r>
              <a:rPr lang="en-US" dirty="0" smtClean="0"/>
              <a:t>Disadvantages</a:t>
            </a:r>
            <a:endParaRPr lang="en-US" dirty="0"/>
          </a:p>
        </p:txBody>
      </p:sp>
      <p:sp>
        <p:nvSpPr>
          <p:cNvPr id="7" name="Content Placeholder 6"/>
          <p:cNvSpPr>
            <a:spLocks noGrp="1"/>
          </p:cNvSpPr>
          <p:nvPr>
            <p:ph sz="quarter" idx="4"/>
          </p:nvPr>
        </p:nvSpPr>
        <p:spPr>
          <a:xfrm>
            <a:off x="4645025" y="2174874"/>
            <a:ext cx="4374375" cy="4683126"/>
          </a:xfrm>
        </p:spPr>
        <p:txBody>
          <a:bodyPr>
            <a:normAutofit/>
          </a:bodyPr>
          <a:lstStyle/>
          <a:p>
            <a:r>
              <a:rPr lang="en-US" dirty="0" smtClean="0"/>
              <a:t>Must be pointed toward wind</a:t>
            </a:r>
          </a:p>
          <a:p>
            <a:pPr lvl="1"/>
            <a:r>
              <a:rPr lang="en-US" dirty="0" smtClean="0"/>
              <a:t>Requires an additional yaw mechanism to turn blades </a:t>
            </a:r>
          </a:p>
          <a:p>
            <a:r>
              <a:rPr lang="en-US" dirty="0" smtClean="0"/>
              <a:t>Massive tower and component assembly required</a:t>
            </a:r>
          </a:p>
          <a:p>
            <a:r>
              <a:rPr lang="en-US" dirty="0" smtClean="0"/>
              <a:t>Require a braking mechanism to prevent turbine from spinning and damaging itself in high winds</a:t>
            </a:r>
          </a:p>
          <a:p>
            <a:r>
              <a:rPr lang="en-US" dirty="0" smtClean="0"/>
              <a:t>Can be visually displeasing </a:t>
            </a:r>
          </a:p>
        </p:txBody>
      </p:sp>
      <p:pic>
        <p:nvPicPr>
          <p:cNvPr id="8" name="Picture 10" descr="horizontalturbin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50702" y="0"/>
            <a:ext cx="1508976" cy="1588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319386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3271</TotalTime>
  <Words>1551</Words>
  <Application>Microsoft Macintosh PowerPoint</Application>
  <PresentationFormat>On-screen Show (4:3)</PresentationFormat>
  <Paragraphs>256</Paragraphs>
  <Slides>37</Slides>
  <Notes>16</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Wind Energy &amp; Technology</vt:lpstr>
      <vt:lpstr>Harnessing wind energy </vt:lpstr>
      <vt:lpstr>Wind Energy History</vt:lpstr>
      <vt:lpstr>Parts of a Wind Turbine</vt:lpstr>
      <vt:lpstr>How turbines work</vt:lpstr>
      <vt:lpstr>Wind Power</vt:lpstr>
      <vt:lpstr>Types of Wind Turbines</vt:lpstr>
      <vt:lpstr>Vertical Axis Turbines</vt:lpstr>
      <vt:lpstr>Horizontal Axis Turbines</vt:lpstr>
      <vt:lpstr>Sizes of Horizontal-Axis Turbines</vt:lpstr>
      <vt:lpstr>Evolution of Wind Turbines</vt:lpstr>
      <vt:lpstr>Evolution of Offshore Wind Turbines</vt:lpstr>
      <vt:lpstr>Offshore Wind Farms</vt:lpstr>
      <vt:lpstr>Offshore Wind </vt:lpstr>
      <vt:lpstr>Transporting Energy: ESPs</vt:lpstr>
      <vt:lpstr>Benefits of Wind Energy</vt:lpstr>
      <vt:lpstr>Benefits of wind generation in 2013</vt:lpstr>
      <vt:lpstr>PowerPoint Presentation</vt:lpstr>
      <vt:lpstr>Wildlife Impacts</vt:lpstr>
      <vt:lpstr>Wind is cost-competitive</vt:lpstr>
      <vt:lpstr>U.S. Electricity Generation from Non-Hydro Renewables</vt:lpstr>
      <vt:lpstr>Installed Wind Power Capacity in 1999: 2,500 MW</vt:lpstr>
      <vt:lpstr>As of June 30, 2014: ~62,000 MW</vt:lpstr>
      <vt:lpstr>Wind Resource Map</vt:lpstr>
      <vt:lpstr>Offshore Wind Resources</vt:lpstr>
      <vt:lpstr>U.S. Wind Supply</vt:lpstr>
      <vt:lpstr>PowerPoint Presentation</vt:lpstr>
      <vt:lpstr>Wind energy is limited by transmission</vt:lpstr>
      <vt:lpstr>Can the U.S. reach 20% wind by 2030?</vt:lpstr>
      <vt:lpstr>U.S. Planned for 20% Wind by 2030: Will reach that goal 5 years early</vt:lpstr>
      <vt:lpstr>Enabling Growth</vt:lpstr>
      <vt:lpstr>Water Conserved</vt:lpstr>
      <vt:lpstr>Economic Growth</vt:lpstr>
      <vt:lpstr>Health and Climate Benefits by 2050</vt:lpstr>
      <vt:lpstr>Transmission expansion needed to meet 20%-35% wind</vt:lpstr>
      <vt:lpstr>Total Installed Generating Capacity (MW) Globally</vt:lpstr>
      <vt:lpstr>Global Wind Resource Map</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Wind Technology</dc:title>
  <dc:creator>Nare Janvelyan</dc:creator>
  <cp:lastModifiedBy>Nare Janvelyan</cp:lastModifiedBy>
  <cp:revision>88</cp:revision>
  <dcterms:created xsi:type="dcterms:W3CDTF">2015-03-23T20:29:00Z</dcterms:created>
  <dcterms:modified xsi:type="dcterms:W3CDTF">2015-04-01T16:26:54Z</dcterms:modified>
</cp:coreProperties>
</file>