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xlsx" ContentType="application/vnd.openxmlformats-officedocument.spreadsheetml.sheet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4" r:id="rId2"/>
    <p:sldId id="259" r:id="rId3"/>
    <p:sldId id="269" r:id="rId4"/>
    <p:sldId id="258" r:id="rId5"/>
    <p:sldId id="267" r:id="rId6"/>
    <p:sldId id="270" r:id="rId7"/>
    <p:sldId id="261" r:id="rId8"/>
    <p:sldId id="262" r:id="rId9"/>
    <p:sldId id="256" r:id="rId10"/>
    <p:sldId id="268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8C753E1C-3D2C-224D-AD61-FA4A6B42D5FE}">
          <p14:sldIdLst>
            <p14:sldId id="264"/>
            <p14:sldId id="259"/>
            <p14:sldId id="269"/>
            <p14:sldId id="258"/>
            <p14:sldId id="267"/>
            <p14:sldId id="270"/>
            <p14:sldId id="261"/>
            <p14:sldId id="262"/>
            <p14:sldId id="256"/>
            <p14:sldId id="268"/>
            <p14:sldId id="2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062" autoAdjust="0"/>
  </p:normalViewPr>
  <p:slideViewPr>
    <p:cSldViewPr snapToGrid="0" snapToObjects="1">
      <p:cViewPr>
        <p:scale>
          <a:sx n="90" d="100"/>
          <a:sy n="90" d="100"/>
        </p:scale>
        <p:origin x="-936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Truck</c:v>
                </c:pt>
                <c:pt idx="1">
                  <c:v>Rail</c:v>
                </c:pt>
                <c:pt idx="2">
                  <c:v>Air</c:v>
                </c:pt>
                <c:pt idx="3">
                  <c:v>Marine</c:v>
                </c:pt>
              </c:strCache>
            </c:strRef>
          </c:cat>
          <c:val>
            <c:numRef>
              <c:f>Sheet1!$B$2:$B$5</c:f>
              <c:numCache>
                <c:formatCode>"$"#,##0.00</c:formatCode>
                <c:ptCount val="4"/>
                <c:pt idx="0">
                  <c:v>0.37</c:v>
                </c:pt>
                <c:pt idx="1">
                  <c:v>0.03</c:v>
                </c:pt>
                <c:pt idx="2">
                  <c:v>4.63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0"/>
        <c:axId val="2135143704"/>
        <c:axId val="2134740616"/>
      </c:barChart>
      <c:catAx>
        <c:axId val="213514370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Transportation</a:t>
                </a:r>
                <a:r>
                  <a:rPr lang="en-US" baseline="0" dirty="0" smtClean="0"/>
                  <a:t> Mode</a:t>
                </a:r>
                <a:endParaRPr lang="en-US" dirty="0"/>
              </a:p>
            </c:rich>
          </c:tx>
          <c:layout/>
          <c:overlay val="0"/>
        </c:title>
        <c:majorTickMark val="none"/>
        <c:minorTickMark val="none"/>
        <c:tickLblPos val="nextTo"/>
        <c:crossAx val="2134740616"/>
        <c:crosses val="autoZero"/>
        <c:auto val="1"/>
        <c:lblAlgn val="ctr"/>
        <c:lblOffset val="100"/>
        <c:noMultiLvlLbl val="0"/>
      </c:catAx>
      <c:valAx>
        <c:axId val="2134740616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$ Cost per ton-mile</a:t>
                </a:r>
                <a:r>
                  <a:rPr lang="en-US" baseline="30000" dirty="0" smtClean="0"/>
                  <a:t>*</a:t>
                </a:r>
                <a:endParaRPr lang="en-US" dirty="0"/>
              </a:p>
            </c:rich>
          </c:tx>
          <c:layout/>
          <c:overlay val="0"/>
        </c:title>
        <c:numFmt formatCode="&quot;$&quot;#,##0.00" sourceLinked="1"/>
        <c:majorTickMark val="out"/>
        <c:minorTickMark val="none"/>
        <c:tickLblPos val="nextTo"/>
        <c:crossAx val="21351437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effectLst>
      <a:outerShdw blurRad="50800" dist="38100" dir="2700000" algn="tl" rotWithShape="0">
        <a:srgbClr val="000000">
          <a:alpha val="43000"/>
        </a:srgbClr>
      </a:outerShdw>
    </a:effectLst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E8274-B193-4840-8D61-DC9B20DF9369}" type="datetimeFigureOut">
              <a:rPr lang="en-US" smtClean="0"/>
              <a:t>3/2/15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9B2A4-784D-6C42-8C0E-C23C314B5C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59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9B2A4-784D-6C42-8C0E-C23C314B5C9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1247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438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426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920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453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266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756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160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362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346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487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373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7B070-9C48-9A43-861D-A794191472EB}" type="datetimeFigureOut">
              <a:rPr lang="en-US" smtClean="0"/>
              <a:t>3/2/15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F767F-6E3A-FC48-9997-FE0107721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129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Shipping Technology</a:t>
            </a:r>
            <a:endParaRPr lang="en-US" sz="3200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rcRect t="8577" b="85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547961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0200"/>
            <a:ext cx="8229600" cy="824108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US" sz="2800" b="1" dirty="0"/>
              <a:t>Global GHG Mitigation Potential from </a:t>
            </a:r>
            <a:r>
              <a:rPr lang="en-US" sz="2800" b="1" dirty="0" smtClean="0"/>
              <a:t>Marine </a:t>
            </a:r>
            <a:r>
              <a:rPr lang="en-US" sz="2800" b="1" dirty="0"/>
              <a:t>Transportation</a:t>
            </a:r>
            <a:br>
              <a:rPr lang="en-US" sz="2800" b="1" dirty="0"/>
            </a:br>
            <a:r>
              <a:rPr lang="en-US" sz="2800" dirty="0"/>
              <a:t> </a:t>
            </a:r>
            <a:br>
              <a:rPr lang="en-US" sz="2800" dirty="0"/>
            </a:b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 smtClean="0">
              <a:effectLst/>
              <a:latin typeface="Cambria"/>
              <a:ea typeface="Cambria"/>
              <a:cs typeface="Times New Roman"/>
            </a:endParaRP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7150" y="1094308"/>
            <a:ext cx="7620901" cy="4862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7200" y="6126163"/>
            <a:ext cx="81880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Source:  Pew Center, Greenhouse gas emissions from aviation and marine transportation, 2009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81926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Sources of efficiency improvements for marine transportation*</a:t>
            </a:r>
            <a:br>
              <a:rPr lang="en-US" sz="2400" b="1" dirty="0" smtClean="0"/>
            </a:b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1</a:t>
            </a:r>
            <a:r>
              <a:rPr lang="en-US" b="1" dirty="0"/>
              <a:t>. Operational efficiencies </a:t>
            </a:r>
            <a:r>
              <a:rPr lang="en-US" dirty="0"/>
              <a:t>– reducing speed, improving utilization/load factor, better maintenance, route planning, improving product value density through packaging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b="1" dirty="0"/>
              <a:t>Alternative fuels and power </a:t>
            </a:r>
            <a:r>
              <a:rPr lang="en-US" dirty="0"/>
              <a:t>– LNG rather than residual fuel oil and wind power (sails).  In the longer-term scenario, use of biofuels, solar PV, fuels cells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3. </a:t>
            </a:r>
            <a:r>
              <a:rPr lang="en-US" b="1" dirty="0"/>
              <a:t>Technological improvements</a:t>
            </a:r>
            <a:r>
              <a:rPr lang="en-US" dirty="0"/>
              <a:t> – larger ship sizes, hull and propeller optimization, more efficient engines, low-resistance hull coatings, etc.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600" i="1" dirty="0"/>
              <a:t>*Source: Pew Center on Global Climate Change, Transportation: Mitigation Potential and Policies, 2009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4254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7878"/>
            <a:ext cx="8229600" cy="894011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Overview of Global Trade and Freight Services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1890"/>
            <a:ext cx="8404578" cy="5514574"/>
          </a:xfrm>
        </p:spPr>
        <p:txBody>
          <a:bodyPr>
            <a:noAutofit/>
          </a:bodyPr>
          <a:lstStyle/>
          <a:p>
            <a:pPr lvl="0">
              <a:lnSpc>
                <a:spcPct val="80000"/>
              </a:lnSpc>
            </a:pPr>
            <a:r>
              <a:rPr lang="en-US" sz="1800" dirty="0"/>
              <a:t>In 2008, more than  $16 trillion in goods transported worldwide.</a:t>
            </a:r>
          </a:p>
          <a:p>
            <a:pPr marL="0" indent="0">
              <a:lnSpc>
                <a:spcPct val="80000"/>
              </a:lnSpc>
              <a:buNone/>
            </a:pPr>
            <a:endParaRPr lang="en-US" sz="1800" dirty="0"/>
          </a:p>
          <a:p>
            <a:pPr lvl="0">
              <a:lnSpc>
                <a:spcPct val="80000"/>
              </a:lnSpc>
            </a:pPr>
            <a:r>
              <a:rPr lang="en-US" sz="1800" dirty="0"/>
              <a:t>Top five economies (US, Japan, China, Germany, France) </a:t>
            </a:r>
            <a:r>
              <a:rPr lang="en-US" sz="1800" dirty="0" smtClean="0"/>
              <a:t>generated </a:t>
            </a:r>
            <a:r>
              <a:rPr lang="en-US" sz="1800" dirty="0"/>
              <a:t>35% of total global exports</a:t>
            </a:r>
          </a:p>
          <a:p>
            <a:pPr marL="0" lvl="0" indent="0">
              <a:lnSpc>
                <a:spcPct val="80000"/>
              </a:lnSpc>
              <a:buNone/>
            </a:pPr>
            <a:endParaRPr lang="en-US" sz="1800" dirty="0" smtClean="0"/>
          </a:p>
          <a:p>
            <a:pPr>
              <a:lnSpc>
                <a:spcPct val="80000"/>
              </a:lnSpc>
            </a:pPr>
            <a:r>
              <a:rPr lang="en-US" sz="1800" dirty="0"/>
              <a:t>US freight services transactions totaled $67 billion and port services transactions amounted to $64 </a:t>
            </a:r>
            <a:r>
              <a:rPr lang="en-US" sz="1800" dirty="0" smtClean="0"/>
              <a:t>billion during </a:t>
            </a:r>
            <a:r>
              <a:rPr lang="en-US" sz="1800" dirty="0" smtClean="0"/>
              <a:t>2008</a:t>
            </a:r>
          </a:p>
          <a:p>
            <a:pPr>
              <a:lnSpc>
                <a:spcPct val="80000"/>
              </a:lnSpc>
            </a:pPr>
            <a:endParaRPr lang="en-US" sz="1800" dirty="0"/>
          </a:p>
          <a:p>
            <a:pPr lvl="0">
              <a:lnSpc>
                <a:spcPct val="80000"/>
              </a:lnSpc>
            </a:pPr>
            <a:r>
              <a:rPr lang="en-US" sz="1800" dirty="0"/>
              <a:t>Trade accounts for 15% of global energy consumption and is expected to grow to 25-30% by 2030 </a:t>
            </a:r>
            <a:endParaRPr lang="en-US" sz="1800" dirty="0" smtClean="0"/>
          </a:p>
          <a:p>
            <a:pPr lvl="0">
              <a:lnSpc>
                <a:spcPct val="80000"/>
              </a:lnSpc>
            </a:pPr>
            <a:endParaRPr lang="en-US" sz="1800" dirty="0" smtClean="0"/>
          </a:p>
          <a:p>
            <a:pPr lvl="0">
              <a:lnSpc>
                <a:spcPct val="80000"/>
              </a:lnSpc>
            </a:pPr>
            <a:r>
              <a:rPr lang="en-US" sz="1800" dirty="0" smtClean="0"/>
              <a:t>8 billion tons of goods by marine transport compared to 28 million tons by air cargo during 2008</a:t>
            </a:r>
          </a:p>
          <a:p>
            <a:pPr lvl="0">
              <a:lnSpc>
                <a:spcPct val="80000"/>
              </a:lnSpc>
            </a:pPr>
            <a:endParaRPr lang="en-US" sz="1800" dirty="0" smtClean="0"/>
          </a:p>
          <a:p>
            <a:pPr lvl="0">
              <a:lnSpc>
                <a:spcPct val="80000"/>
              </a:lnSpc>
            </a:pPr>
            <a:r>
              <a:rPr lang="en-US" sz="1800" dirty="0"/>
              <a:t>In 2006, shipping freight reached 48 trillion ton-km carried by 20,000 merchant ships </a:t>
            </a:r>
          </a:p>
          <a:p>
            <a:pPr marL="0" indent="0">
              <a:lnSpc>
                <a:spcPct val="80000"/>
              </a:lnSpc>
              <a:buNone/>
            </a:pPr>
            <a:endParaRPr lang="en-US" sz="1800" dirty="0"/>
          </a:p>
          <a:p>
            <a:pPr lvl="0">
              <a:lnSpc>
                <a:spcPct val="80000"/>
              </a:lnSpc>
            </a:pPr>
            <a:r>
              <a:rPr lang="en-US" sz="1800" dirty="0" smtClean="0"/>
              <a:t>Shipping </a:t>
            </a:r>
            <a:r>
              <a:rPr lang="en-US" sz="1800" dirty="0" smtClean="0"/>
              <a:t>accounts </a:t>
            </a:r>
            <a:r>
              <a:rPr lang="en-US" sz="1800" dirty="0" smtClean="0"/>
              <a:t>for 80</a:t>
            </a:r>
            <a:r>
              <a:rPr lang="en-US" sz="1800" dirty="0"/>
              <a:t>% of global freight by weight and emits in excess of 1 billion Mt CO2e (1.5% of global </a:t>
            </a:r>
            <a:r>
              <a:rPr lang="en-US" sz="1800" dirty="0" smtClean="0"/>
              <a:t>emissions).  </a:t>
            </a: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400" i="1" dirty="0" smtClean="0"/>
              <a:t>(Sources:  </a:t>
            </a:r>
            <a:r>
              <a:rPr lang="en-US" sz="1400" i="1" dirty="0"/>
              <a:t>USDOT, Freight Transportation Global Highlights </a:t>
            </a:r>
            <a:r>
              <a:rPr lang="en-US" sz="1400" i="1" dirty="0" smtClean="0"/>
              <a:t>2010; </a:t>
            </a:r>
            <a:r>
              <a:rPr lang="en-US" sz="1400" i="1" dirty="0" err="1" smtClean="0"/>
              <a:t>IEA.org</a:t>
            </a:r>
            <a:r>
              <a:rPr lang="en-US" sz="1400" i="1" dirty="0" smtClean="0"/>
              <a:t>, Transport, Energy and CO</a:t>
            </a:r>
            <a:r>
              <a:rPr lang="en-US" sz="1400" i="1" baseline="-25000" dirty="0" smtClean="0"/>
              <a:t>2</a:t>
            </a:r>
            <a:r>
              <a:rPr lang="en-US" sz="1400" i="1" dirty="0" smtClean="0"/>
              <a:t>, 2009)</a:t>
            </a:r>
            <a:endParaRPr lang="en-US" sz="14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38234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9093" y="399895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29" y="670365"/>
            <a:ext cx="7644149" cy="50777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88229" y="5748074"/>
            <a:ext cx="5386598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/>
              <a:t>Source: USDOT, Freight Transportation Global Highlights 2010</a:t>
            </a:r>
          </a:p>
          <a:p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3737753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5120280"/>
            <a:ext cx="7703828" cy="72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/>
          <a:srcRect l="-24670" r="-24670"/>
          <a:stretch>
            <a:fillRect/>
          </a:stretch>
        </p:blipFill>
        <p:spPr>
          <a:xfrm>
            <a:off x="635046" y="1130364"/>
            <a:ext cx="7823237" cy="3520079"/>
          </a:xfrm>
        </p:spPr>
      </p:pic>
      <p:sp>
        <p:nvSpPr>
          <p:cNvPr id="13" name="TextBox 12"/>
          <p:cNvSpPr txBox="1"/>
          <p:nvPr/>
        </p:nvSpPr>
        <p:spPr>
          <a:xfrm>
            <a:off x="770163" y="576366"/>
            <a:ext cx="7242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GHG Efficiency of Different Modes of Freight Transport</a:t>
            </a:r>
            <a:endParaRPr lang="en-US" sz="2400" b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4807796"/>
            <a:ext cx="8521700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89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Cost per Ton-mile by Transportation Mode</a:t>
            </a:r>
            <a:endParaRPr lang="en-US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5263945"/>
              </p:ext>
            </p:extLst>
          </p:nvPr>
        </p:nvGraphicFramePr>
        <p:xfrm>
          <a:off x="457200" y="1417638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7200" y="6147325"/>
            <a:ext cx="6068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Source:  US DOT FHA Freight Management and Operations , 2005</a:t>
            </a:r>
          </a:p>
          <a:p>
            <a:r>
              <a:rPr lang="en-US" sz="1400" dirty="0" smtClean="0"/>
              <a:t>*Cost estimates based on U.S. freight costs data for 2002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35838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02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Illustration of Global Activities and Efficiency*</a:t>
            </a:r>
            <a:endParaRPr lang="en-US" sz="2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3035" b="3035"/>
          <a:stretch>
            <a:fillRect/>
          </a:stretch>
        </p:blipFill>
        <p:spPr>
          <a:xfrm>
            <a:off x="457200" y="846666"/>
            <a:ext cx="8229600" cy="4816228"/>
          </a:xfrm>
        </p:spPr>
      </p:pic>
      <p:sp>
        <p:nvSpPr>
          <p:cNvPr id="5" name="TextBox 4"/>
          <p:cNvSpPr txBox="1"/>
          <p:nvPr/>
        </p:nvSpPr>
        <p:spPr>
          <a:xfrm>
            <a:off x="397934" y="5601394"/>
            <a:ext cx="58024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</a:t>
            </a:r>
            <a:r>
              <a:rPr lang="en-US" sz="1600" dirty="0"/>
              <a:t>three main intercontinental shipping trade routes are:</a:t>
            </a:r>
            <a:r>
              <a:rPr lang="en-US" sz="1600" dirty="0" smtClean="0"/>
              <a:t>	</a:t>
            </a:r>
          </a:p>
          <a:p>
            <a:endParaRPr lang="en-US" sz="1600" dirty="0"/>
          </a:p>
          <a:p>
            <a:r>
              <a:rPr lang="en-US" sz="1600" dirty="0" smtClean="0"/>
              <a:t>	</a:t>
            </a:r>
            <a:endParaRPr lang="en-US" sz="1600" dirty="0"/>
          </a:p>
          <a:p>
            <a:r>
              <a:rPr lang="en-US" sz="1400" i="1" dirty="0"/>
              <a:t>(Source: ICCT, Long-term potential for increased shipping efficiency, 2013)</a:t>
            </a:r>
          </a:p>
          <a:p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748865" y="5416728"/>
            <a:ext cx="26387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1.Asia - North America</a:t>
            </a:r>
          </a:p>
          <a:p>
            <a:r>
              <a:rPr lang="en-US" sz="1600" dirty="0" smtClean="0"/>
              <a:t>2</a:t>
            </a:r>
            <a:r>
              <a:rPr lang="en-US" sz="1600" dirty="0"/>
              <a:t>. North America – Europe 	</a:t>
            </a:r>
            <a:endParaRPr lang="en-US" sz="1600" dirty="0" smtClean="0"/>
          </a:p>
          <a:p>
            <a:r>
              <a:rPr lang="en-US" sz="1600" dirty="0" smtClean="0"/>
              <a:t>3</a:t>
            </a:r>
            <a:r>
              <a:rPr lang="en-US" sz="1600" dirty="0"/>
              <a:t>. Asia - Europe</a:t>
            </a:r>
          </a:p>
        </p:txBody>
      </p:sp>
    </p:spTree>
    <p:extLst>
      <p:ext uri="{BB962C8B-B14F-4D97-AF65-F5344CB8AC3E}">
        <p14:creationId xmlns:p14="http://schemas.microsoft.com/office/powerpoint/2010/main" val="3266466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Current </a:t>
            </a:r>
            <a:r>
              <a:rPr lang="en-US" sz="3200" b="1" dirty="0"/>
              <a:t>State of Shipping Transport Technology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0268"/>
            <a:ext cx="8229600" cy="5085895"/>
          </a:xfrm>
        </p:spPr>
        <p:txBody>
          <a:bodyPr>
            <a:noAutofit/>
          </a:bodyPr>
          <a:lstStyle/>
          <a:p>
            <a:pPr marL="0" lvl="0" indent="0">
              <a:lnSpc>
                <a:spcPct val="150000"/>
              </a:lnSpc>
              <a:buNone/>
            </a:pPr>
            <a:r>
              <a:rPr lang="en-US" sz="1400" dirty="0"/>
              <a:t>In the last 15 years, fuel consumption per ton-km has decreased by 15-25% due to advances in technology such as improved </a:t>
            </a:r>
            <a:r>
              <a:rPr lang="en-US" sz="1400" dirty="0" smtClean="0"/>
              <a:t>propulsion, but mostly due to </a:t>
            </a:r>
            <a:r>
              <a:rPr lang="en-US" sz="1400" dirty="0"/>
              <a:t>increased vessel size. Global shipping </a:t>
            </a:r>
            <a:r>
              <a:rPr lang="en-US" sz="1400" dirty="0" smtClean="0"/>
              <a:t>fleet continues to rely </a:t>
            </a:r>
            <a:r>
              <a:rPr lang="en-US" sz="1400" dirty="0"/>
              <a:t>almost entirely on diesel engines and use of heavy fuel oil, a high-sulfur, low-cost </a:t>
            </a:r>
            <a:r>
              <a:rPr lang="en-US" sz="1400" dirty="0" smtClean="0"/>
              <a:t>fuel</a:t>
            </a:r>
            <a:endParaRPr lang="en-US" sz="1400" dirty="0"/>
          </a:p>
          <a:p>
            <a:pPr marL="0" indent="0">
              <a:lnSpc>
                <a:spcPct val="150000"/>
              </a:lnSpc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1400" b="1" dirty="0"/>
              <a:t>Benefits from further efficiency improvements:</a:t>
            </a:r>
          </a:p>
          <a:p>
            <a:pPr marL="0" indent="0">
              <a:buNone/>
            </a:pPr>
            <a:endParaRPr lang="en-US" sz="1400" dirty="0"/>
          </a:p>
          <a:p>
            <a:pPr>
              <a:lnSpc>
                <a:spcPct val="150000"/>
              </a:lnSpc>
            </a:pPr>
            <a:r>
              <a:rPr lang="en-US" sz="1400" dirty="0" smtClean="0"/>
              <a:t>Up </a:t>
            </a:r>
            <a:r>
              <a:rPr lang="en-US" sz="1400" dirty="0"/>
              <a:t>to 50% reduction in energy consumption is </a:t>
            </a:r>
            <a:r>
              <a:rPr lang="en-US" sz="1400" dirty="0" smtClean="0"/>
              <a:t>possible (-2 million barrels/day)</a:t>
            </a:r>
            <a:endParaRPr lang="en-US" sz="1400" dirty="0"/>
          </a:p>
          <a:p>
            <a:pPr lvl="0">
              <a:lnSpc>
                <a:spcPct val="150000"/>
              </a:lnSpc>
            </a:pPr>
            <a:r>
              <a:rPr lang="en-US" sz="1400" dirty="0"/>
              <a:t>Up to $70 billion in cost savings possible on reduced fuel consumption</a:t>
            </a:r>
          </a:p>
          <a:p>
            <a:pPr lvl="0">
              <a:lnSpc>
                <a:spcPct val="150000"/>
              </a:lnSpc>
            </a:pPr>
            <a:r>
              <a:rPr lang="en-US" sz="1400" dirty="0"/>
              <a:t>Up to 30% reduction in CO2 emissions </a:t>
            </a:r>
            <a:r>
              <a:rPr lang="en-US" sz="1400" dirty="0" smtClean="0"/>
              <a:t>(-300 million metric tons) and particulate emissions </a:t>
            </a:r>
            <a:endParaRPr lang="en-US" sz="14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1400" dirty="0"/>
              <a:t> </a:t>
            </a:r>
          </a:p>
          <a:p>
            <a:pPr marL="0" indent="0">
              <a:buNone/>
            </a:pPr>
            <a:r>
              <a:rPr lang="en-US" sz="1400" b="1" dirty="0"/>
              <a:t>Obstacles to investments in efficiency:</a:t>
            </a:r>
          </a:p>
          <a:p>
            <a:pPr marL="0" indent="0">
              <a:buNone/>
            </a:pPr>
            <a:endParaRPr lang="en-US" sz="1400" b="1" dirty="0"/>
          </a:p>
          <a:p>
            <a:pPr lvl="0"/>
            <a:r>
              <a:rPr lang="en-US" sz="1400" dirty="0"/>
              <a:t>Large, fragmented industry with many different </a:t>
            </a:r>
            <a:r>
              <a:rPr lang="en-US" sz="1400" dirty="0" smtClean="0"/>
              <a:t>complex systems </a:t>
            </a:r>
            <a:r>
              <a:rPr lang="en-US" sz="1400" dirty="0"/>
              <a:t>of ownership</a:t>
            </a:r>
          </a:p>
          <a:p>
            <a:pPr marL="0" indent="0">
              <a:buNone/>
            </a:pPr>
            <a:endParaRPr lang="en-US" sz="1400" dirty="0"/>
          </a:p>
          <a:p>
            <a:pPr lvl="0">
              <a:lnSpc>
                <a:spcPct val="150000"/>
              </a:lnSpc>
            </a:pPr>
            <a:r>
              <a:rPr lang="en-US" sz="1400" dirty="0"/>
              <a:t>Low oil prices drive postponement in capital investments related to efficiency upgrades.  The least productive transport assets can still effectively compete</a:t>
            </a:r>
            <a:r>
              <a:rPr lang="en-US" sz="1400" dirty="0" smtClean="0"/>
              <a:t>.</a:t>
            </a:r>
          </a:p>
          <a:p>
            <a:pPr marL="0" lvl="0" indent="0">
              <a:lnSpc>
                <a:spcPct val="150000"/>
              </a:lnSpc>
              <a:buNone/>
            </a:pPr>
            <a:endParaRPr lang="en-US" sz="1400" dirty="0" smtClean="0"/>
          </a:p>
          <a:p>
            <a:pPr marL="0" lvl="0" indent="0">
              <a:lnSpc>
                <a:spcPct val="150000"/>
              </a:lnSpc>
              <a:buNone/>
            </a:pPr>
            <a:r>
              <a:rPr lang="en-US" sz="1400" dirty="0" smtClean="0"/>
              <a:t>(Source: McKinsey, Energy efficiency: A compelling global resource, 2012; RMI and Carbon War Room)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13867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544" b="544"/>
          <a:stretch>
            <a:fillRect/>
          </a:stretch>
        </p:blipFill>
        <p:spPr>
          <a:xfrm>
            <a:off x="457200" y="757238"/>
            <a:ext cx="8229600" cy="5368925"/>
          </a:xfrm>
        </p:spPr>
      </p:pic>
    </p:spTree>
    <p:extLst>
      <p:ext uri="{BB962C8B-B14F-4D97-AF65-F5344CB8AC3E}">
        <p14:creationId xmlns:p14="http://schemas.microsoft.com/office/powerpoint/2010/main" val="2492249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1240692"/>
            <a:ext cx="6629400" cy="4398108"/>
          </a:xfrm>
        </p:spPr>
        <p:txBody>
          <a:bodyPr>
            <a:normAutofit/>
          </a:bodyPr>
          <a:lstStyle/>
          <a:p>
            <a:endParaRPr lang="en-US" sz="1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"/>
            <a:ext cx="9144000" cy="638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91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8890</TotalTime>
  <Words>432</Words>
  <Application>Microsoft Macintosh PowerPoint</Application>
  <PresentationFormat>On-screen Show (4:3)</PresentationFormat>
  <Paragraphs>61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Shipping Technology</vt:lpstr>
      <vt:lpstr>Overview of Global Trade and Freight Services</vt:lpstr>
      <vt:lpstr>PowerPoint Presentation</vt:lpstr>
      <vt:lpstr>PowerPoint Presentation</vt:lpstr>
      <vt:lpstr>Cost per Ton-mile by Transportation Mode</vt:lpstr>
      <vt:lpstr>Illustration of Global Activities and Efficiency*</vt:lpstr>
      <vt:lpstr>Current State of Shipping Transport Technology </vt:lpstr>
      <vt:lpstr>PowerPoint Presentation</vt:lpstr>
      <vt:lpstr>PowerPoint Presentation</vt:lpstr>
      <vt:lpstr>Global GHG Mitigation Potential from Marine Transportation   </vt:lpstr>
      <vt:lpstr>Sources of efficiency improvements for marine transportation*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alice chow</dc:creator>
  <cp:lastModifiedBy>alice chow</cp:lastModifiedBy>
  <cp:revision>55</cp:revision>
  <dcterms:created xsi:type="dcterms:W3CDTF">2015-02-23T22:17:00Z</dcterms:created>
  <dcterms:modified xsi:type="dcterms:W3CDTF">2015-03-03T01:40:48Z</dcterms:modified>
</cp:coreProperties>
</file>