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62" r:id="rId4"/>
    <p:sldId id="258" r:id="rId5"/>
    <p:sldId id="259" r:id="rId6"/>
    <p:sldId id="263" r:id="rId7"/>
    <p:sldId id="260" r:id="rId8"/>
    <p:sldId id="261" r:id="rId9"/>
    <p:sldId id="273" r:id="rId10"/>
    <p:sldId id="267" r:id="rId11"/>
    <p:sldId id="274" r:id="rId12"/>
    <p:sldId id="268" r:id="rId13"/>
    <p:sldId id="266" r:id="rId14"/>
    <p:sldId id="269" r:id="rId15"/>
    <p:sldId id="270" r:id="rId16"/>
    <p:sldId id="271" r:id="rId17"/>
    <p:sldId id="272" r:id="rId18"/>
    <p:sldId id="275" r:id="rId19"/>
    <p:sldId id="276" r:id="rId20"/>
    <p:sldId id="277" r:id="rId21"/>
    <p:sldId id="264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68" d="100"/>
          <a:sy n="68" d="100"/>
        </p:scale>
        <p:origin x="-12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974755-A1CE-1744-A926-29527B5AC34A}" type="datetimeFigureOut">
              <a:rPr lang="en-US" smtClean="0"/>
              <a:t>3/4/15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9E2967-12EE-2248-BEBF-EF91AEBC2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610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 min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E2967-12EE-2248-BEBF-EF91AEBC286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505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Slow steaming – timing of fuel injection, operation of exhaust</a:t>
            </a:r>
            <a:r>
              <a:rPr lang="en-US" baseline="0" dirty="0" smtClean="0"/>
              <a:t> valves, other mechanical systems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E2967-12EE-2248-BEBF-EF91AEBC286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727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Right shows air either neatly enclosing or bubbling off of an </a:t>
            </a:r>
            <a:r>
              <a:rPr lang="en-US" smtClean="0"/>
              <a:t>asymmetric body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E2967-12EE-2248-BEBF-EF91AEBC286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3837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 that air cavity tests by </a:t>
            </a:r>
            <a:r>
              <a:rPr lang="en-US" dirty="0" err="1" smtClean="0"/>
              <a:t>danish</a:t>
            </a:r>
            <a:r>
              <a:rPr lang="en-US" baseline="0" dirty="0" smtClean="0"/>
              <a:t> researchers happening around this time too, no surprise that DK group has air cavity tech and Mitsubishi has bubble tech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E2967-12EE-2248-BEBF-EF91AEBC286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341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CA10-CCD1-194B-AACF-A68832B34820}" type="datetimeFigureOut">
              <a:rPr lang="en-US" smtClean="0"/>
              <a:t>3/4/15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8F8F9-AA4A-B24E-AFF8-E054470174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28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CA10-CCD1-194B-AACF-A68832B34820}" type="datetimeFigureOut">
              <a:rPr lang="en-US" smtClean="0"/>
              <a:t>3/4/15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8F8F9-AA4A-B24E-AFF8-E054470174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732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CA10-CCD1-194B-AACF-A68832B34820}" type="datetimeFigureOut">
              <a:rPr lang="en-US" smtClean="0"/>
              <a:t>3/4/15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8F8F9-AA4A-B24E-AFF8-E054470174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001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CA10-CCD1-194B-AACF-A68832B34820}" type="datetimeFigureOut">
              <a:rPr lang="en-US" smtClean="0"/>
              <a:t>3/4/15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8F8F9-AA4A-B24E-AFF8-E054470174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619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CA10-CCD1-194B-AACF-A68832B34820}" type="datetimeFigureOut">
              <a:rPr lang="en-US" smtClean="0"/>
              <a:t>3/4/15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8F8F9-AA4A-B24E-AFF8-E054470174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679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CA10-CCD1-194B-AACF-A68832B34820}" type="datetimeFigureOut">
              <a:rPr lang="en-US" smtClean="0"/>
              <a:t>3/4/15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8F8F9-AA4A-B24E-AFF8-E054470174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960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CA10-CCD1-194B-AACF-A68832B34820}" type="datetimeFigureOut">
              <a:rPr lang="en-US" smtClean="0"/>
              <a:t>3/4/15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8F8F9-AA4A-B24E-AFF8-E054470174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287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CA10-CCD1-194B-AACF-A68832B34820}" type="datetimeFigureOut">
              <a:rPr lang="en-US" smtClean="0"/>
              <a:t>3/4/15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8F8F9-AA4A-B24E-AFF8-E054470174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950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CA10-CCD1-194B-AACF-A68832B34820}" type="datetimeFigureOut">
              <a:rPr lang="en-US" smtClean="0"/>
              <a:t>3/4/15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8F8F9-AA4A-B24E-AFF8-E054470174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1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CA10-CCD1-194B-AACF-A68832B34820}" type="datetimeFigureOut">
              <a:rPr lang="en-US" smtClean="0"/>
              <a:t>3/4/15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8F8F9-AA4A-B24E-AFF8-E054470174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956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CA10-CCD1-194B-AACF-A68832B34820}" type="datetimeFigureOut">
              <a:rPr lang="en-US" smtClean="0"/>
              <a:t>3/4/15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8F8F9-AA4A-B24E-AFF8-E054470174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289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DCA10-CCD1-194B-AACF-A68832B34820}" type="datetimeFigureOut">
              <a:rPr lang="en-US" smtClean="0"/>
              <a:t>3/4/15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38F8F9-AA4A-B24E-AFF8-E054470174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003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mhi.co.jp/technology/review/pdf/e481/e481053.pd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Ocean Shipping: Scale, Technologies, </a:t>
            </a:r>
            <a:r>
              <a:rPr lang="en-US" dirty="0" err="1" smtClean="0"/>
              <a:t>Env</a:t>
            </a:r>
            <a:r>
              <a:rPr lang="en-US" dirty="0" smtClean="0"/>
              <a:t> Impacts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Alice Chow and Daniel Thorpe</a:t>
            </a:r>
          </a:p>
          <a:p>
            <a:r>
              <a:rPr lang="en-US" dirty="0" smtClean="0"/>
              <a:t>2015/03/04</a:t>
            </a:r>
          </a:p>
          <a:p>
            <a:r>
              <a:rPr lang="en-US" dirty="0" smtClean="0"/>
              <a:t>HEJC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1574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McCormack and Bhattacharya 1973</a:t>
            </a:r>
            <a:endParaRPr lang="en-US" dirty="0"/>
          </a:p>
        </p:txBody>
      </p:sp>
      <p:pic>
        <p:nvPicPr>
          <p:cNvPr id="4" name="Picture 3" descr="Screen Shot 2015-03-02 at 11.33.36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40"/>
          <a:stretch/>
        </p:blipFill>
        <p:spPr>
          <a:xfrm>
            <a:off x="457200" y="1594049"/>
            <a:ext cx="3111500" cy="4827332"/>
          </a:xfrm>
          <a:prstGeom prst="rect">
            <a:avLst/>
          </a:prstGeom>
        </p:spPr>
      </p:pic>
      <p:pic>
        <p:nvPicPr>
          <p:cNvPr id="5" name="Picture 4" descr="Screen Shot 2015-03-02 at 11.33.36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11"/>
          <a:stretch/>
        </p:blipFill>
        <p:spPr>
          <a:xfrm>
            <a:off x="3315981" y="5063119"/>
            <a:ext cx="3111500" cy="13582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92544" y="1887604"/>
            <a:ext cx="508024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Dragged a 1m long submarine model through water </a:t>
            </a:r>
          </a:p>
          <a:p>
            <a:pPr marL="742950" lvl="1" indent="-285750">
              <a:buFont typeface="Arial"/>
              <a:buChar char="•"/>
            </a:pPr>
            <a:r>
              <a:rPr lang="en-US" sz="2400" dirty="0" smtClean="0"/>
              <a:t>with copper wire around it to produce bubbles via electrolysis</a:t>
            </a:r>
          </a:p>
          <a:p>
            <a:pPr marL="742950" lvl="1" indent="-285750">
              <a:buFont typeface="Arial"/>
              <a:buChar char="•"/>
            </a:pPr>
            <a:r>
              <a:rPr lang="en-US" sz="2400" dirty="0" smtClean="0"/>
              <a:t>Probably about 4x10^-5 m^3/s bubble production (.04 L)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 smtClean="0"/>
              <a:t>Small drag reduction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689348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Soviet Era Work 1974-76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5466" y="1887604"/>
            <a:ext cx="7867324" cy="3108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800" dirty="0" smtClean="0"/>
              <a:t>Used larger vessels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Much more sophisticated bubble production, blowing air through porous media with precise descriptions of porosity, </a:t>
            </a:r>
            <a:r>
              <a:rPr lang="en-US" sz="2800" dirty="0" err="1" smtClean="0"/>
              <a:t>etc</a:t>
            </a:r>
            <a:endParaRPr lang="en-US" sz="2800" dirty="0" smtClean="0"/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Speeds over 20 knots, similar to modern shipping containers</a:t>
            </a:r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Substantial drag reduction, several %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938801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Merkle</a:t>
            </a:r>
            <a:r>
              <a:rPr lang="en-US" dirty="0" smtClean="0"/>
              <a:t> 1992 Review &amp; Penn State Setup</a:t>
            </a:r>
            <a:endParaRPr lang="en-US" dirty="0"/>
          </a:p>
        </p:txBody>
      </p:sp>
      <p:pic>
        <p:nvPicPr>
          <p:cNvPr id="4" name="Picture 3" descr="Screen Shot 2015-03-02 at 11.39.47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41"/>
          <a:stretch/>
        </p:blipFill>
        <p:spPr>
          <a:xfrm>
            <a:off x="4127700" y="4775650"/>
            <a:ext cx="4881904" cy="2047761"/>
          </a:xfrm>
          <a:prstGeom prst="rect">
            <a:avLst/>
          </a:prstGeom>
        </p:spPr>
      </p:pic>
      <p:pic>
        <p:nvPicPr>
          <p:cNvPr id="6" name="Picture 5" descr="Screen Shot 2015-03-02 at 11.39.47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70"/>
          <a:stretch/>
        </p:blipFill>
        <p:spPr>
          <a:xfrm>
            <a:off x="-158760" y="1939141"/>
            <a:ext cx="4881904" cy="386039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17182" y="2310992"/>
            <a:ext cx="3963655" cy="2462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200" dirty="0" smtClean="0"/>
              <a:t>12-30 knots, .004 m^3/s bubbles</a:t>
            </a:r>
          </a:p>
          <a:p>
            <a:pPr marL="285750" indent="-285750">
              <a:buFont typeface="Arial"/>
              <a:buChar char="•"/>
            </a:pPr>
            <a:r>
              <a:rPr lang="en-US" sz="2200" dirty="0" smtClean="0"/>
              <a:t>More elaborate setup for controlled experiments, precise descriptions</a:t>
            </a:r>
          </a:p>
          <a:p>
            <a:pPr marL="285750" indent="-285750">
              <a:buFont typeface="Arial"/>
              <a:buChar char="•"/>
            </a:pPr>
            <a:r>
              <a:rPr lang="en-US" sz="2200" dirty="0" smtClean="0"/>
              <a:t>Skin drag only, not whole vessel with form </a:t>
            </a:r>
            <a:r>
              <a:rPr lang="en-US" sz="2200" dirty="0" err="1" smtClean="0"/>
              <a:t>etc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946555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from </a:t>
            </a:r>
            <a:r>
              <a:rPr lang="en-US" dirty="0" err="1" smtClean="0"/>
              <a:t>Merkle</a:t>
            </a:r>
            <a:r>
              <a:rPr lang="en-US" dirty="0" smtClean="0"/>
              <a:t> 1992</a:t>
            </a:r>
            <a:endParaRPr lang="en-US" dirty="0"/>
          </a:p>
        </p:txBody>
      </p:sp>
      <p:pic>
        <p:nvPicPr>
          <p:cNvPr id="4" name="Picture 3" descr="Screen Shot 2015-03-02 at 10.55.26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06" t="44793"/>
          <a:stretch/>
        </p:blipFill>
        <p:spPr>
          <a:xfrm>
            <a:off x="4341939" y="2261231"/>
            <a:ext cx="4981545" cy="3791237"/>
          </a:xfrm>
          <a:prstGeom prst="rect">
            <a:avLst/>
          </a:prstGeom>
        </p:spPr>
      </p:pic>
      <p:pic>
        <p:nvPicPr>
          <p:cNvPr id="5" name="Picture 4" descr="Screen Shot 2015-03-02 at 10.55.26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06" b="54217"/>
          <a:stretch/>
        </p:blipFill>
        <p:spPr>
          <a:xfrm>
            <a:off x="-225804" y="2214725"/>
            <a:ext cx="5117327" cy="322979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536471"/>
            <a:ext cx="85760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 smtClean="0"/>
              <a:t>Adapted from </a:t>
            </a:r>
            <a:r>
              <a:rPr lang="en-US" sz="1400" i="1" dirty="0" err="1" smtClean="0"/>
              <a:t>Merkle</a:t>
            </a:r>
            <a:r>
              <a:rPr lang="en-US" sz="1400" i="1" dirty="0" smtClean="0"/>
              <a:t> 1992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32252454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Everyone Didn’t Agree in the Early 90’s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9317" y="2266948"/>
            <a:ext cx="845748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err="1" smtClean="0"/>
              <a:t>Coughran</a:t>
            </a:r>
            <a:r>
              <a:rPr lang="en-US" sz="2200" dirty="0" smtClean="0"/>
              <a:t> MT and Coder D, The Effect of Localized Air Emission on the</a:t>
            </a:r>
          </a:p>
          <a:p>
            <a:r>
              <a:rPr lang="en-US" sz="2200" dirty="0" smtClean="0"/>
              <a:t>Drag of a Slender Surface Craft, David Taylor Research Center Report,</a:t>
            </a:r>
          </a:p>
          <a:p>
            <a:r>
              <a:rPr lang="en-US" sz="2200" dirty="0" smtClean="0"/>
              <a:t>DTRC/SHD-1340-01, March 1991. </a:t>
            </a:r>
          </a:p>
          <a:p>
            <a:endParaRPr lang="en-US" sz="2200" dirty="0"/>
          </a:p>
          <a:p>
            <a:endParaRPr lang="en-US" sz="2200" dirty="0" smtClean="0"/>
          </a:p>
          <a:p>
            <a:pPr marL="285750" indent="-285750">
              <a:buFont typeface="Arial"/>
              <a:buChar char="•"/>
            </a:pPr>
            <a:r>
              <a:rPr lang="en-US" sz="2200" dirty="0" smtClean="0"/>
              <a:t>Injected air bubbles beneath a row boat, only on the back half</a:t>
            </a:r>
          </a:p>
          <a:p>
            <a:pPr marL="285750" indent="-285750">
              <a:buFont typeface="Arial"/>
              <a:buChar char="•"/>
            </a:pPr>
            <a:r>
              <a:rPr lang="en-US" sz="2200" dirty="0" smtClean="0"/>
              <a:t>Reported *increased* drag</a:t>
            </a:r>
          </a:p>
          <a:p>
            <a:pPr marL="285750" indent="-285750">
              <a:buFont typeface="Arial"/>
              <a:buChar char="•"/>
            </a:pPr>
            <a:r>
              <a:rPr lang="en-US" sz="2200" dirty="0" smtClean="0"/>
              <a:t>Concluded that it may not be an effective way to reduce drag on real surface vessels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7679863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Transitional Academic Work in Japan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0" y="2136339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/>
              <a:buChar char="•"/>
            </a:pPr>
            <a:endParaRPr lang="en-US" sz="2800" dirty="0"/>
          </a:p>
          <a:p>
            <a:pPr marL="285750" indent="-285750">
              <a:buFont typeface="Arial"/>
              <a:buChar char="•"/>
            </a:pPr>
            <a:r>
              <a:rPr lang="en-US" sz="2800" dirty="0" smtClean="0"/>
              <a:t>Takahashi 2001 reported skin drag reduction on 50-m long model, speeds around 14 knots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767428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Takahashi 2001</a:t>
            </a:r>
            <a:endParaRPr lang="en-US" dirty="0"/>
          </a:p>
        </p:txBody>
      </p:sp>
      <p:pic>
        <p:nvPicPr>
          <p:cNvPr id="4" name="Picture 3" descr="Screen Shot 2015-03-02 at 11.53.1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2138"/>
            <a:ext cx="83947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9999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Takashi 2003, Applied Research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Experimental study on scale effect of drag reduction</a:t>
            </a:r>
          </a:p>
          <a:p>
            <a:r>
              <a:rPr lang="en-US" dirty="0" smtClean="0"/>
              <a:t>by </a:t>
            </a:r>
            <a:r>
              <a:rPr lang="en-US" dirty="0" err="1" smtClean="0"/>
              <a:t>microbubbles</a:t>
            </a:r>
            <a:r>
              <a:rPr lang="en-US" dirty="0" smtClean="0"/>
              <a:t> using very large flat plate ship</a:t>
            </a:r>
            <a:endParaRPr lang="en-US" dirty="0"/>
          </a:p>
        </p:txBody>
      </p:sp>
      <p:pic>
        <p:nvPicPr>
          <p:cNvPr id="5" name="Picture 4" descr="Screen Shot 2015-03-03 at 12.21.46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62" y="1417638"/>
            <a:ext cx="8369300" cy="49911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26160" y="6177905"/>
            <a:ext cx="2710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.7 m^3/s bubbles!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952926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 CO2 Savings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280" y="2029460"/>
            <a:ext cx="76200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2855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Real CO2 Savings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220" y="1699268"/>
            <a:ext cx="6979694" cy="493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181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421" y="1508108"/>
            <a:ext cx="8358405" cy="475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4781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4781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Kawabuchi</a:t>
            </a:r>
            <a:r>
              <a:rPr lang="en-US" dirty="0" smtClean="0"/>
              <a:t> 2011 </a:t>
            </a:r>
            <a:r>
              <a:rPr lang="en-US" dirty="0" smtClean="0">
                <a:hlinkClick r:id="rId2"/>
              </a:rPr>
              <a:t>https://www.mhi.co.jp/technology/review/pdf/e481/e481053.pdf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651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Increasing Routing Efficiency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9002"/>
          <a:stretch/>
        </p:blipFill>
        <p:spPr>
          <a:xfrm>
            <a:off x="1702121" y="1711347"/>
            <a:ext cx="5093275" cy="4594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35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Diesel Electrics - Schematic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6366249"/>
            <a:ext cx="85760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 smtClean="0"/>
              <a:t>http://</a:t>
            </a:r>
            <a:r>
              <a:rPr lang="en-US" sz="1400" i="1" dirty="0" err="1" smtClean="0"/>
              <a:t>www.marineinsight.com</a:t>
            </a:r>
            <a:r>
              <a:rPr lang="en-US" sz="1400" i="1" dirty="0" smtClean="0"/>
              <a:t>/</a:t>
            </a:r>
            <a:r>
              <a:rPr lang="en-US" sz="1400" i="1" dirty="0" err="1" smtClean="0"/>
              <a:t>wp</a:t>
            </a:r>
            <a:r>
              <a:rPr lang="en-US" sz="1400" i="1" dirty="0" smtClean="0"/>
              <a:t>-content/uploads/2011/05/picIndex031.jpg</a:t>
            </a:r>
            <a:endParaRPr lang="en-US" sz="1400" i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561" y="1417638"/>
            <a:ext cx="6045200" cy="471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4667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of diesel electric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Flexibility of equipment location; smaller equipment can be located wherever is best, can have most of drive system located higher in ship, making thermal management easier</a:t>
            </a:r>
          </a:p>
          <a:p>
            <a:r>
              <a:rPr lang="en-US" dirty="0" smtClean="0"/>
              <a:t>Electricity available for other purposes – surge in electricity use for cargo discharge used to require dedicated generators that got infrequent use</a:t>
            </a:r>
          </a:p>
          <a:p>
            <a:r>
              <a:rPr lang="en-US" dirty="0" smtClean="0"/>
              <a:t>Having multiple smaller generators allows for greater efficiency at low speeds, less idling of one huge engine; many ships spend &gt;50% of time at non-optimal speeds</a:t>
            </a:r>
          </a:p>
          <a:p>
            <a:r>
              <a:rPr lang="en-US" dirty="0" smtClean="0"/>
              <a:t>Redundancy; in-transit repairs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265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Reducing Drag: Mitsubishi Air Lubrication System</a:t>
            </a:r>
            <a:endParaRPr lang="en-US" dirty="0"/>
          </a:p>
        </p:txBody>
      </p:sp>
      <p:pic>
        <p:nvPicPr>
          <p:cNvPr id="4" name="Picture 3" descr="Screen Shot 2015-03-02 at 4.51.11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98"/>
          <a:stretch/>
        </p:blipFill>
        <p:spPr>
          <a:xfrm>
            <a:off x="1404019" y="1417638"/>
            <a:ext cx="6131582" cy="573017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366249"/>
            <a:ext cx="85760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 err="1" smtClean="0"/>
              <a:t>Kawabuchi</a:t>
            </a:r>
            <a:r>
              <a:rPr lang="en-US" sz="1400" i="1" dirty="0" smtClean="0"/>
              <a:t> 2011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859294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 a New Idea</a:t>
            </a:r>
            <a:endParaRPr lang="en-US" dirty="0"/>
          </a:p>
        </p:txBody>
      </p:sp>
      <p:pic>
        <p:nvPicPr>
          <p:cNvPr id="4" name="Picture 3" descr="Screen Shot 2015-03-02 at 4.04.0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417638"/>
            <a:ext cx="8343900" cy="2882900"/>
          </a:xfrm>
          <a:prstGeom prst="rect">
            <a:avLst/>
          </a:prstGeom>
        </p:spPr>
      </p:pic>
      <p:pic>
        <p:nvPicPr>
          <p:cNvPr id="5" name="Picture 4" descr="Screen Shot 2015-03-02 at 4.04.20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05"/>
          <a:stretch/>
        </p:blipFill>
        <p:spPr>
          <a:xfrm>
            <a:off x="1139113" y="4300537"/>
            <a:ext cx="5943600" cy="226939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536471"/>
            <a:ext cx="857608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 smtClean="0"/>
              <a:t>Adapted from </a:t>
            </a:r>
            <a:r>
              <a:rPr lang="en-US" sz="1400" i="1" dirty="0" err="1" smtClean="0"/>
              <a:t>Latorre</a:t>
            </a:r>
            <a:r>
              <a:rPr lang="en-US" sz="1400" i="1" dirty="0" smtClean="0"/>
              <a:t> 1997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998434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Progress isn’t steady</a:t>
            </a:r>
            <a:endParaRPr lang="en-US" dirty="0"/>
          </a:p>
        </p:txBody>
      </p:sp>
      <p:pic>
        <p:nvPicPr>
          <p:cNvPr id="8" name="Picture 7" descr="Screen Shot 2015-03-02 at 4.12.4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80" y="3966218"/>
            <a:ext cx="8864600" cy="762000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 flipH="1">
            <a:off x="620443" y="3731800"/>
            <a:ext cx="131996" cy="3404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7994047" y="3383459"/>
            <a:ext cx="847273" cy="68878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7800817" y="3731800"/>
            <a:ext cx="1" cy="3931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7415071" y="2081657"/>
            <a:ext cx="130932" cy="199848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6712293" y="3731800"/>
            <a:ext cx="0" cy="3404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20443" y="3383459"/>
            <a:ext cx="2017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First patents (1882)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456682" y="5735187"/>
            <a:ext cx="1468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First Modern Sci. Lit. 1973</a:t>
            </a:r>
            <a:endParaRPr lang="en-US" dirty="0"/>
          </a:p>
        </p:txBody>
      </p:sp>
      <p:cxnSp>
        <p:nvCxnSpPr>
          <p:cNvPr id="22" name="Straight Arrow Connector 21"/>
          <p:cNvCxnSpPr>
            <a:stCxn id="21" idx="0"/>
          </p:cNvCxnSpPr>
          <p:nvPr/>
        </p:nvCxnSpPr>
        <p:spPr>
          <a:xfrm flipV="1">
            <a:off x="5190913" y="4216279"/>
            <a:ext cx="575473" cy="151890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31" idx="2"/>
          </p:cNvCxnSpPr>
          <p:nvPr/>
        </p:nvCxnSpPr>
        <p:spPr>
          <a:xfrm>
            <a:off x="5766386" y="3139910"/>
            <a:ext cx="354603" cy="93233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032155" y="2493579"/>
            <a:ext cx="1468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Soviet Sci. Lit. 1974-76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6077542" y="3106460"/>
            <a:ext cx="1468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First review paper 1992</a:t>
            </a:r>
            <a:endParaRPr lang="en-US" dirty="0"/>
          </a:p>
        </p:txBody>
      </p:sp>
      <p:cxnSp>
        <p:nvCxnSpPr>
          <p:cNvPr id="36" name="Straight Arrow Connector 35"/>
          <p:cNvCxnSpPr>
            <a:stCxn id="41" idx="0"/>
          </p:cNvCxnSpPr>
          <p:nvPr/>
        </p:nvCxnSpPr>
        <p:spPr>
          <a:xfrm flipV="1">
            <a:off x="7157453" y="4160450"/>
            <a:ext cx="110119" cy="19508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6233464" y="6111276"/>
            <a:ext cx="18479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First small boat study (2001)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6712293" y="1435326"/>
            <a:ext cx="18479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First large craft study (2005)</a:t>
            </a:r>
            <a:endParaRPr lang="en-US" dirty="0"/>
          </a:p>
        </p:txBody>
      </p:sp>
      <p:cxnSp>
        <p:nvCxnSpPr>
          <p:cNvPr id="46" name="Straight Arrow Connector 45"/>
          <p:cNvCxnSpPr>
            <a:cxnSpLocks noChangeAspect="1"/>
          </p:cNvCxnSpPr>
          <p:nvPr/>
        </p:nvCxnSpPr>
        <p:spPr>
          <a:xfrm flipH="1" flipV="1">
            <a:off x="7673287" y="4124987"/>
            <a:ext cx="127530" cy="10058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7314572" y="4993895"/>
            <a:ext cx="13722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Pop. press coverage begins (2010)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7563212" y="2829461"/>
            <a:ext cx="12781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MHI cruise ship deal (2012)</a:t>
            </a:r>
            <a:endParaRPr lang="en-US" dirty="0"/>
          </a:p>
        </p:txBody>
      </p:sp>
      <p:cxnSp>
        <p:nvCxnSpPr>
          <p:cNvPr id="57" name="Straight Connector 56"/>
          <p:cNvCxnSpPr/>
          <p:nvPr/>
        </p:nvCxnSpPr>
        <p:spPr>
          <a:xfrm flipV="1">
            <a:off x="8841320" y="2581784"/>
            <a:ext cx="0" cy="79754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7715612" y="1969606"/>
            <a:ext cx="1651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MHI container ships(2014)</a:t>
            </a:r>
            <a:endParaRPr lang="en-US" dirty="0"/>
          </a:p>
        </p:txBody>
      </p:sp>
      <p:cxnSp>
        <p:nvCxnSpPr>
          <p:cNvPr id="59" name="Straight Arrow Connector 58"/>
          <p:cNvCxnSpPr/>
          <p:nvPr/>
        </p:nvCxnSpPr>
        <p:spPr>
          <a:xfrm flipH="1" flipV="1">
            <a:off x="8202478" y="4107346"/>
            <a:ext cx="182880" cy="3382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7709252" y="4378650"/>
            <a:ext cx="1651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Competitor to MHI (2015)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8141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Progress isn’t steady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18717" y="1626372"/>
            <a:ext cx="887742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/>
              <a:t>(1882) First Patents</a:t>
            </a:r>
          </a:p>
          <a:p>
            <a:r>
              <a:rPr lang="en-US" sz="2500" dirty="0" smtClean="0"/>
              <a:t>(1973) First Modern Sci. Lit.</a:t>
            </a:r>
          </a:p>
          <a:p>
            <a:r>
              <a:rPr lang="en-US" sz="2500" dirty="0" smtClean="0"/>
              <a:t>(1974-76) Soviet Sci. Lit</a:t>
            </a:r>
          </a:p>
          <a:p>
            <a:r>
              <a:rPr lang="en-US" sz="2500" dirty="0" smtClean="0"/>
              <a:t>(1991) One of several reports of increased drag</a:t>
            </a:r>
          </a:p>
          <a:p>
            <a:r>
              <a:rPr lang="en-US" sz="2500" dirty="0" smtClean="0"/>
              <a:t>(1992) First Review Paper</a:t>
            </a:r>
          </a:p>
          <a:p>
            <a:r>
              <a:rPr lang="en-US" sz="2500" dirty="0" smtClean="0"/>
              <a:t>(2001) First small boat study</a:t>
            </a:r>
          </a:p>
          <a:p>
            <a:r>
              <a:rPr lang="en-US" sz="2500" dirty="0" smtClean="0"/>
              <a:t>(2005) First large craft study</a:t>
            </a:r>
          </a:p>
          <a:p>
            <a:r>
              <a:rPr lang="en-US" sz="2500" dirty="0" smtClean="0"/>
              <a:t>(2010) Popular press coverage begins</a:t>
            </a:r>
          </a:p>
          <a:p>
            <a:r>
              <a:rPr lang="en-US" sz="2500" dirty="0" smtClean="0"/>
              <a:t>(2012) MHI deal w/ AIDA cruise ships (German Carnival Cruise)</a:t>
            </a:r>
          </a:p>
          <a:p>
            <a:r>
              <a:rPr lang="en-US" sz="2500" dirty="0" smtClean="0"/>
              <a:t>(2014) MHI Post-</a:t>
            </a:r>
            <a:r>
              <a:rPr lang="en-US" sz="2500" dirty="0" err="1" smtClean="0"/>
              <a:t>Panamax</a:t>
            </a:r>
            <a:r>
              <a:rPr lang="en-US" sz="2500" dirty="0" smtClean="0"/>
              <a:t> Container Ships</a:t>
            </a:r>
          </a:p>
          <a:p>
            <a:r>
              <a:rPr lang="en-US" sz="2500" dirty="0" smtClean="0"/>
              <a:t>(2015) First MHI Competitor, </a:t>
            </a:r>
            <a:r>
              <a:rPr lang="en-US" sz="2500" dirty="0" err="1" smtClean="0"/>
              <a:t>Silverstream</a:t>
            </a:r>
            <a:r>
              <a:rPr lang="en-US" sz="2500" dirty="0" smtClean="0"/>
              <a:t> Technologies</a:t>
            </a:r>
          </a:p>
          <a:p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35213766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4701</TotalTime>
  <Words>677</Words>
  <Application>Microsoft Macintosh PowerPoint</Application>
  <PresentationFormat>On-screen Show (4:3)</PresentationFormat>
  <Paragraphs>84</Paragraphs>
  <Slides>21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Ocean Shipping: Scale, Technologies, Env Impacts</vt:lpstr>
      <vt:lpstr>PowerPoint Presentation</vt:lpstr>
      <vt:lpstr>Increasing Routing Efficiency</vt:lpstr>
      <vt:lpstr>Diesel Electrics - Schematic</vt:lpstr>
      <vt:lpstr>Advantages of diesel electric</vt:lpstr>
      <vt:lpstr>Reducing Drag: Mitsubishi Air Lubrication System</vt:lpstr>
      <vt:lpstr>Not a New Idea</vt:lpstr>
      <vt:lpstr>Progress isn’t steady</vt:lpstr>
      <vt:lpstr>Progress isn’t steady</vt:lpstr>
      <vt:lpstr>McCormack and Bhattacharya 1973</vt:lpstr>
      <vt:lpstr>Soviet Era Work 1974-76</vt:lpstr>
      <vt:lpstr>Merkle 1992 Review &amp; Penn State Setup</vt:lpstr>
      <vt:lpstr>More from Merkle 1992</vt:lpstr>
      <vt:lpstr>Everyone Didn’t Agree in the Early 90’s</vt:lpstr>
      <vt:lpstr>Transitional Academic Work in Japan</vt:lpstr>
      <vt:lpstr>Takahashi 2001</vt:lpstr>
      <vt:lpstr>Takashi 2003, Applied Research</vt:lpstr>
      <vt:lpstr>Real CO2 Savings</vt:lpstr>
      <vt:lpstr>Real CO2 Savings</vt:lpstr>
      <vt:lpstr>end</vt:lpstr>
      <vt:lpstr>PowerPoint Presentation</vt:lpstr>
    </vt:vector>
  </TitlesOfParts>
  <Company>daniel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macbookpro thorpe</dc:creator>
  <cp:lastModifiedBy>macbookpro thorpe</cp:lastModifiedBy>
  <cp:revision>32</cp:revision>
  <dcterms:created xsi:type="dcterms:W3CDTF">2015-03-01T02:44:21Z</dcterms:created>
  <dcterms:modified xsi:type="dcterms:W3CDTF">2015-03-05T01:23:33Z</dcterms:modified>
</cp:coreProperties>
</file>