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78" r:id="rId3"/>
    <p:sldId id="275" r:id="rId4"/>
    <p:sldId id="282" r:id="rId5"/>
    <p:sldId id="262" r:id="rId6"/>
    <p:sldId id="279" r:id="rId7"/>
    <p:sldId id="277" r:id="rId8"/>
    <p:sldId id="276" r:id="rId9"/>
    <p:sldId id="270" r:id="rId10"/>
    <p:sldId id="274" r:id="rId11"/>
    <p:sldId id="257" r:id="rId12"/>
    <p:sldId id="285" r:id="rId13"/>
    <p:sldId id="283" r:id="rId14"/>
    <p:sldId id="286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684F5-77DA-4084-9415-639F06453ECD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4EDE3-4111-49A6-AFC5-005EF662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Intermediate use co2, EOR coal bed methane, natural</a:t>
            </a:r>
            <a:r>
              <a:rPr lang="en-US" baseline="0" dirty="0" smtClean="0"/>
              <a:t> gas etc, mineral storage , terrestrial sequestration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1.5 C v 2 C goal (1.5 C goal half of the 2 C goal)</a:t>
            </a:r>
          </a:p>
          <a:p>
            <a:r>
              <a:rPr lang="en-US" dirty="0" smtClean="0"/>
              <a:t>Negative emissions in the longer term</a:t>
            </a:r>
          </a:p>
          <a:p>
            <a:r>
              <a:rPr lang="en-US" dirty="0" smtClean="0"/>
              <a:t>Biodiversity, food and feed prices at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Simultaneously starting CCS with biomass in </a:t>
            </a:r>
            <a:r>
              <a:rPr lang="en-US" dirty="0" err="1" smtClean="0"/>
              <a:t>americas</a:t>
            </a:r>
            <a:endParaRPr lang="en-US" dirty="0" smtClean="0"/>
          </a:p>
          <a:p>
            <a:r>
              <a:rPr lang="en-US" dirty="0" smtClean="0"/>
              <a:t>Regulatory policies for CCS operational power plant</a:t>
            </a:r>
          </a:p>
          <a:p>
            <a:r>
              <a:rPr lang="en-US" dirty="0" smtClean="0"/>
              <a:t>Regulatory policy – CCS with </a:t>
            </a:r>
            <a:r>
              <a:rPr lang="en-US" smtClean="0"/>
              <a:t>carbon pricing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revenue potential of EOR, no subsidies </a:t>
            </a:r>
            <a:r>
              <a:rPr lang="en-US" dirty="0" err="1" smtClean="0"/>
              <a:t>compa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Cheaper right now where CO2 is separated as a part of production either from the gases </a:t>
            </a:r>
            <a:r>
              <a:rPr lang="en-US" dirty="0" err="1" smtClean="0"/>
              <a:t>eg</a:t>
            </a:r>
            <a:r>
              <a:rPr lang="en-US" dirty="0" smtClean="0"/>
              <a:t> co2 stripped from methane rich sales gas component - natural gases</a:t>
            </a:r>
            <a:r>
              <a:rPr lang="en-US" baseline="0" dirty="0" smtClean="0"/>
              <a:t> or as a pure stream of co2 as in </a:t>
            </a:r>
            <a:r>
              <a:rPr lang="en-US" baseline="0" dirty="0" err="1" smtClean="0"/>
              <a:t>fertlixzres</a:t>
            </a:r>
            <a:endParaRPr lang="en-US" baseline="0" dirty="0" smtClean="0"/>
          </a:p>
          <a:p>
            <a:r>
              <a:rPr lang="en-US" dirty="0" smtClean="0"/>
              <a:t>Complicated in power plants – post combustion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for like comparison – cost of CO2 avoided – </a:t>
            </a:r>
            <a:r>
              <a:rPr lang="en-US" dirty="0" err="1" smtClean="0"/>
              <a:t>susbsidies</a:t>
            </a:r>
            <a:r>
              <a:rPr lang="en-US" dirty="0" smtClean="0"/>
              <a:t> </a:t>
            </a:r>
            <a:r>
              <a:rPr lang="en-US" smtClean="0"/>
              <a:t>not included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Similarly, the same kind of impermeable cap rocks that keep oil and gas underground and prevent it migrating to the surface can be expected to trap CO2 over geological timescales</a:t>
            </a:r>
          </a:p>
          <a:p>
            <a:endParaRPr lang="en-US" dirty="0" smtClean="0"/>
          </a:p>
          <a:p>
            <a:r>
              <a:rPr lang="en-US" dirty="0" smtClean="0"/>
              <a:t>Explain</a:t>
            </a:r>
            <a:r>
              <a:rPr lang="en-US" baseline="0" dirty="0" smtClean="0"/>
              <a:t> efficiency of each of the processes</a:t>
            </a:r>
            <a:endParaRPr lang="en-US" dirty="0" smtClean="0"/>
          </a:p>
          <a:p>
            <a:r>
              <a:rPr lang="en-US" dirty="0" smtClean="0"/>
              <a:t>Exploration research and </a:t>
            </a:r>
            <a:r>
              <a:rPr lang="en-US" dirty="0" err="1" smtClean="0"/>
              <a:t>upraisal</a:t>
            </a:r>
            <a:r>
              <a:rPr lang="en-US" dirty="0" smtClean="0"/>
              <a:t>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perception not so good</a:t>
            </a:r>
          </a:p>
          <a:p>
            <a:r>
              <a:rPr lang="en-US" dirty="0" smtClean="0"/>
              <a:t>Corrosion (external and internal (water based – 840 </a:t>
            </a:r>
            <a:r>
              <a:rPr lang="en-US" dirty="0" err="1" smtClean="0"/>
              <a:t>ppm</a:t>
            </a:r>
            <a:r>
              <a:rPr lang="en-US" dirty="0" smtClean="0"/>
              <a:t>, dehydration needed)</a:t>
            </a:r>
          </a:p>
          <a:p>
            <a:r>
              <a:rPr lang="en-US" dirty="0" smtClean="0"/>
              <a:t>Gas processing, hydrogen plants produce pure dry CO2 so no need for corrosion protection</a:t>
            </a:r>
          </a:p>
          <a:p>
            <a:r>
              <a:rPr lang="en-US" dirty="0" smtClean="0"/>
              <a:t>Phase transition to be avoided – to use supercritical CO2 (relatively low temperature and pressure)</a:t>
            </a:r>
          </a:p>
          <a:p>
            <a:r>
              <a:rPr lang="en-US" dirty="0" smtClean="0"/>
              <a:t>Emergency</a:t>
            </a:r>
            <a:r>
              <a:rPr lang="en-US" baseline="0" dirty="0" smtClean="0"/>
              <a:t> shut down valves, if there is a pressure drop</a:t>
            </a:r>
          </a:p>
          <a:p>
            <a:r>
              <a:rPr lang="en-US" baseline="0" dirty="0" smtClean="0"/>
              <a:t>Crack arrestors – greater wall thickness at joints, use of periodic non metallic elements , improved hoop stress etc</a:t>
            </a:r>
          </a:p>
          <a:p>
            <a:r>
              <a:rPr lang="en-US" baseline="0" dirty="0" smtClean="0"/>
              <a:t>Hydrostatic testing to be done</a:t>
            </a:r>
          </a:p>
          <a:p>
            <a:r>
              <a:rPr lang="en-US" baseline="0" dirty="0" smtClean="0"/>
              <a:t>Relief valve failure, valve /gasket/weld failure etc</a:t>
            </a:r>
          </a:p>
          <a:p>
            <a:r>
              <a:rPr lang="en-US" baseline="0" dirty="0" smtClean="0"/>
              <a:t>Continuous monitoring to be done – pipeline pigging</a:t>
            </a:r>
          </a:p>
          <a:p>
            <a:r>
              <a:rPr lang="en-US" baseline="0" dirty="0" smtClean="0"/>
              <a:t>Trenching, pipe </a:t>
            </a:r>
            <a:r>
              <a:rPr lang="en-US" baseline="0" dirty="0" err="1" smtClean="0"/>
              <a:t>lenth</a:t>
            </a:r>
            <a:r>
              <a:rPr lang="en-US" baseline="0" dirty="0" smtClean="0"/>
              <a:t> material, distance, refilling of earth, engineering, booster stations, pigging etc, offshore cots are the highest per unit length although less public outrage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sufficient space is available on or near the site to accommodate carbon capture equipment </a:t>
            </a:r>
          </a:p>
          <a:p>
            <a:r>
              <a:rPr lang="en-US" dirty="0" smtClean="0"/>
              <a:t>in the future;</a:t>
            </a:r>
          </a:p>
          <a:p>
            <a:r>
              <a:rPr lang="en-US" dirty="0" smtClean="0"/>
              <a:t>  it is technically feasible to retrofit carbon capture technologies;</a:t>
            </a:r>
          </a:p>
          <a:p>
            <a:r>
              <a:rPr lang="en-US" dirty="0" smtClean="0"/>
              <a:t>  a suitable offshore storage site exists;</a:t>
            </a:r>
          </a:p>
          <a:p>
            <a:r>
              <a:rPr lang="en-US" dirty="0" smtClean="0"/>
              <a:t>  it is technically feasible to transport the captured CO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to the storage site; and</a:t>
            </a:r>
          </a:p>
          <a:p>
            <a:r>
              <a:rPr lang="en-US" dirty="0" smtClean="0"/>
              <a:t>  it is economically feasible to link the plant to a full CCS chain within its operational life.</a:t>
            </a:r>
          </a:p>
          <a:p>
            <a:endParaRPr lang="en-US" dirty="0" smtClean="0"/>
          </a:p>
          <a:p>
            <a:r>
              <a:rPr lang="en-US" dirty="0" smtClean="0"/>
              <a:t>Think</a:t>
            </a:r>
            <a:r>
              <a:rPr lang="en-US" baseline="0" dirty="0" smtClean="0"/>
              <a:t> about the following:</a:t>
            </a:r>
          </a:p>
          <a:p>
            <a:r>
              <a:rPr lang="en-US" dirty="0" smtClean="0"/>
              <a:t>Subsurface users:</a:t>
            </a:r>
          </a:p>
          <a:p>
            <a:r>
              <a:rPr lang="en-US" dirty="0" smtClean="0"/>
              <a:t>  Hydrocarbon operations</a:t>
            </a:r>
          </a:p>
          <a:p>
            <a:r>
              <a:rPr lang="en-US" dirty="0" smtClean="0"/>
              <a:t>  Gas storage</a:t>
            </a:r>
          </a:p>
          <a:p>
            <a:r>
              <a:rPr lang="en-US" dirty="0" smtClean="0"/>
              <a:t>  Other CCS sites within the same geological formations</a:t>
            </a:r>
          </a:p>
          <a:p>
            <a:r>
              <a:rPr lang="en-US" dirty="0" smtClean="0"/>
              <a:t>Surface users:</a:t>
            </a:r>
          </a:p>
          <a:p>
            <a:r>
              <a:rPr lang="en-US" dirty="0" smtClean="0"/>
              <a:t>  Wind farms</a:t>
            </a:r>
          </a:p>
          <a:p>
            <a:r>
              <a:rPr lang="en-US" dirty="0" smtClean="0"/>
              <a:t>  Dredging areas</a:t>
            </a:r>
          </a:p>
          <a:p>
            <a:r>
              <a:rPr lang="en-US" dirty="0" smtClean="0"/>
              <a:t>  Pipelines</a:t>
            </a:r>
          </a:p>
          <a:p>
            <a:r>
              <a:rPr lang="en-US" dirty="0" smtClean="0"/>
              <a:t>  Hydrocarbon and gas storage operations</a:t>
            </a:r>
          </a:p>
          <a:p>
            <a:r>
              <a:rPr lang="en-US" dirty="0" smtClean="0"/>
              <a:t>  Environmental protection zones</a:t>
            </a:r>
          </a:p>
          <a:p>
            <a:r>
              <a:rPr lang="en-US" dirty="0" smtClean="0"/>
              <a:t>  Shipping routes</a:t>
            </a:r>
          </a:p>
          <a:p>
            <a:r>
              <a:rPr lang="en-US" dirty="0" smtClean="0"/>
              <a:t>  Fishing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 – 9 % of global emissions, still no carbon capture </a:t>
            </a:r>
            <a:r>
              <a:rPr lang="en-US" dirty="0" err="1" smtClean="0"/>
              <a:t>intensivity</a:t>
            </a:r>
            <a:endParaRPr lang="en-US" dirty="0" smtClean="0"/>
          </a:p>
          <a:p>
            <a:r>
              <a:rPr lang="en-US" dirty="0" smtClean="0"/>
              <a:t>EOR offers revenue potential that is why US, Canada concentration – Sales of CO2 for EOR</a:t>
            </a:r>
          </a:p>
          <a:p>
            <a:r>
              <a:rPr lang="en-US" dirty="0" smtClean="0"/>
              <a:t>Taking the experience gained is very important</a:t>
            </a:r>
          </a:p>
          <a:p>
            <a:r>
              <a:rPr lang="en-US" dirty="0" smtClean="0"/>
              <a:t>Except</a:t>
            </a:r>
            <a:r>
              <a:rPr lang="en-US" baseline="0" dirty="0" smtClean="0"/>
              <a:t> china no big projects planned in energy intensive nations – concern</a:t>
            </a:r>
          </a:p>
          <a:p>
            <a:r>
              <a:rPr lang="en-US" baseline="0" dirty="0" smtClean="0"/>
              <a:t>Government policy uncertainty a </a:t>
            </a:r>
            <a:r>
              <a:rPr lang="en-US" baseline="0" dirty="0" err="1" smtClean="0"/>
              <a:t>hugeissue</a:t>
            </a:r>
            <a:endParaRPr lang="en-US" baseline="0" dirty="0" smtClean="0"/>
          </a:p>
          <a:p>
            <a:r>
              <a:rPr lang="en-US" baseline="0" dirty="0" smtClean="0"/>
              <a:t>70 % HAS to happen in non OECD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Separation from a nitrogen rich exhaust gas is needed</a:t>
            </a:r>
          </a:p>
          <a:p>
            <a:r>
              <a:rPr lang="en-US" dirty="0" smtClean="0"/>
              <a:t>Valuable experience in deep saline formation storage has been gained from large-scale projects in Norway (the </a:t>
            </a:r>
            <a:r>
              <a:rPr lang="en-US" dirty="0" err="1" smtClean="0"/>
              <a:t>Sleipner</a:t>
            </a:r>
            <a:r>
              <a:rPr lang="en-US" dirty="0" smtClean="0"/>
              <a:t> and </a:t>
            </a:r>
            <a:r>
              <a:rPr lang="en-US" dirty="0" err="1" smtClean="0"/>
              <a:t>Snøhvit</a:t>
            </a:r>
            <a:r>
              <a:rPr lang="en-US" dirty="0" smtClean="0"/>
              <a:t> CO2 Storage Projects) and in Algeria (the In </a:t>
            </a:r>
            <a:r>
              <a:rPr lang="en-US" dirty="0" err="1" smtClean="0"/>
              <a:t>Salah</a:t>
            </a:r>
            <a:r>
              <a:rPr lang="en-US" dirty="0" smtClean="0"/>
              <a:t> CO2 Storage Project) and a range of pilot test facilities around the world, such as </a:t>
            </a:r>
            <a:r>
              <a:rPr lang="en-US" dirty="0" err="1" smtClean="0"/>
              <a:t>Lacq</a:t>
            </a:r>
            <a:r>
              <a:rPr lang="en-US" dirty="0" smtClean="0"/>
              <a:t> in France, </a:t>
            </a:r>
            <a:r>
              <a:rPr lang="en-US" dirty="0" err="1" smtClean="0"/>
              <a:t>Ketzin</a:t>
            </a:r>
            <a:r>
              <a:rPr lang="en-US" dirty="0" smtClean="0"/>
              <a:t> in Germany and Otway in Australia. </a:t>
            </a:r>
          </a:p>
          <a:p>
            <a:r>
              <a:rPr lang="en-US" dirty="0" smtClean="0"/>
              <a:t>15 % emissions in iron and steel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4EDE3-4111-49A6-AFC5-005EF662F4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7E08-44A5-46A5-8C91-A302F297E53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ED035-9322-41E2-B5D8-7BEB40B53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 capture and geological sequestration:</a:t>
            </a:r>
            <a:endParaRPr lang="en-US" dirty="0"/>
          </a:p>
        </p:txBody>
      </p:sp>
      <p:pic>
        <p:nvPicPr>
          <p:cNvPr id="4" name="Picture 3" descr="Macintosh HD:private:var:folders:m4:qrd4g6710klg60wzfqf9d0800000gn:T:TemporaryItems:CCS_Earth_Layers_Graphic_v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227773"/>
            <a:ext cx="4495800" cy="441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2495" y="4114800"/>
            <a:ext cx="47715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2697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Stage of functioning of projects by region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593"/>
          <a:stretch>
            <a:fillRect/>
          </a:stretch>
        </p:blipFill>
        <p:spPr bwMode="auto">
          <a:xfrm>
            <a:off x="0" y="0"/>
            <a:ext cx="5181600" cy="350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5792" t="5647"/>
          <a:stretch>
            <a:fillRect/>
          </a:stretch>
        </p:blipFill>
        <p:spPr bwMode="auto">
          <a:xfrm>
            <a:off x="2286000" y="3303289"/>
            <a:ext cx="6858000" cy="355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CCS institute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to do preferably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sector/iron and steel Industry/ chemicals??</a:t>
            </a:r>
          </a:p>
          <a:p>
            <a:r>
              <a:rPr lang="en-US" dirty="0" smtClean="0"/>
              <a:t>Where are the costs lower, emissions higher?</a:t>
            </a:r>
          </a:p>
          <a:p>
            <a:r>
              <a:rPr lang="en-US" dirty="0" smtClean="0"/>
              <a:t>Whether to promote coal, natural gas with CCS? ; Is biomass with CCS  the answer ?!!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CCS with biomass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73600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CCS with biomass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74592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09132"/>
            <a:ext cx="4419600" cy="31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496"/>
            <a:ext cx="4724399" cy="340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1074" y="3452277"/>
            <a:ext cx="6472926" cy="340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mix of CCS and other renewables is needed for 2 C rise prevention goal, promoting CCS with coal in developing countries</a:t>
            </a:r>
          </a:p>
          <a:p>
            <a:r>
              <a:rPr lang="en-US" dirty="0" smtClean="0"/>
              <a:t>Subsidizing at similar scales for CCS compared to other renewables</a:t>
            </a:r>
          </a:p>
          <a:p>
            <a:r>
              <a:rPr lang="en-US" dirty="0" smtClean="0"/>
              <a:t>Using research by coupling CCS with coal and CC-EOR in existing operating projects and using it for CCS- biomass</a:t>
            </a:r>
          </a:p>
          <a:p>
            <a:r>
              <a:rPr lang="en-US" dirty="0" smtClean="0"/>
              <a:t>CCS is the only technology that can contribute to emission decrease from energy intensive iron and steel and cement – to be promoted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7315200" cy="3047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40 % carbon emissions from power plants</a:t>
            </a:r>
          </a:p>
          <a:p>
            <a:r>
              <a:rPr lang="en-US" dirty="0" smtClean="0"/>
              <a:t>90 % emission reduction proven operationally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Geological sequestration </a:t>
            </a:r>
            <a:r>
              <a:rPr lang="en-US" dirty="0" smtClean="0"/>
              <a:t>coupled with 500 MW coal plant (3MPTA to 0.3 MPTA) – same as a </a:t>
            </a:r>
            <a:r>
              <a:rPr lang="en-US" dirty="0" smtClean="0">
                <a:solidFill>
                  <a:srgbClr val="FF0000"/>
                </a:solidFill>
              </a:rPr>
              <a:t>terrestrial sequestration </a:t>
            </a:r>
            <a:r>
              <a:rPr lang="en-US" dirty="0" smtClean="0"/>
              <a:t>of 62 million trees planted and grown over 10 years</a:t>
            </a:r>
          </a:p>
          <a:p>
            <a:r>
              <a:rPr lang="en-US" dirty="0" smtClean="0"/>
              <a:t>2 degrees </a:t>
            </a:r>
            <a:r>
              <a:rPr lang="en-US" dirty="0" err="1" smtClean="0"/>
              <a:t>celsius</a:t>
            </a:r>
            <a:r>
              <a:rPr lang="en-US" dirty="0" smtClean="0"/>
              <a:t> goal, 2 trillion dollar economic implication sans CCS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267200"/>
            <a:ext cx="3657600" cy="24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dirty="0" smtClean="0"/>
              <a:t>Some CCS numbers – IEA estimates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140" y="1981200"/>
            <a:ext cx="7534860" cy="373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9153"/>
            <a:ext cx="5334000" cy="276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28600"/>
            <a:ext cx="2600325" cy="227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0"/>
            <a:ext cx="3276600" cy="140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comparison for emission reduction, LCOE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71575"/>
            <a:ext cx="49149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733800"/>
            <a:ext cx="52006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capture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5438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Operational and planned projects cost distribution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85" y="1219200"/>
            <a:ext cx="838943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Scalability</a:t>
            </a:r>
          </a:p>
          <a:p>
            <a:endParaRPr lang="en-US" dirty="0" smtClean="0"/>
          </a:p>
          <a:p>
            <a:r>
              <a:rPr lang="en-US" dirty="0" smtClean="0"/>
              <a:t>International safety standards</a:t>
            </a:r>
          </a:p>
          <a:p>
            <a:endParaRPr lang="en-US" dirty="0" smtClean="0"/>
          </a:p>
          <a:p>
            <a:r>
              <a:rPr lang="en-US" dirty="0" smtClean="0"/>
              <a:t>Truck and rail transport capabilities from food grade research for small scale CCS, ship transportation for saline area injection, gas pipelines , large scale shipment similar to LPG lines (safety)</a:t>
            </a:r>
          </a:p>
          <a:p>
            <a:endParaRPr lang="en-US" dirty="0" smtClean="0"/>
          </a:p>
          <a:p>
            <a:r>
              <a:rPr lang="en-US" dirty="0" smtClean="0"/>
              <a:t>100 times larger infra than present (6000 km) is needed in next 35 years to meet 2050 target</a:t>
            </a:r>
          </a:p>
          <a:p>
            <a:endParaRPr lang="en-US" dirty="0" smtClean="0"/>
          </a:p>
          <a:p>
            <a:r>
              <a:rPr lang="en-US" dirty="0" smtClean="0"/>
              <a:t>Cost variability due to length, co2 volume, labor and economic cost of infra – what costs included?</a:t>
            </a:r>
          </a:p>
          <a:p>
            <a:endParaRPr lang="en-US" dirty="0" smtClean="0"/>
          </a:p>
          <a:p>
            <a:r>
              <a:rPr lang="en-US" dirty="0" smtClean="0"/>
              <a:t>Lake </a:t>
            </a:r>
            <a:r>
              <a:rPr lang="en-US" dirty="0" err="1" smtClean="0"/>
              <a:t>Nyos</a:t>
            </a:r>
            <a:r>
              <a:rPr lang="en-US" dirty="0" smtClean="0"/>
              <a:t> disaster – Non periodical volcanic activity based CO2 release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Injection and sequestration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525963"/>
          </a:xfrm>
        </p:spPr>
        <p:txBody>
          <a:bodyPr/>
          <a:lstStyle/>
          <a:p>
            <a:r>
              <a:rPr lang="en-US" sz="2000" dirty="0" smtClean="0"/>
              <a:t>Co2 storage licensing on a first come first served basis subject to availability, pressure interferences, public concerns, priorities etc</a:t>
            </a:r>
          </a:p>
          <a:p>
            <a:endParaRPr lang="en-US" sz="2000" dirty="0"/>
          </a:p>
          <a:p>
            <a:r>
              <a:rPr lang="en-US" sz="2000" dirty="0" smtClean="0"/>
              <a:t>Storage possibilities: Saline formations, depleted oil and gas reservoirs, unmineable coal areas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\\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2362200"/>
            <a:ext cx="3689394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17284"/>
          <a:stretch>
            <a:fillRect/>
          </a:stretch>
        </p:blipFill>
        <p:spPr bwMode="auto">
          <a:xfrm>
            <a:off x="4038600" y="2057400"/>
            <a:ext cx="51054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676775"/>
            <a:ext cx="2533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57200"/>
            <a:ext cx="7772400" cy="1470025"/>
          </a:xfrm>
        </p:spPr>
        <p:txBody>
          <a:bodyPr/>
          <a:lstStyle/>
          <a:p>
            <a:r>
              <a:rPr lang="en-US" dirty="0" smtClean="0"/>
              <a:t>Important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4582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Power – coal - Saskatchewan boundary dam project –Operational post comb, Kemper – </a:t>
            </a:r>
            <a:r>
              <a:rPr lang="en-US" dirty="0" err="1" smtClean="0">
                <a:solidFill>
                  <a:schemeClr val="tx1"/>
                </a:solidFill>
              </a:rPr>
              <a:t>Mississipi</a:t>
            </a:r>
            <a:r>
              <a:rPr lang="en-US" dirty="0" smtClean="0">
                <a:solidFill>
                  <a:schemeClr val="tx1"/>
                </a:solidFill>
              </a:rPr>
              <a:t> and Petra nova </a:t>
            </a:r>
            <a:r>
              <a:rPr lang="en-US" dirty="0" err="1" smtClean="0">
                <a:solidFill>
                  <a:schemeClr val="tx1"/>
                </a:solidFill>
              </a:rPr>
              <a:t>texas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Non Power - Iron and steel Abu </a:t>
            </a:r>
            <a:r>
              <a:rPr lang="en-US" dirty="0" err="1" smtClean="0">
                <a:solidFill>
                  <a:schemeClr val="tx1"/>
                </a:solidFill>
              </a:rPr>
              <a:t>dhabi</a:t>
            </a:r>
            <a:r>
              <a:rPr lang="en-US" dirty="0" smtClean="0">
                <a:solidFill>
                  <a:schemeClr val="tx1"/>
                </a:solidFill>
              </a:rPr>
              <a:t> CCS project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Commercial EOR- Lack of CCS in carbon intensive stuff like cement, chemicals etc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0511" y="6488668"/>
            <a:ext cx="244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CCS technologies at MIT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1"/>
            <a:ext cx="525269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2286000"/>
            <a:ext cx="42957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4876800"/>
            <a:ext cx="3764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MPTA in operate and execute stage</a:t>
            </a:r>
          </a:p>
          <a:p>
            <a:endParaRPr lang="en-US" dirty="0"/>
          </a:p>
          <a:p>
            <a:r>
              <a:rPr lang="en-US" dirty="0" smtClean="0"/>
              <a:t>A third of the projects in USA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1008</Words>
  <Application>Microsoft Office PowerPoint</Application>
  <PresentationFormat>On-screen Show (4:3)</PresentationFormat>
  <Paragraphs>119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Carbon capture and geological sequestration:</vt:lpstr>
      <vt:lpstr>Some numbers</vt:lpstr>
      <vt:lpstr>Some CCS numbers – IEA estimates</vt:lpstr>
      <vt:lpstr>Cost comparison for emission reduction, LCOE</vt:lpstr>
      <vt:lpstr>Types of capture</vt:lpstr>
      <vt:lpstr>Operational and planned projects cost distribution</vt:lpstr>
      <vt:lpstr>Issues of transportation</vt:lpstr>
      <vt:lpstr>Injection and sequestration readiness</vt:lpstr>
      <vt:lpstr>Important Projects</vt:lpstr>
      <vt:lpstr>Stage of functioning of projects by region</vt:lpstr>
      <vt:lpstr>Which one to do preferably</vt:lpstr>
      <vt:lpstr>Why CCS with biomass</vt:lpstr>
      <vt:lpstr>CCS with biomass</vt:lpstr>
      <vt:lpstr>Slide 14</vt:lpstr>
      <vt:lpstr>Recommendations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Projects</dc:title>
  <dc:creator>Admin</dc:creator>
  <cp:lastModifiedBy>Admin</cp:lastModifiedBy>
  <cp:revision>113</cp:revision>
  <dcterms:created xsi:type="dcterms:W3CDTF">2015-02-17T15:22:56Z</dcterms:created>
  <dcterms:modified xsi:type="dcterms:W3CDTF">2015-02-18T17:40:03Z</dcterms:modified>
</cp:coreProperties>
</file>