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75" r:id="rId4"/>
    <p:sldId id="264" r:id="rId5"/>
    <p:sldId id="278" r:id="rId6"/>
    <p:sldId id="274" r:id="rId7"/>
    <p:sldId id="283" r:id="rId8"/>
    <p:sldId id="272" r:id="rId9"/>
    <p:sldId id="257" r:id="rId10"/>
    <p:sldId id="256" r:id="rId11"/>
    <p:sldId id="261" r:id="rId12"/>
    <p:sldId id="269" r:id="rId13"/>
    <p:sldId id="281" r:id="rId14"/>
    <p:sldId id="258" r:id="rId15"/>
    <p:sldId id="259" r:id="rId16"/>
    <p:sldId id="263" r:id="rId17"/>
    <p:sldId id="284" r:id="rId18"/>
    <p:sldId id="270" r:id="rId19"/>
    <p:sldId id="260" r:id="rId20"/>
    <p:sldId id="276" r:id="rId21"/>
    <p:sldId id="277" r:id="rId22"/>
    <p:sldId id="262" r:id="rId23"/>
    <p:sldId id="268" r:id="rId24"/>
    <p:sldId id="280" r:id="rId25"/>
    <p:sldId id="265" r:id="rId26"/>
    <p:sldId id="266" r:id="rId27"/>
    <p:sldId id="279" r:id="rId28"/>
    <p:sldId id="26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54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89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27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73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2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32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55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7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09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5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5299B-753A-4B89-8E9E-D4AE4F0E0EF2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C2404-D8A0-4DF8-802F-DED8CBDD2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90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3857" y="2705725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Oil Sands</a:t>
            </a:r>
          </a:p>
          <a:p>
            <a:r>
              <a:rPr lang="en-US" sz="2000" dirty="0" smtClean="0"/>
              <a:t>Robert Gustafson</a:t>
            </a:r>
          </a:p>
          <a:p>
            <a:r>
              <a:rPr lang="en-US" sz="2000" dirty="0" smtClean="0"/>
              <a:t>02/11/15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34857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oilsandstoday.ca/PublishingImages/CSS%20and%20SAG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363" y="0"/>
            <a:ext cx="8987066" cy="650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30142" y="1030514"/>
            <a:ext cx="6877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SAGD – Steam Assisted Gravity Drainage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340145" y="445739"/>
            <a:ext cx="6024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In-Situ Operation (80% of reserves)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58472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921" y="463920"/>
            <a:ext cx="9130158" cy="593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3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 Box:  &#10;Source: Suncor Energy Inc.&#10;General oil sand extraction process&#10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9" r="20150"/>
          <a:stretch/>
        </p:blipFill>
        <p:spPr bwMode="auto">
          <a:xfrm>
            <a:off x="2046514" y="208040"/>
            <a:ext cx="8098972" cy="644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290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5589" y="3044280"/>
            <a:ext cx="95608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…but, what are the environmental costs?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47347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57" y="889634"/>
            <a:ext cx="6485714" cy="41142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14772" y="889634"/>
            <a:ext cx="414019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383838"/>
                </a:solidFill>
                <a:latin typeface="Lucida Grande"/>
              </a:rPr>
              <a:t>“The </a:t>
            </a:r>
            <a:r>
              <a:rPr lang="en-US" sz="2400" dirty="0">
                <a:solidFill>
                  <a:srgbClr val="383838"/>
                </a:solidFill>
                <a:latin typeface="Lucida Grande"/>
              </a:rPr>
              <a:t>effort produced the equivalent of </a:t>
            </a:r>
            <a:r>
              <a:rPr lang="en-US" sz="2400" b="1" dirty="0">
                <a:solidFill>
                  <a:srgbClr val="383838"/>
                </a:solidFill>
                <a:latin typeface="Lucida Grande"/>
              </a:rPr>
              <a:t>86 to 103 </a:t>
            </a:r>
            <a:r>
              <a:rPr lang="en-US" sz="2400" dirty="0">
                <a:solidFill>
                  <a:srgbClr val="383838"/>
                </a:solidFill>
                <a:latin typeface="Lucida Grande"/>
              </a:rPr>
              <a:t>kilograms of carbon dioxide for every barrel of crude oil produced. By comparison, </a:t>
            </a:r>
            <a:r>
              <a:rPr lang="en-US" sz="2400" b="1" dirty="0">
                <a:solidFill>
                  <a:srgbClr val="383838"/>
                </a:solidFill>
                <a:latin typeface="Lucida Grande"/>
              </a:rPr>
              <a:t>27 to 58 </a:t>
            </a:r>
            <a:r>
              <a:rPr lang="en-US" sz="2400" dirty="0">
                <a:solidFill>
                  <a:srgbClr val="383838"/>
                </a:solidFill>
                <a:latin typeface="Lucida Grande"/>
              </a:rPr>
              <a:t>kilograms of carbon dioxide are emitted in the conventional production of a barrel of crude oil</a:t>
            </a:r>
            <a:r>
              <a:rPr lang="en-US" sz="2400" dirty="0" smtClean="0">
                <a:solidFill>
                  <a:srgbClr val="383838"/>
                </a:solidFill>
                <a:latin typeface="Lucida Grande"/>
              </a:rPr>
              <a:t>.” </a:t>
            </a:r>
          </a:p>
          <a:p>
            <a:endParaRPr lang="en-US" sz="2400" dirty="0" smtClean="0">
              <a:solidFill>
                <a:srgbClr val="383838"/>
              </a:solidFill>
              <a:latin typeface="Lucida Grande"/>
            </a:endParaRPr>
          </a:p>
          <a:p>
            <a:r>
              <a:rPr lang="en-US" sz="2400" dirty="0" smtClean="0">
                <a:solidFill>
                  <a:srgbClr val="383838"/>
                </a:solidFill>
                <a:latin typeface="Lucida Grande"/>
              </a:rPr>
              <a:t>– earthobservatory.nasa.gov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25256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75" y="297543"/>
            <a:ext cx="10665904" cy="2895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45" y="3369567"/>
            <a:ext cx="8133333" cy="31333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2237"/>
          <a:stretch/>
        </p:blipFill>
        <p:spPr>
          <a:xfrm>
            <a:off x="8618121" y="3817257"/>
            <a:ext cx="3247890" cy="223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76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571" y="428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78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0110" y="2705725"/>
            <a:ext cx="8371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If the price per barrel is $48 today, are oil sands investors eating crow?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72420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120" t="10420" r="41709" b="31618"/>
          <a:stretch/>
        </p:blipFill>
        <p:spPr>
          <a:xfrm>
            <a:off x="420914" y="232229"/>
            <a:ext cx="6110514" cy="41075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735" t="23323" r="35433" b="24654"/>
          <a:stretch/>
        </p:blipFill>
        <p:spPr>
          <a:xfrm>
            <a:off x="3476171" y="3171371"/>
            <a:ext cx="7750628" cy="36866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241" t="13492" r="39020" b="29570"/>
          <a:stretch/>
        </p:blipFill>
        <p:spPr>
          <a:xfrm>
            <a:off x="6734629" y="928915"/>
            <a:ext cx="4985109" cy="318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33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714" y="329000"/>
            <a:ext cx="8728571" cy="6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01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952" y="348047"/>
            <a:ext cx="9238095" cy="616190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7503886" y="928914"/>
            <a:ext cx="0" cy="38172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938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429" y="307571"/>
            <a:ext cx="8857142" cy="62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10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429" y="257571"/>
            <a:ext cx="8757142" cy="6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896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17" y="319314"/>
            <a:ext cx="10119366" cy="621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11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359" y="746595"/>
            <a:ext cx="6511470" cy="542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73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39771" y="2967335"/>
            <a:ext cx="3512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What if?....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279485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29" y="401032"/>
            <a:ext cx="9695542" cy="60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425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770" y="1129321"/>
            <a:ext cx="8730920" cy="5283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8476" y="544546"/>
            <a:ext cx="10191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Why wouldn’t Canada just sell to U.S.? Maybe diversify risk?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1859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436" y="174171"/>
            <a:ext cx="8871128" cy="650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850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409" y="191427"/>
            <a:ext cx="5353618" cy="33145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258" y="191427"/>
            <a:ext cx="4559534" cy="32958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990" y="3921439"/>
            <a:ext cx="4845889" cy="2858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5641" y="3593354"/>
            <a:ext cx="4269154" cy="326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95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eser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7" y="376402"/>
            <a:ext cx="10392228" cy="610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29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6" y="246743"/>
            <a:ext cx="10831638" cy="63354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99200" y="2757715"/>
            <a:ext cx="2673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Not too shabby…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1594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571" y="307571"/>
            <a:ext cx="8542857" cy="624285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9114971" y="1494971"/>
            <a:ext cx="0" cy="367211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381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d/de/Athabasca_Oil_Sands_Planned_Production.png/1024px-Athabasca_Oil_Sands_Planned_Produc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72" y="228090"/>
            <a:ext cx="9405258" cy="640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446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5528" y="3044280"/>
            <a:ext cx="9540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“Stuff You Should Know” about Oil Sands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67678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ata2.archives.ca/e/e001/e000009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03" y="2034722"/>
            <a:ext cx="6096000" cy="345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Loc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46" y="930134"/>
            <a:ext cx="4694011" cy="592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1003" y="478971"/>
            <a:ext cx="80826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Discovered: 1848 by fur trappers, explorers, lost Naval captain</a:t>
            </a:r>
          </a:p>
          <a:p>
            <a:r>
              <a:rPr lang="en-US" sz="2400" dirty="0" smtClean="0"/>
              <a:t>First Operation: 1967</a:t>
            </a:r>
          </a:p>
          <a:p>
            <a:r>
              <a:rPr lang="en-US" sz="2400" dirty="0" smtClean="0"/>
              <a:t>Photo: circa 1900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4673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pen Pit Mi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614" y="968144"/>
            <a:ext cx="9667490" cy="570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5614" y="506479"/>
            <a:ext cx="5661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Surface Mining (20% of reserves)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045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148</Words>
  <Application>Microsoft Office PowerPoint</Application>
  <PresentationFormat>Widescreen</PresentationFormat>
  <Paragraphs>18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Lucida Grande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rigustafson</dc:creator>
  <cp:lastModifiedBy>rigustafson</cp:lastModifiedBy>
  <cp:revision>16</cp:revision>
  <dcterms:created xsi:type="dcterms:W3CDTF">2015-02-10T22:13:01Z</dcterms:created>
  <dcterms:modified xsi:type="dcterms:W3CDTF">2015-03-03T14:18:27Z</dcterms:modified>
</cp:coreProperties>
</file>