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78" r:id="rId2"/>
    <p:sldId id="282" r:id="rId3"/>
    <p:sldId id="265" r:id="rId4"/>
    <p:sldId id="266" r:id="rId5"/>
    <p:sldId id="267" r:id="rId6"/>
    <p:sldId id="281" r:id="rId7"/>
    <p:sldId id="283" r:id="rId8"/>
    <p:sldId id="279" r:id="rId9"/>
    <p:sldId id="270" r:id="rId10"/>
    <p:sldId id="264" r:id="rId11"/>
    <p:sldId id="269" r:id="rId12"/>
    <p:sldId id="280" r:id="rId13"/>
    <p:sldId id="262" r:id="rId14"/>
    <p:sldId id="271" r:id="rId15"/>
    <p:sldId id="273" r:id="rId16"/>
    <p:sldId id="277" r:id="rId17"/>
    <p:sldId id="274" r:id="rId18"/>
    <p:sldId id="275" r:id="rId19"/>
    <p:sldId id="276" r:id="rId20"/>
    <p:sldId id="272" r:id="rId21"/>
    <p:sldId id="268"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8" d="100"/>
          <a:sy n="68" d="100"/>
        </p:scale>
        <p:origin x="-2120" y="-120"/>
      </p:cViewPr>
      <p:guideLst>
        <p:guide orient="horz" pos="4319"/>
        <p:guide pos="5759"/>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210409-EB33-814B-A523-F65ED80652C3}" type="datetimeFigureOut">
              <a:rPr lang="en-US" smtClean="0"/>
              <a:t>11/20/14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F4E68-3E1B-1749-A7C1-F5F0A8BFF037}" type="slidenum">
              <a:rPr lang="en-US" smtClean="0"/>
              <a:t>‹#›</a:t>
            </a:fld>
            <a:endParaRPr lang="en-US"/>
          </a:p>
        </p:txBody>
      </p:sp>
    </p:spTree>
    <p:extLst>
      <p:ext uri="{BB962C8B-B14F-4D97-AF65-F5344CB8AC3E}">
        <p14:creationId xmlns:p14="http://schemas.microsoft.com/office/powerpoint/2010/main" val="11974010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www.geni.org</a:t>
            </a:r>
            <a:r>
              <a:rPr lang="en-US" dirty="0" smtClean="0"/>
              <a:t>/</a:t>
            </a:r>
            <a:r>
              <a:rPr lang="en-US" dirty="0" err="1" smtClean="0"/>
              <a:t>globalenergy</a:t>
            </a:r>
            <a:r>
              <a:rPr lang="en-US" dirty="0" smtClean="0"/>
              <a:t>/library/</a:t>
            </a:r>
            <a:r>
              <a:rPr lang="en-US" dirty="0" err="1" smtClean="0"/>
              <a:t>national_energy_grid</a:t>
            </a:r>
            <a:r>
              <a:rPr lang="en-US" dirty="0" smtClean="0"/>
              <a:t>/united-states-of-</a:t>
            </a:r>
            <a:r>
              <a:rPr lang="en-US" dirty="0" err="1" smtClean="0"/>
              <a:t>america</a:t>
            </a:r>
            <a:r>
              <a:rPr lang="en-US" dirty="0" smtClean="0"/>
              <a:t>/</a:t>
            </a:r>
            <a:r>
              <a:rPr lang="en-US" dirty="0" err="1" smtClean="0"/>
              <a:t>americannationalelectricitygrid.shtml</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a:t>
            </a:fld>
            <a:endParaRPr lang="en-US"/>
          </a:p>
        </p:txBody>
      </p:sp>
    </p:spTree>
    <p:extLst>
      <p:ext uri="{BB962C8B-B14F-4D97-AF65-F5344CB8AC3E}">
        <p14:creationId xmlns:p14="http://schemas.microsoft.com/office/powerpoint/2010/main" val="199858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latin typeface="+mn-lt"/>
                <a:ea typeface="+mn-ea"/>
                <a:cs typeface="+mn-cs"/>
              </a:rPr>
              <a:t>Kanchev</a:t>
            </a:r>
            <a:r>
              <a:rPr lang="en-US" sz="1200" kern="1200" dirty="0" smtClean="0">
                <a:solidFill>
                  <a:schemeClr val="tx1"/>
                </a:solidFill>
                <a:latin typeface="+mn-lt"/>
                <a:ea typeface="+mn-ea"/>
                <a:cs typeface="+mn-cs"/>
              </a:rPr>
              <a:t>, H., Lu, D., Colas, F., </a:t>
            </a:r>
            <a:r>
              <a:rPr lang="en-US" sz="1200" kern="1200" dirty="0" err="1" smtClean="0">
                <a:solidFill>
                  <a:schemeClr val="tx1"/>
                </a:solidFill>
                <a:latin typeface="+mn-lt"/>
                <a:ea typeface="+mn-ea"/>
                <a:cs typeface="+mn-cs"/>
              </a:rPr>
              <a:t>Lazarov</a:t>
            </a:r>
            <a:r>
              <a:rPr lang="en-US" sz="1200" kern="1200" dirty="0" smtClean="0">
                <a:solidFill>
                  <a:schemeClr val="tx1"/>
                </a:solidFill>
                <a:latin typeface="+mn-lt"/>
                <a:ea typeface="+mn-ea"/>
                <a:cs typeface="+mn-cs"/>
              </a:rPr>
              <a:t>, V., &amp; Francois, B.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Energy Management and Operational Planning of a </a:t>
            </a:r>
            <a:r>
              <a:rPr lang="en-US" sz="1200" kern="1200" dirty="0" err="1" smtClean="0">
                <a:solidFill>
                  <a:schemeClr val="tx1"/>
                </a:solidFill>
                <a:latin typeface="+mn-lt"/>
                <a:ea typeface="+mn-ea"/>
                <a:cs typeface="+mn-cs"/>
              </a:rPr>
              <a:t>Microgrid</a:t>
            </a:r>
            <a:r>
              <a:rPr lang="en-US" sz="1200" kern="1200" dirty="0" smtClean="0">
                <a:solidFill>
                  <a:schemeClr val="tx1"/>
                </a:solidFill>
                <a:latin typeface="+mn-lt"/>
                <a:ea typeface="+mn-ea"/>
                <a:cs typeface="+mn-cs"/>
              </a:rPr>
              <a:t> With a PV-Based Active Generator for Smart Grid Applications. </a:t>
            </a:r>
            <a:r>
              <a:rPr lang="en-US" sz="1200" i="1" kern="1200" dirty="0" smtClean="0">
                <a:solidFill>
                  <a:schemeClr val="tx1"/>
                </a:solidFill>
                <a:latin typeface="+mn-lt"/>
                <a:ea typeface="+mn-ea"/>
                <a:cs typeface="+mn-cs"/>
              </a:rPr>
              <a:t>IEEE Transactions on Industrial Electronics</a:t>
            </a:r>
            <a:r>
              <a:rPr lang="en-US" sz="1200" i="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58</a:t>
            </a:r>
            <a:r>
              <a:rPr lang="en-US" sz="1200" i="0" kern="1200" dirty="0" smtClean="0">
                <a:solidFill>
                  <a:schemeClr val="tx1"/>
                </a:solidFill>
                <a:latin typeface="+mn-lt"/>
                <a:ea typeface="+mn-ea"/>
                <a:cs typeface="+mn-cs"/>
              </a:rPr>
              <a:t>(10), 4583–4592. doi:10.1109/TIE.2011.2119451</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12</a:t>
            </a:fld>
            <a:endParaRPr lang="en-US"/>
          </a:p>
        </p:txBody>
      </p:sp>
    </p:spTree>
    <p:extLst>
      <p:ext uri="{BB962C8B-B14F-4D97-AF65-F5344CB8AC3E}">
        <p14:creationId xmlns:p14="http://schemas.microsoft.com/office/powerpoint/2010/main" val="3271577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Anderson, 2011</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13</a:t>
            </a:fld>
            <a:endParaRPr lang="en-US"/>
          </a:p>
        </p:txBody>
      </p:sp>
    </p:spTree>
    <p:extLst>
      <p:ext uri="{BB962C8B-B14F-4D97-AF65-F5344CB8AC3E}">
        <p14:creationId xmlns:p14="http://schemas.microsoft.com/office/powerpoint/2010/main" val="1979896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OE’s </a:t>
            </a:r>
            <a:r>
              <a:rPr lang="en-US" sz="1200" kern="1200" dirty="0" err="1" smtClean="0">
                <a:solidFill>
                  <a:schemeClr val="tx1"/>
                </a:solidFill>
                <a:latin typeface="+mn-lt"/>
                <a:ea typeface="+mn-ea"/>
                <a:cs typeface="+mn-cs"/>
              </a:rPr>
              <a:t>microgrid</a:t>
            </a:r>
            <a:r>
              <a:rPr lang="en-US" sz="1200" kern="1200" dirty="0" smtClean="0">
                <a:solidFill>
                  <a:schemeClr val="tx1"/>
                </a:solidFill>
                <a:latin typeface="+mn-lt"/>
                <a:ea typeface="+mn-ea"/>
                <a:cs typeface="+mn-cs"/>
              </a:rPr>
              <a:t> program goals are to develop commercial scale </a:t>
            </a:r>
            <a:r>
              <a:rPr lang="en-US" sz="1200" kern="1200" dirty="0" err="1" smtClean="0">
                <a:solidFill>
                  <a:schemeClr val="tx1"/>
                </a:solidFill>
                <a:latin typeface="+mn-lt"/>
                <a:ea typeface="+mn-ea"/>
                <a:cs typeface="+mn-cs"/>
              </a:rPr>
              <a:t>microgrid</a:t>
            </a:r>
            <a:r>
              <a:rPr lang="en-US" sz="1200" kern="1200" dirty="0" smtClean="0">
                <a:solidFill>
                  <a:schemeClr val="tx1"/>
                </a:solidFill>
                <a:latin typeface="+mn-lt"/>
                <a:ea typeface="+mn-ea"/>
                <a:cs typeface="+mn-cs"/>
              </a:rPr>
              <a:t> systems (capacity of less than 10 MW) capable of reducing outage time of required loads by more than 98% at a cost comparable to non-integrated baseline solutions while reducing emissions by more than 20% and improving system energy efficiencies by more than 20% by 2020.</a:t>
            </a:r>
            <a:endParaRPr lang="en-US" dirty="0" smtClean="0"/>
          </a:p>
          <a:p>
            <a:endParaRPr lang="en-US" dirty="0" smtClean="0"/>
          </a:p>
          <a:p>
            <a:r>
              <a:rPr lang="en-US" dirty="0" smtClean="0"/>
              <a:t>Image and info: http</a:t>
            </a:r>
            <a:r>
              <a:rPr lang="en-US" dirty="0" smtClean="0"/>
              <a:t>://</a:t>
            </a:r>
            <a:r>
              <a:rPr lang="en-US" dirty="0" err="1" smtClean="0"/>
              <a:t>energy.gov</a:t>
            </a:r>
            <a:r>
              <a:rPr lang="en-US" dirty="0" smtClean="0"/>
              <a:t>/</a:t>
            </a:r>
            <a:r>
              <a:rPr lang="en-US" dirty="0" err="1" smtClean="0"/>
              <a:t>oe</a:t>
            </a:r>
            <a:r>
              <a:rPr lang="en-US" dirty="0" smtClean="0"/>
              <a:t>/services/technology-development/smart-grid/role-microgrids-helping-advance-nation-s-energy-syst-</a:t>
            </a:r>
            <a:r>
              <a:rPr lang="en-US" dirty="0" smtClean="0"/>
              <a:t>0</a:t>
            </a:r>
          </a:p>
        </p:txBody>
      </p:sp>
      <p:sp>
        <p:nvSpPr>
          <p:cNvPr id="4" name="Slide Number Placeholder 3"/>
          <p:cNvSpPr>
            <a:spLocks noGrp="1"/>
          </p:cNvSpPr>
          <p:nvPr>
            <p:ph type="sldNum" sz="quarter" idx="10"/>
          </p:nvPr>
        </p:nvSpPr>
        <p:spPr/>
        <p:txBody>
          <a:bodyPr/>
          <a:lstStyle/>
          <a:p>
            <a:fld id="{F35F4E68-3E1B-1749-A7C1-F5F0A8BFF037}" type="slidenum">
              <a:rPr lang="en-US" smtClean="0"/>
              <a:t>14</a:t>
            </a:fld>
            <a:endParaRPr lang="en-US"/>
          </a:p>
        </p:txBody>
      </p:sp>
    </p:spTree>
    <p:extLst>
      <p:ext uri="{BB962C8B-B14F-4D97-AF65-F5344CB8AC3E}">
        <p14:creationId xmlns:p14="http://schemas.microsoft.com/office/powerpoint/2010/main" val="2248829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theenergycollective.com</a:t>
            </a:r>
            <a:r>
              <a:rPr lang="en-US" dirty="0" smtClean="0"/>
              <a:t>/</a:t>
            </a:r>
            <a:r>
              <a:rPr lang="en-US" dirty="0" err="1" smtClean="0"/>
              <a:t>stephenlacey</a:t>
            </a:r>
            <a:r>
              <a:rPr lang="en-US" dirty="0" smtClean="0"/>
              <a:t>/413716/heres-where-solar-storage-and-microgrids-are-starting-take-hold-us</a:t>
            </a:r>
          </a:p>
          <a:p>
            <a:endParaRPr lang="en-US" dirty="0" smtClean="0"/>
          </a:p>
          <a:p>
            <a:r>
              <a:rPr lang="en-US" dirty="0" smtClean="0"/>
              <a:t>More than 90% based on </a:t>
            </a:r>
            <a:r>
              <a:rPr lang="en-US" dirty="0" err="1" smtClean="0"/>
              <a:t>ff</a:t>
            </a:r>
            <a:r>
              <a:rPr lang="en-US" dirty="0" smtClean="0"/>
              <a:t> technology</a:t>
            </a:r>
            <a:r>
              <a:rPr lang="en-US" baseline="0" dirty="0" smtClean="0"/>
              <a:t> (http://</a:t>
            </a:r>
            <a:r>
              <a:rPr lang="en-US" baseline="0" dirty="0" err="1" smtClean="0"/>
              <a:t>www.greentechmedia.com</a:t>
            </a:r>
            <a:r>
              <a:rPr lang="en-US" baseline="0" dirty="0" smtClean="0"/>
              <a:t>/articles/read/US-Microgrid-Capacity-Will-Exceed-1.8-GW-by-2018)</a:t>
            </a:r>
            <a:endParaRPr lang="en-US" dirty="0" smtClean="0"/>
          </a:p>
        </p:txBody>
      </p:sp>
      <p:sp>
        <p:nvSpPr>
          <p:cNvPr id="4" name="Slide Number Placeholder 3"/>
          <p:cNvSpPr>
            <a:spLocks noGrp="1"/>
          </p:cNvSpPr>
          <p:nvPr>
            <p:ph type="sldNum" sz="quarter" idx="10"/>
          </p:nvPr>
        </p:nvSpPr>
        <p:spPr/>
        <p:txBody>
          <a:bodyPr/>
          <a:lstStyle/>
          <a:p>
            <a:fld id="{F35F4E68-3E1B-1749-A7C1-F5F0A8BFF037}" type="slidenum">
              <a:rPr lang="en-US" smtClean="0"/>
              <a:t>15</a:t>
            </a:fld>
            <a:endParaRPr lang="en-US"/>
          </a:p>
        </p:txBody>
      </p:sp>
    </p:spTree>
    <p:extLst>
      <p:ext uri="{BB962C8B-B14F-4D97-AF65-F5344CB8AC3E}">
        <p14:creationId xmlns:p14="http://schemas.microsoft.com/office/powerpoint/2010/main" val="87684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www.eia.gov</a:t>
            </a:r>
            <a:r>
              <a:rPr lang="en-US" dirty="0" smtClean="0"/>
              <a:t>/state/</a:t>
            </a:r>
            <a:r>
              <a:rPr lang="en-US" dirty="0" err="1" smtClean="0"/>
              <a:t>maps.cfm?v</a:t>
            </a:r>
            <a:r>
              <a:rPr lang="en-US" dirty="0" smtClean="0"/>
              <a:t>=Electricity</a:t>
            </a:r>
          </a:p>
          <a:p>
            <a:endParaRPr lang="en-US" dirty="0" smtClean="0"/>
          </a:p>
          <a:p>
            <a:r>
              <a:rPr lang="en-US" dirty="0" smtClean="0"/>
              <a:t>Total generating</a:t>
            </a:r>
            <a:r>
              <a:rPr lang="en-US" baseline="0" dirty="0" smtClean="0"/>
              <a:t> capacity summer 2011: 1,000GW</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16</a:t>
            </a:fld>
            <a:endParaRPr lang="en-US"/>
          </a:p>
        </p:txBody>
      </p:sp>
    </p:spTree>
    <p:extLst>
      <p:ext uri="{BB962C8B-B14F-4D97-AF65-F5344CB8AC3E}">
        <p14:creationId xmlns:p14="http://schemas.microsoft.com/office/powerpoint/2010/main" val="826245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www.greentechmedia.com</a:t>
            </a:r>
            <a:r>
              <a:rPr lang="en-US" dirty="0" smtClean="0"/>
              <a:t>/research/report/north-american-microgrids-2014</a:t>
            </a:r>
          </a:p>
          <a:p>
            <a:r>
              <a:rPr lang="en-US" dirty="0" smtClean="0"/>
              <a:t>Report brochure available by request—see</a:t>
            </a:r>
            <a:r>
              <a:rPr lang="en-US" baseline="0" dirty="0" smtClean="0"/>
              <a:t> website</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17</a:t>
            </a:fld>
            <a:endParaRPr lang="en-US"/>
          </a:p>
        </p:txBody>
      </p:sp>
    </p:spTree>
    <p:extLst>
      <p:ext uri="{BB962C8B-B14F-4D97-AF65-F5344CB8AC3E}">
        <p14:creationId xmlns:p14="http://schemas.microsoft.com/office/powerpoint/2010/main" val="841071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www.greentechmedia.com</a:t>
            </a:r>
            <a:r>
              <a:rPr lang="en-US" dirty="0" smtClean="0"/>
              <a:t>/research/report/north-american-microgrids-2014</a:t>
            </a:r>
          </a:p>
          <a:p>
            <a:r>
              <a:rPr lang="en-US" dirty="0" smtClean="0"/>
              <a:t>Report brochure available by request—see</a:t>
            </a:r>
            <a:r>
              <a:rPr lang="en-US" baseline="0" dirty="0" smtClean="0"/>
              <a:t> website</a:t>
            </a:r>
            <a:endParaRPr lang="en-US" dirty="0" smtClean="0"/>
          </a:p>
          <a:p>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18</a:t>
            </a:fld>
            <a:endParaRPr lang="en-US"/>
          </a:p>
        </p:txBody>
      </p:sp>
    </p:spTree>
    <p:extLst>
      <p:ext uri="{BB962C8B-B14F-4D97-AF65-F5344CB8AC3E}">
        <p14:creationId xmlns:p14="http://schemas.microsoft.com/office/powerpoint/2010/main" val="406516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www.greentechmedia.com</a:t>
            </a:r>
            <a:r>
              <a:rPr lang="en-US" dirty="0" smtClean="0"/>
              <a:t>/research/report/north-american-microgrids-2014</a:t>
            </a:r>
          </a:p>
          <a:p>
            <a:r>
              <a:rPr lang="en-US" dirty="0" smtClean="0"/>
              <a:t>Report brochure available by request—see</a:t>
            </a:r>
            <a:r>
              <a:rPr lang="en-US" baseline="0" dirty="0" smtClean="0"/>
              <a:t> website</a:t>
            </a:r>
            <a:endParaRPr lang="en-US" dirty="0" smtClean="0"/>
          </a:p>
          <a:p>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19</a:t>
            </a:fld>
            <a:endParaRPr lang="en-US"/>
          </a:p>
        </p:txBody>
      </p:sp>
    </p:spTree>
    <p:extLst>
      <p:ext uri="{BB962C8B-B14F-4D97-AF65-F5344CB8AC3E}">
        <p14:creationId xmlns:p14="http://schemas.microsoft.com/office/powerpoint/2010/main" val="1461079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Bullet 1: http://</a:t>
            </a:r>
            <a:r>
              <a:rPr lang="en-US" dirty="0" err="1" smtClean="0"/>
              <a:t>www.greentechmedia.com</a:t>
            </a:r>
            <a:r>
              <a:rPr lang="en-US" dirty="0" smtClean="0"/>
              <a:t>/research/report/north-american-microgrids-2014</a:t>
            </a:r>
          </a:p>
          <a:p>
            <a:r>
              <a:rPr lang="en-US" dirty="0" smtClean="0"/>
              <a:t>Report brochure available by request—see</a:t>
            </a:r>
            <a:r>
              <a:rPr lang="en-US" baseline="0" dirty="0" smtClean="0"/>
              <a:t> website</a:t>
            </a:r>
            <a:endParaRPr lang="en-US" dirty="0" smtClean="0"/>
          </a:p>
          <a:p>
            <a:r>
              <a:rPr lang="en-US" dirty="0" smtClean="0"/>
              <a:t>Bullet 2: </a:t>
            </a:r>
          </a:p>
          <a:p>
            <a:r>
              <a:rPr lang="en-US" dirty="0" smtClean="0"/>
              <a:t>http</a:t>
            </a:r>
            <a:r>
              <a:rPr lang="en-US" dirty="0" smtClean="0"/>
              <a:t>://</a:t>
            </a:r>
            <a:r>
              <a:rPr lang="en-US" dirty="0" err="1" smtClean="0"/>
              <a:t>energy.gov</a:t>
            </a:r>
            <a:r>
              <a:rPr lang="en-US" dirty="0" smtClean="0"/>
              <a:t>/</a:t>
            </a:r>
            <a:r>
              <a:rPr lang="en-US" dirty="0" err="1" smtClean="0"/>
              <a:t>oe</a:t>
            </a:r>
            <a:r>
              <a:rPr lang="en-US" dirty="0" smtClean="0"/>
              <a:t>/services/technology-development/smart-grid/role-microgrids-helping-advance-nation-s-energy-syst-0</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20</a:t>
            </a:fld>
            <a:endParaRPr lang="en-US"/>
          </a:p>
        </p:txBody>
      </p:sp>
    </p:spTree>
    <p:extLst>
      <p:ext uri="{BB962C8B-B14F-4D97-AF65-F5344CB8AC3E}">
        <p14:creationId xmlns:p14="http://schemas.microsoft.com/office/powerpoint/2010/main" val="3478739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Nest</a:t>
            </a:r>
            <a:r>
              <a:rPr lang="en-US" baseline="0" dirty="0" smtClean="0"/>
              <a:t> is w</a:t>
            </a:r>
            <a:r>
              <a:rPr lang="en-US" dirty="0" smtClean="0"/>
              <a:t>orking </a:t>
            </a:r>
            <a:r>
              <a:rPr lang="en-US" dirty="0" smtClean="0"/>
              <a:t>with </a:t>
            </a:r>
            <a:r>
              <a:rPr lang="en-US" dirty="0" smtClean="0"/>
              <a:t>utilities</a:t>
            </a:r>
          </a:p>
          <a:p>
            <a:r>
              <a:rPr lang="en-US" dirty="0" smtClean="0"/>
              <a:t>http://</a:t>
            </a:r>
            <a:r>
              <a:rPr lang="en-US" dirty="0" err="1" smtClean="0"/>
              <a:t>www.fastcodesign.com</a:t>
            </a:r>
            <a:r>
              <a:rPr lang="en-US" dirty="0" smtClean="0"/>
              <a:t>/1672408/next-for-nest-building-out-the-smart-grid-one-home-at-a-time</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21</a:t>
            </a:fld>
            <a:endParaRPr lang="en-US"/>
          </a:p>
        </p:txBody>
      </p:sp>
    </p:spTree>
    <p:extLst>
      <p:ext uri="{BB962C8B-B14F-4D97-AF65-F5344CB8AC3E}">
        <p14:creationId xmlns:p14="http://schemas.microsoft.com/office/powerpoint/2010/main" val="667621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www.pdenergy.com</a:t>
            </a:r>
            <a:r>
              <a:rPr lang="en-US" dirty="0" smtClean="0"/>
              <a:t>/images/</a:t>
            </a:r>
            <a:r>
              <a:rPr lang="en-US" dirty="0" err="1" smtClean="0"/>
              <a:t>chart_systemdemand.jpg</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2</a:t>
            </a:fld>
            <a:endParaRPr lang="en-US"/>
          </a:p>
        </p:txBody>
      </p:sp>
    </p:spTree>
    <p:extLst>
      <p:ext uri="{BB962C8B-B14F-4D97-AF65-F5344CB8AC3E}">
        <p14:creationId xmlns:p14="http://schemas.microsoft.com/office/powerpoint/2010/main" val="326429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Pearl: </a:t>
            </a:r>
            <a:r>
              <a:rPr lang="en-US" sz="1200" kern="1200" dirty="0" smtClean="0">
                <a:solidFill>
                  <a:schemeClr val="tx1"/>
                </a:solidFill>
                <a:latin typeface="+mn-lt"/>
                <a:ea typeface="+mn-ea"/>
                <a:cs typeface="+mn-cs"/>
              </a:rPr>
              <a:t>Arnold, G. W.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Challenges and Opportunities in Smart Grid: A Position Article. </a:t>
            </a:r>
            <a:r>
              <a:rPr lang="en-US" sz="1200" i="1" kern="1200" dirty="0" smtClean="0">
                <a:solidFill>
                  <a:schemeClr val="tx1"/>
                </a:solidFill>
                <a:latin typeface="+mn-lt"/>
                <a:ea typeface="+mn-ea"/>
                <a:cs typeface="+mn-cs"/>
              </a:rPr>
              <a:t>Proceedings of the IEEE</a:t>
            </a:r>
            <a:r>
              <a:rPr lang="en-US" sz="1200" i="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99</a:t>
            </a:r>
            <a:r>
              <a:rPr lang="en-US" sz="1200" i="0" kern="1200" dirty="0" smtClean="0">
                <a:solidFill>
                  <a:schemeClr val="tx1"/>
                </a:solidFill>
                <a:latin typeface="+mn-lt"/>
                <a:ea typeface="+mn-ea"/>
                <a:cs typeface="+mn-cs"/>
              </a:rPr>
              <a:t>(6), 922–927. doi:10.1109/JPROC.2011.2125930</a:t>
            </a:r>
          </a:p>
          <a:p>
            <a:r>
              <a:rPr lang="en-US" sz="1200" i="0" kern="1200" dirty="0" err="1" smtClean="0">
                <a:solidFill>
                  <a:schemeClr val="tx1"/>
                </a:solidFill>
                <a:latin typeface="+mn-lt"/>
                <a:ea typeface="+mn-ea"/>
                <a:cs typeface="+mn-cs"/>
              </a:rPr>
              <a:t>Microgrid</a:t>
            </a:r>
            <a:r>
              <a:rPr lang="en-US" sz="1200" i="0" kern="1200" dirty="0" smtClean="0">
                <a:solidFill>
                  <a:schemeClr val="tx1"/>
                </a:solidFill>
                <a:latin typeface="+mn-lt"/>
                <a:ea typeface="+mn-ea"/>
                <a:cs typeface="+mn-cs"/>
              </a:rPr>
              <a:t> picture: </a:t>
            </a:r>
            <a:r>
              <a:rPr lang="en-US" dirty="0" smtClean="0"/>
              <a:t>http</a:t>
            </a:r>
            <a:r>
              <a:rPr lang="en-US" dirty="0" smtClean="0"/>
              <a:t>://</a:t>
            </a:r>
            <a:r>
              <a:rPr lang="en-US" dirty="0" err="1" smtClean="0"/>
              <a:t>www.cleanskies.org</a:t>
            </a:r>
            <a:r>
              <a:rPr lang="en-US" dirty="0" smtClean="0"/>
              <a:t>/</a:t>
            </a:r>
            <a:r>
              <a:rPr lang="en-US" dirty="0" err="1" smtClean="0"/>
              <a:t>infographics</a:t>
            </a:r>
            <a:r>
              <a:rPr lang="en-US" dirty="0" smtClean="0"/>
              <a:t>/</a:t>
            </a:r>
            <a:r>
              <a:rPr lang="en-US" dirty="0" err="1" smtClean="0"/>
              <a:t>microgrid</a:t>
            </a:r>
            <a:r>
              <a:rPr lang="en-US" dirty="0" smtClean="0"/>
              <a:t>/</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3</a:t>
            </a:fld>
            <a:endParaRPr lang="en-US"/>
          </a:p>
        </p:txBody>
      </p:sp>
    </p:spTree>
    <p:extLst>
      <p:ext uri="{BB962C8B-B14F-4D97-AF65-F5344CB8AC3E}">
        <p14:creationId xmlns:p14="http://schemas.microsoft.com/office/powerpoint/2010/main" val="2194115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a:t>
            </a:r>
            <a:r>
              <a:rPr lang="en-US" sz="1200" kern="1200" dirty="0" smtClean="0">
                <a:solidFill>
                  <a:schemeClr val="tx1"/>
                </a:solidFill>
                <a:latin typeface="+mn-lt"/>
                <a:ea typeface="+mn-ea"/>
                <a:cs typeface="+mn-cs"/>
              </a:rPr>
              <a:t>Arnold, G. W.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Challenges and Opportunities in Smart Grid: A Position Article. </a:t>
            </a:r>
            <a:r>
              <a:rPr lang="en-US" sz="1200" i="1" kern="1200" dirty="0" smtClean="0">
                <a:solidFill>
                  <a:schemeClr val="tx1"/>
                </a:solidFill>
                <a:latin typeface="+mn-lt"/>
                <a:ea typeface="+mn-ea"/>
                <a:cs typeface="+mn-cs"/>
              </a:rPr>
              <a:t>Proceedings of the IEEE</a:t>
            </a:r>
            <a:r>
              <a:rPr lang="en-US" sz="1200" i="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99</a:t>
            </a:r>
            <a:r>
              <a:rPr lang="en-US" sz="1200" i="0" kern="1200" dirty="0" smtClean="0">
                <a:solidFill>
                  <a:schemeClr val="tx1"/>
                </a:solidFill>
                <a:latin typeface="+mn-lt"/>
                <a:ea typeface="+mn-ea"/>
                <a:cs typeface="+mn-cs"/>
              </a:rPr>
              <a:t>(6), 922–927. doi:10.1109/JPROC.2011.2125930</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4</a:t>
            </a:fld>
            <a:endParaRPr lang="en-US"/>
          </a:p>
        </p:txBody>
      </p:sp>
    </p:spTree>
    <p:extLst>
      <p:ext uri="{BB962C8B-B14F-4D97-AF65-F5344CB8AC3E}">
        <p14:creationId xmlns:p14="http://schemas.microsoft.com/office/powerpoint/2010/main" val="219089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Article: http://</a:t>
            </a:r>
            <a:r>
              <a:rPr lang="en-US" dirty="0" err="1" smtClean="0"/>
              <a:t>science.time.com</a:t>
            </a:r>
            <a:r>
              <a:rPr lang="en-US" dirty="0" smtClean="0"/>
              <a:t>/2013/08/13/ten-years-after-the-great-blackout-the-grid-is-stronger-but-vulnerable-to-extreme-weather/</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Sagging</a:t>
            </a:r>
            <a:r>
              <a:rPr lang="en-US" baseline="0" dirty="0" smtClean="0"/>
              <a:t> </a:t>
            </a:r>
            <a:r>
              <a:rPr lang="en-US" baseline="0" dirty="0" err="1" smtClean="0"/>
              <a:t>powerlines</a:t>
            </a:r>
            <a:r>
              <a:rPr lang="en-US" baseline="0" dirty="0" smtClean="0"/>
              <a:t> – heat</a:t>
            </a:r>
          </a:p>
          <a:p>
            <a:r>
              <a:rPr lang="en-US" baseline="0" dirty="0" smtClean="0"/>
              <a:t>Tree near </a:t>
            </a:r>
            <a:r>
              <a:rPr lang="en-US" baseline="0" dirty="0" err="1" smtClean="0"/>
              <a:t>cleveland</a:t>
            </a:r>
            <a:r>
              <a:rPr lang="en-US" baseline="0" dirty="0" smtClean="0"/>
              <a:t> touched and knocked out power</a:t>
            </a:r>
          </a:p>
          <a:p>
            <a:pPr marL="171450" indent="-171450">
              <a:buFontTx/>
              <a:buChar char="-"/>
            </a:pPr>
            <a:r>
              <a:rPr lang="en-US" baseline="0" dirty="0" smtClean="0"/>
              <a:t>Power lost by ~50 million people</a:t>
            </a:r>
          </a:p>
          <a:p>
            <a:pPr marL="171450" indent="-171450">
              <a:buFontTx/>
              <a:buChar char="-"/>
            </a:pPr>
            <a:r>
              <a:rPr lang="en-US" baseline="0" dirty="0" smtClean="0"/>
              <a:t>Not fully restored for 2 days</a:t>
            </a:r>
          </a:p>
          <a:p>
            <a:pPr marL="171450" indent="-171450">
              <a:buFontTx/>
              <a:buChar char="-"/>
            </a:pPr>
            <a:r>
              <a:rPr lang="en-US" dirty="0" smtClean="0"/>
              <a:t>Economic cost</a:t>
            </a:r>
            <a:r>
              <a:rPr lang="en-US" baseline="0" dirty="0" smtClean="0"/>
              <a:t> ~$10 billion</a:t>
            </a:r>
          </a:p>
          <a:p>
            <a:pPr marL="171450" indent="-171450">
              <a:buFontTx/>
              <a:buChar char="-"/>
            </a:pPr>
            <a:r>
              <a:rPr lang="en-US" baseline="0" dirty="0" smtClean="0"/>
              <a:t>Lives lost: 10</a:t>
            </a:r>
          </a:p>
          <a:p>
            <a:pPr marL="171450" indent="-171450">
              <a:buFontTx/>
              <a:buChar char="-"/>
            </a:pPr>
            <a:endParaRPr lang="en-US" baseline="0" dirty="0" smtClean="0"/>
          </a:p>
          <a:p>
            <a:pPr marL="171450" indent="-171450">
              <a:buFontTx/>
              <a:buChar char="-"/>
            </a:pPr>
            <a:r>
              <a:rPr lang="en-US" baseline="0" dirty="0" smtClean="0"/>
              <a:t>Now, $4.5 billion dollars later</a:t>
            </a:r>
          </a:p>
          <a:p>
            <a:pPr marL="171450" indent="-171450">
              <a:buFontTx/>
              <a:buChar char="-"/>
            </a:pPr>
            <a:r>
              <a:rPr lang="en-US" sz="1200" kern="1200" dirty="0" smtClean="0">
                <a:solidFill>
                  <a:schemeClr val="tx1"/>
                </a:solidFill>
                <a:latin typeface="+mn-lt"/>
                <a:ea typeface="+mn-ea"/>
                <a:cs typeface="+mn-cs"/>
              </a:rPr>
              <a:t>Major transmission lines caused power losses only twice in 2012, after averaging nine times a year from 2008 to 2011. (http://</a:t>
            </a:r>
            <a:r>
              <a:rPr lang="en-US" sz="1200" kern="1200" dirty="0" err="1" smtClean="0">
                <a:solidFill>
                  <a:schemeClr val="tx1"/>
                </a:solidFill>
                <a:latin typeface="+mn-lt"/>
                <a:ea typeface="+mn-ea"/>
                <a:cs typeface="+mn-cs"/>
              </a:rPr>
              <a:t>science.time.com</a:t>
            </a:r>
            <a:r>
              <a:rPr lang="en-US" sz="1200" kern="1200" dirty="0" smtClean="0">
                <a:solidFill>
                  <a:schemeClr val="tx1"/>
                </a:solidFill>
                <a:latin typeface="+mn-lt"/>
                <a:ea typeface="+mn-ea"/>
                <a:cs typeface="+mn-cs"/>
              </a:rPr>
              <a:t>/2013/08/13/ten-years-after-the-great-blackout-the-grid-is-stronger-but-vulnerable-to-extreme-weather/)</a:t>
            </a:r>
            <a:endParaRPr lang="en-US" baseline="0" dirty="0" smtClean="0"/>
          </a:p>
          <a:p>
            <a:pPr marL="171450" indent="-171450">
              <a:buFontTx/>
              <a:buChar char="-"/>
            </a:pPr>
            <a:r>
              <a:rPr lang="en-US" baseline="0" dirty="0" smtClean="0"/>
              <a:t>“70% of transmission lines and transformers are at least 25 years old”</a:t>
            </a:r>
          </a:p>
          <a:p>
            <a:pPr marL="171450" indent="-171450">
              <a:buFontTx/>
              <a:buChar char="-"/>
            </a:pPr>
            <a:endParaRPr lang="en-US" baseline="0" dirty="0" smtClean="0"/>
          </a:p>
          <a:p>
            <a:pPr marL="171450" indent="-171450">
              <a:buFontTx/>
              <a:buChar char="-"/>
            </a:pPr>
            <a:r>
              <a:rPr lang="en-US" baseline="0" dirty="0" smtClean="0"/>
              <a:t>“</a:t>
            </a:r>
            <a:r>
              <a:rPr lang="en-US" sz="1200" kern="1200" dirty="0" smtClean="0">
                <a:solidFill>
                  <a:schemeClr val="tx1"/>
                </a:solidFill>
                <a:latin typeface="+mn-lt"/>
                <a:ea typeface="+mn-ea"/>
                <a:cs typeface="+mn-cs"/>
              </a:rPr>
              <a:t>Burying overhead utility wires can cost between $500,000 to $2 million per mile, and those underground wires may end up even more vulnerable to storm-surge flooding close to the coast. The reality is that it’s often cheaper to replace distributed transmission and distribution assets after they’ve been knocked over than it is to harden them against weather.”</a:t>
            </a:r>
            <a:endParaRPr lang="en-US" baseline="0"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5</a:t>
            </a:fld>
            <a:endParaRPr lang="en-US"/>
          </a:p>
        </p:txBody>
      </p:sp>
    </p:spTree>
    <p:extLst>
      <p:ext uri="{BB962C8B-B14F-4D97-AF65-F5344CB8AC3E}">
        <p14:creationId xmlns:p14="http://schemas.microsoft.com/office/powerpoint/2010/main" val="1511271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Day-ahead schedules:</a:t>
            </a:r>
            <a:r>
              <a:rPr lang="en-US" baseline="0" dirty="0" smtClean="0"/>
              <a:t> </a:t>
            </a:r>
            <a:r>
              <a:rPr lang="en-US" dirty="0" smtClean="0"/>
              <a:t>“</a:t>
            </a:r>
            <a:r>
              <a:rPr lang="en-US" sz="1200" kern="1200" dirty="0" smtClean="0">
                <a:solidFill>
                  <a:schemeClr val="tx1"/>
                </a:solidFill>
                <a:effectLst/>
                <a:latin typeface="+mn-lt"/>
                <a:ea typeface="+mn-ea"/>
                <a:cs typeface="+mn-cs"/>
              </a:rPr>
              <a:t>At this timescale, wind forecasts have an average error of 15%–30% mean absolute error of production”</a:t>
            </a:r>
            <a:endParaRPr lang="en-US" dirty="0" smtClean="0"/>
          </a:p>
        </p:txBody>
      </p:sp>
      <p:sp>
        <p:nvSpPr>
          <p:cNvPr id="4" name="Slide Number Placeholder 3"/>
          <p:cNvSpPr>
            <a:spLocks noGrp="1"/>
          </p:cNvSpPr>
          <p:nvPr>
            <p:ph type="sldNum" sz="quarter" idx="10"/>
          </p:nvPr>
        </p:nvSpPr>
        <p:spPr/>
        <p:txBody>
          <a:bodyPr/>
          <a:lstStyle/>
          <a:p>
            <a:fld id="{CB204C76-07C7-8548-BBA8-10588BA93368}" type="slidenum">
              <a:rPr lang="en-US" smtClean="0"/>
              <a:t>7</a:t>
            </a:fld>
            <a:endParaRPr lang="en-US"/>
          </a:p>
        </p:txBody>
      </p:sp>
    </p:spTree>
    <p:extLst>
      <p:ext uri="{BB962C8B-B14F-4D97-AF65-F5344CB8AC3E}">
        <p14:creationId xmlns:p14="http://schemas.microsoft.com/office/powerpoint/2010/main" val="1351704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Microgrids</a:t>
            </a:r>
            <a:r>
              <a:rPr lang="en-US" dirty="0" smtClean="0"/>
              <a:t> are coordinated energy generation and electrical distribution systems capable of operating independently from the </a:t>
            </a:r>
            <a:r>
              <a:rPr lang="en-US" dirty="0" err="1" smtClean="0"/>
              <a:t>macrogrid</a:t>
            </a:r>
            <a:r>
              <a:rPr lang="en-US" dirty="0" smtClean="0"/>
              <a:t> (main utility grid). They include multiple distributed energy generation resources and multiple loads and have controller capabilities to dispatch generation, control loads and provide seamless connection/disconnection with the </a:t>
            </a:r>
            <a:r>
              <a:rPr lang="en-US" dirty="0" err="1" smtClean="0"/>
              <a:t>macrogrid</a:t>
            </a:r>
            <a:r>
              <a:rPr lang="en-US" dirty="0" smtClean="0"/>
              <a:t>. </a:t>
            </a:r>
            <a:r>
              <a:rPr lang="en-US" dirty="0" err="1" smtClean="0"/>
              <a:t>Microgrids</a:t>
            </a:r>
            <a:r>
              <a:rPr lang="en-US" dirty="0" smtClean="0"/>
              <a:t> typically include two critical pieces of equipment—a switch to disconnect and reconnect to the </a:t>
            </a:r>
            <a:r>
              <a:rPr lang="en-US" dirty="0" err="1" smtClean="0"/>
              <a:t>macrogrid</a:t>
            </a:r>
            <a:r>
              <a:rPr lang="en-US" dirty="0" smtClean="0"/>
              <a:t> when needed and a controller that dispatches generation, load and </a:t>
            </a:r>
            <a:r>
              <a:rPr lang="en-US" dirty="0" err="1" smtClean="0"/>
              <a:t>microgrid</a:t>
            </a:r>
            <a:r>
              <a:rPr lang="en-US" dirty="0" smtClean="0"/>
              <a:t> support functions. (Anderson, 2011, “Broad Overview of Energy Efficiency….” )</a:t>
            </a:r>
          </a:p>
          <a:p>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9</a:t>
            </a:fld>
            <a:endParaRPr lang="en-US"/>
          </a:p>
        </p:txBody>
      </p:sp>
    </p:spTree>
    <p:extLst>
      <p:ext uri="{BB962C8B-B14F-4D97-AF65-F5344CB8AC3E}">
        <p14:creationId xmlns:p14="http://schemas.microsoft.com/office/powerpoint/2010/main" val="2022310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latin typeface="+mn-lt"/>
                <a:ea typeface="+mn-ea"/>
                <a:cs typeface="+mn-cs"/>
              </a:rPr>
              <a:t>Katiraei</a:t>
            </a:r>
            <a:r>
              <a:rPr lang="en-US" sz="1200" kern="1200" dirty="0" smtClean="0">
                <a:solidFill>
                  <a:schemeClr val="tx1"/>
                </a:solidFill>
                <a:latin typeface="+mn-lt"/>
                <a:ea typeface="+mn-ea"/>
                <a:cs typeface="+mn-cs"/>
              </a:rPr>
              <a:t>, F., </a:t>
            </a:r>
            <a:r>
              <a:rPr lang="en-US" sz="1200" kern="1200" dirty="0" err="1" smtClean="0">
                <a:solidFill>
                  <a:schemeClr val="tx1"/>
                </a:solidFill>
                <a:latin typeface="+mn-lt"/>
                <a:ea typeface="+mn-ea"/>
                <a:cs typeface="+mn-cs"/>
              </a:rPr>
              <a:t>Iravani</a:t>
            </a:r>
            <a:r>
              <a:rPr lang="en-US" sz="1200" kern="1200" dirty="0" smtClean="0">
                <a:solidFill>
                  <a:schemeClr val="tx1"/>
                </a:solidFill>
                <a:latin typeface="+mn-lt"/>
                <a:ea typeface="+mn-ea"/>
                <a:cs typeface="+mn-cs"/>
              </a:rPr>
              <a:t>, R., </a:t>
            </a:r>
            <a:r>
              <a:rPr lang="en-US" sz="1200" kern="1200" dirty="0" err="1" smtClean="0">
                <a:solidFill>
                  <a:schemeClr val="tx1"/>
                </a:solidFill>
                <a:latin typeface="+mn-lt"/>
                <a:ea typeface="+mn-ea"/>
                <a:cs typeface="+mn-cs"/>
              </a:rPr>
              <a:t>Hatziargyriou</a:t>
            </a:r>
            <a:r>
              <a:rPr lang="en-US" sz="1200" kern="1200" dirty="0" smtClean="0">
                <a:solidFill>
                  <a:schemeClr val="tx1"/>
                </a:solidFill>
                <a:latin typeface="+mn-lt"/>
                <a:ea typeface="+mn-ea"/>
                <a:cs typeface="+mn-cs"/>
              </a:rPr>
              <a:t>, N., &amp; </a:t>
            </a:r>
            <a:r>
              <a:rPr lang="en-US" sz="1200" kern="1200" dirty="0" err="1" smtClean="0">
                <a:solidFill>
                  <a:schemeClr val="tx1"/>
                </a:solidFill>
                <a:latin typeface="+mn-lt"/>
                <a:ea typeface="+mn-ea"/>
                <a:cs typeface="+mn-cs"/>
              </a:rPr>
              <a:t>Dimeas</a:t>
            </a:r>
            <a:r>
              <a:rPr lang="en-US" sz="1200" kern="1200" dirty="0" smtClean="0">
                <a:solidFill>
                  <a:schemeClr val="tx1"/>
                </a:solidFill>
                <a:latin typeface="+mn-lt"/>
                <a:ea typeface="+mn-ea"/>
                <a:cs typeface="+mn-cs"/>
              </a:rPr>
              <a:t>, A.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Microgrids</a:t>
            </a:r>
            <a:r>
              <a:rPr lang="en-US" sz="1200" kern="1200" dirty="0" smtClean="0">
                <a:solidFill>
                  <a:schemeClr val="tx1"/>
                </a:solidFill>
                <a:latin typeface="+mn-lt"/>
                <a:ea typeface="+mn-ea"/>
                <a:cs typeface="+mn-cs"/>
              </a:rPr>
              <a:t> management. </a:t>
            </a:r>
            <a:r>
              <a:rPr lang="en-US" sz="1200" i="1" kern="1200" dirty="0" smtClean="0">
                <a:solidFill>
                  <a:schemeClr val="tx1"/>
                </a:solidFill>
                <a:latin typeface="+mn-lt"/>
                <a:ea typeface="+mn-ea"/>
                <a:cs typeface="+mn-cs"/>
              </a:rPr>
              <a:t>IEEE Power and Energy Magazine</a:t>
            </a:r>
            <a:r>
              <a:rPr lang="en-US" sz="1200" i="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6</a:t>
            </a:r>
            <a:r>
              <a:rPr lang="en-US" sz="1200" i="0" kern="1200" dirty="0" smtClean="0">
                <a:solidFill>
                  <a:schemeClr val="tx1"/>
                </a:solidFill>
                <a:latin typeface="+mn-lt"/>
                <a:ea typeface="+mn-ea"/>
                <a:cs typeface="+mn-cs"/>
              </a:rPr>
              <a:t>(3), 54–65. doi:10.1109/MPE.2008.918702</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10</a:t>
            </a:fld>
            <a:endParaRPr lang="en-US"/>
          </a:p>
        </p:txBody>
      </p:sp>
    </p:spTree>
    <p:extLst>
      <p:ext uri="{BB962C8B-B14F-4D97-AF65-F5344CB8AC3E}">
        <p14:creationId xmlns:p14="http://schemas.microsoft.com/office/powerpoint/2010/main" val="2923353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http://building-</a:t>
            </a:r>
            <a:r>
              <a:rPr lang="en-US" dirty="0" err="1" smtClean="0"/>
              <a:t>microgrid.lbl.gov</a:t>
            </a:r>
            <a:r>
              <a:rPr lang="en-US" dirty="0" smtClean="0"/>
              <a:t>/types-</a:t>
            </a:r>
            <a:r>
              <a:rPr lang="en-US" dirty="0" err="1" smtClean="0"/>
              <a:t>microgrids</a:t>
            </a:r>
            <a:endParaRPr lang="en-US" dirty="0"/>
          </a:p>
        </p:txBody>
      </p:sp>
      <p:sp>
        <p:nvSpPr>
          <p:cNvPr id="4" name="Slide Number Placeholder 3"/>
          <p:cNvSpPr>
            <a:spLocks noGrp="1"/>
          </p:cNvSpPr>
          <p:nvPr>
            <p:ph type="sldNum" sz="quarter" idx="10"/>
          </p:nvPr>
        </p:nvSpPr>
        <p:spPr/>
        <p:txBody>
          <a:bodyPr/>
          <a:lstStyle/>
          <a:p>
            <a:fld id="{F35F4E68-3E1B-1749-A7C1-F5F0A8BFF037}" type="slidenum">
              <a:rPr lang="en-US" smtClean="0"/>
              <a:t>11</a:t>
            </a:fld>
            <a:endParaRPr lang="en-US"/>
          </a:p>
        </p:txBody>
      </p:sp>
    </p:spTree>
    <p:extLst>
      <p:ext uri="{BB962C8B-B14F-4D97-AF65-F5344CB8AC3E}">
        <p14:creationId xmlns:p14="http://schemas.microsoft.com/office/powerpoint/2010/main" val="4271152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01EF50-1D67-3A44-899F-68062FC67BB7}" type="datetimeFigureOut">
              <a:rPr lang="en-US" smtClean="0"/>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1434831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01EF50-1D67-3A44-899F-68062FC67BB7}" type="datetimeFigureOut">
              <a:rPr lang="en-US" smtClean="0"/>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3955984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01EF50-1D67-3A44-899F-68062FC67BB7}" type="datetimeFigureOut">
              <a:rPr lang="en-US" smtClean="0"/>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3201483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01EF50-1D67-3A44-899F-68062FC67BB7}" type="datetimeFigureOut">
              <a:rPr lang="en-US" smtClean="0"/>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22445521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01EF50-1D67-3A44-899F-68062FC67BB7}" type="datetimeFigureOut">
              <a:rPr lang="en-US" smtClean="0"/>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3642677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01EF50-1D67-3A44-899F-68062FC67BB7}" type="datetimeFigureOut">
              <a:rPr lang="en-US" smtClean="0"/>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1674464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01EF50-1D67-3A44-899F-68062FC67BB7}" type="datetimeFigureOut">
              <a:rPr lang="en-US" smtClean="0"/>
              <a:t>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958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01EF50-1D67-3A44-899F-68062FC67BB7}" type="datetimeFigureOut">
              <a:rPr lang="en-US" smtClean="0"/>
              <a:t>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3182460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01EF50-1D67-3A44-899F-68062FC67BB7}" type="datetimeFigureOut">
              <a:rPr lang="en-US" smtClean="0"/>
              <a:t>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48870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01EF50-1D67-3A44-899F-68062FC67BB7}" type="datetimeFigureOut">
              <a:rPr lang="en-US" smtClean="0"/>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4227587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01EF50-1D67-3A44-899F-68062FC67BB7}" type="datetimeFigureOut">
              <a:rPr lang="en-US" smtClean="0"/>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EA71C-6D8F-7140-9147-396228B6D4BF}" type="slidenum">
              <a:rPr lang="en-US" smtClean="0"/>
              <a:t>‹#›</a:t>
            </a:fld>
            <a:endParaRPr lang="en-US"/>
          </a:p>
        </p:txBody>
      </p:sp>
    </p:spTree>
    <p:extLst>
      <p:ext uri="{BB962C8B-B14F-4D97-AF65-F5344CB8AC3E}">
        <p14:creationId xmlns:p14="http://schemas.microsoft.com/office/powerpoint/2010/main" val="360309991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1EF50-1D67-3A44-899F-68062FC67BB7}" type="datetimeFigureOut">
              <a:rPr lang="en-US" smtClean="0"/>
              <a:t>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EA71C-6D8F-7140-9147-396228B6D4BF}" type="slidenum">
              <a:rPr lang="en-US" smtClean="0"/>
              <a:t>‹#›</a:t>
            </a:fld>
            <a:endParaRPr lang="en-US"/>
          </a:p>
        </p:txBody>
      </p:sp>
    </p:spTree>
    <p:extLst>
      <p:ext uri="{BB962C8B-B14F-4D97-AF65-F5344CB8AC3E}">
        <p14:creationId xmlns:p14="http://schemas.microsoft.com/office/powerpoint/2010/main" val="2264902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www.greentechmedia.com/articles/read/US-Microgrid-Capacity-Will-Exceed-1.8-GW-by-2018"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22"/>
            <a:ext cx="8229600" cy="1143000"/>
          </a:xfrm>
        </p:spPr>
        <p:txBody>
          <a:bodyPr/>
          <a:lstStyle/>
          <a:p>
            <a:r>
              <a:rPr lang="en-US" dirty="0" smtClean="0"/>
              <a:t>The US Electric Grid</a:t>
            </a:r>
            <a:endParaRPr lang="en-US" dirty="0"/>
          </a:p>
        </p:txBody>
      </p:sp>
      <p:pic>
        <p:nvPicPr>
          <p:cNvPr id="4" name="Picture 3"/>
          <p:cNvPicPr>
            <a:picLocks noChangeAspect="1"/>
          </p:cNvPicPr>
          <p:nvPr/>
        </p:nvPicPr>
        <p:blipFill>
          <a:blip r:embed="rId3"/>
          <a:stretch>
            <a:fillRect/>
          </a:stretch>
        </p:blipFill>
        <p:spPr>
          <a:xfrm>
            <a:off x="447132" y="1133169"/>
            <a:ext cx="8428577" cy="5523350"/>
          </a:xfrm>
          <a:prstGeom prst="rect">
            <a:avLst/>
          </a:prstGeom>
        </p:spPr>
      </p:pic>
    </p:spTree>
    <p:extLst>
      <p:ext uri="{BB962C8B-B14F-4D97-AF65-F5344CB8AC3E}">
        <p14:creationId xmlns:p14="http://schemas.microsoft.com/office/powerpoint/2010/main" val="32264222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a </a:t>
            </a:r>
            <a:r>
              <a:rPr lang="en-US" dirty="0" err="1" smtClean="0"/>
              <a:t>Microgrid</a:t>
            </a:r>
            <a:endParaRPr lang="en-US" dirty="0"/>
          </a:p>
        </p:txBody>
      </p:sp>
      <p:pic>
        <p:nvPicPr>
          <p:cNvPr id="5" name="Picture 4"/>
          <p:cNvPicPr>
            <a:picLocks noChangeAspect="1"/>
          </p:cNvPicPr>
          <p:nvPr/>
        </p:nvPicPr>
        <p:blipFill>
          <a:blip r:embed="rId3"/>
          <a:stretch>
            <a:fillRect/>
          </a:stretch>
        </p:blipFill>
        <p:spPr>
          <a:xfrm>
            <a:off x="1661270" y="1417638"/>
            <a:ext cx="5824712" cy="4534314"/>
          </a:xfrm>
          <a:prstGeom prst="rect">
            <a:avLst/>
          </a:prstGeom>
        </p:spPr>
      </p:pic>
    </p:spTree>
    <p:extLst>
      <p:ext uri="{BB962C8B-B14F-4D97-AF65-F5344CB8AC3E}">
        <p14:creationId xmlns:p14="http://schemas.microsoft.com/office/powerpoint/2010/main" val="212515327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t>
            </a:r>
            <a:r>
              <a:rPr lang="en-US" dirty="0" err="1" smtClean="0"/>
              <a:t>Microgrids</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From the </a:t>
            </a:r>
            <a:r>
              <a:rPr lang="en-US" dirty="0" err="1" smtClean="0"/>
              <a:t>Microgrids</a:t>
            </a:r>
            <a:r>
              <a:rPr lang="en-US" dirty="0" smtClean="0"/>
              <a:t> program at LBNL:</a:t>
            </a:r>
          </a:p>
          <a:p>
            <a:pPr marL="514350" indent="-514350">
              <a:buAutoNum type="arabicPeriod"/>
            </a:pPr>
            <a:r>
              <a:rPr lang="en-US" dirty="0" smtClean="0"/>
              <a:t>Customer </a:t>
            </a:r>
            <a:r>
              <a:rPr lang="en-US" dirty="0" err="1" smtClean="0"/>
              <a:t>microgrids</a:t>
            </a:r>
            <a:r>
              <a:rPr lang="en-US" dirty="0" smtClean="0"/>
              <a:t> – independently operated, behaving as an individual consumer would.</a:t>
            </a:r>
          </a:p>
          <a:p>
            <a:pPr marL="514350" indent="-514350">
              <a:buAutoNum type="arabicPeriod"/>
            </a:pPr>
            <a:r>
              <a:rPr lang="en-US" dirty="0" smtClean="0"/>
              <a:t>Utility/community </a:t>
            </a:r>
            <a:r>
              <a:rPr lang="en-US" dirty="0" err="1" smtClean="0"/>
              <a:t>microgrids</a:t>
            </a:r>
            <a:r>
              <a:rPr lang="en-US" dirty="0" smtClean="0"/>
              <a:t>—operates by utility rules, part of existing utility infrastructure</a:t>
            </a:r>
          </a:p>
          <a:p>
            <a:pPr marL="514350" indent="-514350">
              <a:buAutoNum type="arabicPeriod"/>
            </a:pPr>
            <a:r>
              <a:rPr lang="en-US" dirty="0" smtClean="0"/>
              <a:t>Virtual </a:t>
            </a:r>
            <a:r>
              <a:rPr lang="en-US" dirty="0" err="1" smtClean="0"/>
              <a:t>microgrids</a:t>
            </a:r>
            <a:r>
              <a:rPr lang="en-US" dirty="0" smtClean="0"/>
              <a:t>—geographically distant, but coordinated in interacting with grid</a:t>
            </a:r>
          </a:p>
          <a:p>
            <a:pPr marL="514350" indent="-514350">
              <a:buAutoNum type="arabicPeriod"/>
            </a:pPr>
            <a:r>
              <a:rPr lang="en-US" dirty="0" smtClean="0"/>
              <a:t>Remote </a:t>
            </a:r>
            <a:r>
              <a:rPr lang="en-US" dirty="0" err="1" smtClean="0"/>
              <a:t>microgrids</a:t>
            </a:r>
            <a:endParaRPr lang="en-US" dirty="0"/>
          </a:p>
        </p:txBody>
      </p:sp>
    </p:spTree>
    <p:extLst>
      <p:ext uri="{BB962C8B-B14F-4D97-AF65-F5344CB8AC3E}">
        <p14:creationId xmlns:p14="http://schemas.microsoft.com/office/powerpoint/2010/main" val="4416841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Requirements for </a:t>
            </a:r>
            <a:r>
              <a:rPr lang="en-US" dirty="0" err="1" smtClean="0"/>
              <a:t>microgrid</a:t>
            </a:r>
            <a:r>
              <a:rPr lang="en-US" dirty="0" smtClean="0"/>
              <a:t> implementation</a:t>
            </a:r>
            <a:endParaRPr lang="en-US" dirty="0"/>
          </a:p>
        </p:txBody>
      </p:sp>
      <p:sp>
        <p:nvSpPr>
          <p:cNvPr id="3" name="Content Placeholder 2"/>
          <p:cNvSpPr>
            <a:spLocks noGrp="1"/>
          </p:cNvSpPr>
          <p:nvPr>
            <p:ph idx="1"/>
          </p:nvPr>
        </p:nvSpPr>
        <p:spPr/>
        <p:txBody>
          <a:bodyPr>
            <a:noAutofit/>
          </a:bodyPr>
          <a:lstStyle/>
          <a:p>
            <a:pPr marL="0" indent="0">
              <a:buNone/>
            </a:pPr>
            <a:r>
              <a:rPr lang="en-US" sz="1600" dirty="0" smtClean="0"/>
              <a:t>From “</a:t>
            </a:r>
            <a:r>
              <a:rPr lang="en-US" sz="1600" dirty="0"/>
              <a:t>Energy Management and Operational Planning of a </a:t>
            </a:r>
            <a:r>
              <a:rPr lang="en-US" sz="1600" dirty="0" err="1" smtClean="0"/>
              <a:t>Microgrid</a:t>
            </a:r>
            <a:r>
              <a:rPr lang="en-US" sz="1600" dirty="0" smtClean="0"/>
              <a:t> </a:t>
            </a:r>
            <a:r>
              <a:rPr lang="en-US" sz="1600" dirty="0"/>
              <a:t>With a PV-Based Active Generator </a:t>
            </a:r>
            <a:r>
              <a:rPr lang="en-US" sz="1600" dirty="0" smtClean="0"/>
              <a:t>for </a:t>
            </a:r>
            <a:r>
              <a:rPr lang="en-US" sz="1600" dirty="0"/>
              <a:t>Smart Grid </a:t>
            </a:r>
            <a:r>
              <a:rPr lang="en-US" sz="1600" dirty="0" smtClean="0"/>
              <a:t>Applications”</a:t>
            </a:r>
          </a:p>
          <a:p>
            <a:pPr marL="0" indent="0">
              <a:buNone/>
            </a:pPr>
            <a:endParaRPr lang="en-US" sz="1600" dirty="0" smtClean="0"/>
          </a:p>
          <a:p>
            <a:pPr marL="0" indent="0">
              <a:buNone/>
            </a:pPr>
            <a:r>
              <a:rPr lang="en-US" sz="1600" dirty="0" smtClean="0"/>
              <a:t> “Long</a:t>
            </a:r>
            <a:r>
              <a:rPr lang="en-US" sz="1600" dirty="0"/>
              <a:t>-term energy management includes the following:</a:t>
            </a:r>
          </a:p>
          <a:p>
            <a:pPr marL="0" indent="0">
              <a:buNone/>
            </a:pPr>
            <a:r>
              <a:rPr lang="en-US" sz="1600" dirty="0"/>
              <a:t>1)  hourly “Renewable Energy Resource (RES) production forecast,” including the time dependence of the prime  source, environmental impacts, and cost of generation; </a:t>
            </a:r>
          </a:p>
          <a:p>
            <a:pPr marL="0" indent="0">
              <a:buNone/>
            </a:pPr>
            <a:r>
              <a:rPr lang="en-US" sz="1600" dirty="0"/>
              <a:t>2)  management of controllable loads that may be </a:t>
            </a:r>
            <a:r>
              <a:rPr lang="en-US" sz="1600" dirty="0" smtClean="0"/>
              <a:t>disconnected</a:t>
            </a:r>
            <a:r>
              <a:rPr lang="en-US" sz="1600" dirty="0"/>
              <a:t>/shed according to the supervision requirement; </a:t>
            </a:r>
          </a:p>
          <a:p>
            <a:pPr marL="0" indent="0">
              <a:buNone/>
            </a:pPr>
            <a:r>
              <a:rPr lang="en-US" sz="1600" dirty="0"/>
              <a:t>3)  provision of an appropriate level of power reserve </a:t>
            </a:r>
            <a:r>
              <a:rPr lang="en-US" sz="1600" dirty="0" err="1"/>
              <a:t>ca</a:t>
            </a:r>
            <a:r>
              <a:rPr lang="en-US" sz="1600" dirty="0"/>
              <a:t>-  </a:t>
            </a:r>
            <a:r>
              <a:rPr lang="en-US" sz="1600" dirty="0" err="1"/>
              <a:t>pacity</a:t>
            </a:r>
            <a:r>
              <a:rPr lang="en-US" sz="1600" dirty="0"/>
              <a:t> according to the electricity market and the load  demand forecast; </a:t>
            </a:r>
          </a:p>
          <a:p>
            <a:pPr marL="0" indent="0">
              <a:buNone/>
            </a:pPr>
            <a:r>
              <a:rPr lang="en-US" sz="1600" dirty="0"/>
              <a:t>4)  maintenance intervals. </a:t>
            </a:r>
          </a:p>
          <a:p>
            <a:pPr marL="0" indent="0">
              <a:buNone/>
            </a:pPr>
            <a:r>
              <a:rPr lang="en-US" sz="1600" dirty="0"/>
              <a:t>Short-term power balancing includes the following:</a:t>
            </a:r>
          </a:p>
          <a:p>
            <a:pPr marL="0" indent="0">
              <a:buNone/>
            </a:pPr>
            <a:r>
              <a:rPr lang="en-US" sz="1600" dirty="0"/>
              <a:t>1)  </a:t>
            </a:r>
            <a:r>
              <a:rPr lang="en-US" sz="1600" dirty="0" err="1"/>
              <a:t>rms</a:t>
            </a:r>
            <a:r>
              <a:rPr lang="en-US" sz="1600" dirty="0"/>
              <a:t> voltage regulation and primary frequency control; </a:t>
            </a:r>
          </a:p>
          <a:p>
            <a:pPr marL="0" indent="0">
              <a:buNone/>
            </a:pPr>
            <a:r>
              <a:rPr lang="en-US" sz="1600" dirty="0"/>
              <a:t>2)  real-time power dispatching among internal sources of a  DER (PV generator, batteries, and </a:t>
            </a:r>
            <a:r>
              <a:rPr lang="en-US" sz="1600" dirty="0" err="1"/>
              <a:t>ultracapacitors</a:t>
            </a:r>
            <a:r>
              <a:rPr lang="en-US" sz="1600" dirty="0"/>
              <a:t> for our  example in Fig. 1). </a:t>
            </a:r>
            <a:r>
              <a:rPr lang="en-US" sz="1600" dirty="0" smtClean="0"/>
              <a:t>“</a:t>
            </a:r>
            <a:endParaRPr lang="en-US" sz="1600" dirty="0"/>
          </a:p>
        </p:txBody>
      </p:sp>
    </p:spTree>
    <p:extLst>
      <p:ext uri="{BB962C8B-B14F-4D97-AF65-F5344CB8AC3E}">
        <p14:creationId xmlns:p14="http://schemas.microsoft.com/office/powerpoint/2010/main" val="42911912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Challenges</a:t>
            </a:r>
            <a:endParaRPr lang="en-US" dirty="0"/>
          </a:p>
        </p:txBody>
      </p:sp>
      <p:sp>
        <p:nvSpPr>
          <p:cNvPr id="3" name="Content Placeholder 2"/>
          <p:cNvSpPr>
            <a:spLocks noGrp="1"/>
          </p:cNvSpPr>
          <p:nvPr>
            <p:ph idx="1"/>
          </p:nvPr>
        </p:nvSpPr>
        <p:spPr/>
        <p:txBody>
          <a:bodyPr>
            <a:normAutofit/>
          </a:bodyPr>
          <a:lstStyle/>
          <a:p>
            <a:r>
              <a:rPr lang="en-US" dirty="0" smtClean="0"/>
              <a:t>Disconnection/reconnection with grid</a:t>
            </a:r>
          </a:p>
          <a:p>
            <a:r>
              <a:rPr lang="en-US" dirty="0" smtClean="0"/>
              <a:t>Frequency regulation in island mode</a:t>
            </a:r>
          </a:p>
          <a:p>
            <a:r>
              <a:rPr lang="en-US" dirty="0" smtClean="0"/>
              <a:t>Power sources?</a:t>
            </a:r>
          </a:p>
          <a:p>
            <a:r>
              <a:rPr lang="en-US" dirty="0" smtClean="0"/>
              <a:t>Economics of distributed generation </a:t>
            </a:r>
            <a:r>
              <a:rPr lang="en-US" dirty="0" err="1" smtClean="0"/>
              <a:t>vs</a:t>
            </a:r>
            <a:r>
              <a:rPr lang="en-US" dirty="0" smtClean="0"/>
              <a:t> connecting to existing grid</a:t>
            </a:r>
          </a:p>
          <a:p>
            <a:r>
              <a:rPr lang="en-US" dirty="0" smtClean="0"/>
              <a:t>Efficiency of generation/use?</a:t>
            </a:r>
          </a:p>
          <a:p>
            <a:r>
              <a:rPr lang="en-US" dirty="0" smtClean="0"/>
              <a:t>Controller technology is of paramount concern</a:t>
            </a:r>
            <a:endParaRPr lang="en-US" dirty="0"/>
          </a:p>
        </p:txBody>
      </p:sp>
    </p:spTree>
    <p:extLst>
      <p:ext uri="{BB962C8B-B14F-4D97-AF65-F5344CB8AC3E}">
        <p14:creationId xmlns:p14="http://schemas.microsoft.com/office/powerpoint/2010/main" val="341626145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3646"/>
            <a:ext cx="8229600" cy="1143000"/>
          </a:xfrm>
        </p:spPr>
        <p:txBody>
          <a:bodyPr>
            <a:normAutofit fontScale="90000"/>
          </a:bodyPr>
          <a:lstStyle/>
          <a:p>
            <a:r>
              <a:rPr lang="en-US" dirty="0" smtClean="0"/>
              <a:t>Current Federally Supported Projects</a:t>
            </a:r>
            <a:endParaRPr lang="en-US" dirty="0"/>
          </a:p>
        </p:txBody>
      </p:sp>
      <p:pic>
        <p:nvPicPr>
          <p:cNvPr id="4" name="Picture 3"/>
          <p:cNvPicPr>
            <a:picLocks noChangeAspect="1"/>
          </p:cNvPicPr>
          <p:nvPr/>
        </p:nvPicPr>
        <p:blipFill>
          <a:blip r:embed="rId3"/>
          <a:stretch>
            <a:fillRect/>
          </a:stretch>
        </p:blipFill>
        <p:spPr>
          <a:xfrm>
            <a:off x="0" y="1041400"/>
            <a:ext cx="9144000" cy="4769269"/>
          </a:xfrm>
          <a:prstGeom prst="rect">
            <a:avLst/>
          </a:prstGeom>
        </p:spPr>
      </p:pic>
    </p:spTree>
    <p:extLst>
      <p:ext uri="{BB962C8B-B14F-4D97-AF65-F5344CB8AC3E}">
        <p14:creationId xmlns:p14="http://schemas.microsoft.com/office/powerpoint/2010/main" val="23297290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534"/>
            <a:ext cx="8229600" cy="1143000"/>
          </a:xfrm>
        </p:spPr>
        <p:txBody>
          <a:bodyPr/>
          <a:lstStyle/>
          <a:p>
            <a:r>
              <a:rPr lang="en-US" dirty="0" err="1" smtClean="0"/>
              <a:t>Microgrids</a:t>
            </a:r>
            <a:r>
              <a:rPr lang="en-US" dirty="0" smtClean="0"/>
              <a:t> in the US by Type</a:t>
            </a:r>
            <a:endParaRPr lang="en-US" dirty="0"/>
          </a:p>
        </p:txBody>
      </p:sp>
      <p:pic>
        <p:nvPicPr>
          <p:cNvPr id="4" name="Picture 3"/>
          <p:cNvPicPr>
            <a:picLocks noChangeAspect="1"/>
          </p:cNvPicPr>
          <p:nvPr/>
        </p:nvPicPr>
        <p:blipFill>
          <a:blip r:embed="rId3"/>
          <a:stretch>
            <a:fillRect/>
          </a:stretch>
        </p:blipFill>
        <p:spPr>
          <a:xfrm>
            <a:off x="0" y="1243203"/>
            <a:ext cx="9144000" cy="5563378"/>
          </a:xfrm>
          <a:prstGeom prst="rect">
            <a:avLst/>
          </a:prstGeom>
        </p:spPr>
      </p:pic>
    </p:spTree>
    <p:extLst>
      <p:ext uri="{BB962C8B-B14F-4D97-AF65-F5344CB8AC3E}">
        <p14:creationId xmlns:p14="http://schemas.microsoft.com/office/powerpoint/2010/main" val="40706400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750"/>
            <a:ext cx="8229600" cy="1143000"/>
          </a:xfrm>
        </p:spPr>
        <p:txBody>
          <a:bodyPr/>
          <a:lstStyle/>
          <a:p>
            <a:r>
              <a:rPr lang="en-US" dirty="0" err="1" smtClean="0"/>
              <a:t>Powerplants</a:t>
            </a:r>
            <a:r>
              <a:rPr lang="en-US" dirty="0" smtClean="0"/>
              <a:t> in US</a:t>
            </a:r>
            <a:endParaRPr lang="en-US" dirty="0"/>
          </a:p>
        </p:txBody>
      </p:sp>
      <p:pic>
        <p:nvPicPr>
          <p:cNvPr id="4" name="Picture 3"/>
          <p:cNvPicPr>
            <a:picLocks noChangeAspect="1"/>
          </p:cNvPicPr>
          <p:nvPr/>
        </p:nvPicPr>
        <p:blipFill>
          <a:blip r:embed="rId3"/>
          <a:stretch>
            <a:fillRect/>
          </a:stretch>
        </p:blipFill>
        <p:spPr>
          <a:xfrm>
            <a:off x="457200" y="1011250"/>
            <a:ext cx="7931134" cy="5699216"/>
          </a:xfrm>
          <a:prstGeom prst="rect">
            <a:avLst/>
          </a:prstGeom>
        </p:spPr>
      </p:pic>
    </p:spTree>
    <p:extLst>
      <p:ext uri="{BB962C8B-B14F-4D97-AF65-F5344CB8AC3E}">
        <p14:creationId xmlns:p14="http://schemas.microsoft.com/office/powerpoint/2010/main" val="317336872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2562"/>
            <a:ext cx="8229600" cy="1143000"/>
          </a:xfrm>
        </p:spPr>
        <p:txBody>
          <a:bodyPr/>
          <a:lstStyle/>
          <a:p>
            <a:r>
              <a:rPr lang="en-US" dirty="0" err="1" smtClean="0"/>
              <a:t>Microgrids</a:t>
            </a:r>
            <a:r>
              <a:rPr lang="en-US" dirty="0" smtClean="0"/>
              <a:t> by Region</a:t>
            </a:r>
            <a:endParaRPr lang="en-US" dirty="0"/>
          </a:p>
        </p:txBody>
      </p:sp>
      <p:pic>
        <p:nvPicPr>
          <p:cNvPr id="4" name="Picture 3"/>
          <p:cNvPicPr>
            <a:picLocks noChangeAspect="1"/>
          </p:cNvPicPr>
          <p:nvPr/>
        </p:nvPicPr>
        <p:blipFill>
          <a:blip r:embed="rId3"/>
          <a:stretch>
            <a:fillRect/>
          </a:stretch>
        </p:blipFill>
        <p:spPr>
          <a:xfrm>
            <a:off x="174422" y="714919"/>
            <a:ext cx="8723612" cy="5080957"/>
          </a:xfrm>
          <a:prstGeom prst="rect">
            <a:avLst/>
          </a:prstGeom>
        </p:spPr>
      </p:pic>
    </p:spTree>
    <p:extLst>
      <p:ext uri="{BB962C8B-B14F-4D97-AF65-F5344CB8AC3E}">
        <p14:creationId xmlns:p14="http://schemas.microsoft.com/office/powerpoint/2010/main" val="30908832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Existing/Planned </a:t>
            </a:r>
            <a:r>
              <a:rPr lang="en-US" dirty="0" err="1" smtClean="0"/>
              <a:t>Microgrids</a:t>
            </a:r>
            <a:endParaRPr lang="en-US" dirty="0"/>
          </a:p>
        </p:txBody>
      </p:sp>
      <p:pic>
        <p:nvPicPr>
          <p:cNvPr id="4" name="Picture 3"/>
          <p:cNvPicPr>
            <a:picLocks noChangeAspect="1"/>
          </p:cNvPicPr>
          <p:nvPr/>
        </p:nvPicPr>
        <p:blipFill>
          <a:blip r:embed="rId3"/>
          <a:stretch>
            <a:fillRect/>
          </a:stretch>
        </p:blipFill>
        <p:spPr>
          <a:xfrm>
            <a:off x="457200" y="1641708"/>
            <a:ext cx="8161828" cy="4762372"/>
          </a:xfrm>
          <a:prstGeom prst="rect">
            <a:avLst/>
          </a:prstGeom>
        </p:spPr>
      </p:pic>
    </p:spTree>
    <p:extLst>
      <p:ext uri="{BB962C8B-B14F-4D97-AF65-F5344CB8AC3E}">
        <p14:creationId xmlns:p14="http://schemas.microsoft.com/office/powerpoint/2010/main" val="216918622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Microgrid</a:t>
            </a:r>
            <a:r>
              <a:rPr lang="en-US" dirty="0" smtClean="0"/>
              <a:t> Capacity by State</a:t>
            </a:r>
            <a:endParaRPr lang="en-US" dirty="0"/>
          </a:p>
        </p:txBody>
      </p:sp>
      <p:pic>
        <p:nvPicPr>
          <p:cNvPr id="4" name="Picture 3"/>
          <p:cNvPicPr>
            <a:picLocks noChangeAspect="1"/>
          </p:cNvPicPr>
          <p:nvPr/>
        </p:nvPicPr>
        <p:blipFill>
          <a:blip r:embed="rId3"/>
          <a:stretch>
            <a:fillRect/>
          </a:stretch>
        </p:blipFill>
        <p:spPr>
          <a:xfrm>
            <a:off x="457200" y="1854200"/>
            <a:ext cx="8910494" cy="3946076"/>
          </a:xfrm>
          <a:prstGeom prst="rect">
            <a:avLst/>
          </a:prstGeom>
        </p:spPr>
      </p:pic>
    </p:spTree>
    <p:extLst>
      <p:ext uri="{BB962C8B-B14F-4D97-AF65-F5344CB8AC3E}">
        <p14:creationId xmlns:p14="http://schemas.microsoft.com/office/powerpoint/2010/main" val="6300787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the grid work?</a:t>
            </a:r>
            <a:endParaRPr lang="en-US" dirty="0"/>
          </a:p>
        </p:txBody>
      </p:sp>
      <p:pic>
        <p:nvPicPr>
          <p:cNvPr id="4" name="Picture 3"/>
          <p:cNvPicPr>
            <a:picLocks noChangeAspect="1"/>
          </p:cNvPicPr>
          <p:nvPr/>
        </p:nvPicPr>
        <p:blipFill>
          <a:blip r:embed="rId3"/>
          <a:stretch>
            <a:fillRect/>
          </a:stretch>
        </p:blipFill>
        <p:spPr>
          <a:xfrm>
            <a:off x="283530" y="1761044"/>
            <a:ext cx="8255000" cy="4432300"/>
          </a:xfrm>
          <a:prstGeom prst="rect">
            <a:avLst/>
          </a:prstGeom>
        </p:spPr>
      </p:pic>
    </p:spTree>
    <p:extLst>
      <p:ext uri="{BB962C8B-B14F-4D97-AF65-F5344CB8AC3E}">
        <p14:creationId xmlns:p14="http://schemas.microsoft.com/office/powerpoint/2010/main" val="420983723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in US</a:t>
            </a:r>
            <a:endParaRPr lang="en-US" dirty="0"/>
          </a:p>
        </p:txBody>
      </p:sp>
      <p:sp>
        <p:nvSpPr>
          <p:cNvPr id="3" name="Content Placeholder 2"/>
          <p:cNvSpPr>
            <a:spLocks noGrp="1"/>
          </p:cNvSpPr>
          <p:nvPr>
            <p:ph idx="1"/>
          </p:nvPr>
        </p:nvSpPr>
        <p:spPr/>
        <p:txBody>
          <a:bodyPr>
            <a:normAutofit/>
          </a:bodyPr>
          <a:lstStyle/>
          <a:p>
            <a:r>
              <a:rPr lang="en-US" dirty="0" err="1" smtClean="0"/>
              <a:t>GreenTechMedia</a:t>
            </a:r>
            <a:r>
              <a:rPr lang="en-US" dirty="0" smtClean="0"/>
              <a:t> Study: 700 megawatts of </a:t>
            </a:r>
            <a:r>
              <a:rPr lang="en-US" dirty="0" err="1" smtClean="0"/>
              <a:t>microgrid</a:t>
            </a:r>
            <a:r>
              <a:rPr lang="en-US" dirty="0" smtClean="0"/>
              <a:t> capacity added by 2017</a:t>
            </a:r>
            <a:endParaRPr lang="en-US" dirty="0">
              <a:hlinkClick r:id="rId3"/>
            </a:endParaRPr>
          </a:p>
          <a:p>
            <a:endParaRPr lang="en-US" dirty="0"/>
          </a:p>
          <a:p>
            <a:r>
              <a:rPr lang="en-US" dirty="0"/>
              <a:t>Between 2014 and 2017, the U.S. market for </a:t>
            </a:r>
            <a:r>
              <a:rPr lang="en-US" dirty="0" err="1"/>
              <a:t>microgrids</a:t>
            </a:r>
            <a:r>
              <a:rPr lang="en-US" dirty="0"/>
              <a:t> will grow from $133 million to $671 million, eventually hitting $3 billion in 2018.</a:t>
            </a:r>
          </a:p>
        </p:txBody>
      </p:sp>
    </p:spTree>
    <p:extLst>
      <p:ext uri="{BB962C8B-B14F-4D97-AF65-F5344CB8AC3E}">
        <p14:creationId xmlns:p14="http://schemas.microsoft.com/office/powerpoint/2010/main" val="59252394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883" y="-107328"/>
            <a:ext cx="8229600" cy="1143000"/>
          </a:xfrm>
        </p:spPr>
        <p:txBody>
          <a:bodyPr/>
          <a:lstStyle/>
          <a:p>
            <a:r>
              <a:rPr lang="en-US" dirty="0" smtClean="0"/>
              <a:t>Industry Efforts</a:t>
            </a:r>
            <a:endParaRPr lang="en-US" dirty="0"/>
          </a:p>
        </p:txBody>
      </p:sp>
      <p:pic>
        <p:nvPicPr>
          <p:cNvPr id="4" name="Picture 3"/>
          <p:cNvPicPr>
            <a:picLocks noChangeAspect="1"/>
          </p:cNvPicPr>
          <p:nvPr/>
        </p:nvPicPr>
        <p:blipFill>
          <a:blip r:embed="rId3"/>
          <a:stretch>
            <a:fillRect/>
          </a:stretch>
        </p:blipFill>
        <p:spPr>
          <a:xfrm>
            <a:off x="739008" y="941370"/>
            <a:ext cx="7553185" cy="5594646"/>
          </a:xfrm>
          <a:prstGeom prst="rect">
            <a:avLst/>
          </a:prstGeom>
        </p:spPr>
      </p:pic>
    </p:spTree>
    <p:extLst>
      <p:ext uri="{BB962C8B-B14F-4D97-AF65-F5344CB8AC3E}">
        <p14:creationId xmlns:p14="http://schemas.microsoft.com/office/powerpoint/2010/main" val="336410992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Trajectory of the Grid</a:t>
            </a:r>
            <a:endParaRPr lang="en-US" dirty="0"/>
          </a:p>
        </p:txBody>
      </p:sp>
      <p:pic>
        <p:nvPicPr>
          <p:cNvPr id="4" name="Picture 3"/>
          <p:cNvPicPr>
            <a:picLocks noChangeAspect="1"/>
          </p:cNvPicPr>
          <p:nvPr/>
        </p:nvPicPr>
        <p:blipFill>
          <a:blip r:embed="rId3"/>
          <a:stretch>
            <a:fillRect/>
          </a:stretch>
        </p:blipFill>
        <p:spPr>
          <a:xfrm>
            <a:off x="492972" y="1150491"/>
            <a:ext cx="2195547" cy="3363621"/>
          </a:xfrm>
          <a:prstGeom prst="rect">
            <a:avLst/>
          </a:prstGeom>
        </p:spPr>
      </p:pic>
      <p:sp>
        <p:nvSpPr>
          <p:cNvPr id="5" name="TextBox 4"/>
          <p:cNvSpPr txBox="1"/>
          <p:nvPr/>
        </p:nvSpPr>
        <p:spPr>
          <a:xfrm>
            <a:off x="528744" y="4567782"/>
            <a:ext cx="2386606" cy="923330"/>
          </a:xfrm>
          <a:prstGeom prst="rect">
            <a:avLst/>
          </a:prstGeom>
          <a:noFill/>
        </p:spPr>
        <p:txBody>
          <a:bodyPr wrap="square" rtlCol="0">
            <a:spAutoFit/>
          </a:bodyPr>
          <a:lstStyle/>
          <a:p>
            <a:r>
              <a:rPr lang="en-US" dirty="0" smtClean="0"/>
              <a:t>Pearl generating station in 1882, image from Arnold, et al.</a:t>
            </a:r>
            <a:endParaRPr lang="en-US" dirty="0"/>
          </a:p>
        </p:txBody>
      </p:sp>
      <p:pic>
        <p:nvPicPr>
          <p:cNvPr id="6" name="Picture 5"/>
          <p:cNvPicPr>
            <a:picLocks noChangeAspect="1"/>
          </p:cNvPicPr>
          <p:nvPr/>
        </p:nvPicPr>
        <p:blipFill>
          <a:blip r:embed="rId4"/>
          <a:stretch>
            <a:fillRect/>
          </a:stretch>
        </p:blipFill>
        <p:spPr>
          <a:xfrm>
            <a:off x="4908134" y="1409589"/>
            <a:ext cx="3903405" cy="3462878"/>
          </a:xfrm>
          <a:prstGeom prst="rect">
            <a:avLst/>
          </a:prstGeom>
        </p:spPr>
      </p:pic>
      <p:cxnSp>
        <p:nvCxnSpPr>
          <p:cNvPr id="8" name="Straight Arrow Connector 7"/>
          <p:cNvCxnSpPr/>
          <p:nvPr/>
        </p:nvCxnSpPr>
        <p:spPr>
          <a:xfrm flipV="1">
            <a:off x="3255178" y="2951601"/>
            <a:ext cx="1234105" cy="17888"/>
          </a:xfrm>
          <a:prstGeom prst="straightConnector1">
            <a:avLst/>
          </a:prstGeom>
          <a:ln w="952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57200" y="5526889"/>
            <a:ext cx="8193828" cy="1200328"/>
          </a:xfrm>
          <a:prstGeom prst="rect">
            <a:avLst/>
          </a:prstGeom>
          <a:noFill/>
        </p:spPr>
        <p:txBody>
          <a:bodyPr wrap="square" rtlCol="0">
            <a:spAutoFit/>
          </a:bodyPr>
          <a:lstStyle/>
          <a:p>
            <a:r>
              <a:rPr lang="en-US" sz="2400" dirty="0" smtClean="0">
                <a:solidFill>
                  <a:srgbClr val="FF0000"/>
                </a:solidFill>
              </a:rPr>
              <a:t>Movement from centralized to distributed generation (potentially) and from manual to automatic operation with two-way communication.</a:t>
            </a:r>
            <a:endParaRPr lang="en-US" sz="2400" dirty="0">
              <a:solidFill>
                <a:srgbClr val="FF0000"/>
              </a:solidFill>
            </a:endParaRPr>
          </a:p>
        </p:txBody>
      </p:sp>
    </p:spTree>
    <p:extLst>
      <p:ext uri="{BB962C8B-B14F-4D97-AF65-F5344CB8AC3E}">
        <p14:creationId xmlns:p14="http://schemas.microsoft.com/office/powerpoint/2010/main" val="206092155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problems are we addressing?</a:t>
            </a:r>
            <a:endParaRPr lang="en-US" dirty="0"/>
          </a:p>
        </p:txBody>
      </p:sp>
      <p:sp>
        <p:nvSpPr>
          <p:cNvPr id="3" name="Content Placeholder 2"/>
          <p:cNvSpPr>
            <a:spLocks noGrp="1"/>
          </p:cNvSpPr>
          <p:nvPr>
            <p:ph idx="1"/>
          </p:nvPr>
        </p:nvSpPr>
        <p:spPr/>
        <p:txBody>
          <a:bodyPr/>
          <a:lstStyle/>
          <a:p>
            <a:r>
              <a:rPr lang="en-US" dirty="0" smtClean="0"/>
              <a:t>Reliability</a:t>
            </a:r>
          </a:p>
          <a:p>
            <a:r>
              <a:rPr lang="en-US" dirty="0" smtClean="0"/>
              <a:t>Consumer choice/participation</a:t>
            </a:r>
          </a:p>
          <a:p>
            <a:r>
              <a:rPr lang="en-US" dirty="0" smtClean="0"/>
              <a:t>Integration of renewables</a:t>
            </a:r>
          </a:p>
          <a:p>
            <a:r>
              <a:rPr lang="en-US" dirty="0" smtClean="0"/>
              <a:t>Adaptation to unusual power requirements/locations (electric cars, remote locations, developing world)</a:t>
            </a:r>
          </a:p>
          <a:p>
            <a:r>
              <a:rPr lang="en-US" dirty="0" smtClean="0"/>
              <a:t>Security/safety – </a:t>
            </a:r>
            <a:r>
              <a:rPr lang="en-US" dirty="0" err="1" smtClean="0"/>
              <a:t>eg</a:t>
            </a:r>
            <a:r>
              <a:rPr lang="en-US" dirty="0" smtClean="0"/>
              <a:t>, military bases and hospitals.</a:t>
            </a:r>
          </a:p>
          <a:p>
            <a:endParaRPr lang="en-US" dirty="0"/>
          </a:p>
        </p:txBody>
      </p:sp>
    </p:spTree>
    <p:extLst>
      <p:ext uri="{BB962C8B-B14F-4D97-AF65-F5344CB8AC3E}">
        <p14:creationId xmlns:p14="http://schemas.microsoft.com/office/powerpoint/2010/main" val="274565046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Reliability issues</a:t>
            </a:r>
            <a:endParaRPr lang="en-US" dirty="0"/>
          </a:p>
        </p:txBody>
      </p:sp>
      <p:sp>
        <p:nvSpPr>
          <p:cNvPr id="3" name="Content Placeholder 2"/>
          <p:cNvSpPr>
            <a:spLocks noGrp="1"/>
          </p:cNvSpPr>
          <p:nvPr>
            <p:ph idx="1"/>
          </p:nvPr>
        </p:nvSpPr>
        <p:spPr>
          <a:xfrm>
            <a:off x="457200" y="1143000"/>
            <a:ext cx="8229600" cy="4525963"/>
          </a:xfrm>
        </p:spPr>
        <p:txBody>
          <a:bodyPr/>
          <a:lstStyle/>
          <a:p>
            <a:pPr marL="0" indent="0">
              <a:buNone/>
            </a:pPr>
            <a:r>
              <a:rPr lang="en-US" dirty="0" smtClean="0"/>
              <a:t>August 14, 2003—Blackout in the Northeast for nearly 2 days</a:t>
            </a:r>
            <a:endParaRPr lang="en-US" dirty="0"/>
          </a:p>
        </p:txBody>
      </p:sp>
      <p:pic>
        <p:nvPicPr>
          <p:cNvPr id="4" name="Picture 3"/>
          <p:cNvPicPr>
            <a:picLocks noChangeAspect="1"/>
          </p:cNvPicPr>
          <p:nvPr/>
        </p:nvPicPr>
        <p:blipFill>
          <a:blip r:embed="rId3"/>
          <a:stretch>
            <a:fillRect/>
          </a:stretch>
        </p:blipFill>
        <p:spPr>
          <a:xfrm>
            <a:off x="2107144" y="2352211"/>
            <a:ext cx="4975127" cy="3316751"/>
          </a:xfrm>
          <a:prstGeom prst="rect">
            <a:avLst/>
          </a:prstGeom>
        </p:spPr>
      </p:pic>
      <p:sp>
        <p:nvSpPr>
          <p:cNvPr id="5" name="TextBox 4"/>
          <p:cNvSpPr txBox="1"/>
          <p:nvPr/>
        </p:nvSpPr>
        <p:spPr>
          <a:xfrm>
            <a:off x="2245198" y="5718536"/>
            <a:ext cx="4653603" cy="369332"/>
          </a:xfrm>
          <a:prstGeom prst="rect">
            <a:avLst/>
          </a:prstGeom>
          <a:noFill/>
        </p:spPr>
        <p:txBody>
          <a:bodyPr wrap="square" rtlCol="0">
            <a:spAutoFit/>
          </a:bodyPr>
          <a:lstStyle/>
          <a:p>
            <a:r>
              <a:rPr lang="en-US" dirty="0" smtClean="0"/>
              <a:t>New York City during the blackout</a:t>
            </a:r>
            <a:endParaRPr lang="en-US" dirty="0"/>
          </a:p>
        </p:txBody>
      </p:sp>
    </p:spTree>
    <p:extLst>
      <p:ext uri="{BB962C8B-B14F-4D97-AF65-F5344CB8AC3E}">
        <p14:creationId xmlns:p14="http://schemas.microsoft.com/office/powerpoint/2010/main" val="396111920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affecting reliability</a:t>
            </a:r>
            <a:endParaRPr lang="en-US" dirty="0"/>
          </a:p>
        </p:txBody>
      </p:sp>
      <p:sp>
        <p:nvSpPr>
          <p:cNvPr id="3" name="Content Placeholder 2"/>
          <p:cNvSpPr>
            <a:spLocks noGrp="1"/>
          </p:cNvSpPr>
          <p:nvPr>
            <p:ph idx="1"/>
          </p:nvPr>
        </p:nvSpPr>
        <p:spPr/>
        <p:txBody>
          <a:bodyPr/>
          <a:lstStyle/>
          <a:p>
            <a:r>
              <a:rPr lang="en-US" dirty="0" smtClean="0"/>
              <a:t>Errant weather (trees!)</a:t>
            </a:r>
          </a:p>
          <a:p>
            <a:r>
              <a:rPr lang="en-US" dirty="0" smtClean="0"/>
              <a:t>Increased load fluctuation</a:t>
            </a:r>
          </a:p>
          <a:p>
            <a:r>
              <a:rPr lang="en-US" dirty="0" smtClean="0"/>
              <a:t>Aging infrastructure</a:t>
            </a:r>
          </a:p>
          <a:p>
            <a:r>
              <a:rPr lang="en-US" dirty="0" smtClean="0"/>
              <a:t>Distribution of generation </a:t>
            </a:r>
            <a:r>
              <a:rPr lang="en-US" dirty="0" err="1" smtClean="0"/>
              <a:t>vs</a:t>
            </a:r>
            <a:r>
              <a:rPr lang="en-US" dirty="0" smtClean="0"/>
              <a:t> load</a:t>
            </a:r>
          </a:p>
          <a:p>
            <a:endParaRPr lang="en-US" dirty="0"/>
          </a:p>
          <a:p>
            <a:pPr marL="0" indent="0">
              <a:buNone/>
            </a:pPr>
            <a:r>
              <a:rPr lang="en-US" dirty="0" smtClean="0">
                <a:solidFill>
                  <a:srgbClr val="FF0000"/>
                </a:solidFill>
              </a:rPr>
              <a:t>Distributed generation is a proposed solution.</a:t>
            </a:r>
          </a:p>
          <a:p>
            <a:endParaRPr lang="en-US" dirty="0" smtClean="0"/>
          </a:p>
          <a:p>
            <a:endParaRPr lang="en-US" dirty="0"/>
          </a:p>
        </p:txBody>
      </p:sp>
    </p:spTree>
    <p:extLst>
      <p:ext uri="{BB962C8B-B14F-4D97-AF65-F5344CB8AC3E}">
        <p14:creationId xmlns:p14="http://schemas.microsoft.com/office/powerpoint/2010/main" val="36741868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04" y="0"/>
            <a:ext cx="8836204" cy="1143000"/>
          </a:xfrm>
        </p:spPr>
        <p:txBody>
          <a:bodyPr>
            <a:normAutofit/>
          </a:bodyPr>
          <a:lstStyle/>
          <a:p>
            <a:r>
              <a:rPr lang="en-US" sz="3600" dirty="0" smtClean="0"/>
              <a:t>Integration</a:t>
            </a:r>
            <a:r>
              <a:rPr lang="en-US" sz="3600" baseline="0" dirty="0" smtClean="0"/>
              <a:t> of </a:t>
            </a:r>
            <a:r>
              <a:rPr lang="en-US" sz="3600" baseline="0" dirty="0" err="1" smtClean="0"/>
              <a:t>Renewable,Variable</a:t>
            </a:r>
            <a:r>
              <a:rPr lang="en-US" sz="3600" baseline="0" dirty="0" smtClean="0"/>
              <a:t> Power</a:t>
            </a:r>
            <a:endParaRPr lang="en-US" sz="3600" dirty="0"/>
          </a:p>
        </p:txBody>
      </p:sp>
      <p:sp>
        <p:nvSpPr>
          <p:cNvPr id="3" name="Content Placeholder 2"/>
          <p:cNvSpPr>
            <a:spLocks noGrp="1"/>
          </p:cNvSpPr>
          <p:nvPr>
            <p:ph idx="1"/>
          </p:nvPr>
        </p:nvSpPr>
        <p:spPr>
          <a:xfrm>
            <a:off x="510541" y="889677"/>
            <a:ext cx="7918019" cy="1138051"/>
          </a:xfrm>
        </p:spPr>
        <p:txBody>
          <a:bodyPr>
            <a:normAutofit/>
          </a:bodyPr>
          <a:lstStyle/>
          <a:p>
            <a:pPr marL="0" indent="0">
              <a:buNone/>
            </a:pPr>
            <a:r>
              <a:rPr lang="en-US" sz="2800" dirty="0" smtClean="0"/>
              <a:t>Integrating intermittent renewables into our power portfolio puts stress on the electric grid.*</a:t>
            </a:r>
            <a:endParaRPr lang="en-US" sz="2800" dirty="0"/>
          </a:p>
        </p:txBody>
      </p:sp>
      <p:sp>
        <p:nvSpPr>
          <p:cNvPr id="5" name="Rectangle 4"/>
          <p:cNvSpPr/>
          <p:nvPr/>
        </p:nvSpPr>
        <p:spPr>
          <a:xfrm>
            <a:off x="46906" y="6420680"/>
            <a:ext cx="3992920" cy="400110"/>
          </a:xfrm>
          <a:prstGeom prst="rect">
            <a:avLst/>
          </a:prstGeom>
        </p:spPr>
        <p:txBody>
          <a:bodyPr wrap="square">
            <a:spAutoFit/>
          </a:bodyPr>
          <a:lstStyle/>
          <a:p>
            <a:r>
              <a:rPr lang="en-US" sz="1000" dirty="0" smtClean="0"/>
              <a:t>***North </a:t>
            </a:r>
            <a:r>
              <a:rPr lang="en-US" sz="1000" dirty="0"/>
              <a:t>American Electric Reliability Corporation, Accommodating High Levels of Variable Generation (Princeton, NJ, 2009).</a:t>
            </a:r>
          </a:p>
        </p:txBody>
      </p:sp>
      <p:sp>
        <p:nvSpPr>
          <p:cNvPr id="10" name="Rectangle 9"/>
          <p:cNvSpPr/>
          <p:nvPr/>
        </p:nvSpPr>
        <p:spPr>
          <a:xfrm>
            <a:off x="102059" y="5895503"/>
            <a:ext cx="4062582" cy="656590"/>
          </a:xfrm>
          <a:prstGeom prst="rect">
            <a:avLst/>
          </a:prstGeom>
        </p:spPr>
        <p:txBody>
          <a:bodyPr wrap="square">
            <a:spAutoFit/>
          </a:bodyPr>
          <a:lstStyle/>
          <a:p>
            <a:r>
              <a:rPr lang="en-US" sz="1000" dirty="0" smtClean="0"/>
              <a:t>**GE </a:t>
            </a:r>
            <a:r>
              <a:rPr lang="en-US" sz="1000" dirty="0"/>
              <a:t>Energy Consulting, “Intermittency Analysis Project: Appendix B, Impact of Intermittent Generation on Operation of California Power Grid” (Sacramento, CA: California Energy Commission,</a:t>
            </a:r>
          </a:p>
          <a:p>
            <a:r>
              <a:rPr lang="en-US" sz="1000" baseline="30000" dirty="0"/>
              <a:t>2007).</a:t>
            </a:r>
            <a:endParaRPr lang="en-US" sz="1000" dirty="0"/>
          </a:p>
        </p:txBody>
      </p:sp>
      <p:grpSp>
        <p:nvGrpSpPr>
          <p:cNvPr id="13" name="Group 12"/>
          <p:cNvGrpSpPr/>
          <p:nvPr/>
        </p:nvGrpSpPr>
        <p:grpSpPr>
          <a:xfrm>
            <a:off x="4409115" y="4498051"/>
            <a:ext cx="4734885" cy="2286580"/>
            <a:chOff x="4050878" y="3881285"/>
            <a:chExt cx="4734885" cy="2286580"/>
          </a:xfrm>
        </p:grpSpPr>
        <p:pic>
          <p:nvPicPr>
            <p:cNvPr id="4" name="Picture 3"/>
            <p:cNvPicPr>
              <a:picLocks noChangeAspect="1"/>
            </p:cNvPicPr>
            <p:nvPr/>
          </p:nvPicPr>
          <p:blipFill>
            <a:blip r:embed="rId3"/>
            <a:stretch>
              <a:fillRect/>
            </a:stretch>
          </p:blipFill>
          <p:spPr>
            <a:xfrm>
              <a:off x="4050878" y="3881285"/>
              <a:ext cx="4734885" cy="1453500"/>
            </a:xfrm>
            <a:prstGeom prst="rect">
              <a:avLst/>
            </a:prstGeom>
          </p:spPr>
        </p:pic>
        <p:sp>
          <p:nvSpPr>
            <p:cNvPr id="6" name="Rectangle 5"/>
            <p:cNvSpPr/>
            <p:nvPr/>
          </p:nvSpPr>
          <p:spPr>
            <a:xfrm>
              <a:off x="4545699" y="5171890"/>
              <a:ext cx="1641693" cy="369332"/>
            </a:xfrm>
            <a:prstGeom prst="rect">
              <a:avLst/>
            </a:prstGeom>
          </p:spPr>
          <p:txBody>
            <a:bodyPr wrap="square">
              <a:spAutoFit/>
            </a:bodyPr>
            <a:lstStyle/>
            <a:p>
              <a:r>
                <a:rPr lang="en-US" i="1" u="sng" dirty="0" smtClean="0"/>
                <a:t>Sunny Day</a:t>
              </a:r>
              <a:endParaRPr lang="en-US" i="1" u="sng" dirty="0"/>
            </a:p>
          </p:txBody>
        </p:sp>
        <p:sp>
          <p:nvSpPr>
            <p:cNvPr id="7" name="Rectangle 6"/>
            <p:cNvSpPr/>
            <p:nvPr/>
          </p:nvSpPr>
          <p:spPr>
            <a:xfrm>
              <a:off x="6908393" y="5150119"/>
              <a:ext cx="1432231" cy="369332"/>
            </a:xfrm>
            <a:prstGeom prst="rect">
              <a:avLst/>
            </a:prstGeom>
          </p:spPr>
          <p:txBody>
            <a:bodyPr wrap="none">
              <a:spAutoFit/>
            </a:bodyPr>
            <a:lstStyle/>
            <a:p>
              <a:r>
                <a:rPr lang="en-US" i="1" u="sng" dirty="0" smtClean="0"/>
                <a:t>Cloudy </a:t>
              </a:r>
              <a:r>
                <a:rPr lang="en-US" i="1" u="sng" dirty="0"/>
                <a:t>Day</a:t>
              </a:r>
            </a:p>
          </p:txBody>
        </p:sp>
        <p:sp>
          <p:nvSpPr>
            <p:cNvPr id="11" name="Rectangle 10"/>
            <p:cNvSpPr/>
            <p:nvPr/>
          </p:nvSpPr>
          <p:spPr>
            <a:xfrm>
              <a:off x="4469409" y="5860088"/>
              <a:ext cx="3975114" cy="307777"/>
            </a:xfrm>
            <a:prstGeom prst="rect">
              <a:avLst/>
            </a:prstGeom>
          </p:spPr>
          <p:txBody>
            <a:bodyPr wrap="square">
              <a:spAutoFit/>
            </a:bodyPr>
            <a:lstStyle/>
            <a:p>
              <a:r>
                <a:rPr lang="en-US" sz="1400" dirty="0" smtClean="0"/>
                <a:t>Variation in PV Plant output with cloud cover.***</a:t>
              </a:r>
              <a:endParaRPr lang="en-US" sz="1400" dirty="0"/>
            </a:p>
          </p:txBody>
        </p:sp>
      </p:grpSp>
      <p:sp>
        <p:nvSpPr>
          <p:cNvPr id="12" name="Rectangle 11"/>
          <p:cNvSpPr/>
          <p:nvPr/>
        </p:nvSpPr>
        <p:spPr>
          <a:xfrm>
            <a:off x="102059" y="5484224"/>
            <a:ext cx="2230723" cy="400110"/>
          </a:xfrm>
          <a:prstGeom prst="rect">
            <a:avLst/>
          </a:prstGeom>
        </p:spPr>
        <p:txBody>
          <a:bodyPr wrap="square">
            <a:spAutoFit/>
          </a:bodyPr>
          <a:lstStyle/>
          <a:p>
            <a:r>
              <a:rPr lang="en-US" sz="1000" dirty="0"/>
              <a:t>*</a:t>
            </a:r>
            <a:r>
              <a:rPr lang="en-US" sz="1000" dirty="0" smtClean="0"/>
              <a:t>“</a:t>
            </a:r>
            <a:r>
              <a:rPr lang="en-US" sz="1000" dirty="0"/>
              <a:t>MIT Study on the Future of the Electric Grid”</a:t>
            </a:r>
          </a:p>
        </p:txBody>
      </p:sp>
      <p:grpSp>
        <p:nvGrpSpPr>
          <p:cNvPr id="24" name="Group 23"/>
          <p:cNvGrpSpPr/>
          <p:nvPr/>
        </p:nvGrpSpPr>
        <p:grpSpPr>
          <a:xfrm>
            <a:off x="728890" y="2132041"/>
            <a:ext cx="5922768" cy="2765430"/>
            <a:chOff x="395330" y="3094658"/>
            <a:chExt cx="5922768" cy="2765430"/>
          </a:xfrm>
        </p:grpSpPr>
        <p:grpSp>
          <p:nvGrpSpPr>
            <p:cNvPr id="14" name="Group 13"/>
            <p:cNvGrpSpPr/>
            <p:nvPr/>
          </p:nvGrpSpPr>
          <p:grpSpPr>
            <a:xfrm>
              <a:off x="395330" y="3094658"/>
              <a:ext cx="3975114" cy="2765430"/>
              <a:chOff x="395330" y="3273693"/>
              <a:chExt cx="3975114" cy="2765430"/>
            </a:xfrm>
          </p:grpSpPr>
          <p:pic>
            <p:nvPicPr>
              <p:cNvPr id="8" name="Picture 7"/>
              <p:cNvPicPr>
                <a:picLocks noChangeAspect="1"/>
              </p:cNvPicPr>
              <p:nvPr/>
            </p:nvPicPr>
            <p:blipFill>
              <a:blip r:embed="rId4"/>
              <a:stretch>
                <a:fillRect/>
              </a:stretch>
            </p:blipFill>
            <p:spPr>
              <a:xfrm>
                <a:off x="464320" y="3273693"/>
                <a:ext cx="3241204" cy="2327018"/>
              </a:xfrm>
              <a:prstGeom prst="rect">
                <a:avLst/>
              </a:prstGeom>
            </p:spPr>
          </p:pic>
          <p:sp>
            <p:nvSpPr>
              <p:cNvPr id="9" name="Rectangle 8"/>
              <p:cNvSpPr/>
              <p:nvPr/>
            </p:nvSpPr>
            <p:spPr>
              <a:xfrm>
                <a:off x="395330" y="5515903"/>
                <a:ext cx="3975114" cy="523220"/>
              </a:xfrm>
              <a:prstGeom prst="rect">
                <a:avLst/>
              </a:prstGeom>
            </p:spPr>
            <p:txBody>
              <a:bodyPr wrap="square">
                <a:spAutoFit/>
              </a:bodyPr>
              <a:lstStyle/>
              <a:p>
                <a:r>
                  <a:rPr lang="en-US" sz="1400" dirty="0" smtClean="0"/>
                  <a:t>Daily Variations in Electrical Load </a:t>
                </a:r>
                <a:r>
                  <a:rPr lang="en-US" sz="1400" dirty="0" err="1" smtClean="0"/>
                  <a:t>vs</a:t>
                </a:r>
                <a:r>
                  <a:rPr lang="en-US" sz="1400" dirty="0" smtClean="0"/>
                  <a:t> Wind Generation (January 2008, California)**</a:t>
                </a:r>
                <a:endParaRPr lang="en-US" sz="1400" dirty="0"/>
              </a:p>
            </p:txBody>
          </p:sp>
        </p:grpSp>
        <p:cxnSp>
          <p:nvCxnSpPr>
            <p:cNvPr id="16" name="Straight Arrow Connector 15"/>
            <p:cNvCxnSpPr/>
            <p:nvPr/>
          </p:nvCxnSpPr>
          <p:spPr>
            <a:xfrm flipH="1">
              <a:off x="3245280" y="3611305"/>
              <a:ext cx="972013" cy="17915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3538777" y="4468774"/>
              <a:ext cx="678516" cy="12748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4260698" y="3357828"/>
              <a:ext cx="2057400" cy="369332"/>
            </a:xfrm>
            <a:prstGeom prst="rect">
              <a:avLst/>
            </a:prstGeom>
            <a:noFill/>
          </p:spPr>
          <p:txBody>
            <a:bodyPr wrap="square" rtlCol="0">
              <a:spAutoFit/>
            </a:bodyPr>
            <a:lstStyle/>
            <a:p>
              <a:r>
                <a:rPr lang="en-US" dirty="0" smtClean="0"/>
                <a:t>Load</a:t>
              </a:r>
              <a:endParaRPr lang="en-US" dirty="0"/>
            </a:p>
          </p:txBody>
        </p:sp>
        <p:sp>
          <p:nvSpPr>
            <p:cNvPr id="23" name="TextBox 22"/>
            <p:cNvSpPr txBox="1"/>
            <p:nvPr/>
          </p:nvSpPr>
          <p:spPr>
            <a:xfrm>
              <a:off x="4217293" y="4256215"/>
              <a:ext cx="2057400" cy="369332"/>
            </a:xfrm>
            <a:prstGeom prst="rect">
              <a:avLst/>
            </a:prstGeom>
            <a:noFill/>
          </p:spPr>
          <p:txBody>
            <a:bodyPr wrap="square" rtlCol="0">
              <a:spAutoFit/>
            </a:bodyPr>
            <a:lstStyle/>
            <a:p>
              <a:r>
                <a:rPr lang="en-US" dirty="0" smtClean="0"/>
                <a:t>Wind Generation </a:t>
              </a:r>
              <a:endParaRPr lang="en-US" dirty="0"/>
            </a:p>
          </p:txBody>
        </p:sp>
      </p:grpSp>
    </p:spTree>
    <p:extLst>
      <p:ext uri="{BB962C8B-B14F-4D97-AF65-F5344CB8AC3E}">
        <p14:creationId xmlns:p14="http://schemas.microsoft.com/office/powerpoint/2010/main" val="350179296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of Renewables</a:t>
            </a:r>
            <a:endParaRPr lang="en-US" dirty="0"/>
          </a:p>
        </p:txBody>
      </p:sp>
      <p:sp>
        <p:nvSpPr>
          <p:cNvPr id="3" name="Content Placeholder 2"/>
          <p:cNvSpPr>
            <a:spLocks noGrp="1"/>
          </p:cNvSpPr>
          <p:nvPr>
            <p:ph idx="1"/>
          </p:nvPr>
        </p:nvSpPr>
        <p:spPr>
          <a:xfrm>
            <a:off x="606604" y="2332037"/>
            <a:ext cx="7442544" cy="4525963"/>
          </a:xfrm>
        </p:spPr>
        <p:txBody>
          <a:bodyPr>
            <a:normAutofit/>
          </a:bodyPr>
          <a:lstStyle/>
          <a:p>
            <a:pPr marL="0" indent="0">
              <a:buNone/>
            </a:pPr>
            <a:r>
              <a:rPr lang="en-US" sz="4000" dirty="0" smtClean="0"/>
              <a:t>The potential exists to operate variable renewables plants as </a:t>
            </a:r>
            <a:r>
              <a:rPr lang="en-US" sz="4000" dirty="0" err="1" smtClean="0"/>
              <a:t>microgrids</a:t>
            </a:r>
            <a:r>
              <a:rPr lang="en-US" sz="4000" dirty="0" smtClean="0"/>
              <a:t>, smoothing the power output.</a:t>
            </a:r>
            <a:endParaRPr lang="en-US" sz="4000" dirty="0"/>
          </a:p>
        </p:txBody>
      </p:sp>
    </p:spTree>
    <p:extLst>
      <p:ext uri="{BB962C8B-B14F-4D97-AF65-F5344CB8AC3E}">
        <p14:creationId xmlns:p14="http://schemas.microsoft.com/office/powerpoint/2010/main" val="209135061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Microgrid</a:t>
            </a:r>
            <a:r>
              <a:rPr lang="en-US" dirty="0" smtClean="0"/>
              <a:t> Definition</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U.S. Department of Energy </a:t>
            </a:r>
            <a:r>
              <a:rPr lang="en-US" dirty="0" err="1"/>
              <a:t>Microgrid</a:t>
            </a:r>
            <a:r>
              <a:rPr lang="en-US" dirty="0"/>
              <a:t> Exchange Group:</a:t>
            </a:r>
          </a:p>
          <a:p>
            <a:pPr marL="0" indent="0">
              <a:buNone/>
            </a:pPr>
            <a:r>
              <a:rPr lang="en-US" dirty="0" smtClean="0"/>
              <a:t>“A </a:t>
            </a:r>
            <a:r>
              <a:rPr lang="en-US" dirty="0" err="1"/>
              <a:t>microgrid</a:t>
            </a:r>
            <a:r>
              <a:rPr lang="en-US" dirty="0"/>
              <a:t> is a group of </a:t>
            </a:r>
            <a:r>
              <a:rPr lang="en-US" b="1" dirty="0"/>
              <a:t>interconnected</a:t>
            </a:r>
            <a:r>
              <a:rPr lang="en-US" dirty="0"/>
              <a:t> loads and </a:t>
            </a:r>
            <a:r>
              <a:rPr lang="en-US" b="1" dirty="0"/>
              <a:t>distributed</a:t>
            </a:r>
            <a:r>
              <a:rPr lang="en-US" dirty="0"/>
              <a:t> energy resources within clearly defined electrical boundaries that acts as a </a:t>
            </a:r>
            <a:r>
              <a:rPr lang="en-US" b="1" dirty="0"/>
              <a:t>single controllable entity </a:t>
            </a:r>
            <a:r>
              <a:rPr lang="en-US" dirty="0"/>
              <a:t>with respect to the grid. A </a:t>
            </a:r>
            <a:r>
              <a:rPr lang="en-US" dirty="0" err="1"/>
              <a:t>microgrid</a:t>
            </a:r>
            <a:r>
              <a:rPr lang="en-US" dirty="0"/>
              <a:t> can connect and </a:t>
            </a:r>
            <a:r>
              <a:rPr lang="en-US" b="1" dirty="0"/>
              <a:t>disconnect </a:t>
            </a:r>
            <a:r>
              <a:rPr lang="en-US" dirty="0"/>
              <a:t>from the grid to enable it to operate in both grid-connected or island-mode</a:t>
            </a:r>
            <a:r>
              <a:rPr lang="en-US" dirty="0" smtClean="0"/>
              <a:t>.”</a:t>
            </a:r>
            <a:endParaRPr lang="en-US" dirty="0"/>
          </a:p>
        </p:txBody>
      </p:sp>
    </p:spTree>
    <p:extLst>
      <p:ext uri="{BB962C8B-B14F-4D97-AF65-F5344CB8AC3E}">
        <p14:creationId xmlns:p14="http://schemas.microsoft.com/office/powerpoint/2010/main" val="181602908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1502</TotalTime>
  <Words>1571</Words>
  <Application>Microsoft Macintosh PowerPoint</Application>
  <PresentationFormat>On-screen Show (4:3)</PresentationFormat>
  <Paragraphs>138</Paragraphs>
  <Slides>21</Slides>
  <Notes>19</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The US Electric Grid</vt:lpstr>
      <vt:lpstr>How does the grid work?</vt:lpstr>
      <vt:lpstr>Trajectory of the Grid</vt:lpstr>
      <vt:lpstr>What problems are we addressing?</vt:lpstr>
      <vt:lpstr>Reliability issues</vt:lpstr>
      <vt:lpstr>Factors affecting reliability</vt:lpstr>
      <vt:lpstr>Integration of Renewable,Variable Power</vt:lpstr>
      <vt:lpstr>Integration of Renewables</vt:lpstr>
      <vt:lpstr>Microgrid Definition</vt:lpstr>
      <vt:lpstr>Structure of a Microgrid</vt:lpstr>
      <vt:lpstr>Types of Microgrids</vt:lpstr>
      <vt:lpstr>Requirements for microgrid implementation</vt:lpstr>
      <vt:lpstr>Primary Challenges</vt:lpstr>
      <vt:lpstr>Current Federally Supported Projects</vt:lpstr>
      <vt:lpstr>Microgrids in the US by Type</vt:lpstr>
      <vt:lpstr>Powerplants in US</vt:lpstr>
      <vt:lpstr>Microgrids by Region</vt:lpstr>
      <vt:lpstr>Existing/Planned Microgrids</vt:lpstr>
      <vt:lpstr>Microgrid Capacity by State</vt:lpstr>
      <vt:lpstr>Distribution in US</vt:lpstr>
      <vt:lpstr>Industry Efforts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Hartle</dc:creator>
  <cp:lastModifiedBy>Lauren Hartle</cp:lastModifiedBy>
  <cp:revision>18</cp:revision>
  <dcterms:created xsi:type="dcterms:W3CDTF">2014-11-12T19:12:16Z</dcterms:created>
  <dcterms:modified xsi:type="dcterms:W3CDTF">2014-11-21T01:27:23Z</dcterms:modified>
</cp:coreProperties>
</file>