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71" r:id="rId4"/>
    <p:sldId id="259" r:id="rId5"/>
    <p:sldId id="258" r:id="rId6"/>
    <p:sldId id="260" r:id="rId7"/>
    <p:sldId id="262" r:id="rId8"/>
    <p:sldId id="269" r:id="rId9"/>
    <p:sldId id="264" r:id="rId10"/>
    <p:sldId id="265" r:id="rId11"/>
    <p:sldId id="263" r:id="rId12"/>
    <p:sldId id="266" r:id="rId13"/>
    <p:sldId id="267" r:id="rId14"/>
    <p:sldId id="268" r:id="rId15"/>
    <p:sldId id="272" r:id="rId16"/>
    <p:sldId id="26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1" autoAdjust="0"/>
    <p:restoredTop sz="94660"/>
  </p:normalViewPr>
  <p:slideViewPr>
    <p:cSldViewPr snapToGrid="0">
      <p:cViewPr varScale="1">
        <p:scale>
          <a:sx n="29" d="100"/>
          <a:sy n="29" d="100"/>
        </p:scale>
        <p:origin x="96" y="10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359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621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243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672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80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15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764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527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63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2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7CBB7-6AC5-4067-AEA7-D36F5AB9A31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90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7CBB7-6AC5-4067-AEA7-D36F5AB9A31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D2738-43C7-475C-BB18-39B8188B4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516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loe.org/content/2013-02-22/bigstock-Coal-10273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198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772059" y="153873"/>
            <a:ext cx="14199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10/23/14</a:t>
            </a: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Gustafson, R.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29733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>
                <a:solidFill>
                  <a:schemeClr val="bg1"/>
                </a:solidFill>
              </a:rPr>
              <a:t>4 Building Blocks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0416" y="6334094"/>
            <a:ext cx="3964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>
                <a:solidFill>
                  <a:schemeClr val="bg1"/>
                </a:solidFill>
              </a:rPr>
              <a:t>EPA Federal Registrar </a:t>
            </a:r>
            <a:r>
              <a:rPr lang="en-US" sz="2000" i="1" dirty="0" err="1">
                <a:solidFill>
                  <a:schemeClr val="bg1"/>
                </a:solidFill>
              </a:rPr>
              <a:t>Vol</a:t>
            </a:r>
            <a:r>
              <a:rPr lang="en-US" sz="2000" i="1" dirty="0">
                <a:solidFill>
                  <a:schemeClr val="bg1"/>
                </a:solidFill>
              </a:rPr>
              <a:t> 79 No. 117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096000" y="1130300"/>
            <a:ext cx="0" cy="4546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457200" y="3136900"/>
            <a:ext cx="11277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6832600" y="3806735"/>
            <a:ext cx="4572000" cy="129266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4</a:t>
            </a:r>
            <a:r>
              <a:rPr lang="en-US" dirty="0">
                <a:solidFill>
                  <a:schemeClr val="bg1"/>
                </a:solidFill>
              </a:rPr>
              <a:t>. Reducing emissions from </a:t>
            </a:r>
            <a:r>
              <a:rPr lang="en-US" dirty="0" smtClean="0">
                <a:solidFill>
                  <a:schemeClr val="bg1"/>
                </a:solidFill>
              </a:rPr>
              <a:t>affected EGUs </a:t>
            </a:r>
            <a:r>
              <a:rPr lang="en-US" dirty="0">
                <a:solidFill>
                  <a:schemeClr val="bg1"/>
                </a:solidFill>
              </a:rPr>
              <a:t>in the amount that results from </a:t>
            </a:r>
            <a:r>
              <a:rPr lang="en-US" dirty="0" smtClean="0">
                <a:solidFill>
                  <a:schemeClr val="bg1"/>
                </a:solidFill>
              </a:rPr>
              <a:t>the </a:t>
            </a:r>
            <a:r>
              <a:rPr lang="en-US" dirty="0">
                <a:solidFill>
                  <a:schemeClr val="bg1"/>
                </a:solidFill>
              </a:rPr>
              <a:t>use of </a:t>
            </a:r>
            <a:r>
              <a:rPr lang="en-US" sz="2400" dirty="0">
                <a:solidFill>
                  <a:srgbClr val="FFFF00"/>
                </a:solidFill>
              </a:rPr>
              <a:t>demand-side energy </a:t>
            </a:r>
            <a:r>
              <a:rPr lang="en-US" sz="2400" dirty="0" smtClean="0">
                <a:solidFill>
                  <a:srgbClr val="FFFF00"/>
                </a:solidFill>
              </a:rPr>
              <a:t>efficiency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that reduces the amount of </a:t>
            </a:r>
            <a:r>
              <a:rPr lang="en-US" dirty="0" smtClean="0">
                <a:solidFill>
                  <a:schemeClr val="bg1"/>
                </a:solidFill>
              </a:rPr>
              <a:t>generation </a:t>
            </a:r>
            <a:r>
              <a:rPr lang="en-US" dirty="0">
                <a:solidFill>
                  <a:schemeClr val="bg1"/>
                </a:solidFill>
              </a:rPr>
              <a:t>required.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87401" y="1613302"/>
            <a:ext cx="4572000" cy="1107996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1. Reducing the carbon intensity of generation at individual affected EGUs through </a:t>
            </a:r>
            <a:r>
              <a:rPr lang="en-US" sz="2400" dirty="0">
                <a:solidFill>
                  <a:srgbClr val="FFFF00"/>
                </a:solidFill>
              </a:rPr>
              <a:t>heat rate improvements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832600" y="1153250"/>
            <a:ext cx="4572000" cy="1846659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2. Reducing emissions from the most carbon-intensive affected EGUs in the amount that results from </a:t>
            </a:r>
            <a:r>
              <a:rPr lang="en-US" sz="2400" dirty="0">
                <a:solidFill>
                  <a:srgbClr val="FFFF00"/>
                </a:solidFill>
              </a:rPr>
              <a:t>substituting generation </a:t>
            </a:r>
            <a:r>
              <a:rPr lang="en-US" dirty="0">
                <a:solidFill>
                  <a:schemeClr val="bg1"/>
                </a:solidFill>
              </a:rPr>
              <a:t>at those EGUs with generation from less carbon-intensive affected EGUs (including NGCC units under construction).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87401" y="3806736"/>
            <a:ext cx="4572000" cy="138499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3. Reducing emissions from affected EGUs in the amount that results from substituting generation at those EGUs with </a:t>
            </a:r>
            <a:r>
              <a:rPr lang="en-US" sz="2400" dirty="0">
                <a:solidFill>
                  <a:srgbClr val="FFFF00"/>
                </a:solidFill>
              </a:rPr>
              <a:t>expanded low- or zero-carbon generation. </a:t>
            </a:r>
          </a:p>
        </p:txBody>
      </p:sp>
    </p:spTree>
    <p:extLst>
      <p:ext uri="{BB962C8B-B14F-4D97-AF65-F5344CB8AC3E}">
        <p14:creationId xmlns:p14="http://schemas.microsoft.com/office/powerpoint/2010/main" val="311065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772059" y="153873"/>
            <a:ext cx="14199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10/23/14</a:t>
            </a: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Gustafson, R.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33573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>
                <a:solidFill>
                  <a:schemeClr val="bg1"/>
                </a:solidFill>
              </a:rPr>
              <a:t>The new EPA ruling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0416" y="6334094"/>
            <a:ext cx="3964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>
                <a:solidFill>
                  <a:schemeClr val="bg1"/>
                </a:solidFill>
              </a:rPr>
              <a:t>EPA Federal Registrar </a:t>
            </a:r>
            <a:r>
              <a:rPr lang="en-US" sz="2000" i="1" dirty="0" err="1">
                <a:solidFill>
                  <a:schemeClr val="bg1"/>
                </a:solidFill>
              </a:rPr>
              <a:t>Vol</a:t>
            </a:r>
            <a:r>
              <a:rPr lang="en-US" sz="2000" i="1" dirty="0">
                <a:solidFill>
                  <a:schemeClr val="bg1"/>
                </a:solidFill>
              </a:rPr>
              <a:t> 79 No. 117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66580" y="1460919"/>
            <a:ext cx="4024520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3200" b="1" dirty="0" smtClean="0"/>
              <a:t>Sources of Confusion:</a:t>
            </a:r>
            <a:endParaRPr lang="en-US" sz="3200" b="1" dirty="0"/>
          </a:p>
        </p:txBody>
      </p:sp>
      <p:sp>
        <p:nvSpPr>
          <p:cNvPr id="19" name="Rectangle 18"/>
          <p:cNvSpPr/>
          <p:nvPr/>
        </p:nvSpPr>
        <p:spPr>
          <a:xfrm>
            <a:off x="961896" y="2593203"/>
            <a:ext cx="4029204" cy="83099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Who will be held responsible? – </a:t>
            </a:r>
            <a:r>
              <a:rPr lang="en-US" sz="2400" dirty="0" smtClean="0">
                <a:solidFill>
                  <a:srgbClr val="FFFF00"/>
                </a:solidFill>
              </a:rPr>
              <a:t>states or utilities?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634116" y="1460919"/>
            <a:ext cx="6096000" cy="2308324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Memorandum directed the EPA to </a:t>
            </a:r>
            <a:r>
              <a:rPr lang="en-US" dirty="0" smtClean="0">
                <a:solidFill>
                  <a:schemeClr val="bg1"/>
                </a:solidFill>
              </a:rPr>
              <a:t>complete </a:t>
            </a:r>
            <a:r>
              <a:rPr lang="en-US" dirty="0">
                <a:solidFill>
                  <a:schemeClr val="bg1"/>
                </a:solidFill>
              </a:rPr>
              <a:t>carbon pollution standards, </a:t>
            </a:r>
            <a:r>
              <a:rPr lang="en-US" dirty="0" smtClean="0">
                <a:solidFill>
                  <a:schemeClr val="bg1"/>
                </a:solidFill>
              </a:rPr>
              <a:t>regulations </a:t>
            </a:r>
            <a:r>
              <a:rPr lang="en-US" dirty="0">
                <a:solidFill>
                  <a:schemeClr val="bg1"/>
                </a:solidFill>
              </a:rPr>
              <a:t>or guidelines, </a:t>
            </a:r>
            <a:r>
              <a:rPr lang="en-US" dirty="0" smtClean="0">
                <a:solidFill>
                  <a:schemeClr val="bg1"/>
                </a:solidFill>
              </a:rPr>
              <a:t>as appropriate</a:t>
            </a:r>
            <a:r>
              <a:rPr lang="en-US" dirty="0">
                <a:solidFill>
                  <a:schemeClr val="bg1"/>
                </a:solidFill>
              </a:rPr>
              <a:t>, for modified, reconstructed </a:t>
            </a:r>
            <a:r>
              <a:rPr lang="en-US" dirty="0" smtClean="0">
                <a:solidFill>
                  <a:schemeClr val="bg1"/>
                </a:solidFill>
              </a:rPr>
              <a:t>and </a:t>
            </a:r>
            <a:r>
              <a:rPr lang="en-US" dirty="0">
                <a:solidFill>
                  <a:schemeClr val="bg1"/>
                </a:solidFill>
              </a:rPr>
              <a:t>existing power plants by </a:t>
            </a:r>
            <a:r>
              <a:rPr lang="en-US" b="1" dirty="0">
                <a:solidFill>
                  <a:srgbClr val="FFFF00"/>
                </a:solidFill>
              </a:rPr>
              <a:t>June 1, </a:t>
            </a:r>
          </a:p>
          <a:p>
            <a:r>
              <a:rPr lang="en-US" b="1" dirty="0">
                <a:solidFill>
                  <a:srgbClr val="FFFF00"/>
                </a:solidFill>
              </a:rPr>
              <a:t>2015</a:t>
            </a:r>
            <a:r>
              <a:rPr lang="en-US" dirty="0">
                <a:solidFill>
                  <a:schemeClr val="bg1"/>
                </a:solidFill>
              </a:rPr>
              <a:t>, and in doing so to build on state </a:t>
            </a:r>
            <a:r>
              <a:rPr lang="en-US" dirty="0" smtClean="0">
                <a:solidFill>
                  <a:schemeClr val="bg1"/>
                </a:solidFill>
              </a:rPr>
              <a:t>leadership </a:t>
            </a:r>
            <a:r>
              <a:rPr lang="en-US" dirty="0">
                <a:solidFill>
                  <a:schemeClr val="bg1"/>
                </a:solidFill>
              </a:rPr>
              <a:t>in moving toward a cleaner </a:t>
            </a:r>
            <a:r>
              <a:rPr lang="en-US" dirty="0" smtClean="0">
                <a:solidFill>
                  <a:schemeClr val="bg1"/>
                </a:solidFill>
              </a:rPr>
              <a:t>power sector….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…. BUUUUUT! States can submit a waiver to get up to </a:t>
            </a:r>
            <a:r>
              <a:rPr lang="en-US" b="1" dirty="0" smtClean="0">
                <a:solidFill>
                  <a:srgbClr val="FFFF00"/>
                </a:solidFill>
              </a:rPr>
              <a:t>2 more years to submit a plan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4786" y="4032938"/>
            <a:ext cx="6429414" cy="120032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“… a </a:t>
            </a:r>
            <a:r>
              <a:rPr lang="en-US" dirty="0">
                <a:solidFill>
                  <a:schemeClr val="bg1"/>
                </a:solidFill>
              </a:rPr>
              <a:t>CAA section 111(d) state </a:t>
            </a:r>
            <a:r>
              <a:rPr lang="en-US" dirty="0" smtClean="0">
                <a:solidFill>
                  <a:schemeClr val="bg1"/>
                </a:solidFill>
              </a:rPr>
              <a:t>plan </a:t>
            </a:r>
            <a:r>
              <a:rPr lang="en-US" dirty="0">
                <a:solidFill>
                  <a:schemeClr val="bg1"/>
                </a:solidFill>
              </a:rPr>
              <a:t>must be designed to achieve a </a:t>
            </a:r>
            <a:r>
              <a:rPr lang="en-US" dirty="0" smtClean="0">
                <a:solidFill>
                  <a:schemeClr val="bg1"/>
                </a:solidFill>
              </a:rPr>
              <a:t>specific level of emission performance that </a:t>
            </a:r>
            <a:r>
              <a:rPr lang="en-US" dirty="0">
                <a:solidFill>
                  <a:schemeClr val="bg1"/>
                </a:solidFill>
              </a:rPr>
              <a:t>has been established for a particular </a:t>
            </a:r>
            <a:r>
              <a:rPr lang="en-US" dirty="0" smtClean="0">
                <a:solidFill>
                  <a:schemeClr val="bg1"/>
                </a:solidFill>
              </a:rPr>
              <a:t>source </a:t>
            </a:r>
            <a:r>
              <a:rPr lang="en-US" dirty="0">
                <a:solidFill>
                  <a:schemeClr val="bg1"/>
                </a:solidFill>
              </a:rPr>
              <a:t>category within a timeframe </a:t>
            </a:r>
            <a:r>
              <a:rPr lang="en-US" dirty="0" smtClean="0">
                <a:solidFill>
                  <a:schemeClr val="bg1"/>
                </a:solidFill>
              </a:rPr>
              <a:t>determined </a:t>
            </a:r>
            <a:r>
              <a:rPr lang="en-US" dirty="0">
                <a:solidFill>
                  <a:schemeClr val="bg1"/>
                </a:solidFill>
              </a:rPr>
              <a:t>by the Administrator and, to </a:t>
            </a:r>
            <a:r>
              <a:rPr lang="en-US" dirty="0" smtClean="0">
                <a:solidFill>
                  <a:schemeClr val="bg1"/>
                </a:solidFill>
              </a:rPr>
              <a:t>some </a:t>
            </a:r>
            <a:r>
              <a:rPr lang="en-US" dirty="0">
                <a:solidFill>
                  <a:schemeClr val="bg1"/>
                </a:solidFill>
              </a:rPr>
              <a:t>extent</a:t>
            </a:r>
            <a:r>
              <a:rPr lang="en-US" b="1" dirty="0">
                <a:solidFill>
                  <a:srgbClr val="FFFF00"/>
                </a:solidFill>
              </a:rPr>
              <a:t>, by each state</a:t>
            </a:r>
            <a:r>
              <a:rPr lang="en-US" dirty="0" smtClean="0">
                <a:solidFill>
                  <a:schemeClr val="bg1"/>
                </a:solidFill>
              </a:rPr>
              <a:t>.”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96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772059" y="153873"/>
            <a:ext cx="14199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10/23/14</a:t>
            </a: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Gustafson, R.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58256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bg1"/>
                </a:solidFill>
              </a:rPr>
              <a:t>What technologies coal will adopt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0416" y="6334094"/>
            <a:ext cx="3964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>
                <a:solidFill>
                  <a:schemeClr val="bg1"/>
                </a:solidFill>
              </a:rPr>
              <a:t>EPA Federal Registrar </a:t>
            </a:r>
            <a:r>
              <a:rPr lang="en-US" sz="2000" i="1" dirty="0" err="1">
                <a:solidFill>
                  <a:schemeClr val="bg1"/>
                </a:solidFill>
              </a:rPr>
              <a:t>Vol</a:t>
            </a:r>
            <a:r>
              <a:rPr lang="en-US" sz="2000" i="1" dirty="0">
                <a:solidFill>
                  <a:schemeClr val="bg1"/>
                </a:solidFill>
              </a:rPr>
              <a:t> 79 No. 117</a:t>
            </a:r>
          </a:p>
        </p:txBody>
      </p:sp>
      <p:sp>
        <p:nvSpPr>
          <p:cNvPr id="5" name="Rectangle 4"/>
          <p:cNvSpPr/>
          <p:nvPr/>
        </p:nvSpPr>
        <p:spPr>
          <a:xfrm>
            <a:off x="606386" y="1291207"/>
            <a:ext cx="6264686" cy="156966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“… upgrades, including </a:t>
            </a:r>
            <a:r>
              <a:rPr lang="en-US" dirty="0">
                <a:solidFill>
                  <a:schemeClr val="bg1"/>
                </a:solidFill>
              </a:rPr>
              <a:t>upgrades to boilers, steam </a:t>
            </a:r>
            <a:r>
              <a:rPr lang="en-US" dirty="0" smtClean="0">
                <a:solidFill>
                  <a:schemeClr val="bg1"/>
                </a:solidFill>
              </a:rPr>
              <a:t>turbines</a:t>
            </a:r>
            <a:r>
              <a:rPr lang="en-US" dirty="0">
                <a:solidFill>
                  <a:schemeClr val="bg1"/>
                </a:solidFill>
              </a:rPr>
              <a:t>, and control systems. Based on </a:t>
            </a:r>
            <a:r>
              <a:rPr lang="en-US" dirty="0" smtClean="0">
                <a:solidFill>
                  <a:schemeClr val="bg1"/>
                </a:solidFill>
              </a:rPr>
              <a:t>this </a:t>
            </a:r>
            <a:r>
              <a:rPr lang="en-US" dirty="0">
                <a:solidFill>
                  <a:schemeClr val="bg1"/>
                </a:solidFill>
              </a:rPr>
              <a:t>study, the EPA believes that </a:t>
            </a:r>
          </a:p>
          <a:p>
            <a:r>
              <a:rPr lang="en-US" dirty="0">
                <a:solidFill>
                  <a:schemeClr val="bg1"/>
                </a:solidFill>
              </a:rPr>
              <a:t>implementation of all identified </a:t>
            </a:r>
            <a:r>
              <a:rPr lang="en-US" dirty="0" smtClean="0">
                <a:solidFill>
                  <a:schemeClr val="bg1"/>
                </a:solidFill>
              </a:rPr>
              <a:t>best practices </a:t>
            </a:r>
            <a:r>
              <a:rPr lang="en-US" dirty="0">
                <a:solidFill>
                  <a:schemeClr val="bg1"/>
                </a:solidFill>
              </a:rPr>
              <a:t>and equipment upgrades at a </a:t>
            </a:r>
            <a:r>
              <a:rPr lang="en-US" dirty="0" smtClean="0">
                <a:solidFill>
                  <a:schemeClr val="bg1"/>
                </a:solidFill>
              </a:rPr>
              <a:t>facility </a:t>
            </a:r>
            <a:r>
              <a:rPr lang="en-US" dirty="0">
                <a:solidFill>
                  <a:schemeClr val="bg1"/>
                </a:solidFill>
              </a:rPr>
              <a:t>could provide total heat rate </a:t>
            </a:r>
            <a:r>
              <a:rPr lang="en-US" dirty="0" smtClean="0">
                <a:solidFill>
                  <a:schemeClr val="bg1"/>
                </a:solidFill>
              </a:rPr>
              <a:t>improvements </a:t>
            </a:r>
            <a:r>
              <a:rPr lang="en-US" dirty="0">
                <a:solidFill>
                  <a:schemeClr val="bg1"/>
                </a:solidFill>
              </a:rPr>
              <a:t>in a range of </a:t>
            </a:r>
            <a:r>
              <a:rPr lang="en-US" dirty="0" smtClean="0">
                <a:solidFill>
                  <a:schemeClr val="bg1"/>
                </a:solidFill>
              </a:rPr>
              <a:t>approximately </a:t>
            </a:r>
            <a:r>
              <a:rPr lang="en-US" sz="2400" dirty="0">
                <a:solidFill>
                  <a:srgbClr val="FFFF00"/>
                </a:solidFill>
              </a:rPr>
              <a:t>4 to 12 percent</a:t>
            </a:r>
            <a:r>
              <a:rPr lang="en-US" dirty="0" smtClean="0">
                <a:solidFill>
                  <a:schemeClr val="bg1"/>
                </a:solidFill>
              </a:rPr>
              <a:t>.” - EPA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5450" y="3157018"/>
            <a:ext cx="6819900" cy="46166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“These heat </a:t>
            </a:r>
            <a:r>
              <a:rPr lang="en-US" dirty="0">
                <a:solidFill>
                  <a:schemeClr val="bg1"/>
                </a:solidFill>
              </a:rPr>
              <a:t>rate improvements ranged from </a:t>
            </a:r>
            <a:r>
              <a:rPr lang="en-US" sz="2400" dirty="0">
                <a:solidFill>
                  <a:srgbClr val="FFFF00"/>
                </a:solidFill>
              </a:rPr>
              <a:t>3 to </a:t>
            </a:r>
            <a:r>
              <a:rPr lang="en-US" sz="2400" dirty="0" smtClean="0">
                <a:solidFill>
                  <a:srgbClr val="FFFF00"/>
                </a:solidFill>
              </a:rPr>
              <a:t>8 </a:t>
            </a:r>
            <a:r>
              <a:rPr lang="en-US" sz="2400" dirty="0">
                <a:solidFill>
                  <a:srgbClr val="FFFF00"/>
                </a:solidFill>
              </a:rPr>
              <a:t>percent</a:t>
            </a:r>
            <a:r>
              <a:rPr lang="en-US" dirty="0" smtClean="0">
                <a:solidFill>
                  <a:schemeClr val="bg1"/>
                </a:solidFill>
              </a:rPr>
              <a:t>.” - EIA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34657" y="3828319"/>
            <a:ext cx="4553359" cy="110799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Efficiency improvements through </a:t>
            </a:r>
            <a:r>
              <a:rPr lang="en-US" sz="2400" dirty="0" smtClean="0">
                <a:solidFill>
                  <a:srgbClr val="FFFF00"/>
                </a:solidFill>
              </a:rPr>
              <a:t>Operations and Maintenance – 4%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and </a:t>
            </a:r>
            <a:r>
              <a:rPr lang="en-US" sz="2400" dirty="0" smtClean="0">
                <a:solidFill>
                  <a:srgbClr val="FFFF00"/>
                </a:solidFill>
              </a:rPr>
              <a:t>Equipment Upgrades – 2%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58745" y="5145951"/>
            <a:ext cx="3716455" cy="46166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Parasitic Loads: 4 – 12% loss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454650" y="4627583"/>
            <a:ext cx="3581400" cy="83099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Coal to 70% CF Natural Gas </a:t>
            </a:r>
          </a:p>
          <a:p>
            <a:r>
              <a:rPr lang="en-US" sz="2400" dirty="0">
                <a:solidFill>
                  <a:srgbClr val="FFFF00"/>
                </a:solidFill>
              </a:rPr>
              <a:t> </a:t>
            </a:r>
            <a:r>
              <a:rPr lang="en-US" sz="2400" dirty="0" smtClean="0">
                <a:solidFill>
                  <a:srgbClr val="FFFF00"/>
                </a:solidFill>
              </a:rPr>
              <a:t>- $30 / metric ton CO2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429500" y="1430997"/>
            <a:ext cx="3581400" cy="1015663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Demand-side reduction </a:t>
            </a:r>
            <a:r>
              <a:rPr lang="en-US" dirty="0" smtClean="0">
                <a:solidFill>
                  <a:schemeClr val="bg1"/>
                </a:solidFill>
              </a:rPr>
              <a:t>–</a:t>
            </a:r>
            <a:r>
              <a:rPr lang="en-US" sz="2400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building energy codes, appliance standards, tax credits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04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811" y="575576"/>
            <a:ext cx="11192378" cy="57068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956800" y="252410"/>
            <a:ext cx="1642181" cy="646331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$10-40 / metric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 ton CO2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9811" y="252409"/>
            <a:ext cx="1544889" cy="646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0.7% increase in electric bill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4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096" y="787400"/>
            <a:ext cx="11177808" cy="5283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519631" y="265110"/>
            <a:ext cx="2165273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Higher up-front costs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85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248" y="270208"/>
            <a:ext cx="8551505" cy="631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4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772059" y="153873"/>
            <a:ext cx="14199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10/23/14</a:t>
            </a: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Gustafson, R.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58256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>
                <a:solidFill>
                  <a:schemeClr val="bg1"/>
                </a:solidFill>
              </a:rPr>
              <a:t>What technologies coal will adopt</a:t>
            </a:r>
          </a:p>
        </p:txBody>
      </p:sp>
      <p:sp>
        <p:nvSpPr>
          <p:cNvPr id="2" name="Rectangle 1"/>
          <p:cNvSpPr/>
          <p:nvPr/>
        </p:nvSpPr>
        <p:spPr>
          <a:xfrm>
            <a:off x="827409" y="1559083"/>
            <a:ext cx="5604611" cy="461665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Combustion Control </a:t>
            </a:r>
            <a:r>
              <a:rPr lang="en-US" sz="2400" dirty="0" smtClean="0">
                <a:solidFill>
                  <a:schemeClr val="bg1"/>
                </a:solidFill>
              </a:rPr>
              <a:t>Optimization: </a:t>
            </a:r>
            <a:r>
              <a:rPr lang="en-US" sz="2400" b="1" dirty="0" smtClean="0">
                <a:solidFill>
                  <a:srgbClr val="FFFF00"/>
                </a:solidFill>
              </a:rPr>
              <a:t>0.2-0.8%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27409" y="2238850"/>
            <a:ext cx="5628529" cy="461665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Cooling System Heat Loss </a:t>
            </a:r>
            <a:r>
              <a:rPr lang="en-US" sz="2400" dirty="0" smtClean="0">
                <a:solidFill>
                  <a:schemeClr val="bg1"/>
                </a:solidFill>
              </a:rPr>
              <a:t>Recovery: </a:t>
            </a:r>
            <a:r>
              <a:rPr lang="en-US" sz="2400" b="1" dirty="0" smtClean="0">
                <a:solidFill>
                  <a:srgbClr val="FFFF00"/>
                </a:solidFill>
              </a:rPr>
              <a:t>0.2-1%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27409" y="2918617"/>
            <a:ext cx="4356385" cy="461665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Flue Gas Heat </a:t>
            </a:r>
            <a:r>
              <a:rPr lang="en-US" sz="2400" dirty="0" smtClean="0">
                <a:solidFill>
                  <a:schemeClr val="bg1"/>
                </a:solidFill>
              </a:rPr>
              <a:t>Recovery: </a:t>
            </a:r>
            <a:r>
              <a:rPr lang="en-US" sz="2400" b="1" dirty="0" smtClean="0">
                <a:solidFill>
                  <a:srgbClr val="FFFF00"/>
                </a:solidFill>
              </a:rPr>
              <a:t>0.3-1.5%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7409" y="3598384"/>
            <a:ext cx="4210063" cy="461665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Low-Rank Coal </a:t>
            </a:r>
            <a:r>
              <a:rPr lang="en-US" sz="2400" dirty="0" smtClean="0">
                <a:solidFill>
                  <a:schemeClr val="bg1"/>
                </a:solidFill>
              </a:rPr>
              <a:t>Drying: </a:t>
            </a:r>
            <a:r>
              <a:rPr lang="en-US" sz="2400" b="1" dirty="0" smtClean="0">
                <a:solidFill>
                  <a:srgbClr val="FFFF00"/>
                </a:solidFill>
              </a:rPr>
              <a:t>0.1-1.7%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27409" y="4278151"/>
            <a:ext cx="4768806" cy="461665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</a:rPr>
              <a:t>Sootblower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smtClean="0">
                <a:solidFill>
                  <a:schemeClr val="bg1"/>
                </a:solidFill>
              </a:rPr>
              <a:t>Optimization: </a:t>
            </a:r>
            <a:r>
              <a:rPr lang="en-US" sz="2400" b="1" dirty="0" smtClean="0">
                <a:solidFill>
                  <a:srgbClr val="FFFF00"/>
                </a:solidFill>
              </a:rPr>
              <a:t>0.1-0.65%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27409" y="4957916"/>
            <a:ext cx="4363695" cy="461665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Steam Turbine </a:t>
            </a:r>
            <a:r>
              <a:rPr lang="en-US" sz="2400" dirty="0" smtClean="0">
                <a:solidFill>
                  <a:schemeClr val="bg1"/>
                </a:solidFill>
              </a:rPr>
              <a:t>Design: </a:t>
            </a:r>
            <a:r>
              <a:rPr lang="en-US" sz="2400" b="1" dirty="0" smtClean="0">
                <a:solidFill>
                  <a:srgbClr val="FFFF00"/>
                </a:solidFill>
              </a:rPr>
              <a:t>0.84-2.6%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207872" y="1585275"/>
            <a:ext cx="4024656" cy="156966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National Energy Technology Lab &amp; EPA assume increase efficiency of 5% from </a:t>
            </a:r>
            <a:r>
              <a:rPr lang="en-US" sz="2400" b="1" dirty="0" smtClean="0">
                <a:solidFill>
                  <a:srgbClr val="FFFF00"/>
                </a:solidFill>
              </a:rPr>
              <a:t>32% to 37% is possible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216988" y="3491164"/>
            <a:ext cx="4024656" cy="156966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Use renewables to increase efficiency – solar water heaters to preheat water before boiler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0416" y="6334094"/>
            <a:ext cx="35151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bg1"/>
                </a:solidFill>
              </a:rPr>
              <a:t>Congressional Research Services</a:t>
            </a:r>
            <a:endParaRPr lang="en-US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48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772059" y="153873"/>
            <a:ext cx="14199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10/23/14</a:t>
            </a: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Gustafson, R.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14382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solidFill>
                  <a:schemeClr val="bg1"/>
                </a:solidFill>
              </a:rPr>
              <a:t>Outline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44600" y="1869446"/>
            <a:ext cx="3937488" cy="523220"/>
          </a:xfrm>
          <a:prstGeom prst="rect">
            <a:avLst/>
          </a:prstGeom>
          <a:solidFill>
            <a:srgbClr val="002060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How do coal plants work?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44600" y="2876317"/>
            <a:ext cx="5290487" cy="523220"/>
          </a:xfrm>
          <a:prstGeom prst="rect">
            <a:avLst/>
          </a:prstGeom>
          <a:solidFill>
            <a:srgbClr val="002060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What does the new EPA ruling say?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44600" y="3883187"/>
            <a:ext cx="6251391" cy="523220"/>
          </a:xfrm>
          <a:prstGeom prst="rect">
            <a:avLst/>
          </a:prstGeom>
          <a:solidFill>
            <a:srgbClr val="002060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What technologies will coal plants adopt?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84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704" y="100261"/>
            <a:ext cx="4957684" cy="33083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8930" y="100261"/>
            <a:ext cx="6080182" cy="35190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4282" y="4094933"/>
            <a:ext cx="3719513" cy="27630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162" y="100261"/>
            <a:ext cx="11329212" cy="649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71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145" y="0"/>
            <a:ext cx="989371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825647" y="6596390"/>
            <a:ext cx="23663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Credit: EPA Office of Air and Radiation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83761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772059" y="153873"/>
            <a:ext cx="14199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10/23/14</a:t>
            </a: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Gustafson, R.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37595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>
                <a:solidFill>
                  <a:schemeClr val="bg1"/>
                </a:solidFill>
              </a:rPr>
              <a:t>How coal plants work</a:t>
            </a:r>
          </a:p>
        </p:txBody>
      </p:sp>
      <p:pic>
        <p:nvPicPr>
          <p:cNvPr id="3074" name="Picture 2" descr="Image fig6RankineSchematic_we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5" y="946294"/>
            <a:ext cx="5979485" cy="4866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5715" y="6272539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</a:rPr>
              <a:t>Figure 8.11: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 Rankine power cycle with two-phase working fluid [Moran and Shapiro, </a:t>
            </a:r>
            <a: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</a:rPr>
              <a:t>Fundamentals of Engineering Thermodynamics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]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5633694" y="2272786"/>
            <a:ext cx="643221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d </a:t>
            </a:r>
            <a:r>
              <a:rPr lang="en-US" sz="2400" dirty="0" smtClean="0">
                <a:sym typeface="Wingdings" panose="05000000000000000000" pitchFamily="2" charset="2"/>
              </a:rPr>
              <a:t> e : water is reversibly pressurized</a:t>
            </a:r>
          </a:p>
          <a:p>
            <a:r>
              <a:rPr lang="en-US" sz="2400" dirty="0" smtClean="0">
                <a:sym typeface="Wingdings" panose="05000000000000000000" pitchFamily="2" charset="2"/>
              </a:rPr>
              <a:t>e  a : water heats at constant pressure</a:t>
            </a:r>
          </a:p>
          <a:p>
            <a:r>
              <a:rPr lang="en-US" sz="2400" dirty="0" smtClean="0">
                <a:sym typeface="Wingdings" panose="05000000000000000000" pitchFamily="2" charset="2"/>
              </a:rPr>
              <a:t>a  b : water evaporates at constant temperature</a:t>
            </a:r>
          </a:p>
          <a:p>
            <a:r>
              <a:rPr lang="en-US" sz="2400" dirty="0" smtClean="0">
                <a:sym typeface="Wingdings" panose="05000000000000000000" pitchFamily="2" charset="2"/>
              </a:rPr>
              <a:t>b  c : vapor expands </a:t>
            </a:r>
            <a:r>
              <a:rPr lang="en-US" sz="2400" dirty="0" err="1" smtClean="0">
                <a:sym typeface="Wingdings" panose="05000000000000000000" pitchFamily="2" charset="2"/>
              </a:rPr>
              <a:t>isentropically</a:t>
            </a:r>
            <a:endParaRPr lang="en-US" sz="2400" dirty="0">
              <a:sym typeface="Wingdings" panose="05000000000000000000" pitchFamily="2" charset="2"/>
            </a:endParaRPr>
          </a:p>
          <a:p>
            <a:r>
              <a:rPr lang="en-US" sz="2400" dirty="0" smtClean="0"/>
              <a:t>c </a:t>
            </a:r>
            <a:r>
              <a:rPr lang="en-US" sz="2400" dirty="0" smtClean="0">
                <a:sym typeface="Wingdings" panose="05000000000000000000" pitchFamily="2" charset="2"/>
              </a:rPr>
              <a:t> d : vapor condenses to water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5962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772059" y="153873"/>
            <a:ext cx="14199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10/23/14</a:t>
            </a: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Gustafson, R.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33573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>
                <a:solidFill>
                  <a:schemeClr val="bg1"/>
                </a:solidFill>
              </a:rPr>
              <a:t>The new EPA ruling</a:t>
            </a:r>
          </a:p>
        </p:txBody>
      </p:sp>
      <p:sp>
        <p:nvSpPr>
          <p:cNvPr id="2" name="Rectangle 1"/>
          <p:cNvSpPr/>
          <p:nvPr/>
        </p:nvSpPr>
        <p:spPr>
          <a:xfrm>
            <a:off x="606386" y="1323290"/>
            <a:ext cx="10825689" cy="4154984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solidFill>
                  <a:schemeClr val="bg1"/>
                </a:solidFill>
              </a:rPr>
              <a:t>“Nationwide</a:t>
            </a:r>
            <a:r>
              <a:rPr lang="en-US" sz="2400" dirty="0">
                <a:solidFill>
                  <a:schemeClr val="bg1"/>
                </a:solidFill>
              </a:rPr>
              <a:t>, by 2030, this rule </a:t>
            </a:r>
            <a:r>
              <a:rPr lang="en-US" sz="2400" dirty="0" smtClean="0">
                <a:solidFill>
                  <a:schemeClr val="bg1"/>
                </a:solidFill>
              </a:rPr>
              <a:t>would achieve </a:t>
            </a:r>
            <a:r>
              <a:rPr lang="en-US" sz="2400" dirty="0">
                <a:solidFill>
                  <a:schemeClr val="bg1"/>
                </a:solidFill>
              </a:rPr>
              <a:t>CO 2 emission reductions from </a:t>
            </a:r>
            <a:r>
              <a:rPr lang="en-US" sz="2400" dirty="0" smtClean="0">
                <a:solidFill>
                  <a:schemeClr val="bg1"/>
                </a:solidFill>
              </a:rPr>
              <a:t>the </a:t>
            </a:r>
            <a:r>
              <a:rPr lang="en-US" sz="2400" dirty="0">
                <a:solidFill>
                  <a:schemeClr val="bg1"/>
                </a:solidFill>
              </a:rPr>
              <a:t>power sector of approximately </a:t>
            </a:r>
            <a:r>
              <a:rPr lang="en-US" sz="2400" dirty="0">
                <a:solidFill>
                  <a:srgbClr val="FFFF00"/>
                </a:solidFill>
              </a:rPr>
              <a:t>30 </a:t>
            </a:r>
            <a:r>
              <a:rPr lang="en-US" sz="2400" dirty="0" smtClean="0">
                <a:solidFill>
                  <a:srgbClr val="FFFF00"/>
                </a:solidFill>
              </a:rPr>
              <a:t>percent </a:t>
            </a:r>
            <a:r>
              <a:rPr lang="en-US" sz="2400" dirty="0">
                <a:solidFill>
                  <a:schemeClr val="bg1"/>
                </a:solidFill>
              </a:rPr>
              <a:t>from CO 2 emission levels in </a:t>
            </a:r>
            <a:r>
              <a:rPr lang="en-US" sz="2400" dirty="0" smtClean="0">
                <a:solidFill>
                  <a:schemeClr val="bg1"/>
                </a:solidFill>
              </a:rPr>
              <a:t>2005</a:t>
            </a:r>
            <a:r>
              <a:rPr lang="en-US" sz="2400" dirty="0">
                <a:solidFill>
                  <a:schemeClr val="bg1"/>
                </a:solidFill>
              </a:rPr>
              <a:t>. This goal is achievable because </a:t>
            </a:r>
            <a:r>
              <a:rPr lang="en-US" sz="2400" dirty="0" smtClean="0">
                <a:solidFill>
                  <a:schemeClr val="bg1"/>
                </a:solidFill>
              </a:rPr>
              <a:t>innovations </a:t>
            </a:r>
            <a:r>
              <a:rPr lang="en-US" sz="2400" dirty="0">
                <a:solidFill>
                  <a:schemeClr val="bg1"/>
                </a:solidFill>
              </a:rPr>
              <a:t>in the production, </a:t>
            </a:r>
            <a:r>
              <a:rPr lang="en-US" sz="2400" dirty="0" smtClean="0">
                <a:solidFill>
                  <a:schemeClr val="bg1"/>
                </a:solidFill>
              </a:rPr>
              <a:t>distribution </a:t>
            </a:r>
            <a:r>
              <a:rPr lang="en-US" sz="2400" dirty="0">
                <a:solidFill>
                  <a:schemeClr val="bg1"/>
                </a:solidFill>
              </a:rPr>
              <a:t>and use of electricity are </a:t>
            </a:r>
            <a:r>
              <a:rPr lang="en-US" sz="2400" dirty="0" smtClean="0">
                <a:solidFill>
                  <a:schemeClr val="bg1"/>
                </a:solidFill>
              </a:rPr>
              <a:t>already </a:t>
            </a:r>
            <a:r>
              <a:rPr lang="en-US" sz="2400" dirty="0">
                <a:solidFill>
                  <a:schemeClr val="bg1"/>
                </a:solidFill>
              </a:rPr>
              <a:t>making the power sector more </a:t>
            </a:r>
            <a:r>
              <a:rPr lang="en-US" sz="2400" dirty="0" smtClean="0">
                <a:solidFill>
                  <a:schemeClr val="bg1"/>
                </a:solidFill>
              </a:rPr>
              <a:t>efficient </a:t>
            </a:r>
            <a:r>
              <a:rPr lang="en-US" sz="2400" dirty="0">
                <a:solidFill>
                  <a:schemeClr val="bg1"/>
                </a:solidFill>
              </a:rPr>
              <a:t>and sustainable while </a:t>
            </a:r>
            <a:r>
              <a:rPr lang="en-US" sz="2400" dirty="0" smtClean="0">
                <a:solidFill>
                  <a:schemeClr val="bg1"/>
                </a:solidFill>
              </a:rPr>
              <a:t>maintaining </a:t>
            </a:r>
            <a:r>
              <a:rPr lang="en-US" sz="2400" dirty="0">
                <a:solidFill>
                  <a:schemeClr val="bg1"/>
                </a:solidFill>
              </a:rPr>
              <a:t>an affordable, reliable and </a:t>
            </a:r>
            <a:r>
              <a:rPr lang="en-US" sz="2400" dirty="0" smtClean="0">
                <a:solidFill>
                  <a:schemeClr val="bg1"/>
                </a:solidFill>
              </a:rPr>
              <a:t>diverse </a:t>
            </a:r>
            <a:r>
              <a:rPr lang="en-US" sz="2400" dirty="0">
                <a:solidFill>
                  <a:schemeClr val="bg1"/>
                </a:solidFill>
              </a:rPr>
              <a:t>energy </a:t>
            </a:r>
            <a:r>
              <a:rPr lang="en-US" sz="2400" dirty="0" smtClean="0">
                <a:solidFill>
                  <a:schemeClr val="bg1"/>
                </a:solidFill>
              </a:rPr>
              <a:t>mix… </a:t>
            </a:r>
            <a:r>
              <a:rPr lang="en-US" sz="2400" dirty="0">
                <a:solidFill>
                  <a:schemeClr val="bg1"/>
                </a:solidFill>
              </a:rPr>
              <a:t>would result in </a:t>
            </a:r>
            <a:r>
              <a:rPr lang="en-US" sz="2400" dirty="0">
                <a:solidFill>
                  <a:srgbClr val="FFFF00"/>
                </a:solidFill>
              </a:rPr>
              <a:t>net climate and health benefits of $48 billion to $82 billion</a:t>
            </a:r>
            <a:r>
              <a:rPr lang="en-US" sz="2400" dirty="0">
                <a:solidFill>
                  <a:schemeClr val="bg1"/>
                </a:solidFill>
              </a:rPr>
              <a:t>. At the same time, coal and natural gas would remain the two leading sources of electricity generation in the U.S., with each providing more than </a:t>
            </a:r>
            <a:r>
              <a:rPr lang="en-US" sz="2400" dirty="0">
                <a:solidFill>
                  <a:srgbClr val="FFFF00"/>
                </a:solidFill>
              </a:rPr>
              <a:t>30 percent of the projected </a:t>
            </a:r>
            <a:r>
              <a:rPr lang="en-US" sz="2400" dirty="0" smtClean="0">
                <a:solidFill>
                  <a:srgbClr val="FFFF00"/>
                </a:solidFill>
              </a:rPr>
              <a:t>generation</a:t>
            </a:r>
            <a:r>
              <a:rPr lang="en-US" sz="2400" dirty="0">
                <a:solidFill>
                  <a:schemeClr val="bg1"/>
                </a:solidFill>
              </a:rPr>
              <a:t>… 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>
                <a:solidFill>
                  <a:schemeClr val="bg1"/>
                </a:solidFill>
              </a:rPr>
              <a:t>states must begin </a:t>
            </a:r>
          </a:p>
          <a:p>
            <a:pPr algn="just"/>
            <a:r>
              <a:rPr lang="en-US" sz="2400" dirty="0">
                <a:solidFill>
                  <a:schemeClr val="bg1"/>
                </a:solidFill>
              </a:rPr>
              <a:t>to make reductions by 2020” </a:t>
            </a:r>
            <a:endParaRPr lang="en-US" sz="2400" dirty="0" smtClean="0">
              <a:solidFill>
                <a:schemeClr val="bg1"/>
              </a:solidFill>
            </a:endParaRPr>
          </a:p>
          <a:p>
            <a:pPr algn="just"/>
            <a:endParaRPr lang="en-US" sz="2400" b="1" dirty="0">
              <a:solidFill>
                <a:schemeClr val="bg1"/>
              </a:solidFill>
            </a:endParaRPr>
          </a:p>
          <a:p>
            <a:pPr algn="just"/>
            <a:r>
              <a:rPr lang="en-US" sz="2400" b="1" dirty="0" smtClean="0">
                <a:solidFill>
                  <a:schemeClr val="bg1"/>
                </a:solidFill>
              </a:rPr>
              <a:t>– </a:t>
            </a:r>
            <a:r>
              <a:rPr lang="en-US" sz="2400" b="1" dirty="0" smtClean="0">
                <a:solidFill>
                  <a:srgbClr val="FFFF00"/>
                </a:solidFill>
              </a:rPr>
              <a:t>EPA Federal Registrar </a:t>
            </a:r>
            <a:r>
              <a:rPr lang="en-US" sz="2400" b="1" dirty="0" err="1" smtClean="0">
                <a:solidFill>
                  <a:srgbClr val="FFFF00"/>
                </a:solidFill>
              </a:rPr>
              <a:t>Vol</a:t>
            </a:r>
            <a:r>
              <a:rPr lang="en-US" sz="2400" b="1" dirty="0" smtClean="0">
                <a:solidFill>
                  <a:srgbClr val="FFFF00"/>
                </a:solidFill>
              </a:rPr>
              <a:t> 79 No. 117</a:t>
            </a:r>
            <a:endParaRPr 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26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772059" y="153873"/>
            <a:ext cx="14199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10/23/14</a:t>
            </a: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Gustafson, R.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33573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>
                <a:solidFill>
                  <a:schemeClr val="bg1"/>
                </a:solidFill>
              </a:rPr>
              <a:t>The new EPA ruling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0416" y="6334094"/>
            <a:ext cx="3964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>
                <a:solidFill>
                  <a:schemeClr val="bg1"/>
                </a:solidFill>
              </a:rPr>
              <a:t>EPA Federal Registrar </a:t>
            </a:r>
            <a:r>
              <a:rPr lang="en-US" sz="2000" i="1" dirty="0" err="1">
                <a:solidFill>
                  <a:schemeClr val="bg1"/>
                </a:solidFill>
              </a:rPr>
              <a:t>Vol</a:t>
            </a:r>
            <a:r>
              <a:rPr lang="en-US" sz="2000" i="1" dirty="0">
                <a:solidFill>
                  <a:schemeClr val="bg1"/>
                </a:solidFill>
              </a:rPr>
              <a:t> 79 No. 117</a:t>
            </a:r>
          </a:p>
        </p:txBody>
      </p:sp>
      <p:sp>
        <p:nvSpPr>
          <p:cNvPr id="3" name="Rectangle 2"/>
          <p:cNvSpPr/>
          <p:nvPr/>
        </p:nvSpPr>
        <p:spPr>
          <a:xfrm>
            <a:off x="606386" y="1443122"/>
            <a:ext cx="6096000" cy="1569660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The proposal has two main elements</a:t>
            </a:r>
            <a:r>
              <a:rPr lang="en-US" sz="2400" dirty="0" smtClean="0">
                <a:solidFill>
                  <a:schemeClr val="bg1"/>
                </a:solidFill>
              </a:rPr>
              <a:t>: (</a:t>
            </a:r>
            <a:r>
              <a:rPr lang="en-US" sz="2400" dirty="0">
                <a:solidFill>
                  <a:schemeClr val="bg1"/>
                </a:solidFill>
              </a:rPr>
              <a:t>1) State-specific emission rate-based </a:t>
            </a:r>
            <a:r>
              <a:rPr lang="en-US" sz="2400" dirty="0" smtClean="0">
                <a:solidFill>
                  <a:schemeClr val="bg1"/>
                </a:solidFill>
              </a:rPr>
              <a:t>CO </a:t>
            </a:r>
            <a:r>
              <a:rPr lang="en-US" sz="2400" dirty="0">
                <a:solidFill>
                  <a:schemeClr val="bg1"/>
                </a:solidFill>
              </a:rPr>
              <a:t>2 goals and (2) guidelines for </a:t>
            </a:r>
            <a:r>
              <a:rPr lang="en-US" sz="2400" dirty="0" smtClean="0">
                <a:solidFill>
                  <a:schemeClr val="bg1"/>
                </a:solidFill>
              </a:rPr>
              <a:t>the development</a:t>
            </a:r>
            <a:r>
              <a:rPr lang="en-US" sz="2400" dirty="0">
                <a:solidFill>
                  <a:schemeClr val="bg1"/>
                </a:solidFill>
              </a:rPr>
              <a:t>, submission and </a:t>
            </a:r>
            <a:r>
              <a:rPr lang="en-US" sz="2400" dirty="0" smtClean="0">
                <a:solidFill>
                  <a:schemeClr val="bg1"/>
                </a:solidFill>
              </a:rPr>
              <a:t>implementation </a:t>
            </a:r>
            <a:r>
              <a:rPr lang="en-US" sz="2400" dirty="0">
                <a:solidFill>
                  <a:schemeClr val="bg1"/>
                </a:solidFill>
              </a:rPr>
              <a:t>of state plans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488790" y="1514876"/>
            <a:ext cx="3814210" cy="83099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Lays out the rules, but does </a:t>
            </a:r>
            <a:r>
              <a:rPr lang="en-US" sz="2400" dirty="0" smtClean="0">
                <a:solidFill>
                  <a:srgbClr val="FFFF00"/>
                </a:solidFill>
              </a:rPr>
              <a:t>NOT</a:t>
            </a:r>
            <a:r>
              <a:rPr lang="en-US" sz="2400" dirty="0" smtClean="0">
                <a:solidFill>
                  <a:schemeClr val="bg1"/>
                </a:solidFill>
              </a:rPr>
              <a:t> dictate  </a:t>
            </a:r>
            <a:r>
              <a:rPr lang="en-US" sz="2400" dirty="0" smtClean="0">
                <a:solidFill>
                  <a:srgbClr val="FFFF00"/>
                </a:solidFill>
              </a:rPr>
              <a:t>HOW</a:t>
            </a:r>
            <a:r>
              <a:rPr lang="en-US" sz="2400" i="1" dirty="0" smtClean="0">
                <a:solidFill>
                  <a:schemeClr val="bg1"/>
                </a:solidFill>
              </a:rPr>
              <a:t> </a:t>
            </a:r>
            <a:r>
              <a:rPr lang="en-US" sz="2400" dirty="0" smtClean="0">
                <a:solidFill>
                  <a:schemeClr val="bg1"/>
                </a:solidFill>
              </a:rPr>
              <a:t>to comply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433339" y="2908820"/>
            <a:ext cx="3300620" cy="46166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Create multi-state plans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207000" y="4347791"/>
            <a:ext cx="6096000" cy="1200329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“For </a:t>
            </a:r>
            <a:r>
              <a:rPr lang="en-US" dirty="0">
                <a:solidFill>
                  <a:schemeClr val="bg1"/>
                </a:solidFill>
              </a:rPr>
              <a:t>example, currently 10 states have </a:t>
            </a:r>
            <a:r>
              <a:rPr lang="en-US" dirty="0" smtClean="0">
                <a:solidFill>
                  <a:schemeClr val="bg1"/>
                </a:solidFill>
              </a:rPr>
              <a:t>market-based </a:t>
            </a:r>
            <a:r>
              <a:rPr lang="en-US" dirty="0">
                <a:solidFill>
                  <a:schemeClr val="bg1"/>
                </a:solidFill>
              </a:rPr>
              <a:t>GHG emission programs, </a:t>
            </a:r>
            <a:r>
              <a:rPr lang="en-US" dirty="0" smtClean="0">
                <a:solidFill>
                  <a:schemeClr val="bg1"/>
                </a:solidFill>
              </a:rPr>
              <a:t>38 </a:t>
            </a:r>
            <a:r>
              <a:rPr lang="en-US" dirty="0">
                <a:solidFill>
                  <a:schemeClr val="bg1"/>
                </a:solidFill>
              </a:rPr>
              <a:t>states have renewable portfolio </a:t>
            </a:r>
          </a:p>
          <a:p>
            <a:r>
              <a:rPr lang="en-US" dirty="0">
                <a:solidFill>
                  <a:schemeClr val="bg1"/>
                </a:solidFill>
              </a:rPr>
              <a:t>standards or goals, and utilities in 47 </a:t>
            </a:r>
            <a:r>
              <a:rPr lang="en-US" dirty="0" smtClean="0">
                <a:solidFill>
                  <a:schemeClr val="bg1"/>
                </a:solidFill>
              </a:rPr>
              <a:t>states </a:t>
            </a:r>
            <a:r>
              <a:rPr lang="en-US" dirty="0">
                <a:solidFill>
                  <a:schemeClr val="bg1"/>
                </a:solidFill>
              </a:rPr>
              <a:t>run demand-side energy </a:t>
            </a:r>
            <a:r>
              <a:rPr lang="en-US" dirty="0" smtClean="0">
                <a:solidFill>
                  <a:schemeClr val="bg1"/>
                </a:solidFill>
              </a:rPr>
              <a:t>efficiency </a:t>
            </a:r>
            <a:r>
              <a:rPr lang="en-US" dirty="0">
                <a:solidFill>
                  <a:schemeClr val="bg1"/>
                </a:solidFill>
              </a:rPr>
              <a:t>programs</a:t>
            </a:r>
            <a:r>
              <a:rPr lang="en-US" dirty="0" smtClean="0">
                <a:solidFill>
                  <a:schemeClr val="bg1"/>
                </a:solidFill>
              </a:rPr>
              <a:t>.”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59229" y="3563940"/>
            <a:ext cx="3300620" cy="46166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Create multi-state plans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48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05950"/>
            <a:ext cx="3771900" cy="593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07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6210299"/>
            <a:ext cx="9550400" cy="6477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7600"/>
            <a:ext cx="8534400" cy="127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220200" y="5818851"/>
            <a:ext cx="2971800" cy="10391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087386" y="5946817"/>
            <a:ext cx="210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Harvard Energy</a:t>
            </a:r>
            <a:b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Journal Club</a:t>
            </a:r>
            <a:endParaRPr lang="en-US" sz="2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-84224" y="5830882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-28080" y="5955655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016" y="6080428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60416" y="6205201"/>
            <a:ext cx="1005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686" y="5917275"/>
            <a:ext cx="774700" cy="890081"/>
          </a:xfrm>
          <a:prstGeom prst="rect">
            <a:avLst/>
          </a:prstGeom>
        </p:spPr>
      </p:pic>
      <p:sp>
        <p:nvSpPr>
          <p:cNvPr id="29" name="Right Triangle 28"/>
          <p:cNvSpPr/>
          <p:nvPr/>
        </p:nvSpPr>
        <p:spPr>
          <a:xfrm rot="16200000">
            <a:off x="8336153" y="5337239"/>
            <a:ext cx="402435" cy="1365658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016" y="2149"/>
            <a:ext cx="12183984" cy="94978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772059" y="153873"/>
            <a:ext cx="14199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/>
                </a:solidFill>
              </a:rPr>
              <a:t>10/23/14</a:t>
            </a:r>
          </a:p>
          <a:p>
            <a:pPr algn="r"/>
            <a:r>
              <a:rPr lang="en-US" i="1" dirty="0" smtClean="0">
                <a:solidFill>
                  <a:schemeClr val="bg1"/>
                </a:solidFill>
              </a:rPr>
              <a:t>Gustafson, R.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386" y="184652"/>
            <a:ext cx="33573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>
                <a:solidFill>
                  <a:schemeClr val="bg1"/>
                </a:solidFill>
              </a:rPr>
              <a:t>The new EPA ruling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0416" y="6334094"/>
            <a:ext cx="3964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>
                <a:solidFill>
                  <a:schemeClr val="bg1"/>
                </a:solidFill>
              </a:rPr>
              <a:t>EPA Federal Registrar </a:t>
            </a:r>
            <a:r>
              <a:rPr lang="en-US" sz="2000" i="1" dirty="0" err="1">
                <a:solidFill>
                  <a:schemeClr val="bg1"/>
                </a:solidFill>
              </a:rPr>
              <a:t>Vol</a:t>
            </a:r>
            <a:r>
              <a:rPr lang="en-US" sz="2000" i="1" dirty="0">
                <a:solidFill>
                  <a:schemeClr val="bg1"/>
                </a:solidFill>
              </a:rPr>
              <a:t> 79 No. 117</a:t>
            </a:r>
          </a:p>
        </p:txBody>
      </p:sp>
      <p:sp>
        <p:nvSpPr>
          <p:cNvPr id="2" name="Rectangle 1"/>
          <p:cNvSpPr/>
          <p:nvPr/>
        </p:nvSpPr>
        <p:spPr>
          <a:xfrm>
            <a:off x="606386" y="1680339"/>
            <a:ext cx="6096000" cy="2031325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“… [establish performance standards] </a:t>
            </a:r>
            <a:r>
              <a:rPr lang="en-US" dirty="0">
                <a:solidFill>
                  <a:schemeClr val="bg1"/>
                </a:solidFill>
              </a:rPr>
              <a:t>that reflect the degree </a:t>
            </a:r>
            <a:r>
              <a:rPr lang="en-US" dirty="0" smtClean="0">
                <a:solidFill>
                  <a:schemeClr val="bg1"/>
                </a:solidFill>
              </a:rPr>
              <a:t>of emission </a:t>
            </a:r>
            <a:r>
              <a:rPr lang="en-US" dirty="0">
                <a:solidFill>
                  <a:schemeClr val="bg1"/>
                </a:solidFill>
              </a:rPr>
              <a:t>limitation achievable </a:t>
            </a:r>
            <a:r>
              <a:rPr lang="en-US" dirty="0" smtClean="0">
                <a:solidFill>
                  <a:schemeClr val="bg1"/>
                </a:solidFill>
              </a:rPr>
              <a:t>through the </a:t>
            </a:r>
            <a:r>
              <a:rPr lang="en-US" dirty="0">
                <a:solidFill>
                  <a:schemeClr val="bg1"/>
                </a:solidFill>
              </a:rPr>
              <a:t>application of the ‘‘best system of </a:t>
            </a:r>
            <a:r>
              <a:rPr lang="en-US" dirty="0" smtClean="0">
                <a:solidFill>
                  <a:schemeClr val="bg1"/>
                </a:solidFill>
              </a:rPr>
              <a:t>emission </a:t>
            </a:r>
            <a:r>
              <a:rPr lang="en-US" dirty="0">
                <a:solidFill>
                  <a:schemeClr val="bg1"/>
                </a:solidFill>
              </a:rPr>
              <a:t>reduction’’ that, taking into </a:t>
            </a:r>
            <a:r>
              <a:rPr lang="en-US" dirty="0" smtClean="0">
                <a:solidFill>
                  <a:schemeClr val="bg1"/>
                </a:solidFill>
              </a:rPr>
              <a:t>account </a:t>
            </a:r>
            <a:r>
              <a:rPr lang="en-US" dirty="0">
                <a:solidFill>
                  <a:schemeClr val="bg1"/>
                </a:solidFill>
              </a:rPr>
              <a:t>the cost of achieving such </a:t>
            </a:r>
            <a:r>
              <a:rPr lang="en-US" dirty="0" smtClean="0">
                <a:solidFill>
                  <a:schemeClr val="bg1"/>
                </a:solidFill>
              </a:rPr>
              <a:t>reduction </a:t>
            </a:r>
            <a:r>
              <a:rPr lang="en-US" dirty="0">
                <a:solidFill>
                  <a:schemeClr val="bg1"/>
                </a:solidFill>
              </a:rPr>
              <a:t>and any non-air quality health </a:t>
            </a:r>
            <a:r>
              <a:rPr lang="en-US" dirty="0" smtClean="0">
                <a:solidFill>
                  <a:schemeClr val="bg1"/>
                </a:solidFill>
              </a:rPr>
              <a:t>and </a:t>
            </a:r>
            <a:r>
              <a:rPr lang="en-US" dirty="0">
                <a:solidFill>
                  <a:schemeClr val="bg1"/>
                </a:solidFill>
              </a:rPr>
              <a:t>environmental impacts and energy </a:t>
            </a:r>
            <a:r>
              <a:rPr lang="en-US" dirty="0" smtClean="0">
                <a:solidFill>
                  <a:schemeClr val="bg1"/>
                </a:solidFill>
              </a:rPr>
              <a:t>requirements</a:t>
            </a:r>
            <a:r>
              <a:rPr lang="en-US" dirty="0">
                <a:solidFill>
                  <a:schemeClr val="bg1"/>
                </a:solidFill>
              </a:rPr>
              <a:t>, the Administrator </a:t>
            </a:r>
            <a:r>
              <a:rPr lang="en-US" dirty="0" smtClean="0">
                <a:solidFill>
                  <a:schemeClr val="bg1"/>
                </a:solidFill>
              </a:rPr>
              <a:t>determines </a:t>
            </a:r>
            <a:r>
              <a:rPr lang="en-US" dirty="0">
                <a:solidFill>
                  <a:schemeClr val="bg1"/>
                </a:solidFill>
              </a:rPr>
              <a:t>has been </a:t>
            </a:r>
            <a:r>
              <a:rPr lang="en-US" dirty="0" smtClean="0">
                <a:solidFill>
                  <a:schemeClr val="bg1"/>
                </a:solidFill>
              </a:rPr>
              <a:t>adequately demonstrated </a:t>
            </a:r>
            <a:r>
              <a:rPr lang="en-US" dirty="0">
                <a:solidFill>
                  <a:schemeClr val="bg1"/>
                </a:solidFill>
              </a:rPr>
              <a:t>(BSER</a:t>
            </a:r>
            <a:r>
              <a:rPr lang="en-US" dirty="0" smtClean="0">
                <a:solidFill>
                  <a:schemeClr val="bg1"/>
                </a:solidFill>
              </a:rPr>
              <a:t>).”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27200" y="4259852"/>
            <a:ext cx="6096000" cy="923330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“Once </a:t>
            </a:r>
            <a:r>
              <a:rPr lang="en-US" dirty="0">
                <a:solidFill>
                  <a:schemeClr val="bg1"/>
                </a:solidFill>
              </a:rPr>
              <a:t>the final goals have </a:t>
            </a:r>
            <a:r>
              <a:rPr lang="en-US" dirty="0" smtClean="0">
                <a:solidFill>
                  <a:schemeClr val="bg1"/>
                </a:solidFill>
              </a:rPr>
              <a:t>been promulgated</a:t>
            </a:r>
            <a:r>
              <a:rPr lang="en-US" dirty="0">
                <a:solidFill>
                  <a:schemeClr val="bg1"/>
                </a:solidFill>
              </a:rPr>
              <a:t>, a state would no longer </a:t>
            </a:r>
            <a:r>
              <a:rPr lang="en-US" dirty="0" smtClean="0">
                <a:solidFill>
                  <a:schemeClr val="bg1"/>
                </a:solidFill>
              </a:rPr>
              <a:t>have </a:t>
            </a:r>
            <a:r>
              <a:rPr lang="en-US" dirty="0">
                <a:solidFill>
                  <a:schemeClr val="bg1"/>
                </a:solidFill>
              </a:rPr>
              <a:t>an opportunity to request that the </a:t>
            </a:r>
            <a:r>
              <a:rPr lang="en-US" dirty="0" smtClean="0">
                <a:solidFill>
                  <a:schemeClr val="bg1"/>
                </a:solidFill>
              </a:rPr>
              <a:t>EPA </a:t>
            </a:r>
            <a:r>
              <a:rPr lang="en-US" dirty="0">
                <a:solidFill>
                  <a:schemeClr val="bg1"/>
                </a:solidFill>
              </a:rPr>
              <a:t>adjust its CO 2 goal</a:t>
            </a:r>
            <a:r>
              <a:rPr lang="en-US" dirty="0" smtClean="0">
                <a:solidFill>
                  <a:schemeClr val="bg1"/>
                </a:solidFill>
              </a:rPr>
              <a:t>.”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184192" y="1655915"/>
            <a:ext cx="4732416" cy="203132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“The </a:t>
            </a:r>
            <a:r>
              <a:rPr lang="en-US" dirty="0">
                <a:solidFill>
                  <a:schemeClr val="bg1"/>
                </a:solidFill>
              </a:rPr>
              <a:t>CAA, as interpreted by the </a:t>
            </a:r>
            <a:r>
              <a:rPr lang="en-US" dirty="0" smtClean="0">
                <a:solidFill>
                  <a:schemeClr val="bg1"/>
                </a:solidFill>
              </a:rPr>
              <a:t>courts, identifies </a:t>
            </a:r>
            <a:r>
              <a:rPr lang="en-US" dirty="0">
                <a:solidFill>
                  <a:schemeClr val="bg1"/>
                </a:solidFill>
              </a:rPr>
              <a:t>several factors for the EPA to </a:t>
            </a:r>
            <a:r>
              <a:rPr lang="en-US" dirty="0" smtClean="0">
                <a:solidFill>
                  <a:schemeClr val="bg1"/>
                </a:solidFill>
              </a:rPr>
              <a:t>consider </a:t>
            </a:r>
            <a:r>
              <a:rPr lang="en-US" dirty="0">
                <a:solidFill>
                  <a:schemeClr val="bg1"/>
                </a:solidFill>
              </a:rPr>
              <a:t>in a BSER determination. </a:t>
            </a:r>
            <a:r>
              <a:rPr lang="en-US" dirty="0" smtClean="0">
                <a:solidFill>
                  <a:schemeClr val="bg1"/>
                </a:solidFill>
              </a:rPr>
              <a:t>These </a:t>
            </a:r>
            <a:r>
              <a:rPr lang="en-US" dirty="0">
                <a:solidFill>
                  <a:schemeClr val="bg1"/>
                </a:solidFill>
              </a:rPr>
              <a:t>include technical feasibility, </a:t>
            </a:r>
            <a:r>
              <a:rPr lang="en-US" dirty="0" smtClean="0">
                <a:solidFill>
                  <a:schemeClr val="bg1"/>
                </a:solidFill>
              </a:rPr>
              <a:t>costs</a:t>
            </a:r>
            <a:r>
              <a:rPr lang="en-US" dirty="0">
                <a:solidFill>
                  <a:schemeClr val="bg1"/>
                </a:solidFill>
              </a:rPr>
              <a:t>, size of emission reductions and </a:t>
            </a:r>
            <a:r>
              <a:rPr lang="en-US" dirty="0" smtClean="0">
                <a:solidFill>
                  <a:schemeClr val="bg1"/>
                </a:solidFill>
              </a:rPr>
              <a:t>technology (e.g., whether the system promotes </a:t>
            </a:r>
            <a:r>
              <a:rPr lang="en-US" dirty="0">
                <a:solidFill>
                  <a:schemeClr val="bg1"/>
                </a:solidFill>
              </a:rPr>
              <a:t>the implementation and </a:t>
            </a:r>
            <a:r>
              <a:rPr lang="en-US" dirty="0" smtClean="0">
                <a:solidFill>
                  <a:schemeClr val="bg1"/>
                </a:solidFill>
              </a:rPr>
              <a:t>further </a:t>
            </a:r>
            <a:r>
              <a:rPr lang="en-US" dirty="0">
                <a:solidFill>
                  <a:schemeClr val="bg1"/>
                </a:solidFill>
              </a:rPr>
              <a:t>development of technology</a:t>
            </a:r>
            <a:r>
              <a:rPr lang="en-US" dirty="0" smtClean="0">
                <a:solidFill>
                  <a:schemeClr val="bg1"/>
                </a:solidFill>
              </a:rPr>
              <a:t>).”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23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986</Words>
  <Application>Microsoft Office PowerPoint</Application>
  <PresentationFormat>Widescreen</PresentationFormat>
  <Paragraphs>94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rigustafson</dc:creator>
  <cp:lastModifiedBy>rigustafson</cp:lastModifiedBy>
  <cp:revision>25</cp:revision>
  <dcterms:created xsi:type="dcterms:W3CDTF">2014-10-09T15:26:59Z</dcterms:created>
  <dcterms:modified xsi:type="dcterms:W3CDTF">2014-10-23T17:04:12Z</dcterms:modified>
</cp:coreProperties>
</file>