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7" r:id="rId3"/>
    <p:sldId id="261" r:id="rId4"/>
    <p:sldId id="262" r:id="rId5"/>
    <p:sldId id="260" r:id="rId6"/>
    <p:sldId id="263" r:id="rId7"/>
    <p:sldId id="264" r:id="rId8"/>
    <p:sldId id="259" r:id="rId9"/>
    <p:sldId id="265" r:id="rId10"/>
    <p:sldId id="266" r:id="rId11"/>
    <p:sldId id="267" r:id="rId12"/>
    <p:sldId id="268" r:id="rId13"/>
    <p:sldId id="269" r:id="rId1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702" autoAdjust="0"/>
    <p:restoredTop sz="94660"/>
  </p:normalViewPr>
  <p:slideViewPr>
    <p:cSldViewPr snapToGrid="0">
      <p:cViewPr>
        <p:scale>
          <a:sx n="70" d="100"/>
          <a:sy n="70" d="100"/>
        </p:scale>
        <p:origin x="342" y="29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A7CBB7-6AC5-4067-AEA7-D36F5AB9A315}" type="datetimeFigureOut">
              <a:rPr lang="en-US" smtClean="0"/>
              <a:t>10/16/2014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FD2738-43C7-475C-BB18-39B8188B41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13594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A7CBB7-6AC5-4067-AEA7-D36F5AB9A315}" type="datetimeFigureOut">
              <a:rPr lang="en-US" smtClean="0"/>
              <a:t>10/16/2014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FD2738-43C7-475C-BB18-39B8188B41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66211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A7CBB7-6AC5-4067-AEA7-D36F5AB9A315}" type="datetimeFigureOut">
              <a:rPr lang="en-US" smtClean="0"/>
              <a:t>10/16/2014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FD2738-43C7-475C-BB18-39B8188B41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32431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A7CBB7-6AC5-4067-AEA7-D36F5AB9A315}" type="datetimeFigureOut">
              <a:rPr lang="en-US" smtClean="0"/>
              <a:t>10/16/2014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FD2738-43C7-475C-BB18-39B8188B41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26723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A7CBB7-6AC5-4067-AEA7-D36F5AB9A315}" type="datetimeFigureOut">
              <a:rPr lang="en-US" smtClean="0"/>
              <a:t>10/16/2014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FD2738-43C7-475C-BB18-39B8188B41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73806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A7CBB7-6AC5-4067-AEA7-D36F5AB9A315}" type="datetimeFigureOut">
              <a:rPr lang="en-US" smtClean="0"/>
              <a:t>10/16/2014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FD2738-43C7-475C-BB18-39B8188B41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91511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A7CBB7-6AC5-4067-AEA7-D36F5AB9A315}" type="datetimeFigureOut">
              <a:rPr lang="en-US" smtClean="0"/>
              <a:t>10/16/2014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FD2738-43C7-475C-BB18-39B8188B41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97642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A7CBB7-6AC5-4067-AEA7-D36F5AB9A315}" type="datetimeFigureOut">
              <a:rPr lang="en-US" smtClean="0"/>
              <a:t>10/16/2014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FD2738-43C7-475C-BB18-39B8188B41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25274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A7CBB7-6AC5-4067-AEA7-D36F5AB9A315}" type="datetimeFigureOut">
              <a:rPr lang="en-US" smtClean="0"/>
              <a:t>10/16/2014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FD2738-43C7-475C-BB18-39B8188B41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46630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A7CBB7-6AC5-4067-AEA7-D36F5AB9A315}" type="datetimeFigureOut">
              <a:rPr lang="en-US" smtClean="0"/>
              <a:t>10/16/2014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FD2738-43C7-475C-BB18-39B8188B41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821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A7CBB7-6AC5-4067-AEA7-D36F5AB9A315}" type="datetimeFigureOut">
              <a:rPr lang="en-US" smtClean="0"/>
              <a:t>10/16/2014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FD2738-43C7-475C-BB18-39B8188B41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76906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A7CBB7-6AC5-4067-AEA7-D36F5AB9A315}" type="datetimeFigureOut">
              <a:rPr lang="en-US" smtClean="0"/>
              <a:t>10/16/2014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FD2738-43C7-475C-BB18-39B8188B41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75167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31241" t="17010" r="32396" b="42930"/>
          <a:stretch/>
        </p:blipFill>
        <p:spPr>
          <a:xfrm>
            <a:off x="5153520" y="2032794"/>
            <a:ext cx="6780775" cy="4528641"/>
          </a:xfrm>
          <a:prstGeom prst="rect">
            <a:avLst/>
          </a:prstGeom>
        </p:spPr>
      </p:pic>
      <p:pic>
        <p:nvPicPr>
          <p:cNvPr id="3" name="Picture 6" descr="http://2.bp.blogspot.com/-AKy7hCS1_BM/TjN0hTWGp7I/AAAAAAAAAvM/ew_yfwruhKo/s400/zzzzzzz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616" y="3043631"/>
            <a:ext cx="4495305" cy="3397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8" descr="http://www.lucianne.com/images/lucianne/DailyPhoto/2009-05-26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56001" y="304212"/>
            <a:ext cx="4687678" cy="34571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"/>
          <p:cNvSpPr/>
          <p:nvPr/>
        </p:nvSpPr>
        <p:spPr>
          <a:xfrm>
            <a:off x="403913" y="278467"/>
            <a:ext cx="2984791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en-US" sz="5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CAFE </a:t>
            </a:r>
          </a:p>
          <a:p>
            <a:r>
              <a:rPr lang="en-US" sz="5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Standards</a:t>
            </a:r>
            <a:endParaRPr lang="en-US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03913" y="2032793"/>
            <a:ext cx="181325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10/16/14</a:t>
            </a:r>
          </a:p>
          <a:p>
            <a:r>
              <a:rPr lang="en-US" dirty="0" smtClean="0"/>
              <a:t>Robert Gustafson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13601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 27"/>
          <p:cNvSpPr/>
          <p:nvPr/>
        </p:nvSpPr>
        <p:spPr>
          <a:xfrm>
            <a:off x="0" y="6210299"/>
            <a:ext cx="9550400" cy="647701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0" name="Straight Connector 9"/>
          <p:cNvCxnSpPr/>
          <p:nvPr/>
        </p:nvCxnSpPr>
        <p:spPr>
          <a:xfrm>
            <a:off x="0" y="6197600"/>
            <a:ext cx="8534400" cy="12700"/>
          </a:xfrm>
          <a:prstGeom prst="line">
            <a:avLst/>
          </a:prstGeom>
          <a:ln w="381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Rectangle 17"/>
          <p:cNvSpPr/>
          <p:nvPr/>
        </p:nvSpPr>
        <p:spPr>
          <a:xfrm>
            <a:off x="9220200" y="5818851"/>
            <a:ext cx="2971800" cy="1039150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/>
          <p:cNvSpPr/>
          <p:nvPr/>
        </p:nvSpPr>
        <p:spPr>
          <a:xfrm>
            <a:off x="10087386" y="5946817"/>
            <a:ext cx="2104614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400" b="0" cap="none" spc="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Harvard Energy</a:t>
            </a:r>
            <a:br>
              <a:rPr lang="en-US" sz="2400" b="0" cap="none" spc="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</a:br>
            <a:r>
              <a:rPr lang="en-US" sz="2400" b="0" cap="none" spc="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Journal Club</a:t>
            </a:r>
            <a:endParaRPr lang="en-US" sz="2400" b="0" cap="none" spc="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cxnSp>
        <p:nvCxnSpPr>
          <p:cNvPr id="31" name="Straight Connector 30"/>
          <p:cNvCxnSpPr/>
          <p:nvPr/>
        </p:nvCxnSpPr>
        <p:spPr>
          <a:xfrm flipH="1">
            <a:off x="-84224" y="5830882"/>
            <a:ext cx="10058400" cy="0"/>
          </a:xfrm>
          <a:prstGeom prst="line">
            <a:avLst/>
          </a:prstGeom>
          <a:ln w="285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/>
          <p:cNvCxnSpPr/>
          <p:nvPr/>
        </p:nvCxnSpPr>
        <p:spPr>
          <a:xfrm flipH="1">
            <a:off x="-28080" y="5955655"/>
            <a:ext cx="10058400" cy="0"/>
          </a:xfrm>
          <a:prstGeom prst="line">
            <a:avLst/>
          </a:prstGeom>
          <a:ln w="285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/>
          <p:cNvCxnSpPr/>
          <p:nvPr/>
        </p:nvCxnSpPr>
        <p:spPr>
          <a:xfrm flipH="1">
            <a:off x="8016" y="6080428"/>
            <a:ext cx="10058400" cy="0"/>
          </a:xfrm>
          <a:prstGeom prst="line">
            <a:avLst/>
          </a:prstGeom>
          <a:ln w="285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/>
          <p:cNvCxnSpPr/>
          <p:nvPr/>
        </p:nvCxnSpPr>
        <p:spPr>
          <a:xfrm flipH="1">
            <a:off x="160416" y="6205201"/>
            <a:ext cx="10058400" cy="0"/>
          </a:xfrm>
          <a:prstGeom prst="line">
            <a:avLst/>
          </a:prstGeom>
          <a:ln w="285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2" name="Picture 2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12686" y="5917275"/>
            <a:ext cx="774700" cy="890081"/>
          </a:xfrm>
          <a:prstGeom prst="rect">
            <a:avLst/>
          </a:prstGeom>
        </p:spPr>
      </p:pic>
      <p:sp>
        <p:nvSpPr>
          <p:cNvPr id="29" name="Right Triangle 28"/>
          <p:cNvSpPr/>
          <p:nvPr/>
        </p:nvSpPr>
        <p:spPr>
          <a:xfrm rot="16200000">
            <a:off x="8336153" y="5337239"/>
            <a:ext cx="402435" cy="1365658"/>
          </a:xfrm>
          <a:prstGeom prst="rtTriangl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Rectangle 34"/>
          <p:cNvSpPr/>
          <p:nvPr/>
        </p:nvSpPr>
        <p:spPr>
          <a:xfrm>
            <a:off x="8016" y="2149"/>
            <a:ext cx="12183984" cy="949780"/>
          </a:xfrm>
          <a:prstGeom prst="rect">
            <a:avLst/>
          </a:prstGeom>
          <a:solidFill>
            <a:srgbClr val="C00000"/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11433459" y="153873"/>
            <a:ext cx="75854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i="1" dirty="0" smtClean="0">
                <a:solidFill>
                  <a:schemeClr val="bg1"/>
                </a:solidFill>
              </a:rPr>
              <a:t>Date</a:t>
            </a:r>
          </a:p>
          <a:p>
            <a:pPr algn="r"/>
            <a:r>
              <a:rPr lang="en-US" i="1" dirty="0" smtClean="0">
                <a:solidFill>
                  <a:schemeClr val="bg1"/>
                </a:solidFill>
              </a:rPr>
              <a:t>Name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606386" y="184652"/>
            <a:ext cx="826880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i="1" dirty="0" smtClean="0">
                <a:solidFill>
                  <a:schemeClr val="bg1"/>
                </a:solidFill>
              </a:rPr>
              <a:t>What are the new rules for MY2017 - MY2025? </a:t>
            </a:r>
            <a:endParaRPr lang="en-US" sz="3200" b="1" i="1" dirty="0" smtClean="0">
              <a:solidFill>
                <a:schemeClr val="bg1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60416" y="6334094"/>
            <a:ext cx="222439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i="1" dirty="0" smtClean="0">
                <a:solidFill>
                  <a:schemeClr val="bg1"/>
                </a:solidFill>
              </a:rPr>
              <a:t>Citations, notes, </a:t>
            </a:r>
            <a:r>
              <a:rPr lang="en-US" sz="2000" i="1" dirty="0" err="1" smtClean="0">
                <a:solidFill>
                  <a:schemeClr val="bg1"/>
                </a:solidFill>
              </a:rPr>
              <a:t>etc</a:t>
            </a:r>
            <a:endParaRPr lang="en-US" sz="2000" i="1" dirty="0" smtClean="0">
              <a:solidFill>
                <a:schemeClr val="bg1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0986" y="1487606"/>
            <a:ext cx="10370028" cy="38827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468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 27"/>
          <p:cNvSpPr/>
          <p:nvPr/>
        </p:nvSpPr>
        <p:spPr>
          <a:xfrm>
            <a:off x="0" y="6210299"/>
            <a:ext cx="9550400" cy="647701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0" name="Straight Connector 9"/>
          <p:cNvCxnSpPr/>
          <p:nvPr/>
        </p:nvCxnSpPr>
        <p:spPr>
          <a:xfrm>
            <a:off x="0" y="6197600"/>
            <a:ext cx="8534400" cy="12700"/>
          </a:xfrm>
          <a:prstGeom prst="line">
            <a:avLst/>
          </a:prstGeom>
          <a:ln w="381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Rectangle 17"/>
          <p:cNvSpPr/>
          <p:nvPr/>
        </p:nvSpPr>
        <p:spPr>
          <a:xfrm>
            <a:off x="9220200" y="5818851"/>
            <a:ext cx="2971800" cy="1039150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/>
          <p:cNvSpPr/>
          <p:nvPr/>
        </p:nvSpPr>
        <p:spPr>
          <a:xfrm>
            <a:off x="10087386" y="5946817"/>
            <a:ext cx="2104614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400" b="0" cap="none" spc="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Harvard Energy</a:t>
            </a:r>
            <a:br>
              <a:rPr lang="en-US" sz="2400" b="0" cap="none" spc="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</a:br>
            <a:r>
              <a:rPr lang="en-US" sz="2400" b="0" cap="none" spc="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Journal Club</a:t>
            </a:r>
            <a:endParaRPr lang="en-US" sz="2400" b="0" cap="none" spc="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cxnSp>
        <p:nvCxnSpPr>
          <p:cNvPr id="31" name="Straight Connector 30"/>
          <p:cNvCxnSpPr/>
          <p:nvPr/>
        </p:nvCxnSpPr>
        <p:spPr>
          <a:xfrm flipH="1">
            <a:off x="-84224" y="5830882"/>
            <a:ext cx="10058400" cy="0"/>
          </a:xfrm>
          <a:prstGeom prst="line">
            <a:avLst/>
          </a:prstGeom>
          <a:ln w="285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/>
          <p:cNvCxnSpPr/>
          <p:nvPr/>
        </p:nvCxnSpPr>
        <p:spPr>
          <a:xfrm flipH="1">
            <a:off x="-28080" y="5955655"/>
            <a:ext cx="10058400" cy="0"/>
          </a:xfrm>
          <a:prstGeom prst="line">
            <a:avLst/>
          </a:prstGeom>
          <a:ln w="285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/>
          <p:cNvCxnSpPr/>
          <p:nvPr/>
        </p:nvCxnSpPr>
        <p:spPr>
          <a:xfrm flipH="1">
            <a:off x="8016" y="6080428"/>
            <a:ext cx="10058400" cy="0"/>
          </a:xfrm>
          <a:prstGeom prst="line">
            <a:avLst/>
          </a:prstGeom>
          <a:ln w="285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/>
          <p:cNvCxnSpPr/>
          <p:nvPr/>
        </p:nvCxnSpPr>
        <p:spPr>
          <a:xfrm flipH="1">
            <a:off x="160416" y="6205201"/>
            <a:ext cx="10058400" cy="0"/>
          </a:xfrm>
          <a:prstGeom prst="line">
            <a:avLst/>
          </a:prstGeom>
          <a:ln w="285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2" name="Picture 2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12686" y="5917275"/>
            <a:ext cx="774700" cy="890081"/>
          </a:xfrm>
          <a:prstGeom prst="rect">
            <a:avLst/>
          </a:prstGeom>
        </p:spPr>
      </p:pic>
      <p:sp>
        <p:nvSpPr>
          <p:cNvPr id="29" name="Right Triangle 28"/>
          <p:cNvSpPr/>
          <p:nvPr/>
        </p:nvSpPr>
        <p:spPr>
          <a:xfrm rot="16200000">
            <a:off x="8336153" y="5337239"/>
            <a:ext cx="402435" cy="1365658"/>
          </a:xfrm>
          <a:prstGeom prst="rtTriangl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Rectangle 34"/>
          <p:cNvSpPr/>
          <p:nvPr/>
        </p:nvSpPr>
        <p:spPr>
          <a:xfrm>
            <a:off x="8016" y="2149"/>
            <a:ext cx="12183984" cy="949780"/>
          </a:xfrm>
          <a:prstGeom prst="rect">
            <a:avLst/>
          </a:prstGeom>
          <a:solidFill>
            <a:srgbClr val="C00000"/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11433459" y="153873"/>
            <a:ext cx="75854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i="1" dirty="0" smtClean="0">
                <a:solidFill>
                  <a:schemeClr val="bg1"/>
                </a:solidFill>
              </a:rPr>
              <a:t>Date</a:t>
            </a:r>
          </a:p>
          <a:p>
            <a:pPr algn="r"/>
            <a:r>
              <a:rPr lang="en-US" i="1" dirty="0" smtClean="0">
                <a:solidFill>
                  <a:schemeClr val="bg1"/>
                </a:solidFill>
              </a:rPr>
              <a:t>Name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606386" y="184652"/>
            <a:ext cx="826880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i="1" dirty="0" smtClean="0">
                <a:solidFill>
                  <a:schemeClr val="bg1"/>
                </a:solidFill>
              </a:rPr>
              <a:t>What are the new rules for MY2017 - MY2025? </a:t>
            </a:r>
            <a:endParaRPr lang="en-US" sz="3200" b="1" i="1" dirty="0" smtClean="0">
              <a:solidFill>
                <a:schemeClr val="bg1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60416" y="6334094"/>
            <a:ext cx="222439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i="1" dirty="0" smtClean="0">
                <a:solidFill>
                  <a:schemeClr val="bg1"/>
                </a:solidFill>
              </a:rPr>
              <a:t>Citations, notes, </a:t>
            </a:r>
            <a:r>
              <a:rPr lang="en-US" sz="2000" i="1" dirty="0" err="1" smtClean="0">
                <a:solidFill>
                  <a:schemeClr val="bg1"/>
                </a:solidFill>
              </a:rPr>
              <a:t>etc</a:t>
            </a:r>
            <a:endParaRPr lang="en-US" sz="2000" i="1" dirty="0" smtClean="0">
              <a:solidFill>
                <a:schemeClr val="bg1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1478" y="1238409"/>
            <a:ext cx="5280582" cy="4269407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32060" y="1298292"/>
            <a:ext cx="6009524" cy="42095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18543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 27"/>
          <p:cNvSpPr/>
          <p:nvPr/>
        </p:nvSpPr>
        <p:spPr>
          <a:xfrm>
            <a:off x="0" y="6210299"/>
            <a:ext cx="9550400" cy="647701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0" name="Straight Connector 9"/>
          <p:cNvCxnSpPr/>
          <p:nvPr/>
        </p:nvCxnSpPr>
        <p:spPr>
          <a:xfrm>
            <a:off x="0" y="6197600"/>
            <a:ext cx="8534400" cy="12700"/>
          </a:xfrm>
          <a:prstGeom prst="line">
            <a:avLst/>
          </a:prstGeom>
          <a:ln w="381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Rectangle 17"/>
          <p:cNvSpPr/>
          <p:nvPr/>
        </p:nvSpPr>
        <p:spPr>
          <a:xfrm>
            <a:off x="9220200" y="5818851"/>
            <a:ext cx="2971800" cy="1039150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/>
          <p:cNvSpPr/>
          <p:nvPr/>
        </p:nvSpPr>
        <p:spPr>
          <a:xfrm>
            <a:off x="10087386" y="5946817"/>
            <a:ext cx="2104614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400" b="0" cap="none" spc="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Harvard Energy</a:t>
            </a:r>
            <a:br>
              <a:rPr lang="en-US" sz="2400" b="0" cap="none" spc="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</a:br>
            <a:r>
              <a:rPr lang="en-US" sz="2400" b="0" cap="none" spc="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Journal Club</a:t>
            </a:r>
            <a:endParaRPr lang="en-US" sz="2400" b="0" cap="none" spc="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cxnSp>
        <p:nvCxnSpPr>
          <p:cNvPr id="31" name="Straight Connector 30"/>
          <p:cNvCxnSpPr/>
          <p:nvPr/>
        </p:nvCxnSpPr>
        <p:spPr>
          <a:xfrm flipH="1">
            <a:off x="-84224" y="5830882"/>
            <a:ext cx="10058400" cy="0"/>
          </a:xfrm>
          <a:prstGeom prst="line">
            <a:avLst/>
          </a:prstGeom>
          <a:ln w="285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/>
          <p:cNvCxnSpPr/>
          <p:nvPr/>
        </p:nvCxnSpPr>
        <p:spPr>
          <a:xfrm flipH="1">
            <a:off x="-28080" y="5955655"/>
            <a:ext cx="10058400" cy="0"/>
          </a:xfrm>
          <a:prstGeom prst="line">
            <a:avLst/>
          </a:prstGeom>
          <a:ln w="285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/>
          <p:cNvCxnSpPr/>
          <p:nvPr/>
        </p:nvCxnSpPr>
        <p:spPr>
          <a:xfrm flipH="1">
            <a:off x="8016" y="6080428"/>
            <a:ext cx="10058400" cy="0"/>
          </a:xfrm>
          <a:prstGeom prst="line">
            <a:avLst/>
          </a:prstGeom>
          <a:ln w="285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/>
          <p:cNvCxnSpPr/>
          <p:nvPr/>
        </p:nvCxnSpPr>
        <p:spPr>
          <a:xfrm flipH="1">
            <a:off x="160416" y="6205201"/>
            <a:ext cx="10058400" cy="0"/>
          </a:xfrm>
          <a:prstGeom prst="line">
            <a:avLst/>
          </a:prstGeom>
          <a:ln w="285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2" name="Picture 2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12686" y="5917275"/>
            <a:ext cx="774700" cy="890081"/>
          </a:xfrm>
          <a:prstGeom prst="rect">
            <a:avLst/>
          </a:prstGeom>
        </p:spPr>
      </p:pic>
      <p:sp>
        <p:nvSpPr>
          <p:cNvPr id="29" name="Right Triangle 28"/>
          <p:cNvSpPr/>
          <p:nvPr/>
        </p:nvSpPr>
        <p:spPr>
          <a:xfrm rot="16200000">
            <a:off x="8336153" y="5337239"/>
            <a:ext cx="402435" cy="1365658"/>
          </a:xfrm>
          <a:prstGeom prst="rtTriangl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Rectangle 34"/>
          <p:cNvSpPr/>
          <p:nvPr/>
        </p:nvSpPr>
        <p:spPr>
          <a:xfrm>
            <a:off x="8016" y="2149"/>
            <a:ext cx="12183984" cy="949780"/>
          </a:xfrm>
          <a:prstGeom prst="rect">
            <a:avLst/>
          </a:prstGeom>
          <a:solidFill>
            <a:srgbClr val="C00000"/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11433459" y="153873"/>
            <a:ext cx="75854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i="1" dirty="0" smtClean="0">
                <a:solidFill>
                  <a:schemeClr val="bg1"/>
                </a:solidFill>
              </a:rPr>
              <a:t>Date</a:t>
            </a:r>
          </a:p>
          <a:p>
            <a:pPr algn="r"/>
            <a:r>
              <a:rPr lang="en-US" i="1" dirty="0" smtClean="0">
                <a:solidFill>
                  <a:schemeClr val="bg1"/>
                </a:solidFill>
              </a:rPr>
              <a:t>Name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606386" y="184652"/>
            <a:ext cx="507844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i="1" dirty="0">
                <a:solidFill>
                  <a:schemeClr val="bg1"/>
                </a:solidFill>
              </a:rPr>
              <a:t>How will automakers adapt?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160416" y="6334094"/>
            <a:ext cx="222439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i="1" dirty="0" smtClean="0">
                <a:solidFill>
                  <a:schemeClr val="bg1"/>
                </a:solidFill>
              </a:rPr>
              <a:t>Citations, notes, </a:t>
            </a:r>
            <a:r>
              <a:rPr lang="en-US" sz="2000" i="1" dirty="0" err="1" smtClean="0">
                <a:solidFill>
                  <a:schemeClr val="bg1"/>
                </a:solidFill>
              </a:rPr>
              <a:t>etc</a:t>
            </a:r>
            <a:endParaRPr lang="en-US" sz="2000" i="1" dirty="0" smtClean="0">
              <a:solidFill>
                <a:schemeClr val="bg1"/>
              </a:solidFill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922415" y="1553022"/>
            <a:ext cx="10336987" cy="3416320"/>
          </a:xfrm>
          <a:prstGeom prst="rect">
            <a:avLst/>
          </a:prstGeom>
          <a:solidFill>
            <a:schemeClr val="tx1"/>
          </a:solidFill>
        </p:spPr>
        <p:txBody>
          <a:bodyPr wrap="square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</a:rPr>
              <a:t>The agencies believe that </a:t>
            </a:r>
            <a:r>
              <a:rPr lang="en-US" sz="2400" dirty="0" smtClean="0">
                <a:solidFill>
                  <a:schemeClr val="bg1"/>
                </a:solidFill>
              </a:rPr>
              <a:t>advances </a:t>
            </a:r>
            <a:r>
              <a:rPr lang="en-US" sz="2400" dirty="0">
                <a:solidFill>
                  <a:schemeClr val="bg1"/>
                </a:solidFill>
              </a:rPr>
              <a:t>in gasoline engines and transmissions will continue for the foreseeable future, and that there will </a:t>
            </a:r>
            <a:r>
              <a:rPr lang="en-US" sz="2400" dirty="0" smtClean="0">
                <a:solidFill>
                  <a:schemeClr val="bg1"/>
                </a:solidFill>
              </a:rPr>
              <a:t>be </a:t>
            </a:r>
            <a:r>
              <a:rPr lang="en-US" sz="2400" dirty="0">
                <a:solidFill>
                  <a:schemeClr val="bg1"/>
                </a:solidFill>
              </a:rPr>
              <a:t>continual improvement in other technologies, including </a:t>
            </a:r>
            <a:r>
              <a:rPr lang="en-US" sz="2400" dirty="0">
                <a:solidFill>
                  <a:srgbClr val="FFFF00"/>
                </a:solidFill>
              </a:rPr>
              <a:t>vehicle weight reduction</a:t>
            </a:r>
            <a:r>
              <a:rPr lang="en-US" sz="2400" dirty="0">
                <a:solidFill>
                  <a:schemeClr val="bg1"/>
                </a:solidFill>
              </a:rPr>
              <a:t>, </a:t>
            </a:r>
            <a:r>
              <a:rPr lang="en-US" sz="2400" dirty="0">
                <a:solidFill>
                  <a:srgbClr val="FFFF00"/>
                </a:solidFill>
              </a:rPr>
              <a:t>lower tire rolling </a:t>
            </a:r>
            <a:r>
              <a:rPr lang="en-US" sz="2400" dirty="0" smtClean="0">
                <a:solidFill>
                  <a:srgbClr val="FFFF00"/>
                </a:solidFill>
              </a:rPr>
              <a:t>resistance</a:t>
            </a:r>
            <a:r>
              <a:rPr lang="en-US" sz="2400" dirty="0">
                <a:solidFill>
                  <a:schemeClr val="bg1"/>
                </a:solidFill>
              </a:rPr>
              <a:t>, improvements in </a:t>
            </a:r>
            <a:r>
              <a:rPr lang="en-US" sz="2400" dirty="0">
                <a:solidFill>
                  <a:srgbClr val="FFFF00"/>
                </a:solidFill>
              </a:rPr>
              <a:t>vehicle aerodynamics</a:t>
            </a:r>
            <a:r>
              <a:rPr lang="en-US" sz="2400" dirty="0">
                <a:solidFill>
                  <a:schemeClr val="bg1"/>
                </a:solidFill>
              </a:rPr>
              <a:t>, diesel engines, and more efficient vehicle accessories, </a:t>
            </a:r>
            <a:r>
              <a:rPr lang="en-US" sz="2400" dirty="0" smtClean="0">
                <a:solidFill>
                  <a:schemeClr val="bg1"/>
                </a:solidFill>
              </a:rPr>
              <a:t>and </a:t>
            </a:r>
            <a:r>
              <a:rPr lang="en-US" sz="2400" dirty="0">
                <a:solidFill>
                  <a:schemeClr val="bg1"/>
                </a:solidFill>
              </a:rPr>
              <a:t>that vehicle </a:t>
            </a:r>
            <a:r>
              <a:rPr lang="en-US" sz="2400" dirty="0">
                <a:solidFill>
                  <a:srgbClr val="FFFF00"/>
                </a:solidFill>
              </a:rPr>
              <a:t>air conditioners </a:t>
            </a:r>
            <a:r>
              <a:rPr lang="en-US" sz="2400" dirty="0">
                <a:solidFill>
                  <a:schemeClr val="bg1"/>
                </a:solidFill>
              </a:rPr>
              <a:t>will continue to improve by becoming more efficient.  The agencies also </a:t>
            </a:r>
            <a:r>
              <a:rPr lang="en-US" sz="2400" dirty="0" smtClean="0">
                <a:solidFill>
                  <a:schemeClr val="bg1"/>
                </a:solidFill>
              </a:rPr>
              <a:t>expect </a:t>
            </a:r>
            <a:r>
              <a:rPr lang="en-US" sz="2400" dirty="0">
                <a:solidFill>
                  <a:schemeClr val="bg1"/>
                </a:solidFill>
              </a:rPr>
              <a:t>to see some increased electrification of the fleet through the expanded production of </a:t>
            </a:r>
            <a:r>
              <a:rPr lang="en-US" sz="2400" dirty="0">
                <a:solidFill>
                  <a:srgbClr val="FFFF00"/>
                </a:solidFill>
              </a:rPr>
              <a:t>stop/start, </a:t>
            </a:r>
            <a:r>
              <a:rPr lang="en-US" sz="2400" dirty="0" smtClean="0">
                <a:solidFill>
                  <a:srgbClr val="FFFF00"/>
                </a:solidFill>
              </a:rPr>
              <a:t>hybrid</a:t>
            </a:r>
            <a:r>
              <a:rPr lang="en-US" sz="2400" dirty="0">
                <a:solidFill>
                  <a:srgbClr val="FFFF00"/>
                </a:solidFill>
              </a:rPr>
              <a:t>, plug-in hybrid electric and electric vehicles</a:t>
            </a:r>
            <a:r>
              <a:rPr lang="en-US" sz="2400" dirty="0">
                <a:solidFill>
                  <a:schemeClr val="bg1"/>
                </a:solidFill>
              </a:rPr>
              <a:t>, as well as other alternative fuel vehicles like </a:t>
            </a:r>
            <a:r>
              <a:rPr lang="en-US" sz="2400" dirty="0">
                <a:solidFill>
                  <a:srgbClr val="FFFF00"/>
                </a:solidFill>
              </a:rPr>
              <a:t>natural </a:t>
            </a:r>
            <a:r>
              <a:rPr lang="en-US" sz="2400" dirty="0" smtClean="0">
                <a:solidFill>
                  <a:srgbClr val="FFFF00"/>
                </a:solidFill>
              </a:rPr>
              <a:t>gas</a:t>
            </a:r>
            <a:r>
              <a:rPr lang="en-US" sz="2400" dirty="0">
                <a:solidFill>
                  <a:schemeClr val="bg1"/>
                </a:solidFill>
              </a:rPr>
              <a:t>.  </a:t>
            </a:r>
          </a:p>
        </p:txBody>
      </p:sp>
    </p:spTree>
    <p:extLst>
      <p:ext uri="{BB962C8B-B14F-4D97-AF65-F5344CB8AC3E}">
        <p14:creationId xmlns:p14="http://schemas.microsoft.com/office/powerpoint/2010/main" val="1114389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 27"/>
          <p:cNvSpPr/>
          <p:nvPr/>
        </p:nvSpPr>
        <p:spPr>
          <a:xfrm>
            <a:off x="0" y="6210299"/>
            <a:ext cx="9550400" cy="647701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0" name="Straight Connector 9"/>
          <p:cNvCxnSpPr/>
          <p:nvPr/>
        </p:nvCxnSpPr>
        <p:spPr>
          <a:xfrm>
            <a:off x="0" y="6197600"/>
            <a:ext cx="8534400" cy="12700"/>
          </a:xfrm>
          <a:prstGeom prst="line">
            <a:avLst/>
          </a:prstGeom>
          <a:ln w="381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Rectangle 17"/>
          <p:cNvSpPr/>
          <p:nvPr/>
        </p:nvSpPr>
        <p:spPr>
          <a:xfrm>
            <a:off x="9220200" y="5818851"/>
            <a:ext cx="2971800" cy="1039150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/>
          <p:cNvSpPr/>
          <p:nvPr/>
        </p:nvSpPr>
        <p:spPr>
          <a:xfrm>
            <a:off x="10087386" y="5946817"/>
            <a:ext cx="2104614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400" b="0" cap="none" spc="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Harvard Energy</a:t>
            </a:r>
            <a:br>
              <a:rPr lang="en-US" sz="2400" b="0" cap="none" spc="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</a:br>
            <a:r>
              <a:rPr lang="en-US" sz="2400" b="0" cap="none" spc="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Journal Club</a:t>
            </a:r>
            <a:endParaRPr lang="en-US" sz="2400" b="0" cap="none" spc="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cxnSp>
        <p:nvCxnSpPr>
          <p:cNvPr id="31" name="Straight Connector 30"/>
          <p:cNvCxnSpPr/>
          <p:nvPr/>
        </p:nvCxnSpPr>
        <p:spPr>
          <a:xfrm flipH="1">
            <a:off x="-84224" y="5830882"/>
            <a:ext cx="10058400" cy="0"/>
          </a:xfrm>
          <a:prstGeom prst="line">
            <a:avLst/>
          </a:prstGeom>
          <a:ln w="285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/>
          <p:cNvCxnSpPr/>
          <p:nvPr/>
        </p:nvCxnSpPr>
        <p:spPr>
          <a:xfrm flipH="1">
            <a:off x="-28080" y="5955655"/>
            <a:ext cx="10058400" cy="0"/>
          </a:xfrm>
          <a:prstGeom prst="line">
            <a:avLst/>
          </a:prstGeom>
          <a:ln w="285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/>
          <p:cNvCxnSpPr/>
          <p:nvPr/>
        </p:nvCxnSpPr>
        <p:spPr>
          <a:xfrm flipH="1">
            <a:off x="8016" y="6080428"/>
            <a:ext cx="10058400" cy="0"/>
          </a:xfrm>
          <a:prstGeom prst="line">
            <a:avLst/>
          </a:prstGeom>
          <a:ln w="285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/>
          <p:cNvCxnSpPr/>
          <p:nvPr/>
        </p:nvCxnSpPr>
        <p:spPr>
          <a:xfrm flipH="1">
            <a:off x="160416" y="6205201"/>
            <a:ext cx="10058400" cy="0"/>
          </a:xfrm>
          <a:prstGeom prst="line">
            <a:avLst/>
          </a:prstGeom>
          <a:ln w="285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2" name="Picture 2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12686" y="5917275"/>
            <a:ext cx="774700" cy="890081"/>
          </a:xfrm>
          <a:prstGeom prst="rect">
            <a:avLst/>
          </a:prstGeom>
        </p:spPr>
      </p:pic>
      <p:sp>
        <p:nvSpPr>
          <p:cNvPr id="29" name="Right Triangle 28"/>
          <p:cNvSpPr/>
          <p:nvPr/>
        </p:nvSpPr>
        <p:spPr>
          <a:xfrm rot="16200000">
            <a:off x="8336153" y="5337239"/>
            <a:ext cx="402435" cy="1365658"/>
          </a:xfrm>
          <a:prstGeom prst="rtTriangl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Rectangle 34"/>
          <p:cNvSpPr/>
          <p:nvPr/>
        </p:nvSpPr>
        <p:spPr>
          <a:xfrm>
            <a:off x="8016" y="2149"/>
            <a:ext cx="12183984" cy="949780"/>
          </a:xfrm>
          <a:prstGeom prst="rect">
            <a:avLst/>
          </a:prstGeom>
          <a:solidFill>
            <a:srgbClr val="C00000"/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11433459" y="153873"/>
            <a:ext cx="75854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i="1" dirty="0" smtClean="0">
                <a:solidFill>
                  <a:schemeClr val="bg1"/>
                </a:solidFill>
              </a:rPr>
              <a:t>Date</a:t>
            </a:r>
          </a:p>
          <a:p>
            <a:pPr algn="r"/>
            <a:r>
              <a:rPr lang="en-US" i="1" dirty="0" smtClean="0">
                <a:solidFill>
                  <a:schemeClr val="bg1"/>
                </a:solidFill>
              </a:rPr>
              <a:t>Name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606386" y="184652"/>
            <a:ext cx="507844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i="1" dirty="0">
                <a:solidFill>
                  <a:schemeClr val="bg1"/>
                </a:solidFill>
              </a:rPr>
              <a:t>How will automakers adapt?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160416" y="6334094"/>
            <a:ext cx="222439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i="1" dirty="0" smtClean="0">
                <a:solidFill>
                  <a:schemeClr val="bg1"/>
                </a:solidFill>
              </a:rPr>
              <a:t>Citations, notes, </a:t>
            </a:r>
            <a:r>
              <a:rPr lang="en-US" sz="2000" i="1" dirty="0" err="1" smtClean="0">
                <a:solidFill>
                  <a:schemeClr val="bg1"/>
                </a:solidFill>
              </a:rPr>
              <a:t>etc</a:t>
            </a:r>
            <a:endParaRPr lang="en-US" sz="2000" i="1" dirty="0" smtClean="0">
              <a:solidFill>
                <a:schemeClr val="bg1"/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 rot="710960">
            <a:off x="5714719" y="255672"/>
            <a:ext cx="1643364" cy="461665"/>
          </a:xfrm>
          <a:prstGeom prst="rect">
            <a:avLst/>
          </a:prstGeom>
          <a:solidFill>
            <a:schemeClr val="tx1"/>
          </a:solidFill>
        </p:spPr>
        <p:txBody>
          <a:bodyPr wrap="square">
            <a:spAutoFit/>
          </a:bodyPr>
          <a:lstStyle/>
          <a:p>
            <a:r>
              <a:rPr lang="en-US" sz="2400" dirty="0" smtClean="0">
                <a:solidFill>
                  <a:srgbClr val="FFFF00"/>
                </a:solidFill>
              </a:rPr>
              <a:t>NOT FINAL!</a:t>
            </a:r>
            <a:endParaRPr lang="en-US" sz="2400" dirty="0">
              <a:solidFill>
                <a:srgbClr val="FFFF00"/>
              </a:solidFill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1084732" y="1753110"/>
            <a:ext cx="10548978" cy="461665"/>
          </a:xfrm>
          <a:prstGeom prst="rect">
            <a:avLst/>
          </a:prstGeom>
          <a:solidFill>
            <a:schemeClr val="tx1"/>
          </a:solidFill>
        </p:spPr>
        <p:txBody>
          <a:bodyPr wrap="none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</a:rPr>
              <a:t>Credit Transfer, Trading, and </a:t>
            </a:r>
            <a:r>
              <a:rPr lang="en-US" sz="2400" dirty="0" smtClean="0">
                <a:solidFill>
                  <a:schemeClr val="bg1"/>
                </a:solidFill>
              </a:rPr>
              <a:t>Carry-Forward/Carry-Back – 3yrs back, 5 years forward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084732" y="2502701"/>
            <a:ext cx="7720487" cy="1200329"/>
          </a:xfrm>
          <a:prstGeom prst="rect">
            <a:avLst/>
          </a:prstGeom>
          <a:solidFill>
            <a:schemeClr val="tx1"/>
          </a:solidFill>
        </p:spPr>
        <p:txBody>
          <a:bodyPr wrap="square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</a:rPr>
              <a:t>Air Conditioning and Off-Cycle-Related Fuel Consumption Improvement </a:t>
            </a:r>
            <a:r>
              <a:rPr lang="en-US" sz="2400" dirty="0" smtClean="0">
                <a:solidFill>
                  <a:schemeClr val="bg1"/>
                </a:solidFill>
              </a:rPr>
              <a:t>Values (solar panels, engine start-stop, active aerodynamics)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084732" y="4025352"/>
            <a:ext cx="9109203" cy="1200329"/>
          </a:xfrm>
          <a:prstGeom prst="rect">
            <a:avLst/>
          </a:prstGeom>
          <a:solidFill>
            <a:schemeClr val="tx1"/>
          </a:solidFill>
        </p:spPr>
        <p:txBody>
          <a:bodyPr wrap="square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</a:rPr>
              <a:t>Incentives for "Game Changing" Technologies Including Hybridization for Full-Size </a:t>
            </a:r>
            <a:r>
              <a:rPr lang="en-US" sz="2400" dirty="0" smtClean="0">
                <a:solidFill>
                  <a:schemeClr val="bg1"/>
                </a:solidFill>
              </a:rPr>
              <a:t>Pick-Up Trucks – 10 to 20 grams CO2 / mi credit for HEV technology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9207163" y="2649665"/>
            <a:ext cx="2426547" cy="830997"/>
          </a:xfrm>
          <a:prstGeom prst="rect">
            <a:avLst/>
          </a:prstGeom>
          <a:solidFill>
            <a:schemeClr val="tx1"/>
          </a:solidFill>
        </p:spPr>
        <p:txBody>
          <a:bodyPr wrap="square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</a:rPr>
              <a:t>Multiplier credits for PHEV, EV, FCV</a:t>
            </a:r>
            <a:endParaRPr lang="en-US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82553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 27"/>
          <p:cNvSpPr/>
          <p:nvPr/>
        </p:nvSpPr>
        <p:spPr>
          <a:xfrm>
            <a:off x="0" y="6210299"/>
            <a:ext cx="9550400" cy="647701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0" name="Straight Connector 9"/>
          <p:cNvCxnSpPr/>
          <p:nvPr/>
        </p:nvCxnSpPr>
        <p:spPr>
          <a:xfrm>
            <a:off x="0" y="6197600"/>
            <a:ext cx="8534400" cy="12700"/>
          </a:xfrm>
          <a:prstGeom prst="line">
            <a:avLst/>
          </a:prstGeom>
          <a:ln w="381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Rectangle 17"/>
          <p:cNvSpPr/>
          <p:nvPr/>
        </p:nvSpPr>
        <p:spPr>
          <a:xfrm>
            <a:off x="9220200" y="5818851"/>
            <a:ext cx="2971800" cy="1039150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/>
          <p:cNvSpPr/>
          <p:nvPr/>
        </p:nvSpPr>
        <p:spPr>
          <a:xfrm>
            <a:off x="10087386" y="5946817"/>
            <a:ext cx="2104614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400" b="0" cap="none" spc="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Harvard Energy</a:t>
            </a:r>
            <a:br>
              <a:rPr lang="en-US" sz="2400" b="0" cap="none" spc="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</a:br>
            <a:r>
              <a:rPr lang="en-US" sz="2400" b="0" cap="none" spc="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Journal Club</a:t>
            </a:r>
            <a:endParaRPr lang="en-US" sz="2400" b="0" cap="none" spc="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cxnSp>
        <p:nvCxnSpPr>
          <p:cNvPr id="31" name="Straight Connector 30"/>
          <p:cNvCxnSpPr/>
          <p:nvPr/>
        </p:nvCxnSpPr>
        <p:spPr>
          <a:xfrm flipH="1">
            <a:off x="-84224" y="5830882"/>
            <a:ext cx="10058400" cy="0"/>
          </a:xfrm>
          <a:prstGeom prst="line">
            <a:avLst/>
          </a:prstGeom>
          <a:ln w="285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/>
          <p:cNvCxnSpPr/>
          <p:nvPr/>
        </p:nvCxnSpPr>
        <p:spPr>
          <a:xfrm flipH="1">
            <a:off x="-28080" y="5955655"/>
            <a:ext cx="10058400" cy="0"/>
          </a:xfrm>
          <a:prstGeom prst="line">
            <a:avLst/>
          </a:prstGeom>
          <a:ln w="285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/>
          <p:cNvCxnSpPr/>
          <p:nvPr/>
        </p:nvCxnSpPr>
        <p:spPr>
          <a:xfrm flipH="1">
            <a:off x="8016" y="6080428"/>
            <a:ext cx="10058400" cy="0"/>
          </a:xfrm>
          <a:prstGeom prst="line">
            <a:avLst/>
          </a:prstGeom>
          <a:ln w="285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/>
          <p:cNvCxnSpPr/>
          <p:nvPr/>
        </p:nvCxnSpPr>
        <p:spPr>
          <a:xfrm flipH="1">
            <a:off x="160416" y="6205201"/>
            <a:ext cx="10058400" cy="0"/>
          </a:xfrm>
          <a:prstGeom prst="line">
            <a:avLst/>
          </a:prstGeom>
          <a:ln w="285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2" name="Picture 2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12686" y="5917275"/>
            <a:ext cx="774700" cy="890081"/>
          </a:xfrm>
          <a:prstGeom prst="rect">
            <a:avLst/>
          </a:prstGeom>
        </p:spPr>
      </p:pic>
      <p:sp>
        <p:nvSpPr>
          <p:cNvPr id="29" name="Right Triangle 28"/>
          <p:cNvSpPr/>
          <p:nvPr/>
        </p:nvSpPr>
        <p:spPr>
          <a:xfrm rot="16200000">
            <a:off x="8336153" y="5337239"/>
            <a:ext cx="402435" cy="1365658"/>
          </a:xfrm>
          <a:prstGeom prst="rtTriangl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Rectangle 34"/>
          <p:cNvSpPr/>
          <p:nvPr/>
        </p:nvSpPr>
        <p:spPr>
          <a:xfrm>
            <a:off x="8016" y="2149"/>
            <a:ext cx="12183984" cy="949780"/>
          </a:xfrm>
          <a:prstGeom prst="rect">
            <a:avLst/>
          </a:prstGeom>
          <a:solidFill>
            <a:srgbClr val="C00000"/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10772059" y="153873"/>
            <a:ext cx="141994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i="1" dirty="0" smtClean="0">
                <a:solidFill>
                  <a:schemeClr val="bg1"/>
                </a:solidFill>
              </a:rPr>
              <a:t>10/16/14</a:t>
            </a:r>
            <a:endParaRPr lang="en-US" i="1" dirty="0" smtClean="0">
              <a:solidFill>
                <a:schemeClr val="bg1"/>
              </a:solidFill>
            </a:endParaRPr>
          </a:p>
          <a:p>
            <a:pPr algn="r"/>
            <a:r>
              <a:rPr lang="en-US" i="1" dirty="0" smtClean="0">
                <a:solidFill>
                  <a:schemeClr val="bg1"/>
                </a:solidFill>
              </a:rPr>
              <a:t>Gustafson, R.</a:t>
            </a:r>
            <a:endParaRPr lang="en-US" i="1" dirty="0" smtClean="0">
              <a:solidFill>
                <a:schemeClr val="bg1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06386" y="184652"/>
            <a:ext cx="143821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i="1" dirty="0" smtClean="0">
                <a:solidFill>
                  <a:schemeClr val="bg1"/>
                </a:solidFill>
              </a:rPr>
              <a:t>Outline</a:t>
            </a:r>
            <a:endParaRPr lang="en-US" sz="3200" b="1" i="1" dirty="0" smtClean="0">
              <a:solidFill>
                <a:schemeClr val="bg1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60416" y="6334094"/>
            <a:ext cx="222439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i="1" dirty="0" smtClean="0">
                <a:solidFill>
                  <a:schemeClr val="bg1"/>
                </a:solidFill>
              </a:rPr>
              <a:t>Citations, notes, </a:t>
            </a:r>
            <a:r>
              <a:rPr lang="en-US" sz="2000" i="1" dirty="0" err="1" smtClean="0">
                <a:solidFill>
                  <a:schemeClr val="bg1"/>
                </a:solidFill>
              </a:rPr>
              <a:t>etc</a:t>
            </a:r>
            <a:endParaRPr lang="en-US" sz="2000" i="1" dirty="0" smtClean="0">
              <a:solidFill>
                <a:schemeClr val="bg1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736979" y="1555845"/>
            <a:ext cx="971720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200000"/>
              </a:lnSpc>
              <a:buFont typeface="+mj-lt"/>
              <a:buAutoNum type="arabicPeriod"/>
            </a:pPr>
            <a:r>
              <a:rPr lang="en-US" sz="2400" b="1" dirty="0"/>
              <a:t>What is CAFE</a:t>
            </a:r>
            <a:r>
              <a:rPr lang="en-US" sz="2400" b="1" dirty="0" smtClean="0"/>
              <a:t>?</a:t>
            </a:r>
          </a:p>
          <a:p>
            <a:pPr marL="342900" indent="-342900">
              <a:lnSpc>
                <a:spcPct val="200000"/>
              </a:lnSpc>
              <a:buFont typeface="+mj-lt"/>
              <a:buAutoNum type="arabicPeriod"/>
            </a:pPr>
            <a:r>
              <a:rPr lang="en-US" sz="2400" b="1" dirty="0" smtClean="0"/>
              <a:t>What are the new rules for MY2017-2025?</a:t>
            </a:r>
          </a:p>
          <a:p>
            <a:pPr marL="342900" indent="-342900">
              <a:lnSpc>
                <a:spcPct val="200000"/>
              </a:lnSpc>
              <a:buFont typeface="+mj-lt"/>
              <a:buAutoNum type="arabicPeriod"/>
            </a:pPr>
            <a:r>
              <a:rPr lang="en-US" sz="2400" b="1" dirty="0" smtClean="0"/>
              <a:t>How will automakers adapt?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851627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 27"/>
          <p:cNvSpPr/>
          <p:nvPr/>
        </p:nvSpPr>
        <p:spPr>
          <a:xfrm>
            <a:off x="0" y="6210299"/>
            <a:ext cx="9550400" cy="647701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0" name="Straight Connector 9"/>
          <p:cNvCxnSpPr/>
          <p:nvPr/>
        </p:nvCxnSpPr>
        <p:spPr>
          <a:xfrm>
            <a:off x="0" y="6197600"/>
            <a:ext cx="8534400" cy="12700"/>
          </a:xfrm>
          <a:prstGeom prst="line">
            <a:avLst/>
          </a:prstGeom>
          <a:ln w="381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Rectangle 17"/>
          <p:cNvSpPr/>
          <p:nvPr/>
        </p:nvSpPr>
        <p:spPr>
          <a:xfrm>
            <a:off x="9220200" y="5818851"/>
            <a:ext cx="2971800" cy="1039150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/>
          <p:cNvSpPr/>
          <p:nvPr/>
        </p:nvSpPr>
        <p:spPr>
          <a:xfrm>
            <a:off x="10087386" y="5946817"/>
            <a:ext cx="2104614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400" b="0" cap="none" spc="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Harvard Energy</a:t>
            </a:r>
            <a:br>
              <a:rPr lang="en-US" sz="2400" b="0" cap="none" spc="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</a:br>
            <a:r>
              <a:rPr lang="en-US" sz="2400" b="0" cap="none" spc="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Journal Club</a:t>
            </a:r>
            <a:endParaRPr lang="en-US" sz="2400" b="0" cap="none" spc="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cxnSp>
        <p:nvCxnSpPr>
          <p:cNvPr id="31" name="Straight Connector 30"/>
          <p:cNvCxnSpPr/>
          <p:nvPr/>
        </p:nvCxnSpPr>
        <p:spPr>
          <a:xfrm flipH="1">
            <a:off x="-84224" y="5830882"/>
            <a:ext cx="10058400" cy="0"/>
          </a:xfrm>
          <a:prstGeom prst="line">
            <a:avLst/>
          </a:prstGeom>
          <a:ln w="285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/>
          <p:cNvCxnSpPr/>
          <p:nvPr/>
        </p:nvCxnSpPr>
        <p:spPr>
          <a:xfrm flipH="1">
            <a:off x="-28080" y="5955655"/>
            <a:ext cx="10058400" cy="0"/>
          </a:xfrm>
          <a:prstGeom prst="line">
            <a:avLst/>
          </a:prstGeom>
          <a:ln w="285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/>
          <p:cNvCxnSpPr/>
          <p:nvPr/>
        </p:nvCxnSpPr>
        <p:spPr>
          <a:xfrm flipH="1">
            <a:off x="8016" y="6080428"/>
            <a:ext cx="10058400" cy="0"/>
          </a:xfrm>
          <a:prstGeom prst="line">
            <a:avLst/>
          </a:prstGeom>
          <a:ln w="285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/>
          <p:cNvCxnSpPr/>
          <p:nvPr/>
        </p:nvCxnSpPr>
        <p:spPr>
          <a:xfrm flipH="1">
            <a:off x="160416" y="6205201"/>
            <a:ext cx="10058400" cy="0"/>
          </a:xfrm>
          <a:prstGeom prst="line">
            <a:avLst/>
          </a:prstGeom>
          <a:ln w="285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2" name="Picture 2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12686" y="5917275"/>
            <a:ext cx="774700" cy="890081"/>
          </a:xfrm>
          <a:prstGeom prst="rect">
            <a:avLst/>
          </a:prstGeom>
        </p:spPr>
      </p:pic>
      <p:sp>
        <p:nvSpPr>
          <p:cNvPr id="29" name="Right Triangle 28"/>
          <p:cNvSpPr/>
          <p:nvPr/>
        </p:nvSpPr>
        <p:spPr>
          <a:xfrm rot="16200000">
            <a:off x="8336153" y="5337239"/>
            <a:ext cx="402435" cy="1365658"/>
          </a:xfrm>
          <a:prstGeom prst="rtTriangl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Rectangle 34"/>
          <p:cNvSpPr/>
          <p:nvPr/>
        </p:nvSpPr>
        <p:spPr>
          <a:xfrm>
            <a:off x="8016" y="2149"/>
            <a:ext cx="12183984" cy="949780"/>
          </a:xfrm>
          <a:prstGeom prst="rect">
            <a:avLst/>
          </a:prstGeom>
          <a:solidFill>
            <a:srgbClr val="C00000"/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10772059" y="153873"/>
            <a:ext cx="141994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i="1" dirty="0" smtClean="0">
                <a:solidFill>
                  <a:schemeClr val="bg1"/>
                </a:solidFill>
              </a:rPr>
              <a:t>10/16/14</a:t>
            </a:r>
            <a:endParaRPr lang="en-US" i="1" dirty="0" smtClean="0">
              <a:solidFill>
                <a:schemeClr val="bg1"/>
              </a:solidFill>
            </a:endParaRPr>
          </a:p>
          <a:p>
            <a:pPr algn="r"/>
            <a:r>
              <a:rPr lang="en-US" i="1" dirty="0" smtClean="0">
                <a:solidFill>
                  <a:schemeClr val="bg1"/>
                </a:solidFill>
              </a:rPr>
              <a:t>Gustafson, R.</a:t>
            </a:r>
            <a:endParaRPr lang="en-US" i="1" dirty="0" smtClean="0">
              <a:solidFill>
                <a:schemeClr val="bg1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06386" y="184652"/>
            <a:ext cx="262283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i="1" dirty="0" smtClean="0">
                <a:solidFill>
                  <a:schemeClr val="bg1"/>
                </a:solidFill>
              </a:rPr>
              <a:t>What is CAFE?</a:t>
            </a:r>
            <a:endParaRPr lang="en-US" sz="3200" b="1" i="1" dirty="0" smtClean="0">
              <a:solidFill>
                <a:schemeClr val="bg1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60416" y="6334094"/>
            <a:ext cx="222439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i="1" dirty="0" smtClean="0">
                <a:solidFill>
                  <a:schemeClr val="bg1"/>
                </a:solidFill>
              </a:rPr>
              <a:t>Citations, notes, </a:t>
            </a:r>
            <a:r>
              <a:rPr lang="en-US" sz="2000" i="1" dirty="0" err="1" smtClean="0">
                <a:solidFill>
                  <a:schemeClr val="bg1"/>
                </a:solidFill>
              </a:rPr>
              <a:t>etc</a:t>
            </a:r>
            <a:endParaRPr lang="en-US" sz="2000" i="1" dirty="0" smtClean="0">
              <a:solidFill>
                <a:schemeClr val="bg1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49210" y="1210313"/>
            <a:ext cx="9717206" cy="2241511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4000" b="1" dirty="0" smtClean="0">
                <a:solidFill>
                  <a:srgbClr val="FFFF00"/>
                </a:solidFill>
              </a:rPr>
              <a:t>CAFE</a:t>
            </a:r>
            <a:r>
              <a:rPr lang="en-US" sz="4000" b="1" dirty="0" smtClean="0">
                <a:solidFill>
                  <a:schemeClr val="bg1"/>
                </a:solidFill>
              </a:rPr>
              <a:t> </a:t>
            </a:r>
            <a:r>
              <a:rPr lang="en-US" sz="2800" b="1" dirty="0">
                <a:solidFill>
                  <a:schemeClr val="bg1"/>
                </a:solidFill>
              </a:rPr>
              <a:t>is an acronym for Corporate Average Fuel Economy</a:t>
            </a:r>
            <a:r>
              <a:rPr lang="en-US" sz="2800" dirty="0">
                <a:solidFill>
                  <a:schemeClr val="bg1"/>
                </a:solidFill>
              </a:rPr>
              <a:t>, a fuel economy standard program originally developed in the wake of the 1973-'74 Arab oil </a:t>
            </a:r>
            <a:r>
              <a:rPr lang="en-US" sz="2800" dirty="0" smtClean="0">
                <a:solidFill>
                  <a:schemeClr val="bg1"/>
                </a:solidFill>
              </a:rPr>
              <a:t>embargo</a:t>
            </a:r>
            <a:endParaRPr lang="en-US" sz="2800" dirty="0">
              <a:solidFill>
                <a:schemeClr val="bg1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917803" y="3726595"/>
            <a:ext cx="9717206" cy="1697068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 b="1" dirty="0" smtClean="0">
                <a:solidFill>
                  <a:srgbClr val="FFFF00"/>
                </a:solidFill>
              </a:rPr>
              <a:t>Efficiency</a:t>
            </a:r>
            <a:r>
              <a:rPr lang="en-US" sz="2400" b="1" dirty="0" smtClean="0">
                <a:solidFill>
                  <a:schemeClr val="bg1"/>
                </a:solidFill>
              </a:rPr>
              <a:t> standards measured by Environmental Protection Agency (</a:t>
            </a:r>
            <a:r>
              <a:rPr lang="en-US" sz="2400" b="1" dirty="0" smtClean="0">
                <a:solidFill>
                  <a:srgbClr val="FFFF00"/>
                </a:solidFill>
              </a:rPr>
              <a:t>EPA</a:t>
            </a:r>
            <a:r>
              <a:rPr lang="en-US" sz="2400" b="1" dirty="0" smtClean="0">
                <a:solidFill>
                  <a:schemeClr val="bg1"/>
                </a:solidFill>
              </a:rPr>
              <a:t>) and the </a:t>
            </a:r>
            <a:r>
              <a:rPr lang="en-US" sz="2400" b="1" dirty="0" smtClean="0">
                <a:solidFill>
                  <a:srgbClr val="FFFF00"/>
                </a:solidFill>
              </a:rPr>
              <a:t>rules and penalties</a:t>
            </a:r>
            <a:r>
              <a:rPr lang="en-US" sz="2400" b="1" dirty="0" smtClean="0">
                <a:solidFill>
                  <a:schemeClr val="bg1"/>
                </a:solidFill>
              </a:rPr>
              <a:t> administered by the National Highway Traffic Safety Administration (</a:t>
            </a:r>
            <a:r>
              <a:rPr lang="en-US" sz="2400" b="1" dirty="0" smtClean="0">
                <a:solidFill>
                  <a:srgbClr val="FFFF00"/>
                </a:solidFill>
              </a:rPr>
              <a:t>NHTSA</a:t>
            </a:r>
            <a:r>
              <a:rPr lang="en-US" sz="2400" b="1" dirty="0" smtClean="0">
                <a:solidFill>
                  <a:schemeClr val="bg1"/>
                </a:solidFill>
              </a:rPr>
              <a:t>)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0206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 27"/>
          <p:cNvSpPr/>
          <p:nvPr/>
        </p:nvSpPr>
        <p:spPr>
          <a:xfrm>
            <a:off x="0" y="6210299"/>
            <a:ext cx="9550400" cy="647701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0" name="Straight Connector 9"/>
          <p:cNvCxnSpPr/>
          <p:nvPr/>
        </p:nvCxnSpPr>
        <p:spPr>
          <a:xfrm>
            <a:off x="0" y="6197600"/>
            <a:ext cx="8534400" cy="12700"/>
          </a:xfrm>
          <a:prstGeom prst="line">
            <a:avLst/>
          </a:prstGeom>
          <a:ln w="381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Rectangle 17"/>
          <p:cNvSpPr/>
          <p:nvPr/>
        </p:nvSpPr>
        <p:spPr>
          <a:xfrm>
            <a:off x="9220200" y="5818851"/>
            <a:ext cx="2971800" cy="1039150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/>
          <p:cNvSpPr/>
          <p:nvPr/>
        </p:nvSpPr>
        <p:spPr>
          <a:xfrm>
            <a:off x="10087386" y="5946817"/>
            <a:ext cx="2104614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400" b="0" cap="none" spc="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Harvard Energy</a:t>
            </a:r>
            <a:br>
              <a:rPr lang="en-US" sz="2400" b="0" cap="none" spc="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</a:br>
            <a:r>
              <a:rPr lang="en-US" sz="2400" b="0" cap="none" spc="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Journal Club</a:t>
            </a:r>
            <a:endParaRPr lang="en-US" sz="2400" b="0" cap="none" spc="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cxnSp>
        <p:nvCxnSpPr>
          <p:cNvPr id="31" name="Straight Connector 30"/>
          <p:cNvCxnSpPr/>
          <p:nvPr/>
        </p:nvCxnSpPr>
        <p:spPr>
          <a:xfrm flipH="1">
            <a:off x="-84224" y="5830882"/>
            <a:ext cx="10058400" cy="0"/>
          </a:xfrm>
          <a:prstGeom prst="line">
            <a:avLst/>
          </a:prstGeom>
          <a:ln w="285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/>
          <p:cNvCxnSpPr/>
          <p:nvPr/>
        </p:nvCxnSpPr>
        <p:spPr>
          <a:xfrm flipH="1">
            <a:off x="-28080" y="5955655"/>
            <a:ext cx="10058400" cy="0"/>
          </a:xfrm>
          <a:prstGeom prst="line">
            <a:avLst/>
          </a:prstGeom>
          <a:ln w="285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/>
          <p:cNvCxnSpPr/>
          <p:nvPr/>
        </p:nvCxnSpPr>
        <p:spPr>
          <a:xfrm flipH="1">
            <a:off x="8016" y="6080428"/>
            <a:ext cx="10058400" cy="0"/>
          </a:xfrm>
          <a:prstGeom prst="line">
            <a:avLst/>
          </a:prstGeom>
          <a:ln w="285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/>
          <p:cNvCxnSpPr/>
          <p:nvPr/>
        </p:nvCxnSpPr>
        <p:spPr>
          <a:xfrm flipH="1">
            <a:off x="160416" y="6205201"/>
            <a:ext cx="10058400" cy="0"/>
          </a:xfrm>
          <a:prstGeom prst="line">
            <a:avLst/>
          </a:prstGeom>
          <a:ln w="285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2" name="Picture 2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12686" y="5917275"/>
            <a:ext cx="774700" cy="890081"/>
          </a:xfrm>
          <a:prstGeom prst="rect">
            <a:avLst/>
          </a:prstGeom>
        </p:spPr>
      </p:pic>
      <p:sp>
        <p:nvSpPr>
          <p:cNvPr id="29" name="Right Triangle 28"/>
          <p:cNvSpPr/>
          <p:nvPr/>
        </p:nvSpPr>
        <p:spPr>
          <a:xfrm rot="16200000">
            <a:off x="8336153" y="5337239"/>
            <a:ext cx="402435" cy="1365658"/>
          </a:xfrm>
          <a:prstGeom prst="rtTriangl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Rectangle 34"/>
          <p:cNvSpPr/>
          <p:nvPr/>
        </p:nvSpPr>
        <p:spPr>
          <a:xfrm>
            <a:off x="8016" y="2149"/>
            <a:ext cx="12183984" cy="949780"/>
          </a:xfrm>
          <a:prstGeom prst="rect">
            <a:avLst/>
          </a:prstGeom>
          <a:solidFill>
            <a:srgbClr val="C00000"/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10772059" y="153873"/>
            <a:ext cx="141994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i="1" dirty="0" smtClean="0">
                <a:solidFill>
                  <a:schemeClr val="bg1"/>
                </a:solidFill>
              </a:rPr>
              <a:t>10/16/14</a:t>
            </a:r>
            <a:endParaRPr lang="en-US" i="1" dirty="0" smtClean="0">
              <a:solidFill>
                <a:schemeClr val="bg1"/>
              </a:solidFill>
            </a:endParaRPr>
          </a:p>
          <a:p>
            <a:pPr algn="r"/>
            <a:r>
              <a:rPr lang="en-US" i="1" dirty="0" smtClean="0">
                <a:solidFill>
                  <a:schemeClr val="bg1"/>
                </a:solidFill>
              </a:rPr>
              <a:t>Gustafson, R.</a:t>
            </a:r>
            <a:endParaRPr lang="en-US" i="1" dirty="0" smtClean="0">
              <a:solidFill>
                <a:schemeClr val="bg1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06386" y="184652"/>
            <a:ext cx="262283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i="1" dirty="0" smtClean="0">
                <a:solidFill>
                  <a:schemeClr val="bg1"/>
                </a:solidFill>
              </a:rPr>
              <a:t>What is CAFE?</a:t>
            </a:r>
            <a:endParaRPr lang="en-US" sz="3200" b="1" i="1" dirty="0" smtClean="0">
              <a:solidFill>
                <a:schemeClr val="bg1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60416" y="6334094"/>
            <a:ext cx="222439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i="1" dirty="0" smtClean="0">
                <a:solidFill>
                  <a:schemeClr val="bg1"/>
                </a:solidFill>
              </a:rPr>
              <a:t>Citations, notes, </a:t>
            </a:r>
            <a:r>
              <a:rPr lang="en-US" sz="2000" i="1" dirty="0" err="1" smtClean="0">
                <a:solidFill>
                  <a:schemeClr val="bg1"/>
                </a:solidFill>
              </a:rPr>
              <a:t>etc</a:t>
            </a:r>
            <a:endParaRPr lang="en-US" sz="2000" i="1" dirty="0" smtClean="0">
              <a:solidFill>
                <a:schemeClr val="bg1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56201" y="2292622"/>
            <a:ext cx="11087614" cy="1015663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4000" dirty="0">
                <a:solidFill>
                  <a:srgbClr val="FFFF00"/>
                </a:solidFill>
              </a:rPr>
              <a:t>Energy Policy Conservation Act </a:t>
            </a:r>
            <a:r>
              <a:rPr lang="en-US" sz="4000" dirty="0">
                <a:solidFill>
                  <a:schemeClr val="bg1"/>
                </a:solidFill>
              </a:rPr>
              <a:t>(EPCA</a:t>
            </a:r>
            <a:r>
              <a:rPr lang="en-US" sz="4000" dirty="0" smtClean="0">
                <a:solidFill>
                  <a:schemeClr val="bg1"/>
                </a:solidFill>
              </a:rPr>
              <a:t>) 1975</a:t>
            </a:r>
            <a:endParaRPr lang="en-US" sz="2800" dirty="0">
              <a:solidFill>
                <a:schemeClr val="bg1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56201" y="1130777"/>
            <a:ext cx="11087614" cy="1015663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4000" dirty="0" smtClean="0">
                <a:solidFill>
                  <a:srgbClr val="FFFF00"/>
                </a:solidFill>
              </a:rPr>
              <a:t>Clean Air Act </a:t>
            </a:r>
            <a:r>
              <a:rPr lang="en-US" sz="4000" dirty="0" smtClean="0">
                <a:solidFill>
                  <a:schemeClr val="bg1"/>
                </a:solidFill>
              </a:rPr>
              <a:t>1963</a:t>
            </a:r>
            <a:endParaRPr lang="en-US" sz="2800" dirty="0">
              <a:solidFill>
                <a:schemeClr val="bg1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556201" y="3454467"/>
            <a:ext cx="11087614" cy="920252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4000" dirty="0">
                <a:solidFill>
                  <a:srgbClr val="FFFF00"/>
                </a:solidFill>
              </a:rPr>
              <a:t>Energy </a:t>
            </a:r>
            <a:r>
              <a:rPr lang="en-US" sz="4000" dirty="0" smtClean="0">
                <a:solidFill>
                  <a:srgbClr val="FFFF00"/>
                </a:solidFill>
              </a:rPr>
              <a:t>Independence and Security Act </a:t>
            </a:r>
            <a:r>
              <a:rPr lang="en-US" sz="4000" dirty="0" smtClean="0">
                <a:solidFill>
                  <a:schemeClr val="bg1"/>
                </a:solidFill>
              </a:rPr>
              <a:t>(EISA) 2007</a:t>
            </a:r>
            <a:endParaRPr lang="en-US" sz="2800" dirty="0">
              <a:solidFill>
                <a:schemeClr val="bg1"/>
              </a:solidFill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556201" y="4616663"/>
            <a:ext cx="11087613" cy="923330"/>
          </a:xfrm>
          <a:prstGeom prst="rect">
            <a:avLst/>
          </a:prstGeom>
          <a:solidFill>
            <a:schemeClr val="tx1"/>
          </a:solidFill>
        </p:spPr>
        <p:txBody>
          <a:bodyPr wrap="square">
            <a:spAutoFit/>
          </a:bodyPr>
          <a:lstStyle/>
          <a:p>
            <a:r>
              <a:rPr lang="en-US" dirty="0">
                <a:solidFill>
                  <a:schemeClr val="bg1"/>
                </a:solidFill>
                <a:latin typeface="helvetica" panose="020B0604020202020204" pitchFamily="34" charset="0"/>
              </a:rPr>
              <a:t>In April 2007, the U.S. Supreme Court ruled that the Environmental Protection Agency (EPA) has the statutory authority to regulate emissions of CO2 and other greenhouse gases from new motor vehicles — something the agency had declined to regulate previously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5288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 27"/>
          <p:cNvSpPr/>
          <p:nvPr/>
        </p:nvSpPr>
        <p:spPr>
          <a:xfrm>
            <a:off x="0" y="6210299"/>
            <a:ext cx="9550400" cy="647701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0" name="Straight Connector 9"/>
          <p:cNvCxnSpPr/>
          <p:nvPr/>
        </p:nvCxnSpPr>
        <p:spPr>
          <a:xfrm>
            <a:off x="0" y="6197600"/>
            <a:ext cx="8534400" cy="12700"/>
          </a:xfrm>
          <a:prstGeom prst="line">
            <a:avLst/>
          </a:prstGeom>
          <a:ln w="381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Rectangle 17"/>
          <p:cNvSpPr/>
          <p:nvPr/>
        </p:nvSpPr>
        <p:spPr>
          <a:xfrm>
            <a:off x="9220200" y="5818851"/>
            <a:ext cx="2971800" cy="1039150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/>
          <p:cNvSpPr/>
          <p:nvPr/>
        </p:nvSpPr>
        <p:spPr>
          <a:xfrm>
            <a:off x="10087386" y="5946817"/>
            <a:ext cx="2104614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400" b="0" cap="none" spc="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Harvard Energy</a:t>
            </a:r>
            <a:br>
              <a:rPr lang="en-US" sz="2400" b="0" cap="none" spc="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</a:br>
            <a:r>
              <a:rPr lang="en-US" sz="2400" b="0" cap="none" spc="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Journal Club</a:t>
            </a:r>
            <a:endParaRPr lang="en-US" sz="2400" b="0" cap="none" spc="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cxnSp>
        <p:nvCxnSpPr>
          <p:cNvPr id="31" name="Straight Connector 30"/>
          <p:cNvCxnSpPr/>
          <p:nvPr/>
        </p:nvCxnSpPr>
        <p:spPr>
          <a:xfrm flipH="1">
            <a:off x="-84224" y="5830882"/>
            <a:ext cx="10058400" cy="0"/>
          </a:xfrm>
          <a:prstGeom prst="line">
            <a:avLst/>
          </a:prstGeom>
          <a:ln w="285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/>
          <p:cNvCxnSpPr/>
          <p:nvPr/>
        </p:nvCxnSpPr>
        <p:spPr>
          <a:xfrm flipH="1">
            <a:off x="-28080" y="5955655"/>
            <a:ext cx="10058400" cy="0"/>
          </a:xfrm>
          <a:prstGeom prst="line">
            <a:avLst/>
          </a:prstGeom>
          <a:ln w="285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/>
          <p:cNvCxnSpPr/>
          <p:nvPr/>
        </p:nvCxnSpPr>
        <p:spPr>
          <a:xfrm flipH="1">
            <a:off x="8016" y="6080428"/>
            <a:ext cx="10058400" cy="0"/>
          </a:xfrm>
          <a:prstGeom prst="line">
            <a:avLst/>
          </a:prstGeom>
          <a:ln w="285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/>
          <p:cNvCxnSpPr/>
          <p:nvPr/>
        </p:nvCxnSpPr>
        <p:spPr>
          <a:xfrm flipH="1">
            <a:off x="160416" y="6205201"/>
            <a:ext cx="10058400" cy="0"/>
          </a:xfrm>
          <a:prstGeom prst="line">
            <a:avLst/>
          </a:prstGeom>
          <a:ln w="285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2" name="Picture 2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12686" y="5917275"/>
            <a:ext cx="774700" cy="890081"/>
          </a:xfrm>
          <a:prstGeom prst="rect">
            <a:avLst/>
          </a:prstGeom>
        </p:spPr>
      </p:pic>
      <p:sp>
        <p:nvSpPr>
          <p:cNvPr id="29" name="Right Triangle 28"/>
          <p:cNvSpPr/>
          <p:nvPr/>
        </p:nvSpPr>
        <p:spPr>
          <a:xfrm rot="16200000">
            <a:off x="8336153" y="5337239"/>
            <a:ext cx="402435" cy="1365658"/>
          </a:xfrm>
          <a:prstGeom prst="rtTriangl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Rectangle 34"/>
          <p:cNvSpPr/>
          <p:nvPr/>
        </p:nvSpPr>
        <p:spPr>
          <a:xfrm>
            <a:off x="8016" y="2149"/>
            <a:ext cx="12183984" cy="949780"/>
          </a:xfrm>
          <a:prstGeom prst="rect">
            <a:avLst/>
          </a:prstGeom>
          <a:solidFill>
            <a:srgbClr val="C00000"/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11433459" y="153873"/>
            <a:ext cx="75854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i="1" dirty="0" smtClean="0">
                <a:solidFill>
                  <a:schemeClr val="bg1"/>
                </a:solidFill>
              </a:rPr>
              <a:t>Date</a:t>
            </a:r>
          </a:p>
          <a:p>
            <a:pPr algn="r"/>
            <a:r>
              <a:rPr lang="en-US" i="1" dirty="0" smtClean="0">
                <a:solidFill>
                  <a:schemeClr val="bg1"/>
                </a:solidFill>
              </a:rPr>
              <a:t>Name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606386" y="184652"/>
            <a:ext cx="262283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i="1" dirty="0">
                <a:solidFill>
                  <a:schemeClr val="bg1"/>
                </a:solidFill>
              </a:rPr>
              <a:t>What is CAFE?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160416" y="6334094"/>
            <a:ext cx="222439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i="1" dirty="0" smtClean="0">
                <a:solidFill>
                  <a:schemeClr val="bg1"/>
                </a:solidFill>
              </a:rPr>
              <a:t>Citations, notes, </a:t>
            </a:r>
            <a:r>
              <a:rPr lang="en-US" sz="2000" i="1" dirty="0" err="1" smtClean="0">
                <a:solidFill>
                  <a:schemeClr val="bg1"/>
                </a:solidFill>
              </a:rPr>
              <a:t>etc</a:t>
            </a:r>
            <a:endParaRPr lang="en-US" sz="2000" i="1" dirty="0" smtClean="0">
              <a:solidFill>
                <a:schemeClr val="bg1"/>
              </a:solidFill>
            </a:endParaRPr>
          </a:p>
        </p:txBody>
      </p:sp>
      <p:pic>
        <p:nvPicPr>
          <p:cNvPr id="5122" name="Picture 2" descr="http://media.ed.edmunds-media.com/non-make/fueleconomy/fueleconomy_90913_160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1375" y="951930"/>
            <a:ext cx="7281626" cy="48559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22880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 27"/>
          <p:cNvSpPr/>
          <p:nvPr/>
        </p:nvSpPr>
        <p:spPr>
          <a:xfrm>
            <a:off x="0" y="6210299"/>
            <a:ext cx="9550400" cy="647701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0" name="Straight Connector 9"/>
          <p:cNvCxnSpPr/>
          <p:nvPr/>
        </p:nvCxnSpPr>
        <p:spPr>
          <a:xfrm>
            <a:off x="0" y="6197600"/>
            <a:ext cx="8534400" cy="12700"/>
          </a:xfrm>
          <a:prstGeom prst="line">
            <a:avLst/>
          </a:prstGeom>
          <a:ln w="381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Rectangle 17"/>
          <p:cNvSpPr/>
          <p:nvPr/>
        </p:nvSpPr>
        <p:spPr>
          <a:xfrm>
            <a:off x="9220200" y="5818851"/>
            <a:ext cx="2971800" cy="1039150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/>
          <p:cNvSpPr/>
          <p:nvPr/>
        </p:nvSpPr>
        <p:spPr>
          <a:xfrm>
            <a:off x="10087386" y="5946817"/>
            <a:ext cx="2104614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400" b="0" cap="none" spc="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Harvard Energy</a:t>
            </a:r>
            <a:br>
              <a:rPr lang="en-US" sz="2400" b="0" cap="none" spc="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</a:br>
            <a:r>
              <a:rPr lang="en-US" sz="2400" b="0" cap="none" spc="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Journal Club</a:t>
            </a:r>
            <a:endParaRPr lang="en-US" sz="2400" b="0" cap="none" spc="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cxnSp>
        <p:nvCxnSpPr>
          <p:cNvPr id="31" name="Straight Connector 30"/>
          <p:cNvCxnSpPr/>
          <p:nvPr/>
        </p:nvCxnSpPr>
        <p:spPr>
          <a:xfrm flipH="1">
            <a:off x="-84224" y="5830882"/>
            <a:ext cx="10058400" cy="0"/>
          </a:xfrm>
          <a:prstGeom prst="line">
            <a:avLst/>
          </a:prstGeom>
          <a:ln w="285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/>
          <p:cNvCxnSpPr/>
          <p:nvPr/>
        </p:nvCxnSpPr>
        <p:spPr>
          <a:xfrm flipH="1">
            <a:off x="-28080" y="5955655"/>
            <a:ext cx="10058400" cy="0"/>
          </a:xfrm>
          <a:prstGeom prst="line">
            <a:avLst/>
          </a:prstGeom>
          <a:ln w="285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/>
          <p:cNvCxnSpPr/>
          <p:nvPr/>
        </p:nvCxnSpPr>
        <p:spPr>
          <a:xfrm flipH="1">
            <a:off x="8016" y="6080428"/>
            <a:ext cx="10058400" cy="0"/>
          </a:xfrm>
          <a:prstGeom prst="line">
            <a:avLst/>
          </a:prstGeom>
          <a:ln w="285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/>
          <p:cNvCxnSpPr/>
          <p:nvPr/>
        </p:nvCxnSpPr>
        <p:spPr>
          <a:xfrm flipH="1">
            <a:off x="160416" y="6205201"/>
            <a:ext cx="10058400" cy="0"/>
          </a:xfrm>
          <a:prstGeom prst="line">
            <a:avLst/>
          </a:prstGeom>
          <a:ln w="285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2" name="Picture 2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12686" y="5917275"/>
            <a:ext cx="774700" cy="890081"/>
          </a:xfrm>
          <a:prstGeom prst="rect">
            <a:avLst/>
          </a:prstGeom>
        </p:spPr>
      </p:pic>
      <p:sp>
        <p:nvSpPr>
          <p:cNvPr id="29" name="Right Triangle 28"/>
          <p:cNvSpPr/>
          <p:nvPr/>
        </p:nvSpPr>
        <p:spPr>
          <a:xfrm rot="16200000">
            <a:off x="8336153" y="5337239"/>
            <a:ext cx="402435" cy="1365658"/>
          </a:xfrm>
          <a:prstGeom prst="rtTriangl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Rectangle 34"/>
          <p:cNvSpPr/>
          <p:nvPr/>
        </p:nvSpPr>
        <p:spPr>
          <a:xfrm>
            <a:off x="8016" y="2149"/>
            <a:ext cx="12183984" cy="949780"/>
          </a:xfrm>
          <a:prstGeom prst="rect">
            <a:avLst/>
          </a:prstGeom>
          <a:solidFill>
            <a:srgbClr val="C00000"/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11433459" y="153873"/>
            <a:ext cx="75854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i="1" dirty="0" smtClean="0">
                <a:solidFill>
                  <a:schemeClr val="bg1"/>
                </a:solidFill>
              </a:rPr>
              <a:t>Date</a:t>
            </a:r>
          </a:p>
          <a:p>
            <a:pPr algn="r"/>
            <a:r>
              <a:rPr lang="en-US" i="1" dirty="0" smtClean="0">
                <a:solidFill>
                  <a:schemeClr val="bg1"/>
                </a:solidFill>
              </a:rPr>
              <a:t>Name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606386" y="184652"/>
            <a:ext cx="826880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i="1" dirty="0" smtClean="0">
                <a:solidFill>
                  <a:schemeClr val="bg1"/>
                </a:solidFill>
              </a:rPr>
              <a:t>What are the new rules for MY2017 - MY2025? </a:t>
            </a:r>
            <a:endParaRPr lang="en-US" sz="3200" b="1" i="1" dirty="0" smtClean="0">
              <a:solidFill>
                <a:schemeClr val="bg1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60416" y="6334094"/>
            <a:ext cx="222439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i="1" dirty="0" smtClean="0">
                <a:solidFill>
                  <a:schemeClr val="bg1"/>
                </a:solidFill>
              </a:rPr>
              <a:t>Citations, notes, </a:t>
            </a:r>
            <a:r>
              <a:rPr lang="en-US" sz="2000" i="1" dirty="0" err="1" smtClean="0">
                <a:solidFill>
                  <a:schemeClr val="bg1"/>
                </a:solidFill>
              </a:rPr>
              <a:t>etc</a:t>
            </a:r>
            <a:endParaRPr lang="en-US" sz="2000" i="1" dirty="0" smtClean="0">
              <a:solidFill>
                <a:schemeClr val="bg1"/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487958" y="1232374"/>
            <a:ext cx="11087613" cy="830997"/>
          </a:xfrm>
          <a:prstGeom prst="rect">
            <a:avLst/>
          </a:prstGeom>
          <a:solidFill>
            <a:schemeClr val="tx1"/>
          </a:solidFill>
        </p:spPr>
        <p:txBody>
          <a:bodyPr wrap="square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</a:rPr>
              <a:t>2017 – 2021 will see 5% and </a:t>
            </a:r>
            <a:r>
              <a:rPr lang="en-US" sz="2400" dirty="0">
                <a:solidFill>
                  <a:schemeClr val="bg1"/>
                </a:solidFill>
              </a:rPr>
              <a:t>3.5</a:t>
            </a:r>
            <a:r>
              <a:rPr lang="en-US" sz="2400" dirty="0" smtClean="0">
                <a:solidFill>
                  <a:schemeClr val="bg1"/>
                </a:solidFill>
              </a:rPr>
              <a:t>% annual improvement in cars and trucks, respectively… then 5% annual improvement in trucks 2022 – 2025 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487961" y="2371911"/>
            <a:ext cx="11087613" cy="830997"/>
          </a:xfrm>
          <a:prstGeom prst="rect">
            <a:avLst/>
          </a:prstGeom>
          <a:solidFill>
            <a:schemeClr val="tx1"/>
          </a:solidFill>
        </p:spPr>
        <p:txBody>
          <a:bodyPr wrap="square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</a:rPr>
              <a:t>Achieve a </a:t>
            </a:r>
            <a:r>
              <a:rPr lang="en-US" sz="2400" dirty="0" smtClean="0">
                <a:solidFill>
                  <a:srgbClr val="FFFF00"/>
                </a:solidFill>
              </a:rPr>
              <a:t>real world 49.6 mpg </a:t>
            </a:r>
            <a:r>
              <a:rPr lang="en-US" sz="2400" dirty="0" smtClean="0">
                <a:solidFill>
                  <a:schemeClr val="bg1"/>
                </a:solidFill>
              </a:rPr>
              <a:t>CAFE standard and 54.5 mpg through CO2 offsetting credits… </a:t>
            </a:r>
            <a:r>
              <a:rPr lang="en-US" sz="2400" dirty="0" err="1" smtClean="0">
                <a:solidFill>
                  <a:schemeClr val="bg1"/>
                </a:solidFill>
              </a:rPr>
              <a:t>buuuuuuut</a:t>
            </a:r>
            <a:r>
              <a:rPr lang="en-US" sz="2400" dirty="0" smtClean="0">
                <a:solidFill>
                  <a:schemeClr val="bg1"/>
                </a:solidFill>
              </a:rPr>
              <a:t>….. will have a window sticker 36 mpg 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487960" y="3511448"/>
            <a:ext cx="11087613" cy="461665"/>
          </a:xfrm>
          <a:prstGeom prst="rect">
            <a:avLst/>
          </a:prstGeom>
          <a:solidFill>
            <a:schemeClr val="tx1"/>
          </a:solidFill>
        </p:spPr>
        <p:txBody>
          <a:bodyPr wrap="square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</a:rPr>
              <a:t>Earn credits for new technologies issued in CO2 grams / mi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487959" y="4281653"/>
            <a:ext cx="11087613" cy="461665"/>
          </a:xfrm>
          <a:prstGeom prst="rect">
            <a:avLst/>
          </a:prstGeom>
          <a:solidFill>
            <a:schemeClr val="tx1"/>
          </a:solidFill>
        </p:spPr>
        <p:txBody>
          <a:bodyPr wrap="square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</a:rPr>
              <a:t>Earn credits for new technologies issued in CO2 grams / mi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487958" y="5051858"/>
            <a:ext cx="11087613" cy="461665"/>
          </a:xfrm>
          <a:prstGeom prst="rect">
            <a:avLst/>
          </a:prstGeom>
          <a:solidFill>
            <a:schemeClr val="tx1"/>
          </a:solidFill>
        </p:spPr>
        <p:txBody>
          <a:bodyPr wrap="square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</a:rPr>
              <a:t>Questions about safety with new, lighter vehicles</a:t>
            </a:r>
            <a:endParaRPr lang="en-US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37865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 27"/>
          <p:cNvSpPr/>
          <p:nvPr/>
        </p:nvSpPr>
        <p:spPr>
          <a:xfrm>
            <a:off x="0" y="6210299"/>
            <a:ext cx="9550400" cy="647701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0" name="Straight Connector 9"/>
          <p:cNvCxnSpPr/>
          <p:nvPr/>
        </p:nvCxnSpPr>
        <p:spPr>
          <a:xfrm>
            <a:off x="0" y="6197600"/>
            <a:ext cx="8534400" cy="12700"/>
          </a:xfrm>
          <a:prstGeom prst="line">
            <a:avLst/>
          </a:prstGeom>
          <a:ln w="381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Rectangle 17"/>
          <p:cNvSpPr/>
          <p:nvPr/>
        </p:nvSpPr>
        <p:spPr>
          <a:xfrm>
            <a:off x="9220200" y="5818851"/>
            <a:ext cx="2971800" cy="1039150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/>
          <p:cNvSpPr/>
          <p:nvPr/>
        </p:nvSpPr>
        <p:spPr>
          <a:xfrm>
            <a:off x="10087386" y="5946817"/>
            <a:ext cx="2104614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400" b="0" cap="none" spc="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Harvard Energy</a:t>
            </a:r>
            <a:br>
              <a:rPr lang="en-US" sz="2400" b="0" cap="none" spc="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</a:br>
            <a:r>
              <a:rPr lang="en-US" sz="2400" b="0" cap="none" spc="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Journal Club</a:t>
            </a:r>
            <a:endParaRPr lang="en-US" sz="2400" b="0" cap="none" spc="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cxnSp>
        <p:nvCxnSpPr>
          <p:cNvPr id="31" name="Straight Connector 30"/>
          <p:cNvCxnSpPr/>
          <p:nvPr/>
        </p:nvCxnSpPr>
        <p:spPr>
          <a:xfrm flipH="1">
            <a:off x="-84224" y="5830882"/>
            <a:ext cx="10058400" cy="0"/>
          </a:xfrm>
          <a:prstGeom prst="line">
            <a:avLst/>
          </a:prstGeom>
          <a:ln w="285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/>
          <p:cNvCxnSpPr/>
          <p:nvPr/>
        </p:nvCxnSpPr>
        <p:spPr>
          <a:xfrm flipH="1">
            <a:off x="-28080" y="5955655"/>
            <a:ext cx="10058400" cy="0"/>
          </a:xfrm>
          <a:prstGeom prst="line">
            <a:avLst/>
          </a:prstGeom>
          <a:ln w="285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/>
          <p:cNvCxnSpPr/>
          <p:nvPr/>
        </p:nvCxnSpPr>
        <p:spPr>
          <a:xfrm flipH="1">
            <a:off x="8016" y="6080428"/>
            <a:ext cx="10058400" cy="0"/>
          </a:xfrm>
          <a:prstGeom prst="line">
            <a:avLst/>
          </a:prstGeom>
          <a:ln w="285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/>
          <p:cNvCxnSpPr/>
          <p:nvPr/>
        </p:nvCxnSpPr>
        <p:spPr>
          <a:xfrm flipH="1">
            <a:off x="160416" y="6205201"/>
            <a:ext cx="10058400" cy="0"/>
          </a:xfrm>
          <a:prstGeom prst="line">
            <a:avLst/>
          </a:prstGeom>
          <a:ln w="285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2" name="Picture 2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12686" y="5917275"/>
            <a:ext cx="774700" cy="890081"/>
          </a:xfrm>
          <a:prstGeom prst="rect">
            <a:avLst/>
          </a:prstGeom>
        </p:spPr>
      </p:pic>
      <p:sp>
        <p:nvSpPr>
          <p:cNvPr id="29" name="Right Triangle 28"/>
          <p:cNvSpPr/>
          <p:nvPr/>
        </p:nvSpPr>
        <p:spPr>
          <a:xfrm rot="16200000">
            <a:off x="8336153" y="5337239"/>
            <a:ext cx="402435" cy="1365658"/>
          </a:xfrm>
          <a:prstGeom prst="rtTriangl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Rectangle 34"/>
          <p:cNvSpPr/>
          <p:nvPr/>
        </p:nvSpPr>
        <p:spPr>
          <a:xfrm>
            <a:off x="8016" y="2149"/>
            <a:ext cx="12183984" cy="949780"/>
          </a:xfrm>
          <a:prstGeom prst="rect">
            <a:avLst/>
          </a:prstGeom>
          <a:solidFill>
            <a:srgbClr val="C00000"/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11433459" y="153873"/>
            <a:ext cx="75854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i="1" dirty="0" smtClean="0">
                <a:solidFill>
                  <a:schemeClr val="bg1"/>
                </a:solidFill>
              </a:rPr>
              <a:t>Date</a:t>
            </a:r>
          </a:p>
          <a:p>
            <a:pPr algn="r"/>
            <a:r>
              <a:rPr lang="en-US" i="1" dirty="0" smtClean="0">
                <a:solidFill>
                  <a:schemeClr val="bg1"/>
                </a:solidFill>
              </a:rPr>
              <a:t>Name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606386" y="184652"/>
            <a:ext cx="826880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i="1" dirty="0" smtClean="0">
                <a:solidFill>
                  <a:schemeClr val="bg1"/>
                </a:solidFill>
              </a:rPr>
              <a:t>What are the new rules for MY2017 - MY2025? </a:t>
            </a:r>
            <a:endParaRPr lang="en-US" sz="3200" b="1" i="1" dirty="0" smtClean="0">
              <a:solidFill>
                <a:schemeClr val="bg1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60416" y="6334094"/>
            <a:ext cx="222439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i="1" dirty="0" smtClean="0">
                <a:solidFill>
                  <a:schemeClr val="bg1"/>
                </a:solidFill>
              </a:rPr>
              <a:t>Citations, notes, </a:t>
            </a:r>
            <a:r>
              <a:rPr lang="en-US" sz="2000" i="1" dirty="0" err="1" smtClean="0">
                <a:solidFill>
                  <a:schemeClr val="bg1"/>
                </a:solidFill>
              </a:rPr>
              <a:t>etc</a:t>
            </a:r>
            <a:endParaRPr lang="en-US" sz="2000" i="1" dirty="0" smtClean="0">
              <a:solidFill>
                <a:schemeClr val="bg1"/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6779348" y="1465324"/>
            <a:ext cx="5066676" cy="1323439"/>
          </a:xfrm>
          <a:prstGeom prst="rect">
            <a:avLst/>
          </a:prstGeom>
          <a:solidFill>
            <a:schemeClr val="tx1"/>
          </a:solidFill>
        </p:spPr>
        <p:txBody>
          <a:bodyPr wrap="square">
            <a:spAutoFit/>
          </a:bodyPr>
          <a:lstStyle/>
          <a:p>
            <a:pPr algn="ctr"/>
            <a:r>
              <a:rPr lang="en-US" sz="4000" dirty="0" smtClean="0">
                <a:solidFill>
                  <a:srgbClr val="FFFF00"/>
                </a:solidFill>
                <a:latin typeface="helvetica" panose="020B0604020202020204" pitchFamily="34" charset="0"/>
              </a:rPr>
              <a:t>163</a:t>
            </a:r>
            <a:r>
              <a:rPr lang="en-US" sz="4000" dirty="0" smtClean="0">
                <a:solidFill>
                  <a:schemeClr val="bg1"/>
                </a:solidFill>
                <a:latin typeface="helvetica" panose="020B0604020202020204" pitchFamily="34" charset="0"/>
              </a:rPr>
              <a:t> grams CO2 / mi (almost half today)</a:t>
            </a:r>
            <a:endParaRPr lang="en-US" sz="4000" dirty="0">
              <a:solidFill>
                <a:schemeClr val="bg1"/>
              </a:solidFill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519950" y="1490943"/>
            <a:ext cx="5129939" cy="3785652"/>
          </a:xfrm>
          <a:prstGeom prst="rect">
            <a:avLst/>
          </a:prstGeom>
          <a:solidFill>
            <a:schemeClr val="tx1"/>
          </a:solidFill>
        </p:spPr>
        <p:txBody>
          <a:bodyPr wrap="square">
            <a:spAutoFit/>
          </a:bodyPr>
          <a:lstStyle/>
          <a:p>
            <a:r>
              <a:rPr lang="en-US" sz="2400" dirty="0" smtClean="0">
                <a:solidFill>
                  <a:srgbClr val="FFFF00"/>
                </a:solidFill>
              </a:rPr>
              <a:t>… 13 </a:t>
            </a:r>
            <a:r>
              <a:rPr lang="en-US" sz="2400" dirty="0">
                <a:solidFill>
                  <a:srgbClr val="FFFF00"/>
                </a:solidFill>
              </a:rPr>
              <a:t>auto manufacturers </a:t>
            </a:r>
            <a:r>
              <a:rPr lang="en-US" sz="2400" dirty="0">
                <a:solidFill>
                  <a:schemeClr val="bg1"/>
                </a:solidFill>
              </a:rPr>
              <a:t>representing over 90 percent of U.S. vehicle </a:t>
            </a:r>
            <a:r>
              <a:rPr lang="en-US" sz="2400" dirty="0" smtClean="0">
                <a:solidFill>
                  <a:schemeClr val="bg1"/>
                </a:solidFill>
              </a:rPr>
              <a:t>sales</a:t>
            </a:r>
            <a:r>
              <a:rPr lang="en-US" sz="2400" dirty="0">
                <a:solidFill>
                  <a:schemeClr val="bg1"/>
                </a:solidFill>
              </a:rPr>
              <a:t>, as well as </a:t>
            </a:r>
            <a:r>
              <a:rPr lang="en-US" sz="2400" dirty="0">
                <a:solidFill>
                  <a:srgbClr val="FFFF00"/>
                </a:solidFill>
              </a:rPr>
              <a:t>the State of California</a:t>
            </a:r>
            <a:r>
              <a:rPr lang="en-US" sz="2400" dirty="0">
                <a:solidFill>
                  <a:schemeClr val="bg1"/>
                </a:solidFill>
              </a:rPr>
              <a:t>, announced support for the program.  The </a:t>
            </a:r>
            <a:r>
              <a:rPr lang="en-US" sz="2400" dirty="0">
                <a:solidFill>
                  <a:srgbClr val="FFFF00"/>
                </a:solidFill>
              </a:rPr>
              <a:t>United Auto Workers</a:t>
            </a:r>
            <a:r>
              <a:rPr lang="en-US" sz="2400" dirty="0">
                <a:solidFill>
                  <a:schemeClr val="bg1"/>
                </a:solidFill>
              </a:rPr>
              <a:t>, </a:t>
            </a:r>
            <a:r>
              <a:rPr lang="en-US" sz="2400" dirty="0" smtClean="0">
                <a:solidFill>
                  <a:schemeClr val="bg1"/>
                </a:solidFill>
              </a:rPr>
              <a:t>consumer </a:t>
            </a:r>
            <a:r>
              <a:rPr lang="en-US" sz="2400" dirty="0">
                <a:solidFill>
                  <a:schemeClr val="bg1"/>
                </a:solidFill>
              </a:rPr>
              <a:t>organizations, environmental organizations, veterans groups, state/local governments, and </a:t>
            </a:r>
            <a:r>
              <a:rPr lang="en-US" sz="2400" dirty="0" smtClean="0">
                <a:solidFill>
                  <a:schemeClr val="bg1"/>
                </a:solidFill>
              </a:rPr>
              <a:t>nearly </a:t>
            </a:r>
            <a:r>
              <a:rPr lang="en-US" sz="2400" dirty="0">
                <a:solidFill>
                  <a:srgbClr val="FFFF00"/>
                </a:solidFill>
              </a:rPr>
              <a:t>300,000 individuals </a:t>
            </a:r>
            <a:r>
              <a:rPr lang="en-US" sz="2400" dirty="0">
                <a:solidFill>
                  <a:schemeClr val="bg1"/>
                </a:solidFill>
              </a:rPr>
              <a:t>have also expressed strong support for the program. </a:t>
            </a:r>
          </a:p>
        </p:txBody>
      </p:sp>
      <p:sp>
        <p:nvSpPr>
          <p:cNvPr id="3" name="Rectangle 2"/>
          <p:cNvSpPr/>
          <p:nvPr/>
        </p:nvSpPr>
        <p:spPr>
          <a:xfrm>
            <a:off x="6056241" y="3101443"/>
            <a:ext cx="5377218" cy="1037359"/>
          </a:xfrm>
          <a:prstGeom prst="rect">
            <a:avLst/>
          </a:prstGeom>
          <a:solidFill>
            <a:schemeClr val="tx1"/>
          </a:solidFill>
        </p:spPr>
        <p:txBody>
          <a:bodyPr wrap="square">
            <a:spAutoFit/>
          </a:bodyPr>
          <a:lstStyle/>
          <a:p>
            <a:r>
              <a:rPr lang="en-US" sz="2000" dirty="0" smtClean="0">
                <a:solidFill>
                  <a:schemeClr val="bg1"/>
                </a:solidFill>
              </a:rPr>
              <a:t>… will </a:t>
            </a:r>
            <a:r>
              <a:rPr lang="en-US" sz="2000" dirty="0">
                <a:solidFill>
                  <a:schemeClr val="bg1"/>
                </a:solidFill>
              </a:rPr>
              <a:t>save approximately </a:t>
            </a:r>
            <a:r>
              <a:rPr lang="en-US" sz="2000" dirty="0">
                <a:solidFill>
                  <a:srgbClr val="FFFF00"/>
                </a:solidFill>
              </a:rPr>
              <a:t>4 billion barrels of oil </a:t>
            </a:r>
            <a:r>
              <a:rPr lang="en-US" sz="2000" dirty="0">
                <a:solidFill>
                  <a:schemeClr val="bg1"/>
                </a:solidFill>
              </a:rPr>
              <a:t>and </a:t>
            </a:r>
            <a:r>
              <a:rPr lang="en-US" sz="2000" dirty="0">
                <a:solidFill>
                  <a:srgbClr val="FFFF00"/>
                </a:solidFill>
              </a:rPr>
              <a:t>1.8 billion metric </a:t>
            </a:r>
            <a:r>
              <a:rPr lang="en-US" sz="2000" dirty="0" smtClean="0">
                <a:solidFill>
                  <a:srgbClr val="FFFF00"/>
                </a:solidFill>
              </a:rPr>
              <a:t>tons </a:t>
            </a:r>
            <a:r>
              <a:rPr lang="en-US" sz="2000" dirty="0">
                <a:solidFill>
                  <a:srgbClr val="FFFF00"/>
                </a:solidFill>
              </a:rPr>
              <a:t>of CO 2  </a:t>
            </a:r>
            <a:r>
              <a:rPr lang="en-US" sz="2000" dirty="0" smtClean="0">
                <a:solidFill>
                  <a:schemeClr val="bg1"/>
                </a:solidFill>
              </a:rPr>
              <a:t>emissions over </a:t>
            </a:r>
            <a:r>
              <a:rPr lang="en-US" sz="2000" dirty="0">
                <a:solidFill>
                  <a:schemeClr val="bg1"/>
                </a:solidFill>
              </a:rPr>
              <a:t>the lifetimes of MY 2017-2025 vehicles. </a:t>
            </a:r>
          </a:p>
        </p:txBody>
      </p:sp>
      <p:sp>
        <p:nvSpPr>
          <p:cNvPr id="4" name="Rectangle 3"/>
          <p:cNvSpPr/>
          <p:nvPr/>
        </p:nvSpPr>
        <p:spPr>
          <a:xfrm>
            <a:off x="7070665" y="4515530"/>
            <a:ext cx="4406561" cy="1015663"/>
          </a:xfrm>
          <a:prstGeom prst="rect">
            <a:avLst/>
          </a:prstGeom>
          <a:solidFill>
            <a:schemeClr val="tx1"/>
          </a:solidFill>
        </p:spPr>
        <p:txBody>
          <a:bodyPr wrap="square">
            <a:spAutoFit/>
          </a:bodyPr>
          <a:lstStyle/>
          <a:p>
            <a:r>
              <a:rPr lang="en-US" sz="2000" dirty="0" smtClean="0">
                <a:solidFill>
                  <a:schemeClr val="bg1"/>
                </a:solidFill>
              </a:rPr>
              <a:t>… yield </a:t>
            </a:r>
            <a:r>
              <a:rPr lang="en-US" sz="2000" dirty="0">
                <a:solidFill>
                  <a:srgbClr val="FFFF00"/>
                </a:solidFill>
              </a:rPr>
              <a:t>$372-$507 billion </a:t>
            </a:r>
            <a:r>
              <a:rPr lang="en-US" sz="2000" dirty="0" smtClean="0">
                <a:solidFill>
                  <a:schemeClr val="bg1"/>
                </a:solidFill>
              </a:rPr>
              <a:t>in net benefits to society over </a:t>
            </a:r>
            <a:r>
              <a:rPr lang="en-US" sz="2000" dirty="0">
                <a:solidFill>
                  <a:schemeClr val="bg1"/>
                </a:solidFill>
              </a:rPr>
              <a:t>the lifetimes of vehicles sold through model year </a:t>
            </a:r>
            <a:r>
              <a:rPr lang="en-US" sz="2000" dirty="0" smtClean="0">
                <a:solidFill>
                  <a:schemeClr val="bg1"/>
                </a:solidFill>
              </a:rPr>
              <a:t>2025</a:t>
            </a:r>
            <a:endParaRPr lang="en-US" sz="2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60465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 27"/>
          <p:cNvSpPr/>
          <p:nvPr/>
        </p:nvSpPr>
        <p:spPr>
          <a:xfrm>
            <a:off x="0" y="6210299"/>
            <a:ext cx="9550400" cy="647701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0" name="Straight Connector 9"/>
          <p:cNvCxnSpPr/>
          <p:nvPr/>
        </p:nvCxnSpPr>
        <p:spPr>
          <a:xfrm>
            <a:off x="0" y="6197600"/>
            <a:ext cx="8534400" cy="12700"/>
          </a:xfrm>
          <a:prstGeom prst="line">
            <a:avLst/>
          </a:prstGeom>
          <a:ln w="381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Rectangle 17"/>
          <p:cNvSpPr/>
          <p:nvPr/>
        </p:nvSpPr>
        <p:spPr>
          <a:xfrm>
            <a:off x="9220200" y="5818851"/>
            <a:ext cx="2971800" cy="1039150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/>
          <p:cNvSpPr/>
          <p:nvPr/>
        </p:nvSpPr>
        <p:spPr>
          <a:xfrm>
            <a:off x="10087386" y="5946817"/>
            <a:ext cx="2104614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400" b="0" cap="none" spc="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Harvard Energy</a:t>
            </a:r>
            <a:br>
              <a:rPr lang="en-US" sz="2400" b="0" cap="none" spc="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</a:br>
            <a:r>
              <a:rPr lang="en-US" sz="2400" b="0" cap="none" spc="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Journal Club</a:t>
            </a:r>
            <a:endParaRPr lang="en-US" sz="2400" b="0" cap="none" spc="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cxnSp>
        <p:nvCxnSpPr>
          <p:cNvPr id="31" name="Straight Connector 30"/>
          <p:cNvCxnSpPr/>
          <p:nvPr/>
        </p:nvCxnSpPr>
        <p:spPr>
          <a:xfrm flipH="1">
            <a:off x="-84224" y="5830882"/>
            <a:ext cx="10058400" cy="0"/>
          </a:xfrm>
          <a:prstGeom prst="line">
            <a:avLst/>
          </a:prstGeom>
          <a:ln w="285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/>
          <p:cNvCxnSpPr/>
          <p:nvPr/>
        </p:nvCxnSpPr>
        <p:spPr>
          <a:xfrm flipH="1">
            <a:off x="-28080" y="5955655"/>
            <a:ext cx="10058400" cy="0"/>
          </a:xfrm>
          <a:prstGeom prst="line">
            <a:avLst/>
          </a:prstGeom>
          <a:ln w="285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/>
          <p:cNvCxnSpPr/>
          <p:nvPr/>
        </p:nvCxnSpPr>
        <p:spPr>
          <a:xfrm flipH="1">
            <a:off x="8016" y="6080428"/>
            <a:ext cx="10058400" cy="0"/>
          </a:xfrm>
          <a:prstGeom prst="line">
            <a:avLst/>
          </a:prstGeom>
          <a:ln w="285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/>
          <p:cNvCxnSpPr/>
          <p:nvPr/>
        </p:nvCxnSpPr>
        <p:spPr>
          <a:xfrm flipH="1">
            <a:off x="160416" y="6205201"/>
            <a:ext cx="10058400" cy="0"/>
          </a:xfrm>
          <a:prstGeom prst="line">
            <a:avLst/>
          </a:prstGeom>
          <a:ln w="285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2" name="Picture 2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12686" y="5917275"/>
            <a:ext cx="774700" cy="890081"/>
          </a:xfrm>
          <a:prstGeom prst="rect">
            <a:avLst/>
          </a:prstGeom>
        </p:spPr>
      </p:pic>
      <p:sp>
        <p:nvSpPr>
          <p:cNvPr id="29" name="Right Triangle 28"/>
          <p:cNvSpPr/>
          <p:nvPr/>
        </p:nvSpPr>
        <p:spPr>
          <a:xfrm rot="16200000">
            <a:off x="8336153" y="5337239"/>
            <a:ext cx="402435" cy="1365658"/>
          </a:xfrm>
          <a:prstGeom prst="rtTriangl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Rectangle 34"/>
          <p:cNvSpPr/>
          <p:nvPr/>
        </p:nvSpPr>
        <p:spPr>
          <a:xfrm>
            <a:off x="8016" y="2149"/>
            <a:ext cx="12183984" cy="949780"/>
          </a:xfrm>
          <a:prstGeom prst="rect">
            <a:avLst/>
          </a:prstGeom>
          <a:solidFill>
            <a:srgbClr val="C00000"/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11433459" y="153873"/>
            <a:ext cx="75854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i="1" dirty="0" smtClean="0">
                <a:solidFill>
                  <a:schemeClr val="bg1"/>
                </a:solidFill>
              </a:rPr>
              <a:t>Date</a:t>
            </a:r>
          </a:p>
          <a:p>
            <a:pPr algn="r"/>
            <a:r>
              <a:rPr lang="en-US" i="1" dirty="0" smtClean="0">
                <a:solidFill>
                  <a:schemeClr val="bg1"/>
                </a:solidFill>
              </a:rPr>
              <a:t>Name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606386" y="184652"/>
            <a:ext cx="826880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i="1" dirty="0" smtClean="0">
                <a:solidFill>
                  <a:schemeClr val="bg1"/>
                </a:solidFill>
              </a:rPr>
              <a:t>What are the new rules for MY2017 - MY2025? </a:t>
            </a:r>
            <a:endParaRPr lang="en-US" sz="3200" b="1" i="1" dirty="0" smtClean="0">
              <a:solidFill>
                <a:schemeClr val="bg1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60416" y="6334094"/>
            <a:ext cx="222439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i="1" dirty="0" smtClean="0">
                <a:solidFill>
                  <a:schemeClr val="bg1"/>
                </a:solidFill>
              </a:rPr>
              <a:t>Citations, notes, </a:t>
            </a:r>
            <a:r>
              <a:rPr lang="en-US" sz="2000" i="1" dirty="0" err="1" smtClean="0">
                <a:solidFill>
                  <a:schemeClr val="bg1"/>
                </a:solidFill>
              </a:rPr>
              <a:t>etc</a:t>
            </a:r>
            <a:endParaRPr lang="en-US" sz="2000" i="1" dirty="0" smtClean="0">
              <a:solidFill>
                <a:schemeClr val="bg1"/>
              </a:solidFill>
            </a:endParaRPr>
          </a:p>
        </p:txBody>
      </p:sp>
      <p:pic>
        <p:nvPicPr>
          <p:cNvPr id="19" name="Picture 2" descr="http://www.popularmechanics.com/cm/popularmechanics/images/44/obama-cafe-standards-0711-de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08047" y="1096281"/>
            <a:ext cx="6904682" cy="46930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>
            <a:off x="606386" y="1754201"/>
            <a:ext cx="4088444" cy="3046988"/>
          </a:xfrm>
          <a:prstGeom prst="rect">
            <a:avLst/>
          </a:prstGeom>
          <a:solidFill>
            <a:schemeClr val="tx1"/>
          </a:solidFill>
        </p:spPr>
        <p:txBody>
          <a:bodyPr wrap="square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</a:rPr>
              <a:t>[NHTSA] …. $</a:t>
            </a:r>
            <a:r>
              <a:rPr lang="en-US" sz="2400" dirty="0">
                <a:solidFill>
                  <a:schemeClr val="bg1"/>
                </a:solidFill>
              </a:rPr>
              <a:t>1,250-$1,400 to the average cost to purchase a new vehicle in MY </a:t>
            </a:r>
            <a:r>
              <a:rPr lang="en-US" sz="2400" dirty="0" smtClean="0">
                <a:solidFill>
                  <a:schemeClr val="bg1"/>
                </a:solidFill>
              </a:rPr>
              <a:t>2025. Those </a:t>
            </a:r>
            <a:r>
              <a:rPr lang="en-US" sz="2400" dirty="0">
                <a:solidFill>
                  <a:schemeClr val="bg1"/>
                </a:solidFill>
              </a:rPr>
              <a:t>consumers </a:t>
            </a:r>
            <a:r>
              <a:rPr lang="en-US" sz="2400" dirty="0" smtClean="0">
                <a:solidFill>
                  <a:schemeClr val="bg1"/>
                </a:solidFill>
              </a:rPr>
              <a:t>who </a:t>
            </a:r>
            <a:r>
              <a:rPr lang="en-US" sz="2400" dirty="0">
                <a:solidFill>
                  <a:schemeClr val="bg1"/>
                </a:solidFill>
              </a:rPr>
              <a:t>drive their MY 2025 vehicle for its entire lifetime will save, on average, about </a:t>
            </a:r>
            <a:r>
              <a:rPr lang="en-US" sz="2400" dirty="0">
                <a:solidFill>
                  <a:srgbClr val="FFFF00"/>
                </a:solidFill>
              </a:rPr>
              <a:t>$4,400 </a:t>
            </a:r>
            <a:r>
              <a:rPr lang="en-US" sz="2400" dirty="0">
                <a:solidFill>
                  <a:schemeClr val="bg1"/>
                </a:solidFill>
              </a:rPr>
              <a:t>(based on a 7 </a:t>
            </a:r>
            <a:r>
              <a:rPr lang="en-US" sz="2400" dirty="0" smtClean="0">
                <a:solidFill>
                  <a:schemeClr val="bg1"/>
                </a:solidFill>
              </a:rPr>
              <a:t>percent </a:t>
            </a:r>
            <a:r>
              <a:rPr lang="en-US" sz="2400" dirty="0">
                <a:solidFill>
                  <a:schemeClr val="bg1"/>
                </a:solidFill>
              </a:rPr>
              <a:t>discount rate</a:t>
            </a:r>
            <a:r>
              <a:rPr lang="en-US" sz="2400" dirty="0" smtClean="0">
                <a:solidFill>
                  <a:schemeClr val="bg1"/>
                </a:solidFill>
              </a:rPr>
              <a:t>).</a:t>
            </a:r>
            <a:endParaRPr lang="en-US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960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 27"/>
          <p:cNvSpPr/>
          <p:nvPr/>
        </p:nvSpPr>
        <p:spPr>
          <a:xfrm>
            <a:off x="0" y="6210299"/>
            <a:ext cx="9550400" cy="647701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0" name="Straight Connector 9"/>
          <p:cNvCxnSpPr/>
          <p:nvPr/>
        </p:nvCxnSpPr>
        <p:spPr>
          <a:xfrm>
            <a:off x="0" y="6197600"/>
            <a:ext cx="8534400" cy="12700"/>
          </a:xfrm>
          <a:prstGeom prst="line">
            <a:avLst/>
          </a:prstGeom>
          <a:ln w="381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Rectangle 17"/>
          <p:cNvSpPr/>
          <p:nvPr/>
        </p:nvSpPr>
        <p:spPr>
          <a:xfrm>
            <a:off x="9220200" y="5818851"/>
            <a:ext cx="2971800" cy="1039150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/>
          <p:cNvSpPr/>
          <p:nvPr/>
        </p:nvSpPr>
        <p:spPr>
          <a:xfrm>
            <a:off x="10087386" y="5946817"/>
            <a:ext cx="2104614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400" b="0" cap="none" spc="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Harvard Energy</a:t>
            </a:r>
            <a:br>
              <a:rPr lang="en-US" sz="2400" b="0" cap="none" spc="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</a:br>
            <a:r>
              <a:rPr lang="en-US" sz="2400" b="0" cap="none" spc="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Journal Club</a:t>
            </a:r>
            <a:endParaRPr lang="en-US" sz="2400" b="0" cap="none" spc="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cxnSp>
        <p:nvCxnSpPr>
          <p:cNvPr id="31" name="Straight Connector 30"/>
          <p:cNvCxnSpPr/>
          <p:nvPr/>
        </p:nvCxnSpPr>
        <p:spPr>
          <a:xfrm flipH="1">
            <a:off x="-84224" y="5830882"/>
            <a:ext cx="10058400" cy="0"/>
          </a:xfrm>
          <a:prstGeom prst="line">
            <a:avLst/>
          </a:prstGeom>
          <a:ln w="285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/>
          <p:cNvCxnSpPr/>
          <p:nvPr/>
        </p:nvCxnSpPr>
        <p:spPr>
          <a:xfrm flipH="1">
            <a:off x="-28080" y="5955655"/>
            <a:ext cx="10058400" cy="0"/>
          </a:xfrm>
          <a:prstGeom prst="line">
            <a:avLst/>
          </a:prstGeom>
          <a:ln w="285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/>
          <p:cNvCxnSpPr/>
          <p:nvPr/>
        </p:nvCxnSpPr>
        <p:spPr>
          <a:xfrm flipH="1">
            <a:off x="8016" y="6080428"/>
            <a:ext cx="10058400" cy="0"/>
          </a:xfrm>
          <a:prstGeom prst="line">
            <a:avLst/>
          </a:prstGeom>
          <a:ln w="285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/>
          <p:cNvCxnSpPr/>
          <p:nvPr/>
        </p:nvCxnSpPr>
        <p:spPr>
          <a:xfrm flipH="1">
            <a:off x="160416" y="6205201"/>
            <a:ext cx="10058400" cy="0"/>
          </a:xfrm>
          <a:prstGeom prst="line">
            <a:avLst/>
          </a:prstGeom>
          <a:ln w="285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2" name="Picture 2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12686" y="5917275"/>
            <a:ext cx="774700" cy="890081"/>
          </a:xfrm>
          <a:prstGeom prst="rect">
            <a:avLst/>
          </a:prstGeom>
        </p:spPr>
      </p:pic>
      <p:sp>
        <p:nvSpPr>
          <p:cNvPr id="29" name="Right Triangle 28"/>
          <p:cNvSpPr/>
          <p:nvPr/>
        </p:nvSpPr>
        <p:spPr>
          <a:xfrm rot="16200000">
            <a:off x="8336153" y="5337239"/>
            <a:ext cx="402435" cy="1365658"/>
          </a:xfrm>
          <a:prstGeom prst="rtTriangl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Rectangle 34"/>
          <p:cNvSpPr/>
          <p:nvPr/>
        </p:nvSpPr>
        <p:spPr>
          <a:xfrm>
            <a:off x="8016" y="2149"/>
            <a:ext cx="12183984" cy="949780"/>
          </a:xfrm>
          <a:prstGeom prst="rect">
            <a:avLst/>
          </a:prstGeom>
          <a:solidFill>
            <a:srgbClr val="C00000"/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11433459" y="153873"/>
            <a:ext cx="75854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i="1" dirty="0" smtClean="0">
                <a:solidFill>
                  <a:schemeClr val="bg1"/>
                </a:solidFill>
              </a:rPr>
              <a:t>Date</a:t>
            </a:r>
          </a:p>
          <a:p>
            <a:pPr algn="r"/>
            <a:r>
              <a:rPr lang="en-US" i="1" dirty="0" smtClean="0">
                <a:solidFill>
                  <a:schemeClr val="bg1"/>
                </a:solidFill>
              </a:rPr>
              <a:t>Name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606386" y="184652"/>
            <a:ext cx="826880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i="1" dirty="0" smtClean="0">
                <a:solidFill>
                  <a:schemeClr val="bg1"/>
                </a:solidFill>
              </a:rPr>
              <a:t>What are the new rules for MY2017 - MY2025? </a:t>
            </a:r>
            <a:endParaRPr lang="en-US" sz="3200" b="1" i="1" dirty="0" smtClean="0">
              <a:solidFill>
                <a:schemeClr val="bg1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60416" y="6334094"/>
            <a:ext cx="222439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i="1" dirty="0" smtClean="0">
                <a:solidFill>
                  <a:schemeClr val="bg1"/>
                </a:solidFill>
              </a:rPr>
              <a:t>Citations, notes, </a:t>
            </a:r>
            <a:r>
              <a:rPr lang="en-US" sz="2000" i="1" dirty="0" err="1" smtClean="0">
                <a:solidFill>
                  <a:schemeClr val="bg1"/>
                </a:solidFill>
              </a:rPr>
              <a:t>etc</a:t>
            </a:r>
            <a:endParaRPr lang="en-US" sz="2000" i="1" dirty="0" smtClean="0">
              <a:solidFill>
                <a:schemeClr val="bg1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3908" y="1559637"/>
            <a:ext cx="11214244" cy="36570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42473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338</TotalTime>
  <Words>763</Words>
  <Application>Microsoft Office PowerPoint</Application>
  <PresentationFormat>Widescreen</PresentationFormat>
  <Paragraphs>89</Paragraphs>
  <Slides>13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8" baseType="lpstr">
      <vt:lpstr>Arial</vt:lpstr>
      <vt:lpstr>Calibri</vt:lpstr>
      <vt:lpstr>Calibri Light</vt:lpstr>
      <vt:lpstr>helvetica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rigustafson</dc:creator>
  <cp:lastModifiedBy>rigustafson</cp:lastModifiedBy>
  <cp:revision>19</cp:revision>
  <dcterms:created xsi:type="dcterms:W3CDTF">2014-10-09T15:26:59Z</dcterms:created>
  <dcterms:modified xsi:type="dcterms:W3CDTF">2014-10-16T17:10:15Z</dcterms:modified>
</cp:coreProperties>
</file>