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0" r:id="rId27"/>
    <p:sldId id="28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95" d="100"/>
          <a:sy n="95" d="100"/>
        </p:scale>
        <p:origin x="-1424" y="1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Lauren:Downloads:totcp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2"/>
    </mc:Choice>
    <mc:Fallback>
      <c:style val="2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97357316493156"/>
          <c:y val="0.09417411907222"/>
          <c:w val="0.605285367013687"/>
          <c:h val="0.816176648733388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>
                  <a:lumMod val="50000"/>
                </a:schemeClr>
              </a:solidFill>
            </c:spPr>
          </c:dPt>
          <c:dPt>
            <c:idx val="1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</c:dPt>
          <c:dPt>
            <c:idx val="3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Pt>
            <c:idx val="4"/>
            <c:bubble3D val="0"/>
            <c:spPr>
              <a:solidFill>
                <a:schemeClr val="accent5">
                  <a:lumMod val="50000"/>
                </a:schemeClr>
              </a:solidFill>
              <a:effectLst/>
              <a:scene3d>
                <a:camera prst="orthographicFront"/>
                <a:lightRig rig="threePt" dir="t"/>
              </a:scene3d>
              <a:sp3d/>
            </c:spPr>
          </c:dPt>
          <c:dPt>
            <c:idx val="5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6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7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8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9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1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2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Pt>
            <c:idx val="13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4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0.0671140939597315"/>
                  <c:y val="-0.12443456728542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1"/>
              <c:layout>
                <c:manualLayout>
                  <c:x val="0.100671140939597"/>
                  <c:y val="-0.10633484162895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2"/>
              <c:layout>
                <c:manualLayout>
                  <c:x val="0.11241610738255"/>
                  <c:y val="-0.074660633484162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3"/>
              <c:layout>
                <c:manualLayout>
                  <c:x val="0.13758389261745"/>
                  <c:y val="-0.040723981900452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4"/>
              <c:delete val="1"/>
            </c:dLbl>
            <c:dLbl>
              <c:idx val="5"/>
              <c:layout>
                <c:manualLayout>
                  <c:x val="0.139261744966443"/>
                  <c:y val="0.061085972850678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6"/>
              <c:layout>
                <c:manualLayout>
                  <c:x val="0.0973154362416107"/>
                  <c:y val="0.11990950226244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7"/>
              <c:layout>
                <c:manualLayout>
                  <c:x val="0.0587248322147651"/>
                  <c:y val="0.1402714932126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Latin </a:t>
                    </a:r>
                  </a:p>
                  <a:p>
                    <a:r>
                      <a:rPr lang="en-US"/>
                      <a:t>America
4%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8"/>
              <c:layout>
                <c:manualLayout>
                  <c:x val="0.0184563758389262"/>
                  <c:y val="0.14932126696832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9"/>
              <c:layout>
                <c:manualLayout>
                  <c:x val="-0.0469798657718121"/>
                  <c:y val="0.14253393665158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10"/>
              <c:layout>
                <c:manualLayout>
                  <c:x val="-0.13758389261745"/>
                  <c:y val="0.052036199095022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11"/>
              <c:layout>
                <c:manualLayout>
                  <c:x val="-0.105704697986577"/>
                  <c:y val="-0.052036199095022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12"/>
              <c:layout>
                <c:manualLayout>
                  <c:x val="-0.0889261744966443"/>
                  <c:y val="-0.10180995475113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13"/>
              <c:layout>
                <c:manualLayout>
                  <c:x val="-0.0721476510067114"/>
                  <c:y val="-0.13122171945701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dLbl>
              <c:idx val="14"/>
              <c:layout>
                <c:manualLayout>
                  <c:x val="-0.0402684563758389"/>
                  <c:y val="-0.14253393665158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</c:dLbl>
            <c:txPr>
              <a:bodyPr/>
              <a:lstStyle/>
              <a:p>
                <a:pPr>
                  <a:defRPr sz="1400" baseline="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</c:dLbls>
          <c:cat>
            <c:strRef>
              <c:f>Worksheet!$AD$7:$AD$21</c:f>
              <c:strCache>
                <c:ptCount val="15"/>
                <c:pt idx="0">
                  <c:v>Europe</c:v>
                </c:pt>
                <c:pt idx="1">
                  <c:v>Germany</c:v>
                </c:pt>
                <c:pt idx="2">
                  <c:v>France</c:v>
                </c:pt>
                <c:pt idx="3">
                  <c:v>Russia</c:v>
                </c:pt>
                <c:pt idx="4">
                  <c:v>North America</c:v>
                </c:pt>
                <c:pt idx="5">
                  <c:v>United States</c:v>
                </c:pt>
                <c:pt idx="6">
                  <c:v>Canada</c:v>
                </c:pt>
                <c:pt idx="7">
                  <c:v>Latin America</c:v>
                </c:pt>
                <c:pt idx="8">
                  <c:v>Brazil</c:v>
                </c:pt>
                <c:pt idx="9">
                  <c:v>Asia</c:v>
                </c:pt>
                <c:pt idx="10">
                  <c:v>China</c:v>
                </c:pt>
                <c:pt idx="11">
                  <c:v>India</c:v>
                </c:pt>
                <c:pt idx="12">
                  <c:v>Japan</c:v>
                </c:pt>
                <c:pt idx="13">
                  <c:v>Africa</c:v>
                </c:pt>
                <c:pt idx="14">
                  <c:v>Middle East</c:v>
                </c:pt>
              </c:strCache>
            </c:strRef>
          </c:cat>
          <c:val>
            <c:numRef>
              <c:f>Worksheet!$AE$7:$AE$21</c:f>
              <c:numCache>
                <c:formatCode>0</c:formatCode>
                <c:ptCount val="15"/>
                <c:pt idx="0">
                  <c:v>1599.43098</c:v>
                </c:pt>
                <c:pt idx="1">
                  <c:v>322.845781</c:v>
                </c:pt>
                <c:pt idx="2">
                  <c:v>253.304447</c:v>
                </c:pt>
                <c:pt idx="3">
                  <c:v>729.99932</c:v>
                </c:pt>
                <c:pt idx="4">
                  <c:v>0.0</c:v>
                </c:pt>
                <c:pt idx="5">
                  <c:v>2187.471476</c:v>
                </c:pt>
                <c:pt idx="6">
                  <c:v>253.643284</c:v>
                </c:pt>
                <c:pt idx="7">
                  <c:v>561.188717</c:v>
                </c:pt>
                <c:pt idx="8">
                  <c:v>293.226307</c:v>
                </c:pt>
                <c:pt idx="9">
                  <c:v>1153.217864</c:v>
                </c:pt>
                <c:pt idx="10">
                  <c:v>3012.769716</c:v>
                </c:pt>
                <c:pt idx="11">
                  <c:v>818.850362</c:v>
                </c:pt>
                <c:pt idx="12">
                  <c:v>454.50457</c:v>
                </c:pt>
                <c:pt idx="13">
                  <c:v>695.906782</c:v>
                </c:pt>
                <c:pt idx="14">
                  <c:v>727.7301160000001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44835C-AEA3-954B-8762-9E291EACF416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7BE25F-547E-824F-BB73-B02284A04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699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Average growth rate of 10% for 2000-2011</a:t>
            </a:r>
          </a:p>
          <a:p>
            <a:r>
              <a:rPr lang="en-US" dirty="0" smtClean="0"/>
              <a:t>Slowed</a:t>
            </a:r>
            <a:r>
              <a:rPr lang="en-US" baseline="0" dirty="0" smtClean="0"/>
              <a:t> to 7.7% between 2012-2013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BE25F-547E-824F-BB73-B02284A04F3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1740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Main driver in energy demand increases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BE25F-547E-824F-BB73-B02284A04F3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628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Strong emphasis on improving energy efficiency</a:t>
            </a:r>
            <a:r>
              <a:rPr lang="en-US" baseline="0" dirty="0" smtClean="0"/>
              <a:t> (less efficient than other nations)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BE25F-547E-824F-BB73-B02284A04F3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1362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Freight Transport – strongly tied</a:t>
            </a:r>
            <a:r>
              <a:rPr lang="en-US" baseline="0" dirty="0" smtClean="0"/>
              <a:t> to GDP</a:t>
            </a:r>
          </a:p>
          <a:p>
            <a:r>
              <a:rPr lang="en-US" baseline="0" dirty="0" smtClean="0"/>
              <a:t>Passenger Transport – rising income levels</a:t>
            </a:r>
          </a:p>
          <a:p>
            <a:r>
              <a:rPr lang="en-US" baseline="0" dirty="0" smtClean="0"/>
              <a:t>Car ownership still bellow US levels in 2050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BE25F-547E-824F-BB73-B02284A04F3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3252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Freight Transport – strongly tied</a:t>
            </a:r>
            <a:r>
              <a:rPr lang="en-US" baseline="0" dirty="0" smtClean="0"/>
              <a:t> to GDP</a:t>
            </a:r>
          </a:p>
          <a:p>
            <a:r>
              <a:rPr lang="en-US" baseline="0" dirty="0" smtClean="0"/>
              <a:t>Passenger Transport – rising income levels</a:t>
            </a:r>
          </a:p>
          <a:p>
            <a:r>
              <a:rPr lang="en-US" baseline="0" dirty="0" smtClean="0"/>
              <a:t>Car ownership still bellow US levels in 2050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BE25F-547E-824F-BB73-B02284A04F3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3252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Double</a:t>
            </a:r>
            <a:r>
              <a:rPr lang="en-US" baseline="0" dirty="0" smtClean="0"/>
              <a:t> Electricity capacity by 2040</a:t>
            </a:r>
          </a:p>
          <a:p>
            <a:r>
              <a:rPr lang="en-US" baseline="0" dirty="0" smtClean="0"/>
              <a:t>10 fold increase in nuclear, 4 fold increase in wind, 20 fold increase in solar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BE25F-547E-824F-BB73-B02284A04F3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5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Consumption Tripled</a:t>
            </a:r>
            <a:r>
              <a:rPr lang="en-US" baseline="0" dirty="0" smtClean="0"/>
              <a:t> in about 10 years</a:t>
            </a:r>
          </a:p>
          <a:p>
            <a:r>
              <a:rPr lang="en-US" dirty="0" smtClean="0"/>
              <a:t>Most of Coal</a:t>
            </a:r>
            <a:r>
              <a:rPr lang="en-US" baseline="0" dirty="0" smtClean="0"/>
              <a:t> from Western part of country and must be transported to eastern Industrial areas – makes importing fairly comparable</a:t>
            </a:r>
          </a:p>
          <a:p>
            <a:r>
              <a:rPr lang="en-US" baseline="0" dirty="0" smtClean="0"/>
              <a:t>About half for electricity production, about half for industrial direct use</a:t>
            </a:r>
          </a:p>
          <a:p>
            <a:r>
              <a:rPr lang="en-US" baseline="0" dirty="0" smtClean="0"/>
              <a:t>Consumption tracks economic growth, electricity demand, and industrial sector output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BE25F-547E-824F-BB73-B02284A04F3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84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 National Oil Companies dominate the production and refining markets</a:t>
            </a:r>
          </a:p>
          <a:p>
            <a:r>
              <a:rPr lang="en-US" dirty="0" smtClean="0"/>
              <a:t>Onshore and off shore production (territorial disputes)</a:t>
            </a:r>
          </a:p>
          <a:p>
            <a:r>
              <a:rPr lang="en-US" dirty="0" smtClean="0"/>
              <a:t>Government</a:t>
            </a:r>
            <a:r>
              <a:rPr lang="en-US" baseline="0" dirty="0" smtClean="0"/>
              <a:t> regulated prices for domestic production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BE25F-547E-824F-BB73-B02284A04F3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273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Saudi</a:t>
            </a:r>
            <a:r>
              <a:rPr lang="en-US" baseline="0" dirty="0" smtClean="0"/>
              <a:t> Arabia and Angola account for 1/3 of total imports</a:t>
            </a:r>
          </a:p>
          <a:p>
            <a:r>
              <a:rPr lang="en-US" baseline="0" dirty="0" smtClean="0"/>
              <a:t>Working to Diversify imports (assure supply and mitigate geopolitical uncertainties)</a:t>
            </a:r>
          </a:p>
          <a:p>
            <a:r>
              <a:rPr lang="en-US" dirty="0" smtClean="0"/>
              <a:t>Oil-for-load deals (pay</a:t>
            </a:r>
            <a:r>
              <a:rPr lang="en-US" baseline="0" dirty="0" smtClean="0"/>
              <a:t> other country to develop infrastructure and get portion of oil)</a:t>
            </a:r>
          </a:p>
          <a:p>
            <a:r>
              <a:rPr lang="en-US" baseline="0" dirty="0" smtClean="0"/>
              <a:t>By 2020 want to have 90 days worth of net oil imports stored (500 million barrels)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BE25F-547E-824F-BB73-B02284A04F3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446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Capacity has doubled since 2005</a:t>
            </a:r>
          </a:p>
          <a:p>
            <a:r>
              <a:rPr lang="en-US" dirty="0" smtClean="0"/>
              <a:t>Fossil Fuels about 80% of generation</a:t>
            </a:r>
          </a:p>
          <a:p>
            <a:r>
              <a:rPr lang="en-US" dirty="0" smtClean="0"/>
              <a:t>¾ of electricity to industry</a:t>
            </a:r>
          </a:p>
          <a:p>
            <a:r>
              <a:rPr lang="en-US" dirty="0" smtClean="0"/>
              <a:t>Pollution is a major problem – new coal plants banned around 3 major cities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BE25F-547E-824F-BB73-B02284A04F3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4446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Half global</a:t>
            </a:r>
            <a:r>
              <a:rPr lang="en-US" baseline="0" dirty="0" smtClean="0"/>
              <a:t> nuclear power capacity being built in china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BE25F-547E-824F-BB73-B02284A04F3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4638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CIS – continued improvement scenario; doesn’t consider limitations on energy supply</a:t>
            </a:r>
          </a:p>
          <a:p>
            <a:r>
              <a:rPr lang="en-US" dirty="0" smtClean="0"/>
              <a:t>As household income grows, size of</a:t>
            </a:r>
            <a:r>
              <a:rPr lang="en-US" baseline="0" dirty="0" smtClean="0"/>
              <a:t> housing unit gets bigger – more energy demand for heating/cooling, lighting, stuff</a:t>
            </a:r>
          </a:p>
          <a:p>
            <a:r>
              <a:rPr lang="en-US" baseline="0" dirty="0" smtClean="0"/>
              <a:t>Decline in household size means more households</a:t>
            </a:r>
          </a:p>
          <a:p>
            <a:r>
              <a:rPr lang="en-US" baseline="0" dirty="0" smtClean="0"/>
              <a:t>Get richer – get more things (saturation effects)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BE25F-547E-824F-BB73-B02284A04F3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628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Floor space and Energy Intensity</a:t>
            </a:r>
          </a:p>
          <a:p>
            <a:r>
              <a:rPr lang="en-US" dirty="0" smtClean="0"/>
              <a:t>As</a:t>
            </a:r>
            <a:r>
              <a:rPr lang="en-US" baseline="0" dirty="0" smtClean="0"/>
              <a:t> shift away from industry economy to service sector, get more commercial buildings</a:t>
            </a:r>
          </a:p>
          <a:p>
            <a:r>
              <a:rPr lang="en-US" baseline="0" dirty="0" smtClean="0"/>
              <a:t>Floor space double by 2050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BE25F-547E-824F-BB73-B02284A04F3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6287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Main driver in energy demand increases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BE25F-547E-824F-BB73-B02284A04F3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628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10/29/14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95399" y="4624668"/>
            <a:ext cx="4443801" cy="933450"/>
          </a:xfrm>
        </p:spPr>
        <p:txBody>
          <a:bodyPr>
            <a:noAutofit/>
          </a:bodyPr>
          <a:lstStyle/>
          <a:p>
            <a:r>
              <a:rPr lang="en-US" dirty="0" smtClean="0"/>
              <a:t>China’s Energy: Satisfying an </a:t>
            </a:r>
            <a:r>
              <a:rPr lang="en-US" dirty="0"/>
              <a:t>I</a:t>
            </a:r>
            <a:r>
              <a:rPr lang="en-US" dirty="0" smtClean="0"/>
              <a:t>nsatiable Demand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95399" y="5562599"/>
            <a:ext cx="4443801" cy="748553"/>
          </a:xfrm>
        </p:spPr>
        <p:txBody>
          <a:bodyPr/>
          <a:lstStyle/>
          <a:p>
            <a:r>
              <a:rPr lang="en-US" dirty="0" smtClean="0"/>
              <a:t>Harvard Energy Journal Club</a:t>
            </a:r>
          </a:p>
          <a:p>
            <a:r>
              <a:rPr lang="en-US" dirty="0" smtClean="0"/>
              <a:t>October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9029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2990" y="1342716"/>
            <a:ext cx="6133432" cy="525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202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379" y="1295778"/>
            <a:ext cx="6987674" cy="521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096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China’s Energy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Reduce overall CO</a:t>
            </a:r>
            <a:r>
              <a:rPr lang="en-US" baseline="-25000" dirty="0" smtClean="0"/>
              <a:t>2</a:t>
            </a:r>
            <a:r>
              <a:rPr lang="en-US" dirty="0" smtClean="0"/>
              <a:t> emissions by at least 40% between 2005 and 2020</a:t>
            </a:r>
          </a:p>
          <a:p>
            <a:r>
              <a:rPr lang="en-US" dirty="0" smtClean="0"/>
              <a:t>Raise non-fossil fuel energy consumption to 15% of the energy mix by 2020</a:t>
            </a:r>
          </a:p>
          <a:p>
            <a:r>
              <a:rPr lang="en-US" dirty="0" smtClean="0"/>
              <a:t>Develop oil storage capacity to buffer geopolitical issues that could impact supply</a:t>
            </a:r>
          </a:p>
          <a:p>
            <a:r>
              <a:rPr lang="en-US" dirty="0" smtClean="0"/>
              <a:t>Streamline coal industry to 10 large companies and put cap on production at 4.4 billion short tons</a:t>
            </a:r>
          </a:p>
          <a:p>
            <a:r>
              <a:rPr lang="en-US" dirty="0" smtClean="0"/>
              <a:t>Boost nuclear capacity to 58 GW by 2020 (currently 14.7 GW with 35 GW under construction)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193412" y="6550223"/>
            <a:ext cx="9505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EIA, 2014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0509465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Drivers in Growth of Energy Demand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789" y="1981200"/>
            <a:ext cx="2967789" cy="4144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Urbanization rate and growth of urban population</a:t>
            </a:r>
          </a:p>
          <a:p>
            <a:pPr lvl="1"/>
            <a:r>
              <a:rPr lang="en-US" dirty="0" smtClean="0"/>
              <a:t>Provide housing, energy, water, transportation, etc.</a:t>
            </a:r>
          </a:p>
          <a:p>
            <a:pPr lvl="1"/>
            <a:r>
              <a:rPr lang="en-US" dirty="0" smtClean="0"/>
              <a:t>Demand for infrastructure and commercial/residential energy</a:t>
            </a:r>
          </a:p>
          <a:p>
            <a:r>
              <a:rPr lang="en-US" dirty="0" smtClean="0"/>
              <a:t>Shift from industrial economy to service based economy</a:t>
            </a:r>
          </a:p>
          <a:p>
            <a:r>
              <a:rPr lang="en-US" dirty="0" smtClean="0"/>
              <a:t>GDP growth rates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423" y="2399257"/>
            <a:ext cx="6126577" cy="40175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90715" y="6288141"/>
            <a:ext cx="3164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Projected Population Trends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684609" y="6503584"/>
            <a:ext cx="14593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Zhou et al, 2011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166080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Residential Sector Growth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74" y="1311678"/>
            <a:ext cx="7165474" cy="49420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84609" y="6503584"/>
            <a:ext cx="14593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Zhou et al, 2011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84954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Commercial Sector Growth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131" y="1245034"/>
            <a:ext cx="7409447" cy="52252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84609" y="6503584"/>
            <a:ext cx="14593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Zhou et al, 2011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484908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Commercial Sector Growth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3216"/>
            <a:ext cx="7807158" cy="48256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65684" y="6315742"/>
            <a:ext cx="4594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Commercial Floor Space Energy Intensity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684609" y="6503584"/>
            <a:ext cx="14593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Zhou et al, 2011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478350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Commercial Sector Growth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56632"/>
            <a:ext cx="7790063" cy="52572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84609" y="6503584"/>
            <a:ext cx="14593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Zhou et al, 2011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034128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Industrial Sector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842" y="1363579"/>
            <a:ext cx="7578966" cy="51888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84609" y="6503584"/>
            <a:ext cx="14593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Zhou et al, 2011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153319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Transportation Sector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893" y="1376793"/>
            <a:ext cx="7713579" cy="50274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84609" y="6503584"/>
            <a:ext cx="14593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Zhou et al, 2011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06007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Current Energy Use and Trends</a:t>
            </a:r>
          </a:p>
          <a:p>
            <a:r>
              <a:rPr lang="en-US" sz="3200" dirty="0" smtClean="0"/>
              <a:t>Projections of Future Growth</a:t>
            </a:r>
          </a:p>
          <a:p>
            <a:r>
              <a:rPr lang="en-US" sz="3200" dirty="0" smtClean="0"/>
              <a:t>How will they Meet Demand?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787456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Transportation Sector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5641" y="1281363"/>
            <a:ext cx="5608259" cy="5295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84609" y="6503584"/>
            <a:ext cx="14593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Zhou et al, 2011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786543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Electricity Production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0" y="2051384"/>
            <a:ext cx="5524500" cy="4546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84609" y="6503584"/>
            <a:ext cx="14593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Zhou et al, 2011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0428981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Electricity Production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24526"/>
            <a:ext cx="6247311" cy="4485774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123675"/>
              </p:ext>
            </p:extLst>
          </p:nvPr>
        </p:nvGraphicFramePr>
        <p:xfrm>
          <a:off x="6207789" y="2126069"/>
          <a:ext cx="2782801" cy="4500824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1291895"/>
                <a:gridCol w="788737"/>
                <a:gridCol w="702169"/>
              </a:tblGrid>
              <a:tr h="56260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Fuel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2011 (GW)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2040 (GW)</a:t>
                      </a:r>
                      <a:endParaRPr lang="en-US" sz="1400" dirty="0"/>
                    </a:p>
                  </a:txBody>
                  <a:tcPr/>
                </a:tc>
              </a:tr>
              <a:tr h="562603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Coal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698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1178</a:t>
                      </a:r>
                      <a:endParaRPr lang="en-US" dirty="0"/>
                    </a:p>
                  </a:txBody>
                  <a:tcPr/>
                </a:tc>
              </a:tr>
              <a:tr h="562603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Oil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/>
                </a:tc>
              </a:tr>
              <a:tr h="562603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Hydro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236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407</a:t>
                      </a:r>
                      <a:endParaRPr lang="en-US" dirty="0"/>
                    </a:p>
                  </a:txBody>
                  <a:tcPr/>
                </a:tc>
              </a:tr>
              <a:tr h="562603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Natural Gas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113</a:t>
                      </a:r>
                      <a:endParaRPr lang="en-US" dirty="0"/>
                    </a:p>
                  </a:txBody>
                  <a:tcPr/>
                </a:tc>
              </a:tr>
              <a:tr h="562603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Nuclear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158</a:t>
                      </a:r>
                      <a:endParaRPr lang="en-US" dirty="0"/>
                    </a:p>
                  </a:txBody>
                  <a:tcPr/>
                </a:tc>
              </a:tr>
              <a:tr h="562603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Wind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272</a:t>
                      </a:r>
                    </a:p>
                  </a:txBody>
                  <a:tcPr/>
                </a:tc>
              </a:tr>
              <a:tr h="562603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Solar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45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8282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Demand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7556313" cy="4529221"/>
          </a:xfrm>
        </p:spPr>
        <p:txBody>
          <a:bodyPr>
            <a:normAutofit/>
          </a:bodyPr>
          <a:lstStyle/>
          <a:p>
            <a:r>
              <a:rPr lang="en-US" dirty="0" smtClean="0"/>
              <a:t>Definitions:</a:t>
            </a:r>
          </a:p>
          <a:p>
            <a:pPr lvl="1"/>
            <a:r>
              <a:rPr lang="en-US" dirty="0" smtClean="0"/>
              <a:t>Recoverable Reserves – technologically and economically feasible to extract</a:t>
            </a:r>
          </a:p>
          <a:p>
            <a:pPr lvl="1"/>
            <a:r>
              <a:rPr lang="en-US" dirty="0" smtClean="0"/>
              <a:t>Ultimately Recoverable Reserves – estimate of total amount of fuel that can be extracted from discovered and undiscovered resource</a:t>
            </a:r>
          </a:p>
          <a:p>
            <a:r>
              <a:rPr lang="en-US" dirty="0" smtClean="0"/>
              <a:t>Coal</a:t>
            </a:r>
          </a:p>
          <a:p>
            <a:pPr lvl="1"/>
            <a:r>
              <a:rPr lang="en-US" dirty="0" smtClean="0"/>
              <a:t>114-186 billion tons recoverable reserves</a:t>
            </a:r>
          </a:p>
          <a:p>
            <a:pPr lvl="1"/>
            <a:r>
              <a:rPr lang="en-US" dirty="0" smtClean="0"/>
              <a:t>Current extraction rate of 3.6 billion tons per year</a:t>
            </a:r>
          </a:p>
          <a:p>
            <a:pPr lvl="1"/>
            <a:r>
              <a:rPr lang="en-US" dirty="0" smtClean="0"/>
              <a:t>30 – 50 years of coal at current rate</a:t>
            </a:r>
          </a:p>
          <a:p>
            <a:r>
              <a:rPr lang="en-US" dirty="0" smtClean="0"/>
              <a:t>Oil</a:t>
            </a:r>
          </a:p>
          <a:p>
            <a:pPr lvl="1"/>
            <a:r>
              <a:rPr lang="en-US" dirty="0" smtClean="0"/>
              <a:t>Ultimate Recoverable Reserves – 16 billion tons</a:t>
            </a:r>
          </a:p>
          <a:p>
            <a:pPr lvl="1"/>
            <a:r>
              <a:rPr lang="en-US" dirty="0" smtClean="0"/>
              <a:t>6.9 billion tons discovered as of 2005</a:t>
            </a:r>
          </a:p>
        </p:txBody>
      </p:sp>
    </p:spTree>
    <p:extLst>
      <p:ext uri="{BB962C8B-B14F-4D97-AF65-F5344CB8AC3E}">
        <p14:creationId xmlns:p14="http://schemas.microsoft.com/office/powerpoint/2010/main" val="26804538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Coal Demand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79" y="1989224"/>
            <a:ext cx="8458200" cy="36957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0737" y="5857860"/>
            <a:ext cx="80540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Peak Production – 3.4 to 4.4 billion tons between 2025-2032</a:t>
            </a:r>
          </a:p>
          <a:p>
            <a:r>
              <a:rPr lang="en-US" dirty="0" smtClean="0"/>
              <a:t>Anticipated Demand -  55% of total energy by 2040; 5.65 billion tons of coal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684609" y="6503584"/>
            <a:ext cx="14987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Tao and Li, 2006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091856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Coal Demand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309895" y="2890070"/>
            <a:ext cx="28341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Russia – 157 billion tons of recoverable coal reserves</a:t>
            </a:r>
          </a:p>
          <a:p>
            <a:endParaRPr lang="en-US" dirty="0" smtClean="0"/>
          </a:p>
          <a:p>
            <a:r>
              <a:rPr lang="en-US" dirty="0" smtClean="0"/>
              <a:t>United States – 237 billion tons of recoverable coal reserves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4" y="1296737"/>
            <a:ext cx="5650149" cy="52320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83796" y="6503584"/>
            <a:ext cx="22602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The Beijing Axis Analysis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141879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Meeting Oil Demand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89" y="1723858"/>
            <a:ext cx="7620000" cy="3771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84609" y="6503584"/>
            <a:ext cx="1454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Feng</a:t>
            </a:r>
            <a:r>
              <a:rPr lang="en-US" sz="1400" dirty="0" smtClean="0"/>
              <a:t> et al, 2008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255935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Paths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Huge shift to renewables and nuclear</a:t>
            </a:r>
          </a:p>
          <a:p>
            <a:r>
              <a:rPr lang="en-US" dirty="0" smtClean="0"/>
              <a:t>Develop coal reserves in Russia</a:t>
            </a:r>
          </a:p>
          <a:p>
            <a:r>
              <a:rPr lang="en-US" dirty="0" smtClean="0"/>
              <a:t>Faster switch to a service based economy</a:t>
            </a:r>
          </a:p>
          <a:p>
            <a:r>
              <a:rPr lang="en-US" dirty="0" smtClean="0"/>
              <a:t>Total anarchy?</a:t>
            </a:r>
          </a:p>
          <a:p>
            <a:r>
              <a:rPr lang="en-US" dirty="0" smtClean="0"/>
              <a:t>Something else?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830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China Matters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Largest Energy Consumer and Producer in the World</a:t>
            </a:r>
          </a:p>
          <a:p>
            <a:r>
              <a:rPr lang="en-US" dirty="0" smtClean="0"/>
              <a:t>Top producer, consumer, and importer of coal – accounts for roughly half of global coal consumption</a:t>
            </a:r>
          </a:p>
          <a:p>
            <a:r>
              <a:rPr lang="en-US" dirty="0" smtClean="0"/>
              <a:t>Largest power generator as of 2011</a:t>
            </a:r>
          </a:p>
          <a:p>
            <a:r>
              <a:rPr lang="en-US" dirty="0" smtClean="0"/>
              <a:t>Surpassed U.S. as largest oil importer in September, 2013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193412" y="6550223"/>
            <a:ext cx="9505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EIA, 2014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02012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World Energy Consumption 2013</a:t>
            </a:r>
            <a:br>
              <a:rPr lang="en-US" dirty="0" smtClean="0"/>
            </a:br>
            <a:r>
              <a:rPr lang="en-US" dirty="0" smtClean="0"/>
              <a:t>18 </a:t>
            </a:r>
            <a:r>
              <a:rPr lang="en-US" dirty="0" err="1" smtClean="0"/>
              <a:t>TWy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792379"/>
              </p:ext>
            </p:extLst>
          </p:nvPr>
        </p:nvGraphicFramePr>
        <p:xfrm>
          <a:off x="498474" y="1244600"/>
          <a:ext cx="7569200" cy="561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552863" y="6550223"/>
            <a:ext cx="25911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Data from </a:t>
            </a:r>
            <a:r>
              <a:rPr lang="en-US" sz="1400" dirty="0" err="1" smtClean="0"/>
              <a:t>Enerdata</a:t>
            </a:r>
            <a:r>
              <a:rPr lang="en-US" sz="1400" dirty="0" smtClean="0"/>
              <a:t> Yearbook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73002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China’s Energy Consumption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486"/>
          <a:stretch/>
        </p:blipFill>
        <p:spPr>
          <a:xfrm>
            <a:off x="984683" y="1417537"/>
            <a:ext cx="6927396" cy="49456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552863" y="6550223"/>
            <a:ext cx="26260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LBNL China Energy </a:t>
            </a:r>
            <a:r>
              <a:rPr lang="en-US" sz="1400" dirty="0" err="1" smtClean="0"/>
              <a:t>Databook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23531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China’s GDP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" y="2157960"/>
            <a:ext cx="9017000" cy="412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316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 Consumption by Fuel Type</a:t>
            </a:r>
            <a:br>
              <a:rPr lang="en-US" dirty="0" smtClean="0"/>
            </a:br>
            <a:r>
              <a:rPr lang="en-US" dirty="0" smtClean="0"/>
              <a:t>3.47 </a:t>
            </a:r>
            <a:r>
              <a:rPr lang="en-US" dirty="0" err="1" smtClean="0"/>
              <a:t>TWy</a:t>
            </a:r>
            <a:r>
              <a:rPr lang="en-US" dirty="0" smtClean="0"/>
              <a:t> (2011)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8607"/>
          <a:stretch/>
        </p:blipFill>
        <p:spPr>
          <a:xfrm>
            <a:off x="84615" y="1854959"/>
            <a:ext cx="6845300" cy="4735597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008397"/>
              </p:ext>
            </p:extLst>
          </p:nvPr>
        </p:nvGraphicFramePr>
        <p:xfrm>
          <a:off x="6207789" y="2126069"/>
          <a:ext cx="2782800" cy="3938221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1312910"/>
                <a:gridCol w="1469890"/>
              </a:tblGrid>
              <a:tr h="56260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Fuel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Consumption</a:t>
                      </a:r>
                      <a:r>
                        <a:rPr lang="en-US" sz="1400" baseline="0" dirty="0" smtClean="0"/>
                        <a:t> (</a:t>
                      </a:r>
                      <a:r>
                        <a:rPr lang="en-US" sz="1400" baseline="0" dirty="0" err="1" smtClean="0"/>
                        <a:t>TWy</a:t>
                      </a:r>
                      <a:r>
                        <a:rPr lang="en-US" sz="1400" baseline="0" dirty="0" smtClean="0"/>
                        <a:t>)</a:t>
                      </a:r>
                      <a:endParaRPr lang="en-US" sz="1400" dirty="0"/>
                    </a:p>
                  </a:txBody>
                  <a:tcPr/>
                </a:tc>
              </a:tr>
              <a:tr h="562603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Coal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2.39</a:t>
                      </a:r>
                      <a:endParaRPr lang="en-US" dirty="0"/>
                    </a:p>
                  </a:txBody>
                  <a:tcPr/>
                </a:tc>
              </a:tr>
              <a:tr h="562603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Oil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0.62</a:t>
                      </a:r>
                      <a:endParaRPr lang="en-US" dirty="0"/>
                    </a:p>
                  </a:txBody>
                  <a:tcPr/>
                </a:tc>
              </a:tr>
              <a:tr h="562603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Hydro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0.21</a:t>
                      </a:r>
                      <a:endParaRPr lang="en-US" dirty="0"/>
                    </a:p>
                  </a:txBody>
                  <a:tcPr/>
                </a:tc>
              </a:tr>
              <a:tr h="562603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Natural Gas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0.14</a:t>
                      </a:r>
                      <a:endParaRPr lang="en-US" dirty="0"/>
                    </a:p>
                  </a:txBody>
                  <a:tcPr/>
                </a:tc>
              </a:tr>
              <a:tr h="562603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Nuclear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&lt;0.03</a:t>
                      </a:r>
                      <a:endParaRPr lang="en-US" dirty="0"/>
                    </a:p>
                  </a:txBody>
                  <a:tcPr/>
                </a:tc>
              </a:tr>
              <a:tr h="562603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Renewables</a:t>
                      </a:r>
                      <a:endParaRPr lang="en-US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0.03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480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Coal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962"/>
          <a:stretch/>
        </p:blipFill>
        <p:spPr>
          <a:xfrm>
            <a:off x="426720" y="1275532"/>
            <a:ext cx="7514122" cy="532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Oil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219496"/>
            <a:ext cx="7122695" cy="523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333934"/>
      </p:ext>
    </p:extLst>
  </p:cSld>
  <p:clrMapOvr>
    <a:masterClrMapping/>
  </p:clrMapOvr>
</p:sld>
</file>

<file path=ppt/theme/theme1.xml><?xml version="1.0" encoding="utf-8"?>
<a:theme xmlns:a="http://schemas.openxmlformats.org/drawingml/2006/main" name="Advantag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315</TotalTime>
  <Words>915</Words>
  <Application>Microsoft Macintosh PowerPoint</Application>
  <PresentationFormat>On-screen Show (4:3)</PresentationFormat>
  <Paragraphs>187</Paragraphs>
  <Slides>27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Advantage</vt:lpstr>
      <vt:lpstr>China’s Energy: Satisfying an Insatiable Demand</vt:lpstr>
      <vt:lpstr>Outline</vt:lpstr>
      <vt:lpstr>Why China Matters</vt:lpstr>
      <vt:lpstr>World Energy Consumption 2013 18 TWy</vt:lpstr>
      <vt:lpstr>China’s Energy Consumption</vt:lpstr>
      <vt:lpstr>China’s GDP</vt:lpstr>
      <vt:lpstr>Energy Consumption by Fuel Type 3.47 TWy (2011)</vt:lpstr>
      <vt:lpstr>Coal</vt:lpstr>
      <vt:lpstr>Oil</vt:lpstr>
      <vt:lpstr>Oil</vt:lpstr>
      <vt:lpstr>Electricity</vt:lpstr>
      <vt:lpstr>China’s Energy Goals</vt:lpstr>
      <vt:lpstr>Drivers in Growth of Energy Demand</vt:lpstr>
      <vt:lpstr>Residential Sector Growth</vt:lpstr>
      <vt:lpstr>Commercial Sector Growth</vt:lpstr>
      <vt:lpstr>Commercial Sector Growth</vt:lpstr>
      <vt:lpstr>Commercial Sector Growth</vt:lpstr>
      <vt:lpstr>Industrial Sector</vt:lpstr>
      <vt:lpstr>Transportation Sector</vt:lpstr>
      <vt:lpstr>Transportation Sector</vt:lpstr>
      <vt:lpstr>Electricity Production</vt:lpstr>
      <vt:lpstr>Electricity Production</vt:lpstr>
      <vt:lpstr>Meeting Demand</vt:lpstr>
      <vt:lpstr>Meeting Coal Demand</vt:lpstr>
      <vt:lpstr>Meeting Coal Demand</vt:lpstr>
      <vt:lpstr>Meeting Oil Demand</vt:lpstr>
      <vt:lpstr>Possible Paths Forward</vt:lpstr>
    </vt:vector>
  </TitlesOfParts>
  <Company>Harvard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China’s Energy: Satisfying and Insatiable Demand</dc:title>
  <dc:creator>Lauren Kuntz</dc:creator>
  <cp:lastModifiedBy>Lauren Kuntz</cp:lastModifiedBy>
  <cp:revision>24</cp:revision>
  <dcterms:created xsi:type="dcterms:W3CDTF">2014-10-29T11:25:36Z</dcterms:created>
  <dcterms:modified xsi:type="dcterms:W3CDTF">2014-10-29T16:41:27Z</dcterms:modified>
</cp:coreProperties>
</file>